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5"/>
  </p:notesMasterIdLst>
  <p:sldIdLst>
    <p:sldId id="257" r:id="rId2"/>
    <p:sldId id="268" r:id="rId3"/>
    <p:sldId id="258" r:id="rId4"/>
    <p:sldId id="259" r:id="rId5"/>
    <p:sldId id="261" r:id="rId6"/>
    <p:sldId id="262" r:id="rId7"/>
    <p:sldId id="263" r:id="rId8"/>
    <p:sldId id="269" r:id="rId9"/>
    <p:sldId id="270" r:id="rId10"/>
    <p:sldId id="264" r:id="rId11"/>
    <p:sldId id="260"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65" d="100"/>
          <a:sy n="65" d="100"/>
        </p:scale>
        <p:origin x="834"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24A3AE-8121-4133-A831-D334AD07E31C}"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BB585-BBD0-4532-9935-6A82A870699B}" type="slidenum">
              <a:rPr lang="en-GB" smtClean="0"/>
              <a:t>‹#›</a:t>
            </a:fld>
            <a:endParaRPr lang="en-GB"/>
          </a:p>
        </p:txBody>
      </p:sp>
    </p:spTree>
    <p:extLst>
      <p:ext uri="{BB962C8B-B14F-4D97-AF65-F5344CB8AC3E}">
        <p14:creationId xmlns:p14="http://schemas.microsoft.com/office/powerpoint/2010/main" val="2595678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Keeping a hotel clean and tidy is essential to keeping visitors happy. </a:t>
            </a:r>
          </a:p>
          <a:p>
            <a:r>
              <a:rPr lang="en-US" dirty="0"/>
              <a:t>Housekeeping contributes to Premier Inn's high standards by ensuring that guest rooms and common areas are always spotless. </a:t>
            </a:r>
          </a:p>
          <a:p>
            <a:r>
              <a:rPr lang="en-US" dirty="0"/>
              <a:t>A spotless lobby is good for business and the health of your guests. </a:t>
            </a:r>
          </a:p>
          <a:p>
            <a:r>
              <a:rPr lang="en-US" dirty="0"/>
              <a:t>The housekeeping staff gives a positive first impression by paying close attention to detail. </a:t>
            </a:r>
          </a:p>
          <a:p>
            <a:r>
              <a:rPr lang="en-US" dirty="0"/>
              <a:t>Premier Inn Bedford places a premium on cleanliness in order to provide a pleasant stay for its guests.</a:t>
            </a:r>
            <a:endParaRPr lang="en-GB" dirty="0"/>
          </a:p>
          <a:p>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3</a:t>
            </a:fld>
            <a:endParaRPr lang="en-GB"/>
          </a:p>
        </p:txBody>
      </p:sp>
    </p:spTree>
    <p:extLst>
      <p:ext uri="{BB962C8B-B14F-4D97-AF65-F5344CB8AC3E}">
        <p14:creationId xmlns:p14="http://schemas.microsoft.com/office/powerpoint/2010/main" val="3890621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Premier Inn Bedford's housekeeping staff </a:t>
            </a:r>
            <a:r>
              <a:rPr lang="en-US" dirty="0" err="1"/>
              <a:t>epitomises</a:t>
            </a:r>
            <a:r>
              <a:rPr lang="en-US" dirty="0"/>
              <a:t> hospitality excellence with their unwavering commitment to ensuring the complete satisfaction of each and every guest. This group of skilled and different professionals disinfects and freshens all of the rooms. Since they care deeply about maintaining the hotel's high standards of cleanliness and order, they expertly navigate the complex labyrinth of tasks required to do so.</a:t>
            </a:r>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4</a:t>
            </a:fld>
            <a:endParaRPr lang="en-GB"/>
          </a:p>
        </p:txBody>
      </p:sp>
    </p:spTree>
    <p:extLst>
      <p:ext uri="{BB962C8B-B14F-4D97-AF65-F5344CB8AC3E}">
        <p14:creationId xmlns:p14="http://schemas.microsoft.com/office/powerpoint/2010/main" val="2318501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hotel's impeccable reputation is reflected in the cleaning staff's painstaking work, which includes ironing all bedding and disinfecting all bathrooms. Their daily goal is to make sure that guests have a safe and clean place to stay.</a:t>
            </a:r>
          </a:p>
          <a:p>
            <a:endParaRPr lang="en-US" dirty="0"/>
          </a:p>
          <a:p>
            <a:r>
              <a:rPr lang="en-US" dirty="0"/>
              <a:t>When it comes to upholding the Premier Inn Bedford's hospitality attitude, the cleaning staff spares no effort. Premier Inn's expertise and care are on full display thanks to their little but meaningful commitment to making each guest's stay enjoyable and immersing.</a:t>
            </a:r>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5</a:t>
            </a:fld>
            <a:endParaRPr lang="en-GB"/>
          </a:p>
        </p:txBody>
      </p:sp>
    </p:spTree>
    <p:extLst>
      <p:ext uri="{BB962C8B-B14F-4D97-AF65-F5344CB8AC3E}">
        <p14:creationId xmlns:p14="http://schemas.microsoft.com/office/powerpoint/2010/main" val="724931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multiple methods used in housekeeping for the Premier Inn Bedford. They are – </a:t>
            </a:r>
          </a:p>
          <a:p>
            <a:pPr marL="457200" indent="-457200">
              <a:buFont typeface="+mj-lt"/>
              <a:buAutoNum type="arabicPeriod"/>
            </a:pPr>
            <a:r>
              <a:rPr lang="en-US" dirty="0"/>
              <a:t>Comprehensive Training</a:t>
            </a:r>
          </a:p>
          <a:p>
            <a:pPr marL="457200" indent="-457200">
              <a:buFont typeface="+mj-lt"/>
              <a:buAutoNum type="arabicPeriod"/>
            </a:pPr>
            <a:r>
              <a:rPr lang="en-US" dirty="0"/>
              <a:t>Checklist and Protocols</a:t>
            </a:r>
          </a:p>
          <a:p>
            <a:pPr marL="457200" indent="-457200">
              <a:buFont typeface="+mj-lt"/>
              <a:buAutoNum type="arabicPeriod"/>
            </a:pPr>
            <a:r>
              <a:rPr lang="en-US" dirty="0"/>
              <a:t>Quality Cleaning Service</a:t>
            </a:r>
          </a:p>
          <a:p>
            <a:pPr marL="457200" indent="-457200">
              <a:buFont typeface="+mj-lt"/>
              <a:buAutoNum type="arabicPeriod"/>
            </a:pPr>
            <a:r>
              <a:rPr lang="en-US" dirty="0"/>
              <a:t>Regular Inspections</a:t>
            </a:r>
          </a:p>
          <a:p>
            <a:pPr marL="457200" indent="-457200">
              <a:buFont typeface="+mj-lt"/>
              <a:buAutoNum type="arabicPeriod"/>
            </a:pPr>
            <a:r>
              <a:rPr lang="en-US" dirty="0"/>
              <a:t>Guest Feedback</a:t>
            </a:r>
            <a:endParaRPr lang="en-GB" dirty="0"/>
          </a:p>
          <a:p>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6</a:t>
            </a:fld>
            <a:endParaRPr lang="en-GB"/>
          </a:p>
        </p:txBody>
      </p:sp>
    </p:spTree>
    <p:extLst>
      <p:ext uri="{BB962C8B-B14F-4D97-AF65-F5344CB8AC3E}">
        <p14:creationId xmlns:p14="http://schemas.microsoft.com/office/powerpoint/2010/main" val="1109189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Housekeepers benefit from using checklists to guarantee that no cleaning or maintenance tasks are forgotten. They make it easier for housekeepers to keep the home in order. When teams use checklists, they are able to operate more efficiently and complete projects on schedule. Cleaning checklists are a useful tool for conveying tasks and requirements to the cleaning staff. When it comes to the cleanliness and </a:t>
            </a:r>
            <a:r>
              <a:rPr lang="en-US" dirty="0" err="1"/>
              <a:t>organisation</a:t>
            </a:r>
            <a:r>
              <a:rPr lang="en-US" dirty="0"/>
              <a:t> that hotel guests expect and want, checklists are an absolute must.</a:t>
            </a:r>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7</a:t>
            </a:fld>
            <a:endParaRPr lang="en-GB"/>
          </a:p>
        </p:txBody>
      </p:sp>
    </p:spTree>
    <p:extLst>
      <p:ext uri="{BB962C8B-B14F-4D97-AF65-F5344CB8AC3E}">
        <p14:creationId xmlns:p14="http://schemas.microsoft.com/office/powerpoint/2010/main" val="2311654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1" i="0" u="none" strike="noStrike" kern="1200" dirty="0">
                <a:solidFill>
                  <a:schemeClr val="tx1"/>
                </a:solidFill>
                <a:effectLst/>
                <a:latin typeface="+mn-lt"/>
                <a:ea typeface="+mn-ea"/>
                <a:cs typeface="+mn-cs"/>
              </a:rPr>
              <a:t>No.</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Activities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Total room area tidy clean and clutter free</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2</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No unnecessary items are in room</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3</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No food and drinks in the room</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4</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Aisles, Walkaways are properly done in room</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5</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There are no protruding objects in room</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6</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No item is misplaced in room</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7</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All are cleaned with antibacterial wash </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8</a:t>
            </a:fld>
            <a:endParaRPr lang="en-GB"/>
          </a:p>
        </p:txBody>
      </p:sp>
    </p:spTree>
    <p:extLst>
      <p:ext uri="{BB962C8B-B14F-4D97-AF65-F5344CB8AC3E}">
        <p14:creationId xmlns:p14="http://schemas.microsoft.com/office/powerpoint/2010/main" val="3072000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1" i="0" u="none" strike="noStrike" kern="1200" dirty="0">
                <a:solidFill>
                  <a:schemeClr val="tx1"/>
                </a:solidFill>
                <a:effectLst/>
                <a:latin typeface="+mn-lt"/>
                <a:ea typeface="+mn-ea"/>
                <a:cs typeface="+mn-cs"/>
              </a:rPr>
              <a:t>No.</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Activities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8</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The curtain is properly cleaned and replaced</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9</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Floors are cleaned and washed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10</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The refrigerator is restocked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11</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Storage racks are properly organized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12</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Heavier items are sorted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13</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Proper task management is done in room</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14</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Machines are all in order working in room. </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1" i="0" u="none" strike="noStrike" kern="1200" dirty="0">
                <a:solidFill>
                  <a:schemeClr val="tx1"/>
                </a:solidFill>
                <a:effectLst/>
                <a:latin typeface="+mn-lt"/>
                <a:ea typeface="+mn-ea"/>
                <a:cs typeface="+mn-cs"/>
              </a:rPr>
              <a:t>15</a:t>
            </a:r>
            <a:endParaRPr lang="en-GB" sz="1200" b="0" i="0" u="none" strike="noStrike" kern="1200" dirty="0">
              <a:solidFill>
                <a:schemeClr val="tx1"/>
              </a:solidFill>
              <a:effectLst/>
              <a:latin typeface="+mn-lt"/>
              <a:ea typeface="+mn-ea"/>
              <a:cs typeface="+mn-cs"/>
            </a:endParaRPr>
          </a:p>
          <a:p>
            <a:pPr rtl="0" eaLnBrk="1" fontAlgn="t" latinLnBrk="0" hangingPunct="1"/>
            <a:r>
              <a:rPr lang="en-US" sz="1200" b="0" i="0" u="none" strike="noStrike" kern="1200" dirty="0">
                <a:solidFill>
                  <a:schemeClr val="tx1"/>
                </a:solidFill>
                <a:effectLst/>
                <a:latin typeface="+mn-lt"/>
                <a:ea typeface="+mn-ea"/>
                <a:cs typeface="+mn-cs"/>
              </a:rPr>
              <a:t>The quick service call is working and fine</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9</a:t>
            </a:fld>
            <a:endParaRPr lang="en-GB"/>
          </a:p>
        </p:txBody>
      </p:sp>
    </p:spTree>
    <p:extLst>
      <p:ext uri="{BB962C8B-B14F-4D97-AF65-F5344CB8AC3E}">
        <p14:creationId xmlns:p14="http://schemas.microsoft.com/office/powerpoint/2010/main" val="283907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Excellent cleaning in Covent Garden strikes a balance between thoroughness and friendliness. To ensure that each room reflects the area's life and history, the team takes a proactive approach to cleaning. Housekeeping services in Covent Garden adapt to the needs of individual guests to enhance their stay. Their dedication to quality is on par with the sophistication and diversity of Covent Garden, as seen by their meticulous cleaning procedures, time-saving </a:t>
            </a:r>
            <a:r>
              <a:rPr lang="en-US" dirty="0" err="1"/>
              <a:t>practises</a:t>
            </a:r>
            <a:r>
              <a:rPr lang="en-US" dirty="0"/>
              <a:t>, and stringent quality checks.</a:t>
            </a:r>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10</a:t>
            </a:fld>
            <a:endParaRPr lang="en-GB"/>
          </a:p>
        </p:txBody>
      </p:sp>
    </p:spTree>
    <p:extLst>
      <p:ext uri="{BB962C8B-B14F-4D97-AF65-F5344CB8AC3E}">
        <p14:creationId xmlns:p14="http://schemas.microsoft.com/office/powerpoint/2010/main" val="1642855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ensure the health and safety of all visitors, the cleaning crew at the Premier Inn Bedford adheres to rigorous safety procedures. Training is extensive and covers topics including cleaning standards and the proper use of high-quality cleaning chemicals and equipment. Regular inspections guarantee consistency and identify improvements. In order to ensure the safety of everybody involved, the team adheres to strict guidelines regarding the use and disposal of cleaning materials. Every housekeeping task may be confident in the cleanliness of the space and the safety of the guests thanks to open lines of communication and ongoing training.</a:t>
            </a:r>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11</a:t>
            </a:fld>
            <a:endParaRPr lang="en-GB"/>
          </a:p>
        </p:txBody>
      </p:sp>
    </p:spTree>
    <p:extLst>
      <p:ext uri="{BB962C8B-B14F-4D97-AF65-F5344CB8AC3E}">
        <p14:creationId xmlns:p14="http://schemas.microsoft.com/office/powerpoint/2010/main" val="2452127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personnel training is essential for outstanding cleaning and service. Staff learn to follow hygiene regulations, handle cleaning products properly, and be safe. Training instills pride and commitment in team members beyond technical skill, fostering greatness. Staff get regular training on industry best </a:t>
            </a:r>
            <a:r>
              <a:rPr lang="en-US" dirty="0" err="1"/>
              <a:t>practises</a:t>
            </a:r>
            <a:r>
              <a:rPr lang="en-US" dirty="0"/>
              <a:t>, new technology, and health and safety regulations. Continuous learning improves individual performance and creates a consistent visitor experience, laying the groundwork for the business's success and reputation.</a:t>
            </a:r>
            <a:endParaRPr lang="en-GB" dirty="0"/>
          </a:p>
        </p:txBody>
      </p:sp>
      <p:sp>
        <p:nvSpPr>
          <p:cNvPr id="4" name="Slide Number Placeholder 3"/>
          <p:cNvSpPr>
            <a:spLocks noGrp="1"/>
          </p:cNvSpPr>
          <p:nvPr>
            <p:ph type="sldNum" sz="quarter" idx="5"/>
          </p:nvPr>
        </p:nvSpPr>
        <p:spPr/>
        <p:txBody>
          <a:bodyPr/>
          <a:lstStyle/>
          <a:p>
            <a:fld id="{8FEBB585-BBD0-4532-9935-6A82A870699B}" type="slidenum">
              <a:rPr lang="en-GB" smtClean="0"/>
              <a:t>12</a:t>
            </a:fld>
            <a:endParaRPr lang="en-GB"/>
          </a:p>
        </p:txBody>
      </p:sp>
    </p:spTree>
    <p:extLst>
      <p:ext uri="{BB962C8B-B14F-4D97-AF65-F5344CB8AC3E}">
        <p14:creationId xmlns:p14="http://schemas.microsoft.com/office/powerpoint/2010/main" val="2812479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A6842F-EFBF-418C-8F22-1531FB1750BC}"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946105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6842F-EFBF-418C-8F22-1531FB1750BC}"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1837351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8EA6842F-EFBF-418C-8F22-1531FB1750BC}" type="datetimeFigureOut">
              <a:rPr lang="en-GB" smtClean="0"/>
              <a:t>11/11/2023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C5D7CC-22BD-45FF-B20D-0E6538A0892C}" type="slidenum">
              <a:rPr lang="en-GB" smtClean="0"/>
              <a:t>‹#›</a:t>
            </a:fld>
            <a:endParaRPr lang="en-GB"/>
          </a:p>
        </p:txBody>
      </p:sp>
    </p:spTree>
    <p:extLst>
      <p:ext uri="{BB962C8B-B14F-4D97-AF65-F5344CB8AC3E}">
        <p14:creationId xmlns:p14="http://schemas.microsoft.com/office/powerpoint/2010/main" val="287759431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A6842F-EFBF-418C-8F22-1531FB1750BC}"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2085592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A6842F-EFBF-418C-8F22-1531FB1750BC}" type="datetimeFigureOut">
              <a:rPr lang="en-GB" smtClean="0"/>
              <a:t>11/11/2023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213302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A6842F-EFBF-418C-8F22-1531FB1750BC}" type="datetimeFigureOut">
              <a:rPr lang="en-GB" smtClean="0"/>
              <a:t>11/11/2023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3038751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A6842F-EFBF-418C-8F22-1531FB1750BC}" type="datetimeFigureOut">
              <a:rPr lang="en-GB" smtClean="0"/>
              <a:t>11/11/2023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79348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A6842F-EFBF-418C-8F22-1531FB1750BC}"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742455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A6842F-EFBF-418C-8F22-1531FB1750BC}"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1842912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6842F-EFBF-418C-8F22-1531FB1750BC}"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1500792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8EA6842F-EFBF-418C-8F22-1531FB1750BC}" type="datetimeFigureOut">
              <a:rPr lang="en-GB" smtClean="0"/>
              <a:t>11/11/2023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CAC5D7CC-22BD-45FF-B20D-0E6538A0892C}" type="slidenum">
              <a:rPr lang="en-GB" smtClean="0"/>
              <a:t>‹#›</a:t>
            </a:fld>
            <a:endParaRPr lang="en-GB"/>
          </a:p>
        </p:txBody>
      </p:sp>
    </p:spTree>
    <p:extLst>
      <p:ext uri="{BB962C8B-B14F-4D97-AF65-F5344CB8AC3E}">
        <p14:creationId xmlns:p14="http://schemas.microsoft.com/office/powerpoint/2010/main" val="2101878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EA6842F-EFBF-418C-8F22-1531FB1750BC}" type="datetimeFigureOut">
              <a:rPr lang="en-GB" smtClean="0"/>
              <a:t>11/11/2023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CAC5D7CC-22BD-45FF-B20D-0E6538A0892C}" type="slidenum">
              <a:rPr lang="en-GB" smtClean="0"/>
              <a:t>‹#›</a:t>
            </a:fld>
            <a:endParaRPr lang="en-GB"/>
          </a:p>
        </p:txBody>
      </p:sp>
    </p:spTree>
    <p:extLst>
      <p:ext uri="{BB962C8B-B14F-4D97-AF65-F5344CB8AC3E}">
        <p14:creationId xmlns:p14="http://schemas.microsoft.com/office/powerpoint/2010/main" val="3705283540"/>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9DFD-31F8-43D1-AA9D-1ABF03C09B48}"/>
              </a:ext>
            </a:extLst>
          </p:cNvPr>
          <p:cNvSpPr>
            <a:spLocks noGrp="1"/>
          </p:cNvSpPr>
          <p:nvPr>
            <p:ph type="title"/>
          </p:nvPr>
        </p:nvSpPr>
        <p:spPr/>
        <p:txBody>
          <a:bodyPr>
            <a:normAutofit fontScale="90000"/>
          </a:bodyPr>
          <a:lstStyle/>
          <a:p>
            <a:r>
              <a:rPr lang="en-US" dirty="0">
                <a:solidFill>
                  <a:schemeClr val="bg1">
                    <a:lumMod val="90000"/>
                    <a:lumOff val="10000"/>
                  </a:schemeClr>
                </a:solidFill>
              </a:rPr>
              <a:t>Operating HOTEL Facilities – </a:t>
            </a:r>
            <a:r>
              <a:rPr lang="en-US" dirty="0" err="1">
                <a:solidFill>
                  <a:schemeClr val="bg1">
                    <a:lumMod val="90000"/>
                    <a:lumOff val="10000"/>
                  </a:schemeClr>
                </a:solidFill>
              </a:rPr>
              <a:t>bmih</a:t>
            </a:r>
            <a:r>
              <a:rPr lang="en-US" dirty="0">
                <a:solidFill>
                  <a:schemeClr val="bg1">
                    <a:lumMod val="90000"/>
                    <a:lumOff val="10000"/>
                  </a:schemeClr>
                </a:solidFill>
              </a:rPr>
              <a:t> 4006</a:t>
            </a:r>
            <a:br>
              <a:rPr lang="en-US" dirty="0">
                <a:solidFill>
                  <a:schemeClr val="bg1">
                    <a:lumMod val="90000"/>
                    <a:lumOff val="10000"/>
                  </a:schemeClr>
                </a:solidFill>
              </a:rPr>
            </a:br>
            <a:r>
              <a:rPr lang="en-US" dirty="0">
                <a:solidFill>
                  <a:schemeClr val="bg1">
                    <a:lumMod val="90000"/>
                    <a:lumOff val="10000"/>
                  </a:schemeClr>
                </a:solidFill>
              </a:rPr>
              <a:t>Student name: ZOMIR HUSSAIN KHAN</a:t>
            </a:r>
            <a:endParaRPr lang="en-GB" dirty="0">
              <a:solidFill>
                <a:schemeClr val="bg1">
                  <a:lumMod val="90000"/>
                  <a:lumOff val="10000"/>
                </a:schemeClr>
              </a:solidFill>
            </a:endParaRPr>
          </a:p>
        </p:txBody>
      </p:sp>
      <p:sp>
        <p:nvSpPr>
          <p:cNvPr id="3" name="Content Placeholder 2">
            <a:extLst>
              <a:ext uri="{FF2B5EF4-FFF2-40B4-BE49-F238E27FC236}">
                <a16:creationId xmlns:a16="http://schemas.microsoft.com/office/drawing/2014/main" id="{FFF94537-3CA4-4CE8-97F3-2681D697E4A9}"/>
              </a:ext>
            </a:extLst>
          </p:cNvPr>
          <p:cNvSpPr>
            <a:spLocks noGrp="1"/>
          </p:cNvSpPr>
          <p:nvPr>
            <p:ph idx="1"/>
          </p:nvPr>
        </p:nvSpPr>
        <p:spPr/>
        <p:txBody>
          <a:bodyPr>
            <a:normAutofit/>
          </a:bodyPr>
          <a:lstStyle/>
          <a:p>
            <a:pPr marL="0" indent="0" algn="ctr">
              <a:buNone/>
            </a:pPr>
            <a:r>
              <a:rPr lang="en-US" sz="8800" dirty="0">
                <a:solidFill>
                  <a:schemeClr val="bg1">
                    <a:lumMod val="90000"/>
                    <a:lumOff val="10000"/>
                  </a:schemeClr>
                </a:solidFill>
              </a:rPr>
              <a:t>Presentation on Housekeeping Team Training </a:t>
            </a:r>
            <a:endParaRPr lang="en-GB" sz="8800" dirty="0">
              <a:solidFill>
                <a:schemeClr val="bg1">
                  <a:lumMod val="90000"/>
                  <a:lumOff val="10000"/>
                </a:schemeClr>
              </a:solidFill>
            </a:endParaRPr>
          </a:p>
        </p:txBody>
      </p:sp>
    </p:spTree>
    <p:extLst>
      <p:ext uri="{BB962C8B-B14F-4D97-AF65-F5344CB8AC3E}">
        <p14:creationId xmlns:p14="http://schemas.microsoft.com/office/powerpoint/2010/main" val="2935097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B5DBB-073C-4F91-B4B9-7E729984CD0D}"/>
              </a:ext>
            </a:extLst>
          </p:cNvPr>
          <p:cNvSpPr>
            <a:spLocks noGrp="1"/>
          </p:cNvSpPr>
          <p:nvPr>
            <p:ph type="title"/>
          </p:nvPr>
        </p:nvSpPr>
        <p:spPr/>
        <p:txBody>
          <a:bodyPr/>
          <a:lstStyle/>
          <a:p>
            <a:r>
              <a:rPr lang="en-US" dirty="0"/>
              <a:t>Table of Contents</a:t>
            </a:r>
            <a:endParaRPr lang="en-GB" dirty="0"/>
          </a:p>
        </p:txBody>
      </p:sp>
      <p:sp>
        <p:nvSpPr>
          <p:cNvPr id="3" name="Content Placeholder 2">
            <a:extLst>
              <a:ext uri="{FF2B5EF4-FFF2-40B4-BE49-F238E27FC236}">
                <a16:creationId xmlns:a16="http://schemas.microsoft.com/office/drawing/2014/main" id="{6748862E-802C-4009-A15C-46E8272C7AC0}"/>
              </a:ext>
            </a:extLst>
          </p:cNvPr>
          <p:cNvSpPr>
            <a:spLocks noGrp="1"/>
          </p:cNvSpPr>
          <p:nvPr>
            <p:ph idx="1"/>
          </p:nvPr>
        </p:nvSpPr>
        <p:spPr/>
        <p:txBody>
          <a:bodyPr>
            <a:normAutofit lnSpcReduction="10000"/>
          </a:bodyPr>
          <a:lstStyle/>
          <a:p>
            <a:r>
              <a:rPr lang="en-US" dirty="0"/>
              <a:t>INTRODUCTION</a:t>
            </a:r>
          </a:p>
          <a:p>
            <a:r>
              <a:rPr lang="en-US" dirty="0"/>
              <a:t>PREMIER INN BEDFORD – HOUSEKEEPING OVERVIEW</a:t>
            </a:r>
          </a:p>
          <a:p>
            <a:r>
              <a:rPr lang="en-US" dirty="0"/>
              <a:t>HOUSEKEEPING METHODS FOR PREMIER INN</a:t>
            </a:r>
          </a:p>
          <a:p>
            <a:r>
              <a:rPr lang="en-US" dirty="0"/>
              <a:t>CHECKLIST IMPORTANCE</a:t>
            </a:r>
          </a:p>
          <a:p>
            <a:r>
              <a:rPr lang="en-US" dirty="0"/>
              <a:t>CHECKLIST FOR PREMIER INN BEDFORD</a:t>
            </a:r>
          </a:p>
          <a:p>
            <a:r>
              <a:rPr lang="en-US" dirty="0"/>
              <a:t>INDUSTRY STANDARD COMPARISON WITH PREMIER INN</a:t>
            </a:r>
          </a:p>
          <a:p>
            <a:r>
              <a:rPr lang="en-US" dirty="0"/>
              <a:t>HEALTH AND SAFETY PROCEDURES FOR PREMIER INN BEDFORD</a:t>
            </a:r>
          </a:p>
          <a:p>
            <a:r>
              <a:rPr lang="en-US" dirty="0"/>
              <a:t>CONCLUSION</a:t>
            </a:r>
          </a:p>
          <a:p>
            <a:r>
              <a:rPr lang="en-US" dirty="0"/>
              <a:t>REFERENCES</a:t>
            </a:r>
            <a:endParaRPr lang="en-GB" dirty="0"/>
          </a:p>
        </p:txBody>
      </p:sp>
    </p:spTree>
    <p:extLst>
      <p:ext uri="{BB962C8B-B14F-4D97-AF65-F5344CB8AC3E}">
        <p14:creationId xmlns:p14="http://schemas.microsoft.com/office/powerpoint/2010/main" val="4088763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E3026-790E-4A7B-BF1E-78141D707929}"/>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1FC5DD1F-149C-462C-B12B-13B4331522BA}"/>
              </a:ext>
            </a:extLst>
          </p:cNvPr>
          <p:cNvSpPr>
            <a:spLocks noGrp="1"/>
          </p:cNvSpPr>
          <p:nvPr>
            <p:ph idx="1"/>
          </p:nvPr>
        </p:nvSpPr>
        <p:spPr/>
        <p:txBody>
          <a:bodyPr/>
          <a:lstStyle/>
          <a:p>
            <a:pPr algn="just"/>
            <a:r>
              <a:rPr lang="en-US" dirty="0"/>
              <a:t>Keeping a hotel clean and tidy is essential to keeping visitors happy. </a:t>
            </a:r>
          </a:p>
          <a:p>
            <a:pPr algn="just"/>
            <a:r>
              <a:rPr lang="en-US" dirty="0"/>
              <a:t>Housekeeping contributes to Premier Inn's high standards by ensuring that guest rooms and common areas are always spotless. </a:t>
            </a:r>
          </a:p>
          <a:p>
            <a:pPr algn="just"/>
            <a:r>
              <a:rPr lang="en-US" dirty="0"/>
              <a:t>A spotless lobby is good for business and the health of your guests. </a:t>
            </a:r>
          </a:p>
          <a:p>
            <a:pPr algn="just"/>
            <a:r>
              <a:rPr lang="en-US" dirty="0"/>
              <a:t>The housekeeping staff gives a positive first impression by paying close attention to detail. </a:t>
            </a:r>
          </a:p>
          <a:p>
            <a:pPr algn="just"/>
            <a:r>
              <a:rPr lang="en-US" dirty="0"/>
              <a:t>Premier Inn Bedford places a premium on cleanliness in order to provide a pleasant stay for its guests.</a:t>
            </a:r>
            <a:endParaRPr lang="en-GB" dirty="0"/>
          </a:p>
        </p:txBody>
      </p:sp>
    </p:spTree>
    <p:extLst>
      <p:ext uri="{BB962C8B-B14F-4D97-AF65-F5344CB8AC3E}">
        <p14:creationId xmlns:p14="http://schemas.microsoft.com/office/powerpoint/2010/main" val="238272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ADBE-9A77-4D94-9FBD-13099134B314}"/>
              </a:ext>
            </a:extLst>
          </p:cNvPr>
          <p:cNvSpPr>
            <a:spLocks noGrp="1"/>
          </p:cNvSpPr>
          <p:nvPr>
            <p:ph type="title"/>
          </p:nvPr>
        </p:nvSpPr>
        <p:spPr/>
        <p:txBody>
          <a:bodyPr>
            <a:normAutofit/>
          </a:bodyPr>
          <a:lstStyle/>
          <a:p>
            <a:r>
              <a:rPr lang="en-US" dirty="0"/>
              <a:t>PREMIER INN BEDFORD – HOUSEKEEPING OVERVIEW</a:t>
            </a:r>
            <a:endParaRPr lang="en-GB" dirty="0"/>
          </a:p>
        </p:txBody>
      </p:sp>
      <p:sp>
        <p:nvSpPr>
          <p:cNvPr id="3" name="Content Placeholder 2">
            <a:extLst>
              <a:ext uri="{FF2B5EF4-FFF2-40B4-BE49-F238E27FC236}">
                <a16:creationId xmlns:a16="http://schemas.microsoft.com/office/drawing/2014/main" id="{5EF6F2EF-D779-464B-8C13-8BAA9E64AA83}"/>
              </a:ext>
            </a:extLst>
          </p:cNvPr>
          <p:cNvSpPr>
            <a:spLocks noGrp="1"/>
          </p:cNvSpPr>
          <p:nvPr>
            <p:ph idx="1"/>
          </p:nvPr>
        </p:nvSpPr>
        <p:spPr>
          <a:xfrm>
            <a:off x="1202919" y="2011680"/>
            <a:ext cx="5389610" cy="4206240"/>
          </a:xfrm>
        </p:spPr>
        <p:txBody>
          <a:bodyPr/>
          <a:lstStyle/>
          <a:p>
            <a:pPr algn="just"/>
            <a:r>
              <a:rPr lang="en-US" dirty="0"/>
              <a:t>The Premier Inn Bedford's housekeeping staff </a:t>
            </a:r>
            <a:r>
              <a:rPr lang="en-US" dirty="0" err="1"/>
              <a:t>epitomises</a:t>
            </a:r>
            <a:r>
              <a:rPr lang="en-US" dirty="0"/>
              <a:t> hospitality excellence with their unwavering commitment to ensuring the complete satisfaction of each and every guest. </a:t>
            </a:r>
          </a:p>
          <a:p>
            <a:pPr algn="just"/>
            <a:r>
              <a:rPr lang="en-US" dirty="0"/>
              <a:t>This group of skilled and different professionals disinfects and freshens all of the rooms. </a:t>
            </a:r>
          </a:p>
          <a:p>
            <a:pPr algn="just"/>
            <a:r>
              <a:rPr lang="en-US" dirty="0"/>
              <a:t>Since they care deeply about maintaining the hotel's high standards of cleanliness and order, they expertly navigate the complex labyrinth of tasks required to do so.</a:t>
            </a:r>
            <a:endParaRPr lang="en-GB" dirty="0"/>
          </a:p>
        </p:txBody>
      </p:sp>
      <p:pic>
        <p:nvPicPr>
          <p:cNvPr id="4098" name="Picture 2" descr="Premier Inn Bedford Town Centre (Riverside) hotel | Bedford">
            <a:extLst>
              <a:ext uri="{FF2B5EF4-FFF2-40B4-BE49-F238E27FC236}">
                <a16:creationId xmlns:a16="http://schemas.microsoft.com/office/drawing/2014/main" id="{556C08D9-D6B0-4CEF-80BF-79BB589CF9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5559" y="2222705"/>
            <a:ext cx="5092647" cy="381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334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0E001-BF24-4902-8290-55264EE12CC3}"/>
              </a:ext>
            </a:extLst>
          </p:cNvPr>
          <p:cNvSpPr>
            <a:spLocks noGrp="1"/>
          </p:cNvSpPr>
          <p:nvPr>
            <p:ph type="title"/>
          </p:nvPr>
        </p:nvSpPr>
        <p:spPr/>
        <p:txBody>
          <a:bodyPr/>
          <a:lstStyle/>
          <a:p>
            <a:r>
              <a:rPr lang="en-US" dirty="0"/>
              <a:t>Contd.</a:t>
            </a:r>
            <a:endParaRPr lang="en-GB" dirty="0"/>
          </a:p>
        </p:txBody>
      </p:sp>
      <p:sp>
        <p:nvSpPr>
          <p:cNvPr id="3" name="Content Placeholder 2">
            <a:extLst>
              <a:ext uri="{FF2B5EF4-FFF2-40B4-BE49-F238E27FC236}">
                <a16:creationId xmlns:a16="http://schemas.microsoft.com/office/drawing/2014/main" id="{84839A4A-E801-459E-9F91-C7BB981024A7}"/>
              </a:ext>
            </a:extLst>
          </p:cNvPr>
          <p:cNvSpPr>
            <a:spLocks noGrp="1"/>
          </p:cNvSpPr>
          <p:nvPr>
            <p:ph idx="1"/>
          </p:nvPr>
        </p:nvSpPr>
        <p:spPr>
          <a:xfrm>
            <a:off x="1202919" y="2011680"/>
            <a:ext cx="5197881" cy="4206240"/>
          </a:xfrm>
        </p:spPr>
        <p:txBody>
          <a:bodyPr/>
          <a:lstStyle/>
          <a:p>
            <a:pPr algn="just"/>
            <a:r>
              <a:rPr lang="en-US" dirty="0"/>
              <a:t>The hotel's impeccable reputation is reflected in the cleaning staff's painstaking work, which includes ironing all bedding and disinfecting all bathrooms. </a:t>
            </a:r>
          </a:p>
          <a:p>
            <a:pPr algn="just"/>
            <a:r>
              <a:rPr lang="en-US" dirty="0"/>
              <a:t>Their daily goal is to make sure that guests have a safe and clean place to stay.</a:t>
            </a:r>
          </a:p>
          <a:p>
            <a:pPr algn="just"/>
            <a:r>
              <a:rPr lang="en-US" dirty="0"/>
              <a:t>When it comes to upholding the Premier Inn Bedford's hospitality attitude, the cleaning staff spares no effort. </a:t>
            </a:r>
          </a:p>
        </p:txBody>
      </p:sp>
      <p:pic>
        <p:nvPicPr>
          <p:cNvPr id="5122" name="Picture 2" descr="PREMIER INN BEDFORD TOWN CENTRE (RIVERSIDE) HOTEL - Updated 2023">
            <a:extLst>
              <a:ext uri="{FF2B5EF4-FFF2-40B4-BE49-F238E27FC236}">
                <a16:creationId xmlns:a16="http://schemas.microsoft.com/office/drawing/2014/main" id="{32EA5B2A-71ED-49D7-9202-C4D0EC6B54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4107" y="2063299"/>
            <a:ext cx="5232656" cy="3482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123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2F-4215-4B6F-BCDD-1628154C50D1}"/>
              </a:ext>
            </a:extLst>
          </p:cNvPr>
          <p:cNvSpPr>
            <a:spLocks noGrp="1"/>
          </p:cNvSpPr>
          <p:nvPr>
            <p:ph type="title"/>
          </p:nvPr>
        </p:nvSpPr>
        <p:spPr/>
        <p:txBody>
          <a:bodyPr>
            <a:normAutofit/>
          </a:bodyPr>
          <a:lstStyle/>
          <a:p>
            <a:r>
              <a:rPr lang="en-US" dirty="0"/>
              <a:t>HOUSEKEEPING METHODS FOR PREMIER INN</a:t>
            </a:r>
            <a:endParaRPr lang="en-GB" dirty="0"/>
          </a:p>
        </p:txBody>
      </p:sp>
      <p:sp>
        <p:nvSpPr>
          <p:cNvPr id="3" name="Content Placeholder 2">
            <a:extLst>
              <a:ext uri="{FF2B5EF4-FFF2-40B4-BE49-F238E27FC236}">
                <a16:creationId xmlns:a16="http://schemas.microsoft.com/office/drawing/2014/main" id="{806D383F-3991-41B8-A25C-72DCBCA9BDB1}"/>
              </a:ext>
            </a:extLst>
          </p:cNvPr>
          <p:cNvSpPr>
            <a:spLocks noGrp="1"/>
          </p:cNvSpPr>
          <p:nvPr>
            <p:ph idx="1"/>
          </p:nvPr>
        </p:nvSpPr>
        <p:spPr>
          <a:xfrm>
            <a:off x="1202919" y="2011680"/>
            <a:ext cx="6259765" cy="4206240"/>
          </a:xfrm>
        </p:spPr>
        <p:txBody>
          <a:bodyPr/>
          <a:lstStyle/>
          <a:p>
            <a:r>
              <a:rPr lang="en-US" dirty="0"/>
              <a:t>There are multiple methods used in housekeeping for the Premier Inn Bedford. They are – </a:t>
            </a:r>
          </a:p>
          <a:p>
            <a:pPr marL="457200" indent="-457200">
              <a:buFont typeface="+mj-lt"/>
              <a:buAutoNum type="arabicPeriod"/>
            </a:pPr>
            <a:r>
              <a:rPr lang="en-US" dirty="0"/>
              <a:t>Comprehensive Training</a:t>
            </a:r>
          </a:p>
          <a:p>
            <a:pPr marL="457200" indent="-457200">
              <a:buFont typeface="+mj-lt"/>
              <a:buAutoNum type="arabicPeriod"/>
            </a:pPr>
            <a:r>
              <a:rPr lang="en-US" dirty="0"/>
              <a:t>Checklist and Protocols</a:t>
            </a:r>
          </a:p>
          <a:p>
            <a:pPr marL="457200" indent="-457200">
              <a:buFont typeface="+mj-lt"/>
              <a:buAutoNum type="arabicPeriod"/>
            </a:pPr>
            <a:r>
              <a:rPr lang="en-US" dirty="0"/>
              <a:t>Quality Cleaning Service</a:t>
            </a:r>
          </a:p>
          <a:p>
            <a:pPr marL="457200" indent="-457200">
              <a:buFont typeface="+mj-lt"/>
              <a:buAutoNum type="arabicPeriod"/>
            </a:pPr>
            <a:r>
              <a:rPr lang="en-US" dirty="0"/>
              <a:t>Regular Inspections</a:t>
            </a:r>
          </a:p>
          <a:p>
            <a:pPr marL="457200" indent="-457200">
              <a:buFont typeface="+mj-lt"/>
              <a:buAutoNum type="arabicPeriod"/>
            </a:pPr>
            <a:r>
              <a:rPr lang="en-US" dirty="0"/>
              <a:t>Guest Feedback</a:t>
            </a:r>
            <a:endParaRPr lang="en-GB" dirty="0"/>
          </a:p>
        </p:txBody>
      </p:sp>
      <p:sp>
        <p:nvSpPr>
          <p:cNvPr id="4" name="AutoShape 2" descr="What are the Methods Of Organizational Cleaning?">
            <a:extLst>
              <a:ext uri="{FF2B5EF4-FFF2-40B4-BE49-F238E27FC236}">
                <a16:creationId xmlns:a16="http://schemas.microsoft.com/office/drawing/2014/main" id="{5487AB55-4B87-4F6B-A6C2-28E05E73B72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8" name="Picture 4" descr="What are the Methods Of Organizational Cleaning?">
            <a:extLst>
              <a:ext uri="{FF2B5EF4-FFF2-40B4-BE49-F238E27FC236}">
                <a16:creationId xmlns:a16="http://schemas.microsoft.com/office/drawing/2014/main" id="{E90BEEE3-D104-413A-801F-F5AA2FE598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2056" y="2745120"/>
            <a:ext cx="5291905" cy="359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010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7BE85-9028-4D1D-84BA-E35C7C786A41}"/>
              </a:ext>
            </a:extLst>
          </p:cNvPr>
          <p:cNvSpPr>
            <a:spLocks noGrp="1"/>
          </p:cNvSpPr>
          <p:nvPr>
            <p:ph type="title"/>
          </p:nvPr>
        </p:nvSpPr>
        <p:spPr/>
        <p:txBody>
          <a:bodyPr/>
          <a:lstStyle/>
          <a:p>
            <a:r>
              <a:rPr lang="en-US" dirty="0"/>
              <a:t>CHECKLIST IMPORTANCE</a:t>
            </a:r>
            <a:endParaRPr lang="en-GB" dirty="0"/>
          </a:p>
        </p:txBody>
      </p:sp>
      <p:sp>
        <p:nvSpPr>
          <p:cNvPr id="3" name="Content Placeholder 2">
            <a:extLst>
              <a:ext uri="{FF2B5EF4-FFF2-40B4-BE49-F238E27FC236}">
                <a16:creationId xmlns:a16="http://schemas.microsoft.com/office/drawing/2014/main" id="{E22A7134-1C77-4E85-8239-E36E24A00496}"/>
              </a:ext>
            </a:extLst>
          </p:cNvPr>
          <p:cNvSpPr>
            <a:spLocks noGrp="1"/>
          </p:cNvSpPr>
          <p:nvPr>
            <p:ph idx="1"/>
          </p:nvPr>
        </p:nvSpPr>
        <p:spPr>
          <a:xfrm>
            <a:off x="1202919" y="2011680"/>
            <a:ext cx="5389610" cy="4206240"/>
          </a:xfrm>
        </p:spPr>
        <p:txBody>
          <a:bodyPr/>
          <a:lstStyle/>
          <a:p>
            <a:pPr algn="just"/>
            <a:r>
              <a:rPr lang="en-US" dirty="0"/>
              <a:t>Housekeepers benefit from using checklists to guarantee that no cleaning or maintenance tasks are forgotten. </a:t>
            </a:r>
          </a:p>
          <a:p>
            <a:pPr algn="just"/>
            <a:r>
              <a:rPr lang="en-US" dirty="0"/>
              <a:t>They make it easier for housekeepers to keep the home in order. </a:t>
            </a:r>
          </a:p>
          <a:p>
            <a:pPr algn="just"/>
            <a:r>
              <a:rPr lang="en-US" dirty="0"/>
              <a:t>When teams use checklists, they are able to operate more efficiently and complete projects on schedule. </a:t>
            </a:r>
          </a:p>
          <a:p>
            <a:pPr algn="just"/>
            <a:r>
              <a:rPr lang="en-US" dirty="0"/>
              <a:t>Cleaning checklists are a useful tool for conveying tasks and requirements to the cleaning staff. </a:t>
            </a:r>
          </a:p>
        </p:txBody>
      </p:sp>
      <p:pic>
        <p:nvPicPr>
          <p:cNvPr id="7170" name="Picture 2" descr="The Importance of Checklists in the Workplace">
            <a:extLst>
              <a:ext uri="{FF2B5EF4-FFF2-40B4-BE49-F238E27FC236}">
                <a16:creationId xmlns:a16="http://schemas.microsoft.com/office/drawing/2014/main" id="{9F83D2C7-F2F9-4B8F-9672-69FC2911CA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36" r="13967"/>
          <a:stretch/>
        </p:blipFill>
        <p:spPr bwMode="auto">
          <a:xfrm>
            <a:off x="7256206" y="2188661"/>
            <a:ext cx="4055806" cy="3371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396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47C7E-A084-40FF-A06F-A8D3A44D2A6B}"/>
              </a:ext>
            </a:extLst>
          </p:cNvPr>
          <p:cNvSpPr>
            <a:spLocks noGrp="1"/>
          </p:cNvSpPr>
          <p:nvPr>
            <p:ph type="title"/>
          </p:nvPr>
        </p:nvSpPr>
        <p:spPr/>
        <p:txBody>
          <a:bodyPr>
            <a:normAutofit/>
          </a:bodyPr>
          <a:lstStyle/>
          <a:p>
            <a:r>
              <a:rPr lang="en-US" dirty="0"/>
              <a:t>CHECKLIST FOR PREMIER INN BEDFORD</a:t>
            </a:r>
            <a:endParaRPr lang="en-GB" dirty="0"/>
          </a:p>
        </p:txBody>
      </p:sp>
      <p:graphicFrame>
        <p:nvGraphicFramePr>
          <p:cNvPr id="4" name="Content Placeholder 3">
            <a:extLst>
              <a:ext uri="{FF2B5EF4-FFF2-40B4-BE49-F238E27FC236}">
                <a16:creationId xmlns:a16="http://schemas.microsoft.com/office/drawing/2014/main" id="{B9DE2EB0-0085-4B6A-9BD8-40AE50437E73}"/>
              </a:ext>
            </a:extLst>
          </p:cNvPr>
          <p:cNvGraphicFramePr>
            <a:graphicFrameLocks noGrp="1"/>
          </p:cNvGraphicFramePr>
          <p:nvPr>
            <p:ph idx="1"/>
            <p:extLst>
              <p:ext uri="{D42A27DB-BD31-4B8C-83A1-F6EECF244321}">
                <p14:modId xmlns:p14="http://schemas.microsoft.com/office/powerpoint/2010/main" val="4169461545"/>
              </p:ext>
            </p:extLst>
          </p:nvPr>
        </p:nvGraphicFramePr>
        <p:xfrm>
          <a:off x="825910" y="1989092"/>
          <a:ext cx="10928555" cy="4563616"/>
        </p:xfrm>
        <a:graphic>
          <a:graphicData uri="http://schemas.openxmlformats.org/drawingml/2006/table">
            <a:tbl>
              <a:tblPr firstRow="1" firstCol="1" bandRow="1">
                <a:tableStyleId>{073A0DAA-6AF3-43AB-8588-CEC1D06C72B9}</a:tableStyleId>
              </a:tblPr>
              <a:tblGrid>
                <a:gridCol w="1602973">
                  <a:extLst>
                    <a:ext uri="{9D8B030D-6E8A-4147-A177-3AD203B41FA5}">
                      <a16:colId xmlns:a16="http://schemas.microsoft.com/office/drawing/2014/main" val="2252267642"/>
                    </a:ext>
                  </a:extLst>
                </a:gridCol>
                <a:gridCol w="9325582">
                  <a:extLst>
                    <a:ext uri="{9D8B030D-6E8A-4147-A177-3AD203B41FA5}">
                      <a16:colId xmlns:a16="http://schemas.microsoft.com/office/drawing/2014/main" val="704338993"/>
                    </a:ext>
                  </a:extLst>
                </a:gridCol>
              </a:tblGrid>
              <a:tr h="570452">
                <a:tc>
                  <a:txBody>
                    <a:bodyPr/>
                    <a:lstStyle/>
                    <a:p>
                      <a:pPr marL="0" marR="0" algn="ctr">
                        <a:lnSpc>
                          <a:spcPct val="107000"/>
                        </a:lnSpc>
                        <a:spcBef>
                          <a:spcPts val="0"/>
                        </a:spcBef>
                        <a:spcAft>
                          <a:spcPts val="0"/>
                        </a:spcAft>
                      </a:pPr>
                      <a:r>
                        <a:rPr lang="en-US" sz="1600" dirty="0">
                          <a:effectLst/>
                        </a:rPr>
                        <a:t>No.</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a:effectLst/>
                        </a:rPr>
                        <a:t>Activities </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74364836"/>
                  </a:ext>
                </a:extLst>
              </a:tr>
              <a:tr h="570452">
                <a:tc>
                  <a:txBody>
                    <a:bodyPr/>
                    <a:lstStyle/>
                    <a:p>
                      <a:pPr marL="0" marR="0" algn="ctr">
                        <a:lnSpc>
                          <a:spcPct val="107000"/>
                        </a:lnSpc>
                        <a:spcBef>
                          <a:spcPts val="0"/>
                        </a:spcBef>
                        <a:spcAft>
                          <a:spcPts val="0"/>
                        </a:spcAft>
                      </a:pPr>
                      <a:r>
                        <a:rPr lang="en-US" sz="1600">
                          <a:effectLst/>
                        </a:rPr>
                        <a:t>1</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a:effectLst/>
                        </a:rPr>
                        <a:t>Total room area tidy clean and clutter free</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70735154"/>
                  </a:ext>
                </a:extLst>
              </a:tr>
              <a:tr h="570452">
                <a:tc>
                  <a:txBody>
                    <a:bodyPr/>
                    <a:lstStyle/>
                    <a:p>
                      <a:pPr marL="0" marR="0" algn="ctr">
                        <a:lnSpc>
                          <a:spcPct val="107000"/>
                        </a:lnSpc>
                        <a:spcBef>
                          <a:spcPts val="0"/>
                        </a:spcBef>
                        <a:spcAft>
                          <a:spcPts val="0"/>
                        </a:spcAft>
                      </a:pPr>
                      <a:r>
                        <a:rPr lang="en-US" sz="1600">
                          <a:effectLst/>
                        </a:rPr>
                        <a:t>2</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dirty="0">
                          <a:effectLst/>
                        </a:rPr>
                        <a:t>No unnecessary items are in room</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21462964"/>
                  </a:ext>
                </a:extLst>
              </a:tr>
              <a:tr h="570452">
                <a:tc>
                  <a:txBody>
                    <a:bodyPr/>
                    <a:lstStyle/>
                    <a:p>
                      <a:pPr marL="0" marR="0" algn="ctr">
                        <a:lnSpc>
                          <a:spcPct val="107000"/>
                        </a:lnSpc>
                        <a:spcBef>
                          <a:spcPts val="0"/>
                        </a:spcBef>
                        <a:spcAft>
                          <a:spcPts val="0"/>
                        </a:spcAft>
                      </a:pPr>
                      <a:r>
                        <a:rPr lang="en-US" sz="1600">
                          <a:effectLst/>
                        </a:rPr>
                        <a:t>3</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a:effectLst/>
                        </a:rPr>
                        <a:t>No food and drinks in the room</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66106463"/>
                  </a:ext>
                </a:extLst>
              </a:tr>
              <a:tr h="570452">
                <a:tc>
                  <a:txBody>
                    <a:bodyPr/>
                    <a:lstStyle/>
                    <a:p>
                      <a:pPr marL="0" marR="0" algn="ctr">
                        <a:lnSpc>
                          <a:spcPct val="107000"/>
                        </a:lnSpc>
                        <a:spcBef>
                          <a:spcPts val="0"/>
                        </a:spcBef>
                        <a:spcAft>
                          <a:spcPts val="0"/>
                        </a:spcAft>
                      </a:pPr>
                      <a:r>
                        <a:rPr lang="en-US" sz="1600">
                          <a:effectLst/>
                        </a:rPr>
                        <a:t>4</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dirty="0">
                          <a:effectLst/>
                        </a:rPr>
                        <a:t>Aisles, Walkaways are properly done in room</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82449365"/>
                  </a:ext>
                </a:extLst>
              </a:tr>
              <a:tr h="570452">
                <a:tc>
                  <a:txBody>
                    <a:bodyPr/>
                    <a:lstStyle/>
                    <a:p>
                      <a:pPr marL="0" marR="0" algn="ctr">
                        <a:lnSpc>
                          <a:spcPct val="107000"/>
                        </a:lnSpc>
                        <a:spcBef>
                          <a:spcPts val="0"/>
                        </a:spcBef>
                        <a:spcAft>
                          <a:spcPts val="0"/>
                        </a:spcAft>
                      </a:pPr>
                      <a:r>
                        <a:rPr lang="en-US" sz="1600">
                          <a:effectLst/>
                        </a:rPr>
                        <a:t>5</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a:effectLst/>
                        </a:rPr>
                        <a:t>There are no protruding objects in room</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96332761"/>
                  </a:ext>
                </a:extLst>
              </a:tr>
              <a:tr h="570452">
                <a:tc>
                  <a:txBody>
                    <a:bodyPr/>
                    <a:lstStyle/>
                    <a:p>
                      <a:pPr marL="0" marR="0" algn="ctr">
                        <a:lnSpc>
                          <a:spcPct val="107000"/>
                        </a:lnSpc>
                        <a:spcBef>
                          <a:spcPts val="0"/>
                        </a:spcBef>
                        <a:spcAft>
                          <a:spcPts val="0"/>
                        </a:spcAft>
                      </a:pPr>
                      <a:r>
                        <a:rPr lang="en-US" sz="1600">
                          <a:effectLst/>
                        </a:rPr>
                        <a:t>6</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a:effectLst/>
                        </a:rPr>
                        <a:t>No item is misplaced in room</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39433498"/>
                  </a:ext>
                </a:extLst>
              </a:tr>
              <a:tr h="570452">
                <a:tc>
                  <a:txBody>
                    <a:bodyPr/>
                    <a:lstStyle/>
                    <a:p>
                      <a:pPr marL="0" marR="0" algn="ctr">
                        <a:lnSpc>
                          <a:spcPct val="107000"/>
                        </a:lnSpc>
                        <a:spcBef>
                          <a:spcPts val="0"/>
                        </a:spcBef>
                        <a:spcAft>
                          <a:spcPts val="0"/>
                        </a:spcAft>
                      </a:pPr>
                      <a:r>
                        <a:rPr lang="en-US" sz="1600">
                          <a:effectLst/>
                        </a:rPr>
                        <a:t>7</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US" sz="1600" dirty="0">
                          <a:effectLst/>
                        </a:rPr>
                        <a:t>All are cleaned with antibacterial wash </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36863386"/>
                  </a:ext>
                </a:extLst>
              </a:tr>
            </a:tbl>
          </a:graphicData>
        </a:graphic>
      </p:graphicFrame>
    </p:spTree>
    <p:extLst>
      <p:ext uri="{BB962C8B-B14F-4D97-AF65-F5344CB8AC3E}">
        <p14:creationId xmlns:p14="http://schemas.microsoft.com/office/powerpoint/2010/main" val="3519156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7A0B-CBFD-410A-8F21-86597CEA822F}"/>
              </a:ext>
            </a:extLst>
          </p:cNvPr>
          <p:cNvSpPr>
            <a:spLocks noGrp="1"/>
          </p:cNvSpPr>
          <p:nvPr>
            <p:ph type="title"/>
          </p:nvPr>
        </p:nvSpPr>
        <p:spPr/>
        <p:txBody>
          <a:bodyPr/>
          <a:lstStyle/>
          <a:p>
            <a:r>
              <a:rPr lang="en-US" dirty="0"/>
              <a:t>Contd.</a:t>
            </a:r>
            <a:endParaRPr lang="en-GB" dirty="0"/>
          </a:p>
        </p:txBody>
      </p:sp>
      <p:graphicFrame>
        <p:nvGraphicFramePr>
          <p:cNvPr id="4" name="Content Placeholder 3">
            <a:extLst>
              <a:ext uri="{FF2B5EF4-FFF2-40B4-BE49-F238E27FC236}">
                <a16:creationId xmlns:a16="http://schemas.microsoft.com/office/drawing/2014/main" id="{9C3554D6-D148-45B5-AC91-EB604069CCE1}"/>
              </a:ext>
            </a:extLst>
          </p:cNvPr>
          <p:cNvGraphicFramePr>
            <a:graphicFrameLocks noGrp="1"/>
          </p:cNvGraphicFramePr>
          <p:nvPr>
            <p:ph idx="1"/>
            <p:extLst>
              <p:ext uri="{D42A27DB-BD31-4B8C-83A1-F6EECF244321}">
                <p14:modId xmlns:p14="http://schemas.microsoft.com/office/powerpoint/2010/main" val="1386576778"/>
              </p:ext>
            </p:extLst>
          </p:nvPr>
        </p:nvGraphicFramePr>
        <p:xfrm>
          <a:off x="1002891" y="1959592"/>
          <a:ext cx="10155190" cy="4736179"/>
        </p:xfrm>
        <a:graphic>
          <a:graphicData uri="http://schemas.openxmlformats.org/drawingml/2006/table">
            <a:tbl>
              <a:tblPr firstRow="1" firstCol="1" bandRow="1">
                <a:tableStyleId>{073A0DAA-6AF3-43AB-8588-CEC1D06C72B9}</a:tableStyleId>
              </a:tblPr>
              <a:tblGrid>
                <a:gridCol w="1489539">
                  <a:extLst>
                    <a:ext uri="{9D8B030D-6E8A-4147-A177-3AD203B41FA5}">
                      <a16:colId xmlns:a16="http://schemas.microsoft.com/office/drawing/2014/main" val="1980818493"/>
                    </a:ext>
                  </a:extLst>
                </a:gridCol>
                <a:gridCol w="8665651">
                  <a:extLst>
                    <a:ext uri="{9D8B030D-6E8A-4147-A177-3AD203B41FA5}">
                      <a16:colId xmlns:a16="http://schemas.microsoft.com/office/drawing/2014/main" val="1195872178"/>
                    </a:ext>
                  </a:extLst>
                </a:gridCol>
              </a:tblGrid>
              <a:tr h="528458">
                <a:tc>
                  <a:txBody>
                    <a:bodyPr/>
                    <a:lstStyle/>
                    <a:p>
                      <a:pPr marL="0" marR="0" algn="ctr">
                        <a:lnSpc>
                          <a:spcPct val="107000"/>
                        </a:lnSpc>
                        <a:spcBef>
                          <a:spcPts val="0"/>
                        </a:spcBef>
                        <a:spcAft>
                          <a:spcPts val="0"/>
                        </a:spcAft>
                      </a:pPr>
                      <a:r>
                        <a:rPr lang="en-US" sz="1600" dirty="0">
                          <a:effectLst/>
                        </a:rPr>
                        <a:t>No.</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dirty="0">
                          <a:effectLst/>
                        </a:rPr>
                        <a:t>Activities </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1716681889"/>
                  </a:ext>
                </a:extLst>
              </a:tr>
              <a:tr h="528458">
                <a:tc>
                  <a:txBody>
                    <a:bodyPr/>
                    <a:lstStyle/>
                    <a:p>
                      <a:pPr marL="0" marR="0" algn="ctr">
                        <a:lnSpc>
                          <a:spcPct val="107000"/>
                        </a:lnSpc>
                        <a:spcBef>
                          <a:spcPts val="0"/>
                        </a:spcBef>
                        <a:spcAft>
                          <a:spcPts val="0"/>
                        </a:spcAft>
                      </a:pPr>
                      <a:r>
                        <a:rPr lang="en-US" sz="1600">
                          <a:effectLst/>
                        </a:rPr>
                        <a:t>8</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dirty="0">
                          <a:effectLst/>
                        </a:rPr>
                        <a:t>The curtain is properly cleaned and replaced</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215993079"/>
                  </a:ext>
                </a:extLst>
              </a:tr>
              <a:tr h="528458">
                <a:tc>
                  <a:txBody>
                    <a:bodyPr/>
                    <a:lstStyle/>
                    <a:p>
                      <a:pPr marL="0" marR="0" algn="ctr">
                        <a:lnSpc>
                          <a:spcPct val="107000"/>
                        </a:lnSpc>
                        <a:spcBef>
                          <a:spcPts val="0"/>
                        </a:spcBef>
                        <a:spcAft>
                          <a:spcPts val="0"/>
                        </a:spcAft>
                      </a:pPr>
                      <a:r>
                        <a:rPr lang="en-US" sz="1600">
                          <a:effectLst/>
                        </a:rPr>
                        <a:t>9</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a:effectLst/>
                        </a:rPr>
                        <a:t>Floors are cleaned and washed </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3645699917"/>
                  </a:ext>
                </a:extLst>
              </a:tr>
              <a:tr h="528458">
                <a:tc>
                  <a:txBody>
                    <a:bodyPr/>
                    <a:lstStyle/>
                    <a:p>
                      <a:pPr marL="0" marR="0" algn="ctr">
                        <a:lnSpc>
                          <a:spcPct val="107000"/>
                        </a:lnSpc>
                        <a:spcBef>
                          <a:spcPts val="0"/>
                        </a:spcBef>
                        <a:spcAft>
                          <a:spcPts val="0"/>
                        </a:spcAft>
                      </a:pPr>
                      <a:r>
                        <a:rPr lang="en-US" sz="1600">
                          <a:effectLst/>
                        </a:rPr>
                        <a:t>10</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a:effectLst/>
                        </a:rPr>
                        <a:t>The refrigerator is restocked </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535914961"/>
                  </a:ext>
                </a:extLst>
              </a:tr>
              <a:tr h="528458">
                <a:tc>
                  <a:txBody>
                    <a:bodyPr/>
                    <a:lstStyle/>
                    <a:p>
                      <a:pPr marL="0" marR="0" algn="ctr">
                        <a:lnSpc>
                          <a:spcPct val="107000"/>
                        </a:lnSpc>
                        <a:spcBef>
                          <a:spcPts val="0"/>
                        </a:spcBef>
                        <a:spcAft>
                          <a:spcPts val="0"/>
                        </a:spcAft>
                      </a:pPr>
                      <a:r>
                        <a:rPr lang="en-US" sz="1600">
                          <a:effectLst/>
                        </a:rPr>
                        <a:t>11</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dirty="0">
                          <a:effectLst/>
                        </a:rPr>
                        <a:t>Storage racks are properly organized </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3070465844"/>
                  </a:ext>
                </a:extLst>
              </a:tr>
              <a:tr h="528458">
                <a:tc>
                  <a:txBody>
                    <a:bodyPr/>
                    <a:lstStyle/>
                    <a:p>
                      <a:pPr marL="0" marR="0" algn="ctr">
                        <a:lnSpc>
                          <a:spcPct val="107000"/>
                        </a:lnSpc>
                        <a:spcBef>
                          <a:spcPts val="0"/>
                        </a:spcBef>
                        <a:spcAft>
                          <a:spcPts val="0"/>
                        </a:spcAft>
                      </a:pPr>
                      <a:r>
                        <a:rPr lang="en-US" sz="1600">
                          <a:effectLst/>
                        </a:rPr>
                        <a:t>12</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a:effectLst/>
                        </a:rPr>
                        <a:t>Heavier items are sorted </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1449356901"/>
                  </a:ext>
                </a:extLst>
              </a:tr>
              <a:tr h="528458">
                <a:tc>
                  <a:txBody>
                    <a:bodyPr/>
                    <a:lstStyle/>
                    <a:p>
                      <a:pPr marL="0" marR="0" algn="ctr">
                        <a:lnSpc>
                          <a:spcPct val="107000"/>
                        </a:lnSpc>
                        <a:spcBef>
                          <a:spcPts val="0"/>
                        </a:spcBef>
                        <a:spcAft>
                          <a:spcPts val="0"/>
                        </a:spcAft>
                      </a:pPr>
                      <a:r>
                        <a:rPr lang="en-US" sz="1600">
                          <a:effectLst/>
                        </a:rPr>
                        <a:t>13</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a:effectLst/>
                        </a:rPr>
                        <a:t>Proper task management is done in room</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4225096052"/>
                  </a:ext>
                </a:extLst>
              </a:tr>
              <a:tr h="528458">
                <a:tc>
                  <a:txBody>
                    <a:bodyPr/>
                    <a:lstStyle/>
                    <a:p>
                      <a:pPr marL="0" marR="0" algn="ctr">
                        <a:lnSpc>
                          <a:spcPct val="107000"/>
                        </a:lnSpc>
                        <a:spcBef>
                          <a:spcPts val="0"/>
                        </a:spcBef>
                        <a:spcAft>
                          <a:spcPts val="0"/>
                        </a:spcAft>
                      </a:pPr>
                      <a:r>
                        <a:rPr lang="en-US" sz="1600">
                          <a:effectLst/>
                        </a:rPr>
                        <a:t>14</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dirty="0">
                          <a:effectLst/>
                        </a:rPr>
                        <a:t>Machines are all in order working in room. </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648157265"/>
                  </a:ext>
                </a:extLst>
              </a:tr>
              <a:tr h="508515">
                <a:tc>
                  <a:txBody>
                    <a:bodyPr/>
                    <a:lstStyle/>
                    <a:p>
                      <a:pPr marL="0" marR="0" algn="ctr">
                        <a:lnSpc>
                          <a:spcPct val="107000"/>
                        </a:lnSpc>
                        <a:spcBef>
                          <a:spcPts val="0"/>
                        </a:spcBef>
                        <a:spcAft>
                          <a:spcPts val="0"/>
                        </a:spcAft>
                      </a:pPr>
                      <a:r>
                        <a:rPr lang="en-US" sz="1600">
                          <a:effectLst/>
                        </a:rPr>
                        <a:t>15</a:t>
                      </a:r>
                      <a:endPar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tc>
                  <a:txBody>
                    <a:bodyPr/>
                    <a:lstStyle/>
                    <a:p>
                      <a:pPr marL="0" marR="0" algn="ctr">
                        <a:lnSpc>
                          <a:spcPct val="107000"/>
                        </a:lnSpc>
                        <a:spcBef>
                          <a:spcPts val="0"/>
                        </a:spcBef>
                        <a:spcAft>
                          <a:spcPts val="0"/>
                        </a:spcAft>
                      </a:pPr>
                      <a:r>
                        <a:rPr lang="en-US" sz="1600" dirty="0">
                          <a:effectLst/>
                        </a:rPr>
                        <a:t>The quick service call is working and fine</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9672" marR="59672" marT="0" marB="0"/>
                </a:tc>
                <a:extLst>
                  <a:ext uri="{0D108BD9-81ED-4DB2-BD59-A6C34878D82A}">
                    <a16:rowId xmlns:a16="http://schemas.microsoft.com/office/drawing/2014/main" val="2468291660"/>
                  </a:ext>
                </a:extLst>
              </a:tr>
            </a:tbl>
          </a:graphicData>
        </a:graphic>
      </p:graphicFrame>
    </p:spTree>
    <p:extLst>
      <p:ext uri="{BB962C8B-B14F-4D97-AF65-F5344CB8AC3E}">
        <p14:creationId xmlns:p14="http://schemas.microsoft.com/office/powerpoint/2010/main" val="101708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FC49F-0575-4FBC-836C-F66DCF1D5924}"/>
              </a:ext>
            </a:extLst>
          </p:cNvPr>
          <p:cNvSpPr>
            <a:spLocks noGrp="1"/>
          </p:cNvSpPr>
          <p:nvPr>
            <p:ph type="title"/>
          </p:nvPr>
        </p:nvSpPr>
        <p:spPr/>
        <p:txBody>
          <a:bodyPr/>
          <a:lstStyle/>
          <a:p>
            <a:r>
              <a:rPr lang="en-US" dirty="0"/>
              <a:t>Industry Standard comparison</a:t>
            </a:r>
            <a:endParaRPr lang="en-GB" dirty="0"/>
          </a:p>
        </p:txBody>
      </p:sp>
      <p:sp>
        <p:nvSpPr>
          <p:cNvPr id="3" name="Content Placeholder 2">
            <a:extLst>
              <a:ext uri="{FF2B5EF4-FFF2-40B4-BE49-F238E27FC236}">
                <a16:creationId xmlns:a16="http://schemas.microsoft.com/office/drawing/2014/main" id="{52C2394F-2D26-48D0-9E31-D27967BDE1EC}"/>
              </a:ext>
            </a:extLst>
          </p:cNvPr>
          <p:cNvSpPr>
            <a:spLocks noGrp="1"/>
          </p:cNvSpPr>
          <p:nvPr>
            <p:ph idx="1"/>
          </p:nvPr>
        </p:nvSpPr>
        <p:spPr>
          <a:xfrm>
            <a:off x="1202919" y="2011680"/>
            <a:ext cx="3752539" cy="4206240"/>
          </a:xfrm>
        </p:spPr>
        <p:txBody>
          <a:bodyPr>
            <a:normAutofit/>
          </a:bodyPr>
          <a:lstStyle/>
          <a:p>
            <a:pPr algn="just"/>
            <a:r>
              <a:rPr lang="en-US" dirty="0"/>
              <a:t>One of the big names in industry is – Covent Garden Hotel.</a:t>
            </a:r>
          </a:p>
          <a:p>
            <a:pPr algn="just"/>
            <a:r>
              <a:rPr lang="en-US" dirty="0"/>
              <a:t>To ensure that each room reflects the area's life and history, the team takes a proactive approach to cleaning. </a:t>
            </a:r>
          </a:p>
          <a:p>
            <a:pPr algn="just"/>
            <a:r>
              <a:rPr lang="en-US" dirty="0"/>
              <a:t>Housekeeping services in Covent Garden adapt to the needs of individual guests to enhance their stay. </a:t>
            </a:r>
            <a:endParaRPr lang="en-GB" dirty="0"/>
          </a:p>
        </p:txBody>
      </p:sp>
      <p:pic>
        <p:nvPicPr>
          <p:cNvPr id="1030" name="Picture 6" descr="Covent Garden Hotel - Room 417 - Kit Kemp">
            <a:extLst>
              <a:ext uri="{FF2B5EF4-FFF2-40B4-BE49-F238E27FC236}">
                <a16:creationId xmlns:a16="http://schemas.microsoft.com/office/drawing/2014/main" id="{78035CB6-0EDC-4BA7-8D4C-1C8802C480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6255" y="2633664"/>
            <a:ext cx="5168341" cy="2867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7987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08EEB-398A-46B4-AABB-609AD4E60B19}"/>
              </a:ext>
            </a:extLst>
          </p:cNvPr>
          <p:cNvSpPr>
            <a:spLocks noGrp="1"/>
          </p:cNvSpPr>
          <p:nvPr>
            <p:ph type="title"/>
          </p:nvPr>
        </p:nvSpPr>
        <p:spPr/>
        <p:txBody>
          <a:bodyPr>
            <a:normAutofit/>
          </a:bodyPr>
          <a:lstStyle/>
          <a:p>
            <a:r>
              <a:rPr lang="en-US" dirty="0"/>
              <a:t>HEALTH AND SAFETY PROCEDURES FOR PREMIER INN BEDFORD</a:t>
            </a:r>
            <a:endParaRPr lang="en-GB" dirty="0"/>
          </a:p>
        </p:txBody>
      </p:sp>
      <p:sp>
        <p:nvSpPr>
          <p:cNvPr id="3" name="Content Placeholder 2">
            <a:extLst>
              <a:ext uri="{FF2B5EF4-FFF2-40B4-BE49-F238E27FC236}">
                <a16:creationId xmlns:a16="http://schemas.microsoft.com/office/drawing/2014/main" id="{8CDCBDD2-9494-4012-A68A-DEB404450AE4}"/>
              </a:ext>
            </a:extLst>
          </p:cNvPr>
          <p:cNvSpPr>
            <a:spLocks noGrp="1"/>
          </p:cNvSpPr>
          <p:nvPr>
            <p:ph idx="1"/>
          </p:nvPr>
        </p:nvSpPr>
        <p:spPr>
          <a:xfrm>
            <a:off x="1202918" y="2011680"/>
            <a:ext cx="6097533" cy="4562144"/>
          </a:xfrm>
        </p:spPr>
        <p:txBody>
          <a:bodyPr>
            <a:normAutofit/>
          </a:bodyPr>
          <a:lstStyle/>
          <a:p>
            <a:pPr algn="just"/>
            <a:r>
              <a:rPr lang="en-US" dirty="0"/>
              <a:t>To ensure the health and safety of all visitors, the cleaning crew at the Premier Inn Bedford adheres to rigorous safety procedures. </a:t>
            </a:r>
          </a:p>
          <a:p>
            <a:pPr algn="just"/>
            <a:r>
              <a:rPr lang="en-US" dirty="0"/>
              <a:t>Training is extensive and covers topics including cleaning standards and the proper use of high-quality cleaning chemicals and equipment. </a:t>
            </a:r>
          </a:p>
          <a:p>
            <a:pPr algn="just"/>
            <a:r>
              <a:rPr lang="en-US" dirty="0"/>
              <a:t>Regular inspections guarantee consistency and identify improvements. </a:t>
            </a:r>
          </a:p>
          <a:p>
            <a:pPr algn="just"/>
            <a:r>
              <a:rPr lang="en-US" dirty="0"/>
              <a:t>In order to ensure the safety of everybody involved, the team adheres to strict guidelines regarding the use and disposal of cleaning materials. </a:t>
            </a:r>
            <a:endParaRPr lang="en-GB" dirty="0"/>
          </a:p>
        </p:txBody>
      </p:sp>
      <p:pic>
        <p:nvPicPr>
          <p:cNvPr id="8194" name="Picture 2" descr="Your safety is our priority | Premier Inn Business">
            <a:extLst>
              <a:ext uri="{FF2B5EF4-FFF2-40B4-BE49-F238E27FC236}">
                <a16:creationId xmlns:a16="http://schemas.microsoft.com/office/drawing/2014/main" id="{69C9C167-2D13-4E8C-9872-D24A520283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0451" y="2557002"/>
            <a:ext cx="4780331" cy="306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694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8B75-92A3-43DA-8797-E881DE3C0B23}"/>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30716449-9B03-4CA2-94D7-68FCCFAFDB7A}"/>
              </a:ext>
            </a:extLst>
          </p:cNvPr>
          <p:cNvSpPr>
            <a:spLocks noGrp="1"/>
          </p:cNvSpPr>
          <p:nvPr>
            <p:ph idx="1"/>
          </p:nvPr>
        </p:nvSpPr>
        <p:spPr/>
        <p:txBody>
          <a:bodyPr/>
          <a:lstStyle/>
          <a:p>
            <a:pPr algn="just"/>
            <a:r>
              <a:rPr lang="en-US" dirty="0"/>
              <a:t>Housekeeping personnel training is essential for outstanding cleaning and service. </a:t>
            </a:r>
          </a:p>
          <a:p>
            <a:pPr algn="just"/>
            <a:r>
              <a:rPr lang="en-US" dirty="0"/>
              <a:t>Staff learn to follow hygiene regulations, handle cleaning products properly, and be safe. </a:t>
            </a:r>
          </a:p>
          <a:p>
            <a:pPr algn="just"/>
            <a:r>
              <a:rPr lang="en-US" dirty="0"/>
              <a:t>Training instills pride and commitment in team members beyond technical skill, fostering greatness. </a:t>
            </a:r>
          </a:p>
          <a:p>
            <a:pPr algn="just"/>
            <a:r>
              <a:rPr lang="en-US" dirty="0"/>
              <a:t>Continuous learning improves individual performance and creates a consistent visitor experience, laying the groundwork for the business's success and reputation.</a:t>
            </a:r>
            <a:endParaRPr lang="en-GB" dirty="0"/>
          </a:p>
        </p:txBody>
      </p:sp>
    </p:spTree>
    <p:extLst>
      <p:ext uri="{BB962C8B-B14F-4D97-AF65-F5344CB8AC3E}">
        <p14:creationId xmlns:p14="http://schemas.microsoft.com/office/powerpoint/2010/main" val="1380313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B542D-507F-4E24-A1DB-A33C78646751}"/>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0900C0DC-C719-4737-B68F-9FBD0B56BBE6}"/>
              </a:ext>
            </a:extLst>
          </p:cNvPr>
          <p:cNvSpPr>
            <a:spLocks noGrp="1"/>
          </p:cNvSpPr>
          <p:nvPr>
            <p:ph idx="1"/>
          </p:nvPr>
        </p:nvSpPr>
        <p:spPr/>
        <p:txBody>
          <a:bodyPr>
            <a:normAutofit fontScale="92500" lnSpcReduction="10000"/>
          </a:bodyPr>
          <a:lstStyle/>
          <a:p>
            <a:pPr algn="just"/>
            <a:r>
              <a:rPr lang="en-GB" dirty="0"/>
              <a:t>Eisenberg, E. and </a:t>
            </a:r>
            <a:r>
              <a:rPr lang="en-GB" dirty="0" err="1"/>
              <a:t>Levanon</a:t>
            </a:r>
            <a:r>
              <a:rPr lang="en-GB" dirty="0"/>
              <a:t>, E.Y., 2013. Human housekeeping genes, revisited. </a:t>
            </a:r>
            <a:r>
              <a:rPr lang="en-GB" i="1" dirty="0"/>
              <a:t>TRENDS in Genetics</a:t>
            </a:r>
            <a:r>
              <a:rPr lang="en-GB" dirty="0"/>
              <a:t>, </a:t>
            </a:r>
            <a:r>
              <a:rPr lang="en-GB" i="1" dirty="0"/>
              <a:t>29</a:t>
            </a:r>
            <a:r>
              <a:rPr lang="en-GB" dirty="0"/>
              <a:t>(10), pp.569-574.</a:t>
            </a:r>
          </a:p>
          <a:p>
            <a:pPr algn="just"/>
            <a:r>
              <a:rPr lang="en-GB" dirty="0" err="1"/>
              <a:t>Elkon</a:t>
            </a:r>
            <a:r>
              <a:rPr lang="en-GB" dirty="0"/>
              <a:t>, K. and </a:t>
            </a:r>
            <a:r>
              <a:rPr lang="en-GB" dirty="0" err="1"/>
              <a:t>Casali</a:t>
            </a:r>
            <a:r>
              <a:rPr lang="en-GB" dirty="0"/>
              <a:t>, P., 2008. Nature and functions of autoantibodies. </a:t>
            </a:r>
            <a:r>
              <a:rPr lang="en-GB" i="1" dirty="0"/>
              <a:t>Nature clinical practice Rheumatology</a:t>
            </a:r>
            <a:r>
              <a:rPr lang="en-GB" dirty="0"/>
              <a:t>, </a:t>
            </a:r>
            <a:r>
              <a:rPr lang="en-GB" i="1" dirty="0"/>
              <a:t>4</a:t>
            </a:r>
            <a:r>
              <a:rPr lang="en-GB" dirty="0"/>
              <a:t>(9), pp.491-498.</a:t>
            </a:r>
          </a:p>
          <a:p>
            <a:pPr algn="just"/>
            <a:r>
              <a:rPr lang="en-GB" dirty="0" err="1"/>
              <a:t>Farré</a:t>
            </a:r>
            <a:r>
              <a:rPr lang="en-GB" dirty="0"/>
              <a:t>, D., </a:t>
            </a:r>
            <a:r>
              <a:rPr lang="en-GB" dirty="0" err="1"/>
              <a:t>Bellora</a:t>
            </a:r>
            <a:r>
              <a:rPr lang="en-GB" dirty="0"/>
              <a:t>, N., </a:t>
            </a:r>
            <a:r>
              <a:rPr lang="en-GB" dirty="0" err="1"/>
              <a:t>Mularoni</a:t>
            </a:r>
            <a:r>
              <a:rPr lang="en-GB" dirty="0"/>
              <a:t>, L., </a:t>
            </a:r>
            <a:r>
              <a:rPr lang="en-GB" dirty="0" err="1"/>
              <a:t>Messeguer</a:t>
            </a:r>
            <a:r>
              <a:rPr lang="en-GB" dirty="0"/>
              <a:t>, X. and </a:t>
            </a:r>
            <a:r>
              <a:rPr lang="en-GB" dirty="0" err="1"/>
              <a:t>Albà</a:t>
            </a:r>
            <a:r>
              <a:rPr lang="en-GB" dirty="0"/>
              <a:t>, M.M., 2007. Housekeeping genes tend to show reduced upstream sequence conservation. </a:t>
            </a:r>
            <a:r>
              <a:rPr lang="en-GB" i="1" dirty="0"/>
              <a:t>Genome biology</a:t>
            </a:r>
            <a:r>
              <a:rPr lang="en-GB" dirty="0"/>
              <a:t>, </a:t>
            </a:r>
            <a:r>
              <a:rPr lang="en-GB" i="1" dirty="0"/>
              <a:t>8</a:t>
            </a:r>
            <a:r>
              <a:rPr lang="en-GB" dirty="0"/>
              <a:t>, pp.1-10.</a:t>
            </a:r>
          </a:p>
          <a:p>
            <a:pPr algn="just"/>
            <a:r>
              <a:rPr lang="en-GB" dirty="0"/>
              <a:t>Galperin, M.Y., </a:t>
            </a:r>
            <a:r>
              <a:rPr lang="en-GB" dirty="0" err="1"/>
              <a:t>Moroz</a:t>
            </a:r>
            <a:r>
              <a:rPr lang="en-GB" dirty="0"/>
              <a:t>, O.V., Wilson, K.S. and </a:t>
            </a:r>
            <a:r>
              <a:rPr lang="en-GB" dirty="0" err="1"/>
              <a:t>Murzin</a:t>
            </a:r>
            <a:r>
              <a:rPr lang="en-GB" dirty="0"/>
              <a:t>, A.G., 2006. House cleaning, a part of good housekeeping. </a:t>
            </a:r>
            <a:r>
              <a:rPr lang="en-GB" i="1" dirty="0"/>
              <a:t>Molecular microbiology</a:t>
            </a:r>
            <a:r>
              <a:rPr lang="en-GB" dirty="0"/>
              <a:t>, </a:t>
            </a:r>
            <a:r>
              <a:rPr lang="en-GB" i="1" dirty="0"/>
              <a:t>59</a:t>
            </a:r>
            <a:r>
              <a:rPr lang="en-GB" dirty="0"/>
              <a:t>(1), pp.5-19.</a:t>
            </a:r>
          </a:p>
          <a:p>
            <a:pPr algn="just"/>
            <a:r>
              <a:rPr lang="en-GB" dirty="0"/>
              <a:t>Hayashi, T., Rizzuto, R., </a:t>
            </a:r>
            <a:r>
              <a:rPr lang="en-GB" dirty="0" err="1"/>
              <a:t>Hajnoczky</a:t>
            </a:r>
            <a:r>
              <a:rPr lang="en-GB" dirty="0"/>
              <a:t>, G. and </a:t>
            </a:r>
            <a:r>
              <a:rPr lang="en-GB" dirty="0" err="1"/>
              <a:t>Su</a:t>
            </a:r>
            <a:r>
              <a:rPr lang="en-GB" dirty="0"/>
              <a:t>, T.P., 2009. MAM: more than just a housekeeper. </a:t>
            </a:r>
            <a:r>
              <a:rPr lang="en-GB" i="1" dirty="0"/>
              <a:t>Trends in cell biology</a:t>
            </a:r>
            <a:r>
              <a:rPr lang="en-GB" dirty="0"/>
              <a:t>, </a:t>
            </a:r>
            <a:r>
              <a:rPr lang="en-GB" i="1" dirty="0"/>
              <a:t>19</a:t>
            </a:r>
            <a:r>
              <a:rPr lang="en-GB" dirty="0"/>
              <a:t>(2), pp.81-88.</a:t>
            </a:r>
          </a:p>
          <a:p>
            <a:pPr algn="just"/>
            <a:r>
              <a:rPr lang="en-GB" dirty="0"/>
              <a:t>Hickman, S., Izzy, S., Sen, P., </a:t>
            </a:r>
            <a:r>
              <a:rPr lang="en-GB" dirty="0" err="1"/>
              <a:t>Morsett</a:t>
            </a:r>
            <a:r>
              <a:rPr lang="en-GB" dirty="0"/>
              <a:t>, L. and El Khoury, J., 2018. Microglia in neurodegeneration. </a:t>
            </a:r>
            <a:r>
              <a:rPr lang="en-GB" i="1" dirty="0"/>
              <a:t>Nature neuroscience</a:t>
            </a:r>
            <a:r>
              <a:rPr lang="en-GB" dirty="0"/>
              <a:t>, </a:t>
            </a:r>
            <a:r>
              <a:rPr lang="en-GB" i="1" dirty="0"/>
              <a:t>21</a:t>
            </a:r>
            <a:r>
              <a:rPr lang="en-GB" dirty="0"/>
              <a:t>(10), pp.1359-1369.</a:t>
            </a:r>
          </a:p>
          <a:p>
            <a:pPr marL="0" indent="0" algn="just">
              <a:buNone/>
            </a:pPr>
            <a:endParaRPr lang="en-GB" dirty="0"/>
          </a:p>
        </p:txBody>
      </p:sp>
    </p:spTree>
    <p:extLst>
      <p:ext uri="{BB962C8B-B14F-4D97-AF65-F5344CB8AC3E}">
        <p14:creationId xmlns:p14="http://schemas.microsoft.com/office/powerpoint/2010/main" val="10854908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Custom 2">
      <a:majorFont>
        <a:latin typeface="Times New Roman"/>
        <a:ea typeface=""/>
        <a:cs typeface=""/>
      </a:majorFont>
      <a:minorFont>
        <a:latin typeface="Times New Roman"/>
        <a:ea typeface=""/>
        <a:cs typeface=""/>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104</TotalTime>
  <Words>1677</Words>
  <Application>Microsoft Office PowerPoint</Application>
  <PresentationFormat>Widescreen</PresentationFormat>
  <Paragraphs>158</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Wingdings</vt:lpstr>
      <vt:lpstr>Banded</vt:lpstr>
      <vt:lpstr>Operating HOTEL Facilities – bmih 4006 Student name: ZOMIR HUSSAIN KHAN</vt:lpstr>
      <vt:lpstr>Table of Contents</vt:lpstr>
      <vt:lpstr>introduction</vt:lpstr>
      <vt:lpstr>PREMIER INN BEDFORD – HOUSEKEEPING OVERVIEW</vt:lpstr>
      <vt:lpstr>Contd.</vt:lpstr>
      <vt:lpstr>HOUSEKEEPING METHODS FOR PREMIER INN</vt:lpstr>
      <vt:lpstr>CHECKLIST IMPORTANCE</vt:lpstr>
      <vt:lpstr>CHECKLIST FOR PREMIER INN BEDFORD</vt:lpstr>
      <vt:lpstr>Contd.</vt:lpstr>
      <vt:lpstr>Industry Standard comparison</vt:lpstr>
      <vt:lpstr>HEALTH AND SAFETY PROCEDURES FOR PREMIER INN BEDFORD</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ACER</dc:creator>
  <cp:lastModifiedBy>ACER</cp:lastModifiedBy>
  <cp:revision>25</cp:revision>
  <dcterms:created xsi:type="dcterms:W3CDTF">2023-11-10T16:31:15Z</dcterms:created>
  <dcterms:modified xsi:type="dcterms:W3CDTF">2023-11-11T04:12:58Z</dcterms:modified>
</cp:coreProperties>
</file>