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7365EC-3DB7-2DB0-1017-68660FC9F61B}" v="37" dt="2025-11-19T00:35:09.163"/>
    <p1510:client id="{CB38D3A4-D3F8-8D9E-1967-2736A12D15DB}" v="24" dt="2025-11-19T23:55:38.7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73" d="100"/>
          <a:sy n="73" d="100"/>
        </p:scale>
        <p:origin x="41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an Lalus (2333060)" userId="S::2333060@student.uwtsd.ac.uk::854cb6c5-bc88-4510-a7bb-c4a53404bf0a" providerId="AD" clId="Web-{197365EC-3DB7-2DB0-1017-68660FC9F61B}"/>
    <pc:docChg chg="modSld">
      <pc:chgData name="Marian Lalus (2333060)" userId="S::2333060@student.uwtsd.ac.uk::854cb6c5-bc88-4510-a7bb-c4a53404bf0a" providerId="AD" clId="Web-{197365EC-3DB7-2DB0-1017-68660FC9F61B}" dt="2025-11-19T00:35:09.163" v="34" actId="20577"/>
      <pc:docMkLst>
        <pc:docMk/>
      </pc:docMkLst>
      <pc:sldChg chg="modSp">
        <pc:chgData name="Marian Lalus (2333060)" userId="S::2333060@student.uwtsd.ac.uk::854cb6c5-bc88-4510-a7bb-c4a53404bf0a" providerId="AD" clId="Web-{197365EC-3DB7-2DB0-1017-68660FC9F61B}" dt="2025-11-19T00:35:09.163" v="34" actId="20577"/>
        <pc:sldMkLst>
          <pc:docMk/>
          <pc:sldMk cId="109857222" sldId="256"/>
        </pc:sldMkLst>
        <pc:spChg chg="mod">
          <ac:chgData name="Marian Lalus (2333060)" userId="S::2333060@student.uwtsd.ac.uk::854cb6c5-bc88-4510-a7bb-c4a53404bf0a" providerId="AD" clId="Web-{197365EC-3DB7-2DB0-1017-68660FC9F61B}" dt="2025-11-19T00:35:09.163" v="34" actId="20577"/>
          <ac:spMkLst>
            <pc:docMk/>
            <pc:sldMk cId="109857222" sldId="256"/>
            <ac:spMk id="2" creationId="{00000000-0000-0000-0000-000000000000}"/>
          </ac:spMkLst>
        </pc:spChg>
        <pc:spChg chg="mod">
          <ac:chgData name="Marian Lalus (2333060)" userId="S::2333060@student.uwtsd.ac.uk::854cb6c5-bc88-4510-a7bb-c4a53404bf0a" providerId="AD" clId="Web-{197365EC-3DB7-2DB0-1017-68660FC9F61B}" dt="2025-11-19T00:35:04.913" v="33" actId="20577"/>
          <ac:spMkLst>
            <pc:docMk/>
            <pc:sldMk cId="109857222" sldId="256"/>
            <ac:spMk id="3" creationId="{00000000-0000-0000-0000-000000000000}"/>
          </ac:spMkLst>
        </pc:spChg>
      </pc:sldChg>
    </pc:docChg>
  </pc:docChgLst>
  <pc:docChgLst>
    <pc:chgData clId="Web-{197365EC-3DB7-2DB0-1017-68660FC9F61B}"/>
    <pc:docChg chg="modSld">
      <pc:chgData name="" userId="" providerId="" clId="Web-{197365EC-3DB7-2DB0-1017-68660FC9F61B}" dt="2025-11-19T00:33:38.397" v="0" actId="20577"/>
      <pc:docMkLst>
        <pc:docMk/>
      </pc:docMkLst>
      <pc:sldChg chg="modSp">
        <pc:chgData name="" userId="" providerId="" clId="Web-{197365EC-3DB7-2DB0-1017-68660FC9F61B}" dt="2025-11-19T00:33:38.397" v="0" actId="20577"/>
        <pc:sldMkLst>
          <pc:docMk/>
          <pc:sldMk cId="109857222" sldId="256"/>
        </pc:sldMkLst>
        <pc:spChg chg="mod">
          <ac:chgData name="" userId="" providerId="" clId="Web-{197365EC-3DB7-2DB0-1017-68660FC9F61B}" dt="2025-11-19T00:33:38.397" v="0" actId="20577"/>
          <ac:spMkLst>
            <pc:docMk/>
            <pc:sldMk cId="109857222" sldId="256"/>
            <ac:spMk id="3" creationId="{00000000-0000-0000-0000-000000000000}"/>
          </ac:spMkLst>
        </pc:spChg>
      </pc:sldChg>
    </pc:docChg>
  </pc:docChgLst>
  <pc:docChgLst>
    <pc:chgData name="Marian Lalus (2333060)" userId="S::2333060@student.uwtsd.ac.uk::854cb6c5-bc88-4510-a7bb-c4a53404bf0a" providerId="AD" clId="Web-{CB38D3A4-D3F8-8D9E-1967-2736A12D15DB}"/>
    <pc:docChg chg="modSld">
      <pc:chgData name="Marian Lalus (2333060)" userId="S::2333060@student.uwtsd.ac.uk::854cb6c5-bc88-4510-a7bb-c4a53404bf0a" providerId="AD" clId="Web-{CB38D3A4-D3F8-8D9E-1967-2736A12D15DB}" dt="2025-11-19T23:55:38.710" v="23" actId="1076"/>
      <pc:docMkLst>
        <pc:docMk/>
      </pc:docMkLst>
      <pc:sldChg chg="addSp modSp modMedia addAnim">
        <pc:chgData name="Marian Lalus (2333060)" userId="S::2333060@student.uwtsd.ac.uk::854cb6c5-bc88-4510-a7bb-c4a53404bf0a" providerId="AD" clId="Web-{CB38D3A4-D3F8-8D9E-1967-2736A12D15DB}" dt="2025-11-19T23:49:00.566" v="4" actId="1076"/>
        <pc:sldMkLst>
          <pc:docMk/>
          <pc:sldMk cId="2501018904" sldId="257"/>
        </pc:sldMkLst>
        <pc:picChg chg="add mod">
          <ac:chgData name="Marian Lalus (2333060)" userId="S::2333060@student.uwtsd.ac.uk::854cb6c5-bc88-4510-a7bb-c4a53404bf0a" providerId="AD" clId="Web-{CB38D3A4-D3F8-8D9E-1967-2736A12D15DB}" dt="2025-11-19T23:49:00.566" v="4" actId="1076"/>
          <ac:picMkLst>
            <pc:docMk/>
            <pc:sldMk cId="2501018904" sldId="257"/>
            <ac:picMk id="14" creationId="{81397E14-1FF7-ABD9-2C4C-EA1555D56C57}"/>
          </ac:picMkLst>
        </pc:picChg>
      </pc:sldChg>
      <pc:sldChg chg="addSp modSp modMedia addAnim">
        <pc:chgData name="Marian Lalus (2333060)" userId="S::2333060@student.uwtsd.ac.uk::854cb6c5-bc88-4510-a7bb-c4a53404bf0a" providerId="AD" clId="Web-{CB38D3A4-D3F8-8D9E-1967-2736A12D15DB}" dt="2025-11-19T23:50:52.614" v="6" actId="1076"/>
        <pc:sldMkLst>
          <pc:docMk/>
          <pc:sldMk cId="2832159075" sldId="258"/>
        </pc:sldMkLst>
        <pc:picChg chg="add mod">
          <ac:chgData name="Marian Lalus (2333060)" userId="S::2333060@student.uwtsd.ac.uk::854cb6c5-bc88-4510-a7bb-c4a53404bf0a" providerId="AD" clId="Web-{CB38D3A4-D3F8-8D9E-1967-2736A12D15DB}" dt="2025-11-19T23:50:52.614" v="6" actId="1076"/>
          <ac:picMkLst>
            <pc:docMk/>
            <pc:sldMk cId="2832159075" sldId="258"/>
            <ac:picMk id="9" creationId="{E2882E5B-EC1F-B06A-C9F8-61759DAC8779}"/>
          </ac:picMkLst>
        </pc:picChg>
      </pc:sldChg>
      <pc:sldChg chg="addSp modSp modMedia addAnim">
        <pc:chgData name="Marian Lalus (2333060)" userId="S::2333060@student.uwtsd.ac.uk::854cb6c5-bc88-4510-a7bb-c4a53404bf0a" providerId="AD" clId="Web-{CB38D3A4-D3F8-8D9E-1967-2736A12D15DB}" dt="2025-11-19T23:51:37.490" v="8" actId="1076"/>
        <pc:sldMkLst>
          <pc:docMk/>
          <pc:sldMk cId="2332152303" sldId="260"/>
        </pc:sldMkLst>
        <pc:picChg chg="add mod">
          <ac:chgData name="Marian Lalus (2333060)" userId="S::2333060@student.uwtsd.ac.uk::854cb6c5-bc88-4510-a7bb-c4a53404bf0a" providerId="AD" clId="Web-{CB38D3A4-D3F8-8D9E-1967-2736A12D15DB}" dt="2025-11-19T23:51:37.490" v="8" actId="1076"/>
          <ac:picMkLst>
            <pc:docMk/>
            <pc:sldMk cId="2332152303" sldId="260"/>
            <ac:picMk id="4" creationId="{6D34FE77-7E05-1C73-14A3-9E9F8F208825}"/>
          </ac:picMkLst>
        </pc:picChg>
      </pc:sldChg>
      <pc:sldChg chg="addSp modSp modMedia addAnim">
        <pc:chgData name="Marian Lalus (2333060)" userId="S::2333060@student.uwtsd.ac.uk::854cb6c5-bc88-4510-a7bb-c4a53404bf0a" providerId="AD" clId="Web-{CB38D3A4-D3F8-8D9E-1967-2736A12D15DB}" dt="2025-11-19T23:52:14.491" v="10" actId="1076"/>
        <pc:sldMkLst>
          <pc:docMk/>
          <pc:sldMk cId="1173201886" sldId="261"/>
        </pc:sldMkLst>
        <pc:picChg chg="add mod">
          <ac:chgData name="Marian Lalus (2333060)" userId="S::2333060@student.uwtsd.ac.uk::854cb6c5-bc88-4510-a7bb-c4a53404bf0a" providerId="AD" clId="Web-{CB38D3A4-D3F8-8D9E-1967-2736A12D15DB}" dt="2025-11-19T23:52:14.491" v="10" actId="1076"/>
          <ac:picMkLst>
            <pc:docMk/>
            <pc:sldMk cId="1173201886" sldId="261"/>
            <ac:picMk id="17" creationId="{1253317F-1B73-CE08-7B20-D321209F535F}"/>
          </ac:picMkLst>
        </pc:picChg>
      </pc:sldChg>
      <pc:sldChg chg="addSp modSp modMedia addAnim">
        <pc:chgData name="Marian Lalus (2333060)" userId="S::2333060@student.uwtsd.ac.uk::854cb6c5-bc88-4510-a7bb-c4a53404bf0a" providerId="AD" clId="Web-{CB38D3A4-D3F8-8D9E-1967-2736A12D15DB}" dt="2025-11-19T23:52:49.620" v="12" actId="1076"/>
        <pc:sldMkLst>
          <pc:docMk/>
          <pc:sldMk cId="3707080286" sldId="262"/>
        </pc:sldMkLst>
        <pc:picChg chg="add mod">
          <ac:chgData name="Marian Lalus (2333060)" userId="S::2333060@student.uwtsd.ac.uk::854cb6c5-bc88-4510-a7bb-c4a53404bf0a" providerId="AD" clId="Web-{CB38D3A4-D3F8-8D9E-1967-2736A12D15DB}" dt="2025-11-19T23:52:49.620" v="12" actId="1076"/>
          <ac:picMkLst>
            <pc:docMk/>
            <pc:sldMk cId="3707080286" sldId="262"/>
            <ac:picMk id="4" creationId="{50B098E6-734D-8CCF-C539-F7C76EB6F41B}"/>
          </ac:picMkLst>
        </pc:picChg>
      </pc:sldChg>
      <pc:sldChg chg="addSp modSp modMedia addAnim">
        <pc:chgData name="Marian Lalus (2333060)" userId="S::2333060@student.uwtsd.ac.uk::854cb6c5-bc88-4510-a7bb-c4a53404bf0a" providerId="AD" clId="Web-{CB38D3A4-D3F8-8D9E-1967-2736A12D15DB}" dt="2025-11-19T23:53:24.763" v="14" actId="1076"/>
        <pc:sldMkLst>
          <pc:docMk/>
          <pc:sldMk cId="4100289479" sldId="263"/>
        </pc:sldMkLst>
        <pc:picChg chg="add mod">
          <ac:chgData name="Marian Lalus (2333060)" userId="S::2333060@student.uwtsd.ac.uk::854cb6c5-bc88-4510-a7bb-c4a53404bf0a" providerId="AD" clId="Web-{CB38D3A4-D3F8-8D9E-1967-2736A12D15DB}" dt="2025-11-19T23:53:24.763" v="14" actId="1076"/>
          <ac:picMkLst>
            <pc:docMk/>
            <pc:sldMk cId="4100289479" sldId="263"/>
            <ac:picMk id="5" creationId="{71E3F952-8012-E8F3-4D72-3B145FD3B847}"/>
          </ac:picMkLst>
        </pc:picChg>
      </pc:sldChg>
      <pc:sldChg chg="addSp modSp modMedia addAnim">
        <pc:chgData name="Marian Lalus (2333060)" userId="S::2333060@student.uwtsd.ac.uk::854cb6c5-bc88-4510-a7bb-c4a53404bf0a" providerId="AD" clId="Web-{CB38D3A4-D3F8-8D9E-1967-2736A12D15DB}" dt="2025-11-19T23:54:20.408" v="17" actId="1076"/>
        <pc:sldMkLst>
          <pc:docMk/>
          <pc:sldMk cId="1015279246" sldId="265"/>
        </pc:sldMkLst>
        <pc:picChg chg="add mod">
          <ac:chgData name="Marian Lalus (2333060)" userId="S::2333060@student.uwtsd.ac.uk::854cb6c5-bc88-4510-a7bb-c4a53404bf0a" providerId="AD" clId="Web-{CB38D3A4-D3F8-8D9E-1967-2736A12D15DB}" dt="2025-11-19T23:54:20.408" v="17" actId="1076"/>
          <ac:picMkLst>
            <pc:docMk/>
            <pc:sldMk cId="1015279246" sldId="265"/>
            <ac:picMk id="5" creationId="{8553A03A-3084-8E3D-CB0B-C7EEF665EA46}"/>
          </ac:picMkLst>
        </pc:picChg>
      </pc:sldChg>
      <pc:sldChg chg="addSp modSp modMedia addAnim">
        <pc:chgData name="Marian Lalus (2333060)" userId="S::2333060@student.uwtsd.ac.uk::854cb6c5-bc88-4510-a7bb-c4a53404bf0a" providerId="AD" clId="Web-{CB38D3A4-D3F8-8D9E-1967-2736A12D15DB}" dt="2025-11-19T23:55:17.131" v="19" actId="1076"/>
        <pc:sldMkLst>
          <pc:docMk/>
          <pc:sldMk cId="1134785949" sldId="266"/>
        </pc:sldMkLst>
        <pc:picChg chg="add mod">
          <ac:chgData name="Marian Lalus (2333060)" userId="S::2333060@student.uwtsd.ac.uk::854cb6c5-bc88-4510-a7bb-c4a53404bf0a" providerId="AD" clId="Web-{CB38D3A4-D3F8-8D9E-1967-2736A12D15DB}" dt="2025-11-19T23:55:17.131" v="19" actId="1076"/>
          <ac:picMkLst>
            <pc:docMk/>
            <pc:sldMk cId="1134785949" sldId="266"/>
            <ac:picMk id="5" creationId="{377A50B5-D22D-FEF4-8CB4-199FD6689F6B}"/>
          </ac:picMkLst>
        </pc:picChg>
      </pc:sldChg>
      <pc:sldChg chg="addSp modSp modMedia addAnim">
        <pc:chgData name="Marian Lalus (2333060)" userId="S::2333060@student.uwtsd.ac.uk::854cb6c5-bc88-4510-a7bb-c4a53404bf0a" providerId="AD" clId="Web-{CB38D3A4-D3F8-8D9E-1967-2736A12D15DB}" dt="2025-11-19T23:55:26.850" v="21" actId="1076"/>
        <pc:sldMkLst>
          <pc:docMk/>
          <pc:sldMk cId="1901650346" sldId="267"/>
        </pc:sldMkLst>
        <pc:picChg chg="add mod">
          <ac:chgData name="Marian Lalus (2333060)" userId="S::2333060@student.uwtsd.ac.uk::854cb6c5-bc88-4510-a7bb-c4a53404bf0a" providerId="AD" clId="Web-{CB38D3A4-D3F8-8D9E-1967-2736A12D15DB}" dt="2025-11-19T23:48:02.096" v="1" actId="1076"/>
          <ac:picMkLst>
            <pc:docMk/>
            <pc:sldMk cId="1901650346" sldId="267"/>
            <ac:picMk id="5" creationId="{94A45E65-6721-28D3-8E96-AC06A7AF03FE}"/>
          </ac:picMkLst>
        </pc:picChg>
        <pc:picChg chg="add mod">
          <ac:chgData name="Marian Lalus (2333060)" userId="S::2333060@student.uwtsd.ac.uk::854cb6c5-bc88-4510-a7bb-c4a53404bf0a" providerId="AD" clId="Web-{CB38D3A4-D3F8-8D9E-1967-2736A12D15DB}" dt="2025-11-19T23:55:26.850" v="21" actId="1076"/>
          <ac:picMkLst>
            <pc:docMk/>
            <pc:sldMk cId="1901650346" sldId="267"/>
            <ac:picMk id="6" creationId="{7A937EAE-7409-8DAA-FF3F-D694ED59A580}"/>
          </ac:picMkLst>
        </pc:picChg>
      </pc:sldChg>
      <pc:sldChg chg="addSp modSp modMedia addAnim">
        <pc:chgData name="Marian Lalus (2333060)" userId="S::2333060@student.uwtsd.ac.uk::854cb6c5-bc88-4510-a7bb-c4a53404bf0a" providerId="AD" clId="Web-{CB38D3A4-D3F8-8D9E-1967-2736A12D15DB}" dt="2025-11-19T23:55:38.710" v="23" actId="1076"/>
        <pc:sldMkLst>
          <pc:docMk/>
          <pc:sldMk cId="4161034464" sldId="268"/>
        </pc:sldMkLst>
        <pc:picChg chg="add mod">
          <ac:chgData name="Marian Lalus (2333060)" userId="S::2333060@student.uwtsd.ac.uk::854cb6c5-bc88-4510-a7bb-c4a53404bf0a" providerId="AD" clId="Web-{CB38D3A4-D3F8-8D9E-1967-2736A12D15DB}" dt="2025-11-19T23:55:38.710" v="23" actId="1076"/>
          <ac:picMkLst>
            <pc:docMk/>
            <pc:sldMk cId="4161034464" sldId="268"/>
            <ac:picMk id="5" creationId="{B6695059-37D6-87CA-4F99-0CC9D830E620}"/>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AA00A78-CE4A-4CBC-86B7-F03048925224}"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FAE7C5C7-5334-4D38-B039-E33E809B0AD0}">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Breast cancer as one of the health issues in the UK (</a:t>
          </a:r>
          <a:r>
            <a:rPr lang="en-US" sz="2000" dirty="0" err="1">
              <a:latin typeface="Times New Roman" panose="02020603050405020304" pitchFamily="18" charset="0"/>
              <a:cs typeface="Times New Roman" panose="02020603050405020304" pitchFamily="18" charset="0"/>
            </a:rPr>
            <a:t>Stordal</a:t>
          </a:r>
          <a:r>
            <a:rPr lang="en-US" sz="2000" dirty="0">
              <a:latin typeface="Times New Roman" panose="02020603050405020304" pitchFamily="18" charset="0"/>
              <a:cs typeface="Times New Roman" panose="02020603050405020304" pitchFamily="18" charset="0"/>
            </a:rPr>
            <a:t> et al., 2024).</a:t>
          </a:r>
        </a:p>
      </dgm:t>
    </dgm:pt>
    <dgm:pt modelId="{0EB891E9-FADF-463A-903A-02C7214B1AF3}" type="parTrans" cxnId="{973F0B9E-2DA7-49D5-946B-C3934517A7A8}">
      <dgm:prSet/>
      <dgm:spPr/>
      <dgm:t>
        <a:bodyPr/>
        <a:lstStyle/>
        <a:p>
          <a:endParaRPr lang="en-US"/>
        </a:p>
      </dgm:t>
    </dgm:pt>
    <dgm:pt modelId="{3F78BCC8-26CE-46EB-93A4-F100BE65E7D9}" type="sibTrans" cxnId="{973F0B9E-2DA7-49D5-946B-C3934517A7A8}">
      <dgm:prSet/>
      <dgm:spPr/>
      <dgm:t>
        <a:bodyPr/>
        <a:lstStyle/>
        <a:p>
          <a:endParaRPr lang="en-US"/>
        </a:p>
      </dgm:t>
    </dgm:pt>
    <dgm:pt modelId="{2AC17D3A-FDA6-4276-87EC-45AE4EEE3422}">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Necessity to know physiology and anatomy.</a:t>
          </a:r>
        </a:p>
      </dgm:t>
    </dgm:pt>
    <dgm:pt modelId="{0D6608DA-2632-4763-B542-D368CC8823B6}" type="parTrans" cxnId="{D4D04266-B995-45F7-AD98-924EE2AD75BE}">
      <dgm:prSet/>
      <dgm:spPr/>
      <dgm:t>
        <a:bodyPr/>
        <a:lstStyle/>
        <a:p>
          <a:endParaRPr lang="en-US"/>
        </a:p>
      </dgm:t>
    </dgm:pt>
    <dgm:pt modelId="{660B6518-C335-43BD-B936-978D282B7BF6}" type="sibTrans" cxnId="{D4D04266-B995-45F7-AD98-924EE2AD75BE}">
      <dgm:prSet/>
      <dgm:spPr/>
      <dgm:t>
        <a:bodyPr/>
        <a:lstStyle/>
        <a:p>
          <a:endParaRPr lang="en-US"/>
        </a:p>
      </dgm:t>
    </dgm:pt>
    <dgm:pt modelId="{A45DB680-4C92-4959-8778-A66B593CEE5F}">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Breast cancer and its effects on normal body functioning.</a:t>
          </a:r>
        </a:p>
      </dgm:t>
    </dgm:pt>
    <dgm:pt modelId="{A47F4B02-AD97-4735-B12B-994599BC9E26}" type="parTrans" cxnId="{BABA940C-A1E5-4D7B-988A-00C987F05DAF}">
      <dgm:prSet/>
      <dgm:spPr/>
      <dgm:t>
        <a:bodyPr/>
        <a:lstStyle/>
        <a:p>
          <a:endParaRPr lang="en-US"/>
        </a:p>
      </dgm:t>
    </dgm:pt>
    <dgm:pt modelId="{46E0BAD9-0CB0-47DF-BD31-F8DDC18D8AAF}" type="sibTrans" cxnId="{BABA940C-A1E5-4D7B-988A-00C987F05DAF}">
      <dgm:prSet/>
      <dgm:spPr/>
      <dgm:t>
        <a:bodyPr/>
        <a:lstStyle/>
        <a:p>
          <a:endParaRPr lang="en-US"/>
        </a:p>
      </dgm:t>
    </dgm:pt>
    <dgm:pt modelId="{2819D725-154E-4B0A-ACBA-59E9EC77CD34}">
      <dgm:prSet custT="1"/>
      <dgm:spPr/>
      <dgm:t>
        <a:bodyPr/>
        <a:lstStyle/>
        <a:p>
          <a:r>
            <a:rPr lang="en-US" sz="2000" dirty="0">
              <a:latin typeface="Times New Roman" panose="02020603050405020304" pitchFamily="18" charset="0"/>
              <a:cs typeface="Times New Roman" panose="02020603050405020304" pitchFamily="18" charset="0"/>
            </a:rPr>
            <a:t>Plateau of patient risk factors and lifestyle factors.</a:t>
          </a:r>
        </a:p>
      </dgm:t>
    </dgm:pt>
    <dgm:pt modelId="{7C541819-3A7C-4F34-A88D-92DEDC4162E0}" type="parTrans" cxnId="{DA4A4485-4D7A-44AF-BB9E-B4ED9817ACF8}">
      <dgm:prSet/>
      <dgm:spPr/>
      <dgm:t>
        <a:bodyPr/>
        <a:lstStyle/>
        <a:p>
          <a:endParaRPr lang="en-US"/>
        </a:p>
      </dgm:t>
    </dgm:pt>
    <dgm:pt modelId="{6B74B871-AF7E-44DD-AF17-DEBB7717AA92}" type="sibTrans" cxnId="{DA4A4485-4D7A-44AF-BB9E-B4ED9817ACF8}">
      <dgm:prSet/>
      <dgm:spPr/>
      <dgm:t>
        <a:bodyPr/>
        <a:lstStyle/>
        <a:p>
          <a:endParaRPr lang="en-US"/>
        </a:p>
      </dgm:t>
    </dgm:pt>
    <dgm:pt modelId="{F9BE33B8-3FCF-473A-AAB3-47AB396CBCB5}">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Evidence-based practice care plan according to NHS/NICE.</a:t>
          </a:r>
        </a:p>
      </dgm:t>
    </dgm:pt>
    <dgm:pt modelId="{A83B1E02-3915-4B1F-A577-1715E84A7222}" type="parTrans" cxnId="{81587354-562C-4282-8EC8-8C7456447BB8}">
      <dgm:prSet/>
      <dgm:spPr/>
      <dgm:t>
        <a:bodyPr/>
        <a:lstStyle/>
        <a:p>
          <a:endParaRPr lang="en-US"/>
        </a:p>
      </dgm:t>
    </dgm:pt>
    <dgm:pt modelId="{356DE1B8-AC6E-4859-806D-0C5FA234C0C1}" type="sibTrans" cxnId="{81587354-562C-4282-8EC8-8C7456447BB8}">
      <dgm:prSet/>
      <dgm:spPr/>
      <dgm:t>
        <a:bodyPr/>
        <a:lstStyle/>
        <a:p>
          <a:endParaRPr lang="en-US"/>
        </a:p>
      </dgm:t>
    </dgm:pt>
    <dgm:pt modelId="{3966BCE5-E71C-45D8-A12D-89E0D586A332}" type="pres">
      <dgm:prSet presAssocID="{0AA00A78-CE4A-4CBC-86B7-F03048925224}" presName="outerComposite" presStyleCnt="0">
        <dgm:presLayoutVars>
          <dgm:chMax val="5"/>
          <dgm:dir/>
          <dgm:resizeHandles val="exact"/>
        </dgm:presLayoutVars>
      </dgm:prSet>
      <dgm:spPr/>
    </dgm:pt>
    <dgm:pt modelId="{83982270-417F-4B05-ACA7-3EE70334106F}" type="pres">
      <dgm:prSet presAssocID="{0AA00A78-CE4A-4CBC-86B7-F03048925224}" presName="dummyMaxCanvas" presStyleCnt="0">
        <dgm:presLayoutVars/>
      </dgm:prSet>
      <dgm:spPr/>
    </dgm:pt>
    <dgm:pt modelId="{A607D69D-7210-4AB5-B71B-FB17698D2545}" type="pres">
      <dgm:prSet presAssocID="{0AA00A78-CE4A-4CBC-86B7-F03048925224}" presName="FiveNodes_1" presStyleLbl="node1" presStyleIdx="0" presStyleCnt="5">
        <dgm:presLayoutVars>
          <dgm:bulletEnabled val="1"/>
        </dgm:presLayoutVars>
      </dgm:prSet>
      <dgm:spPr/>
    </dgm:pt>
    <dgm:pt modelId="{8A0601AD-CD73-42FC-BB1F-5BE179F9CC72}" type="pres">
      <dgm:prSet presAssocID="{0AA00A78-CE4A-4CBC-86B7-F03048925224}" presName="FiveNodes_2" presStyleLbl="node1" presStyleIdx="1" presStyleCnt="5">
        <dgm:presLayoutVars>
          <dgm:bulletEnabled val="1"/>
        </dgm:presLayoutVars>
      </dgm:prSet>
      <dgm:spPr/>
    </dgm:pt>
    <dgm:pt modelId="{0CF4572B-5112-487B-B680-39F427C07835}" type="pres">
      <dgm:prSet presAssocID="{0AA00A78-CE4A-4CBC-86B7-F03048925224}" presName="FiveNodes_3" presStyleLbl="node1" presStyleIdx="2" presStyleCnt="5">
        <dgm:presLayoutVars>
          <dgm:bulletEnabled val="1"/>
        </dgm:presLayoutVars>
      </dgm:prSet>
      <dgm:spPr/>
    </dgm:pt>
    <dgm:pt modelId="{B3FA4F8E-013C-4126-9A36-F5F1DEDCF91C}" type="pres">
      <dgm:prSet presAssocID="{0AA00A78-CE4A-4CBC-86B7-F03048925224}" presName="FiveNodes_4" presStyleLbl="node1" presStyleIdx="3" presStyleCnt="5">
        <dgm:presLayoutVars>
          <dgm:bulletEnabled val="1"/>
        </dgm:presLayoutVars>
      </dgm:prSet>
      <dgm:spPr/>
    </dgm:pt>
    <dgm:pt modelId="{E04EA276-6FC2-445D-A79A-B79EF0203627}" type="pres">
      <dgm:prSet presAssocID="{0AA00A78-CE4A-4CBC-86B7-F03048925224}" presName="FiveNodes_5" presStyleLbl="node1" presStyleIdx="4" presStyleCnt="5">
        <dgm:presLayoutVars>
          <dgm:bulletEnabled val="1"/>
        </dgm:presLayoutVars>
      </dgm:prSet>
      <dgm:spPr/>
    </dgm:pt>
    <dgm:pt modelId="{8B31F80C-FE52-4855-9D79-079D2638BFC1}" type="pres">
      <dgm:prSet presAssocID="{0AA00A78-CE4A-4CBC-86B7-F03048925224}" presName="FiveConn_1-2" presStyleLbl="fgAccFollowNode1" presStyleIdx="0" presStyleCnt="4">
        <dgm:presLayoutVars>
          <dgm:bulletEnabled val="1"/>
        </dgm:presLayoutVars>
      </dgm:prSet>
      <dgm:spPr/>
    </dgm:pt>
    <dgm:pt modelId="{0924D5C6-ADE2-498A-A2C9-FC6F5B7BC036}" type="pres">
      <dgm:prSet presAssocID="{0AA00A78-CE4A-4CBC-86B7-F03048925224}" presName="FiveConn_2-3" presStyleLbl="fgAccFollowNode1" presStyleIdx="1" presStyleCnt="4">
        <dgm:presLayoutVars>
          <dgm:bulletEnabled val="1"/>
        </dgm:presLayoutVars>
      </dgm:prSet>
      <dgm:spPr/>
    </dgm:pt>
    <dgm:pt modelId="{928AFD7D-7171-4F76-AB04-10D1C92D13F4}" type="pres">
      <dgm:prSet presAssocID="{0AA00A78-CE4A-4CBC-86B7-F03048925224}" presName="FiveConn_3-4" presStyleLbl="fgAccFollowNode1" presStyleIdx="2" presStyleCnt="4">
        <dgm:presLayoutVars>
          <dgm:bulletEnabled val="1"/>
        </dgm:presLayoutVars>
      </dgm:prSet>
      <dgm:spPr/>
    </dgm:pt>
    <dgm:pt modelId="{3C75229C-34F0-4423-A57C-F063A93A32CC}" type="pres">
      <dgm:prSet presAssocID="{0AA00A78-CE4A-4CBC-86B7-F03048925224}" presName="FiveConn_4-5" presStyleLbl="fgAccFollowNode1" presStyleIdx="3" presStyleCnt="4">
        <dgm:presLayoutVars>
          <dgm:bulletEnabled val="1"/>
        </dgm:presLayoutVars>
      </dgm:prSet>
      <dgm:spPr/>
    </dgm:pt>
    <dgm:pt modelId="{BB1C5039-DE9C-4742-8AD4-08A112EBE322}" type="pres">
      <dgm:prSet presAssocID="{0AA00A78-CE4A-4CBC-86B7-F03048925224}" presName="FiveNodes_1_text" presStyleLbl="node1" presStyleIdx="4" presStyleCnt="5">
        <dgm:presLayoutVars>
          <dgm:bulletEnabled val="1"/>
        </dgm:presLayoutVars>
      </dgm:prSet>
      <dgm:spPr/>
    </dgm:pt>
    <dgm:pt modelId="{47822FE6-AC84-461C-B82A-5F736F199228}" type="pres">
      <dgm:prSet presAssocID="{0AA00A78-CE4A-4CBC-86B7-F03048925224}" presName="FiveNodes_2_text" presStyleLbl="node1" presStyleIdx="4" presStyleCnt="5">
        <dgm:presLayoutVars>
          <dgm:bulletEnabled val="1"/>
        </dgm:presLayoutVars>
      </dgm:prSet>
      <dgm:spPr/>
    </dgm:pt>
    <dgm:pt modelId="{9ABF9605-344A-4BC4-9CF0-ECEC3912F026}" type="pres">
      <dgm:prSet presAssocID="{0AA00A78-CE4A-4CBC-86B7-F03048925224}" presName="FiveNodes_3_text" presStyleLbl="node1" presStyleIdx="4" presStyleCnt="5">
        <dgm:presLayoutVars>
          <dgm:bulletEnabled val="1"/>
        </dgm:presLayoutVars>
      </dgm:prSet>
      <dgm:spPr/>
    </dgm:pt>
    <dgm:pt modelId="{6E63971F-0D54-4F8A-AA46-77E54D34D41C}" type="pres">
      <dgm:prSet presAssocID="{0AA00A78-CE4A-4CBC-86B7-F03048925224}" presName="FiveNodes_4_text" presStyleLbl="node1" presStyleIdx="4" presStyleCnt="5">
        <dgm:presLayoutVars>
          <dgm:bulletEnabled val="1"/>
        </dgm:presLayoutVars>
      </dgm:prSet>
      <dgm:spPr/>
    </dgm:pt>
    <dgm:pt modelId="{F3FB0F6F-C259-4FC2-8B54-45785B31F06D}" type="pres">
      <dgm:prSet presAssocID="{0AA00A78-CE4A-4CBC-86B7-F03048925224}" presName="FiveNodes_5_text" presStyleLbl="node1" presStyleIdx="4" presStyleCnt="5">
        <dgm:presLayoutVars>
          <dgm:bulletEnabled val="1"/>
        </dgm:presLayoutVars>
      </dgm:prSet>
      <dgm:spPr/>
    </dgm:pt>
  </dgm:ptLst>
  <dgm:cxnLst>
    <dgm:cxn modelId="{40FC1606-45D5-4C38-9287-A458DE3CDC69}" type="presOf" srcId="{6B74B871-AF7E-44DD-AF17-DEBB7717AA92}" destId="{3C75229C-34F0-4423-A57C-F063A93A32CC}" srcOrd="0" destOrd="0" presId="urn:microsoft.com/office/officeart/2005/8/layout/vProcess5"/>
    <dgm:cxn modelId="{BABA940C-A1E5-4D7B-988A-00C987F05DAF}" srcId="{0AA00A78-CE4A-4CBC-86B7-F03048925224}" destId="{A45DB680-4C92-4959-8778-A66B593CEE5F}" srcOrd="2" destOrd="0" parTransId="{A47F4B02-AD97-4735-B12B-994599BC9E26}" sibTransId="{46E0BAD9-0CB0-47DF-BD31-F8DDC18D8AAF}"/>
    <dgm:cxn modelId="{A996EF27-23EE-4CC8-887D-7951C590E04C}" type="presOf" srcId="{46E0BAD9-0CB0-47DF-BD31-F8DDC18D8AAF}" destId="{928AFD7D-7171-4F76-AB04-10D1C92D13F4}" srcOrd="0" destOrd="0" presId="urn:microsoft.com/office/officeart/2005/8/layout/vProcess5"/>
    <dgm:cxn modelId="{17391835-27B9-4C02-A58C-F7A114675FC9}" type="presOf" srcId="{2819D725-154E-4B0A-ACBA-59E9EC77CD34}" destId="{B3FA4F8E-013C-4126-9A36-F5F1DEDCF91C}" srcOrd="0" destOrd="0" presId="urn:microsoft.com/office/officeart/2005/8/layout/vProcess5"/>
    <dgm:cxn modelId="{3E401D3D-2711-4929-A366-04D79538E184}" type="presOf" srcId="{F9BE33B8-3FCF-473A-AAB3-47AB396CBCB5}" destId="{E04EA276-6FC2-445D-A79A-B79EF0203627}" srcOrd="0" destOrd="0" presId="urn:microsoft.com/office/officeart/2005/8/layout/vProcess5"/>
    <dgm:cxn modelId="{53486F61-7DAF-4486-ACB0-71B3FF0DB76C}" type="presOf" srcId="{F9BE33B8-3FCF-473A-AAB3-47AB396CBCB5}" destId="{F3FB0F6F-C259-4FC2-8B54-45785B31F06D}" srcOrd="1" destOrd="0" presId="urn:microsoft.com/office/officeart/2005/8/layout/vProcess5"/>
    <dgm:cxn modelId="{D4D04266-B995-45F7-AD98-924EE2AD75BE}" srcId="{0AA00A78-CE4A-4CBC-86B7-F03048925224}" destId="{2AC17D3A-FDA6-4276-87EC-45AE4EEE3422}" srcOrd="1" destOrd="0" parTransId="{0D6608DA-2632-4763-B542-D368CC8823B6}" sibTransId="{660B6518-C335-43BD-B936-978D282B7BF6}"/>
    <dgm:cxn modelId="{EC5D3154-8C4E-48D4-A8D1-22B1D6D2E6C4}" type="presOf" srcId="{2AC17D3A-FDA6-4276-87EC-45AE4EEE3422}" destId="{8A0601AD-CD73-42FC-BB1F-5BE179F9CC72}" srcOrd="0" destOrd="0" presId="urn:microsoft.com/office/officeart/2005/8/layout/vProcess5"/>
    <dgm:cxn modelId="{81587354-562C-4282-8EC8-8C7456447BB8}" srcId="{0AA00A78-CE4A-4CBC-86B7-F03048925224}" destId="{F9BE33B8-3FCF-473A-AAB3-47AB396CBCB5}" srcOrd="4" destOrd="0" parTransId="{A83B1E02-3915-4B1F-A577-1715E84A7222}" sibTransId="{356DE1B8-AC6E-4859-806D-0C5FA234C0C1}"/>
    <dgm:cxn modelId="{7FA5CD7D-0F8E-47FF-A5A9-973BCDC5983B}" type="presOf" srcId="{2819D725-154E-4B0A-ACBA-59E9EC77CD34}" destId="{6E63971F-0D54-4F8A-AA46-77E54D34D41C}" srcOrd="1" destOrd="0" presId="urn:microsoft.com/office/officeart/2005/8/layout/vProcess5"/>
    <dgm:cxn modelId="{DA4A4485-4D7A-44AF-BB9E-B4ED9817ACF8}" srcId="{0AA00A78-CE4A-4CBC-86B7-F03048925224}" destId="{2819D725-154E-4B0A-ACBA-59E9EC77CD34}" srcOrd="3" destOrd="0" parTransId="{7C541819-3A7C-4F34-A88D-92DEDC4162E0}" sibTransId="{6B74B871-AF7E-44DD-AF17-DEBB7717AA92}"/>
    <dgm:cxn modelId="{8E85A18F-47D4-453F-98D0-9D317105B83F}" type="presOf" srcId="{A45DB680-4C92-4959-8778-A66B593CEE5F}" destId="{0CF4572B-5112-487B-B680-39F427C07835}" srcOrd="0" destOrd="0" presId="urn:microsoft.com/office/officeart/2005/8/layout/vProcess5"/>
    <dgm:cxn modelId="{FB4DA197-94C3-470C-9DC0-F3F8936207FB}" type="presOf" srcId="{FAE7C5C7-5334-4D38-B039-E33E809B0AD0}" destId="{BB1C5039-DE9C-4742-8AD4-08A112EBE322}" srcOrd="1" destOrd="0" presId="urn:microsoft.com/office/officeart/2005/8/layout/vProcess5"/>
    <dgm:cxn modelId="{973F0B9E-2DA7-49D5-946B-C3934517A7A8}" srcId="{0AA00A78-CE4A-4CBC-86B7-F03048925224}" destId="{FAE7C5C7-5334-4D38-B039-E33E809B0AD0}" srcOrd="0" destOrd="0" parTransId="{0EB891E9-FADF-463A-903A-02C7214B1AF3}" sibTransId="{3F78BCC8-26CE-46EB-93A4-F100BE65E7D9}"/>
    <dgm:cxn modelId="{8D393E9E-0B95-4E3F-95E9-84403C658AD0}" type="presOf" srcId="{A45DB680-4C92-4959-8778-A66B593CEE5F}" destId="{9ABF9605-344A-4BC4-9CF0-ECEC3912F026}" srcOrd="1" destOrd="0" presId="urn:microsoft.com/office/officeart/2005/8/layout/vProcess5"/>
    <dgm:cxn modelId="{3803C8B5-E9FF-4271-9FA3-C74EE9628973}" type="presOf" srcId="{660B6518-C335-43BD-B936-978D282B7BF6}" destId="{0924D5C6-ADE2-498A-A2C9-FC6F5B7BC036}" srcOrd="0" destOrd="0" presId="urn:microsoft.com/office/officeart/2005/8/layout/vProcess5"/>
    <dgm:cxn modelId="{40E036BC-ABF9-47A1-AE92-12B9E2FA40A2}" type="presOf" srcId="{0AA00A78-CE4A-4CBC-86B7-F03048925224}" destId="{3966BCE5-E71C-45D8-A12D-89E0D586A332}" srcOrd="0" destOrd="0" presId="urn:microsoft.com/office/officeart/2005/8/layout/vProcess5"/>
    <dgm:cxn modelId="{CDA846EF-A680-4791-9500-43DCC3425C4F}" type="presOf" srcId="{2AC17D3A-FDA6-4276-87EC-45AE4EEE3422}" destId="{47822FE6-AC84-461C-B82A-5F736F199228}" srcOrd="1" destOrd="0" presId="urn:microsoft.com/office/officeart/2005/8/layout/vProcess5"/>
    <dgm:cxn modelId="{712CCEF5-9785-4A3F-99AD-BB9EA4996474}" type="presOf" srcId="{FAE7C5C7-5334-4D38-B039-E33E809B0AD0}" destId="{A607D69D-7210-4AB5-B71B-FB17698D2545}" srcOrd="0" destOrd="0" presId="urn:microsoft.com/office/officeart/2005/8/layout/vProcess5"/>
    <dgm:cxn modelId="{1FE5EBFD-47FC-4163-B659-D5922AA06B32}" type="presOf" srcId="{3F78BCC8-26CE-46EB-93A4-F100BE65E7D9}" destId="{8B31F80C-FE52-4855-9D79-079D2638BFC1}" srcOrd="0" destOrd="0" presId="urn:microsoft.com/office/officeart/2005/8/layout/vProcess5"/>
    <dgm:cxn modelId="{2BF2A46C-9D4F-4BB1-8C34-B3ED6C73329B}" type="presParOf" srcId="{3966BCE5-E71C-45D8-A12D-89E0D586A332}" destId="{83982270-417F-4B05-ACA7-3EE70334106F}" srcOrd="0" destOrd="0" presId="urn:microsoft.com/office/officeart/2005/8/layout/vProcess5"/>
    <dgm:cxn modelId="{A26947FB-2FFB-4F27-ABE8-4C0638C0C74E}" type="presParOf" srcId="{3966BCE5-E71C-45D8-A12D-89E0D586A332}" destId="{A607D69D-7210-4AB5-B71B-FB17698D2545}" srcOrd="1" destOrd="0" presId="urn:microsoft.com/office/officeart/2005/8/layout/vProcess5"/>
    <dgm:cxn modelId="{FA7372C9-A7EB-4C58-B90B-CA6A0302DB88}" type="presParOf" srcId="{3966BCE5-E71C-45D8-A12D-89E0D586A332}" destId="{8A0601AD-CD73-42FC-BB1F-5BE179F9CC72}" srcOrd="2" destOrd="0" presId="urn:microsoft.com/office/officeart/2005/8/layout/vProcess5"/>
    <dgm:cxn modelId="{5913D322-EA9D-4664-85E9-A00F14E2E983}" type="presParOf" srcId="{3966BCE5-E71C-45D8-A12D-89E0D586A332}" destId="{0CF4572B-5112-487B-B680-39F427C07835}" srcOrd="3" destOrd="0" presId="urn:microsoft.com/office/officeart/2005/8/layout/vProcess5"/>
    <dgm:cxn modelId="{80FD4E3E-7E2C-473A-B17F-424A61C4B991}" type="presParOf" srcId="{3966BCE5-E71C-45D8-A12D-89E0D586A332}" destId="{B3FA4F8E-013C-4126-9A36-F5F1DEDCF91C}" srcOrd="4" destOrd="0" presId="urn:microsoft.com/office/officeart/2005/8/layout/vProcess5"/>
    <dgm:cxn modelId="{736E3BE1-5154-4202-A2AD-1643A2DC5F01}" type="presParOf" srcId="{3966BCE5-E71C-45D8-A12D-89E0D586A332}" destId="{E04EA276-6FC2-445D-A79A-B79EF0203627}" srcOrd="5" destOrd="0" presId="urn:microsoft.com/office/officeart/2005/8/layout/vProcess5"/>
    <dgm:cxn modelId="{5AD5882E-9CAC-45F3-A794-62A3F3C5C584}" type="presParOf" srcId="{3966BCE5-E71C-45D8-A12D-89E0D586A332}" destId="{8B31F80C-FE52-4855-9D79-079D2638BFC1}" srcOrd="6" destOrd="0" presId="urn:microsoft.com/office/officeart/2005/8/layout/vProcess5"/>
    <dgm:cxn modelId="{BA212F03-55D4-4EA5-A518-F96268A67414}" type="presParOf" srcId="{3966BCE5-E71C-45D8-A12D-89E0D586A332}" destId="{0924D5C6-ADE2-498A-A2C9-FC6F5B7BC036}" srcOrd="7" destOrd="0" presId="urn:microsoft.com/office/officeart/2005/8/layout/vProcess5"/>
    <dgm:cxn modelId="{E47B09B3-5879-49CD-89E1-05A15025FE25}" type="presParOf" srcId="{3966BCE5-E71C-45D8-A12D-89E0D586A332}" destId="{928AFD7D-7171-4F76-AB04-10D1C92D13F4}" srcOrd="8" destOrd="0" presId="urn:microsoft.com/office/officeart/2005/8/layout/vProcess5"/>
    <dgm:cxn modelId="{F16002BA-A393-468A-ADE8-D2494C91933A}" type="presParOf" srcId="{3966BCE5-E71C-45D8-A12D-89E0D586A332}" destId="{3C75229C-34F0-4423-A57C-F063A93A32CC}" srcOrd="9" destOrd="0" presId="urn:microsoft.com/office/officeart/2005/8/layout/vProcess5"/>
    <dgm:cxn modelId="{85C68F46-7945-4B36-A848-679F39B29528}" type="presParOf" srcId="{3966BCE5-E71C-45D8-A12D-89E0D586A332}" destId="{BB1C5039-DE9C-4742-8AD4-08A112EBE322}" srcOrd="10" destOrd="0" presId="urn:microsoft.com/office/officeart/2005/8/layout/vProcess5"/>
    <dgm:cxn modelId="{FEDC93DC-9CA9-4FA1-AC5E-8164CF0EF242}" type="presParOf" srcId="{3966BCE5-E71C-45D8-A12D-89E0D586A332}" destId="{47822FE6-AC84-461C-B82A-5F736F199228}" srcOrd="11" destOrd="0" presId="urn:microsoft.com/office/officeart/2005/8/layout/vProcess5"/>
    <dgm:cxn modelId="{03D21752-4DBF-4704-A45B-688AAA0B4A27}" type="presParOf" srcId="{3966BCE5-E71C-45D8-A12D-89E0D586A332}" destId="{9ABF9605-344A-4BC4-9CF0-ECEC3912F026}" srcOrd="12" destOrd="0" presId="urn:microsoft.com/office/officeart/2005/8/layout/vProcess5"/>
    <dgm:cxn modelId="{8F2F1E35-81F7-4097-9E18-ACA9610F8D13}" type="presParOf" srcId="{3966BCE5-E71C-45D8-A12D-89E0D586A332}" destId="{6E63971F-0D54-4F8A-AA46-77E54D34D41C}" srcOrd="13" destOrd="0" presId="urn:microsoft.com/office/officeart/2005/8/layout/vProcess5"/>
    <dgm:cxn modelId="{A1C012EE-DEDF-4A35-BE00-43594A6E0F72}" type="presParOf" srcId="{3966BCE5-E71C-45D8-A12D-89E0D586A332}" destId="{F3FB0F6F-C259-4FC2-8B54-45785B31F06D}" srcOrd="14" destOrd="0" presId="urn:microsoft.com/office/officeart/2005/8/layout/vProcess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3831B2B-82E2-4325-AAF8-F75045F9BF00}"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CA85B0D0-1D5A-44E9-BD9B-6249C6FA77DF}">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Duct and lobules as principal communicative structural units.</a:t>
          </a:r>
        </a:p>
      </dgm:t>
    </dgm:pt>
    <dgm:pt modelId="{ED50BFE5-EE6B-4E1B-9916-19A89630F10A}" type="parTrans" cxnId="{5EAB655D-46DB-4278-B95A-D5B0C339CBCD}">
      <dgm:prSet/>
      <dgm:spPr/>
      <dgm:t>
        <a:bodyPr/>
        <a:lstStyle/>
        <a:p>
          <a:endParaRPr lang="en-US"/>
        </a:p>
      </dgm:t>
    </dgm:pt>
    <dgm:pt modelId="{C794EC55-4E8B-436C-B476-83A059C8107D}" type="sibTrans" cxnId="{5EAB655D-46DB-4278-B95A-D5B0C339CBCD}">
      <dgm:prSet/>
      <dgm:spPr/>
      <dgm:t>
        <a:bodyPr/>
        <a:lstStyle/>
        <a:p>
          <a:endParaRPr lang="en-US"/>
        </a:p>
      </dgm:t>
    </dgm:pt>
    <dgm:pt modelId="{4114499B-B3AE-4DAF-A75F-505C51991BBE}">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Adipose tissue which supplies my form and insurance.</a:t>
          </a:r>
        </a:p>
      </dgm:t>
    </dgm:pt>
    <dgm:pt modelId="{F0B5B82E-2702-4E32-9B5E-1DE4E36169C8}" type="parTrans" cxnId="{DDA14C33-508C-48F4-A00C-29B22BEB4CEB}">
      <dgm:prSet/>
      <dgm:spPr/>
      <dgm:t>
        <a:bodyPr/>
        <a:lstStyle/>
        <a:p>
          <a:endParaRPr lang="en-US"/>
        </a:p>
      </dgm:t>
    </dgm:pt>
    <dgm:pt modelId="{7A8FA4D2-F815-44CB-9647-2DCBD0FFDDC0}" type="sibTrans" cxnId="{DDA14C33-508C-48F4-A00C-29B22BEB4CEB}">
      <dgm:prSet/>
      <dgm:spPr/>
      <dgm:t>
        <a:bodyPr/>
        <a:lstStyle/>
        <a:p>
          <a:endParaRPr lang="en-US"/>
        </a:p>
      </dgm:t>
    </dgm:pt>
    <dgm:pt modelId="{E06D3D2A-0FCA-4E2B-A60A-69ED26F35384}">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Ligaments that help to sustain the structure of the breast which are provided by Cooper (N </a:t>
          </a:r>
          <a:r>
            <a:rPr lang="en-US" sz="2000" dirty="0" err="1">
              <a:latin typeface="Times New Roman" panose="02020603050405020304" pitchFamily="18" charset="0"/>
              <a:cs typeface="Times New Roman" panose="02020603050405020304" pitchFamily="18" charset="0"/>
            </a:rPr>
            <a:t>Briot</a:t>
          </a:r>
          <a:r>
            <a:rPr lang="en-US" sz="2000" dirty="0">
              <a:latin typeface="Times New Roman" panose="02020603050405020304" pitchFamily="18" charset="0"/>
              <a:cs typeface="Times New Roman" panose="02020603050405020304" pitchFamily="18" charset="0"/>
            </a:rPr>
            <a:t> et al., 2022).</a:t>
          </a:r>
        </a:p>
      </dgm:t>
    </dgm:pt>
    <dgm:pt modelId="{F3C03BE4-5C45-4CE7-8F59-C0B477F3D2EB}" type="parTrans" cxnId="{C893D74A-2E99-44AE-8B35-D6C640BD794B}">
      <dgm:prSet/>
      <dgm:spPr/>
      <dgm:t>
        <a:bodyPr/>
        <a:lstStyle/>
        <a:p>
          <a:endParaRPr lang="en-US"/>
        </a:p>
      </dgm:t>
    </dgm:pt>
    <dgm:pt modelId="{17BBE155-22C6-44E4-A807-CDA96FACB386}" type="sibTrans" cxnId="{C893D74A-2E99-44AE-8B35-D6C640BD794B}">
      <dgm:prSet/>
      <dgm:spPr/>
      <dgm:t>
        <a:bodyPr/>
        <a:lstStyle/>
        <a:p>
          <a:endParaRPr lang="en-US"/>
        </a:p>
      </dgm:t>
    </dgm:pt>
    <dgm:pt modelId="{91EF4E05-29B5-42FE-8E52-E4158672D02D}">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Food ingested Pectoralis major and minor under breast tissue.</a:t>
          </a:r>
        </a:p>
      </dgm:t>
    </dgm:pt>
    <dgm:pt modelId="{2C820471-9CC9-4174-B104-8C3E9834E317}" type="parTrans" cxnId="{C4359C62-F818-40EA-8AC7-0CCEF80DD2F9}">
      <dgm:prSet/>
      <dgm:spPr/>
      <dgm:t>
        <a:bodyPr/>
        <a:lstStyle/>
        <a:p>
          <a:endParaRPr lang="en-US"/>
        </a:p>
      </dgm:t>
    </dgm:pt>
    <dgm:pt modelId="{D1022C2D-6F44-4393-98EA-412C7D309298}" type="sibTrans" cxnId="{C4359C62-F818-40EA-8AC7-0CCEF80DD2F9}">
      <dgm:prSet/>
      <dgm:spPr/>
      <dgm:t>
        <a:bodyPr/>
        <a:lstStyle/>
        <a:p>
          <a:endParaRPr lang="en-US"/>
        </a:p>
      </dgm:t>
    </dgm:pt>
    <dgm:pt modelId="{E8F201BC-B80E-4EAA-AA68-D57A6AFAEEF9}">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Lymph nodes fresh, internal mammary, supraclavicular.</a:t>
          </a:r>
        </a:p>
      </dgm:t>
    </dgm:pt>
    <dgm:pt modelId="{06D2C952-42F1-4B18-B184-52669C266791}" type="parTrans" cxnId="{B9C260A8-98A1-47A5-BC9F-A0A20A084480}">
      <dgm:prSet/>
      <dgm:spPr/>
      <dgm:t>
        <a:bodyPr/>
        <a:lstStyle/>
        <a:p>
          <a:endParaRPr lang="en-US"/>
        </a:p>
      </dgm:t>
    </dgm:pt>
    <dgm:pt modelId="{F628D1B1-C58C-4909-9EA7-181AA934CF64}" type="sibTrans" cxnId="{B9C260A8-98A1-47A5-BC9F-A0A20A084480}">
      <dgm:prSet/>
      <dgm:spPr/>
      <dgm:t>
        <a:bodyPr/>
        <a:lstStyle/>
        <a:p>
          <a:endParaRPr lang="en-US"/>
        </a:p>
      </dgm:t>
    </dgm:pt>
    <dgm:pt modelId="{F74E9E38-4679-416B-ACEA-525630463E4F}" type="pres">
      <dgm:prSet presAssocID="{13831B2B-82E2-4325-AAF8-F75045F9BF00}" presName="diagram" presStyleCnt="0">
        <dgm:presLayoutVars>
          <dgm:dir/>
          <dgm:resizeHandles val="exact"/>
        </dgm:presLayoutVars>
      </dgm:prSet>
      <dgm:spPr/>
    </dgm:pt>
    <dgm:pt modelId="{FBC75F83-F902-4949-AE22-3FE308662367}" type="pres">
      <dgm:prSet presAssocID="{CA85B0D0-1D5A-44E9-BD9B-6249C6FA77DF}" presName="node" presStyleLbl="node1" presStyleIdx="0" presStyleCnt="5">
        <dgm:presLayoutVars>
          <dgm:bulletEnabled val="1"/>
        </dgm:presLayoutVars>
      </dgm:prSet>
      <dgm:spPr/>
    </dgm:pt>
    <dgm:pt modelId="{53938879-F5A6-4D7E-BF04-0E995F8FE691}" type="pres">
      <dgm:prSet presAssocID="{C794EC55-4E8B-436C-B476-83A059C8107D}" presName="sibTrans" presStyleCnt="0"/>
      <dgm:spPr/>
    </dgm:pt>
    <dgm:pt modelId="{82408119-9E78-405D-842B-B0B00AC39149}" type="pres">
      <dgm:prSet presAssocID="{4114499B-B3AE-4DAF-A75F-505C51991BBE}" presName="node" presStyleLbl="node1" presStyleIdx="1" presStyleCnt="5">
        <dgm:presLayoutVars>
          <dgm:bulletEnabled val="1"/>
        </dgm:presLayoutVars>
      </dgm:prSet>
      <dgm:spPr/>
    </dgm:pt>
    <dgm:pt modelId="{E92BD046-A991-41EB-9294-F74841CD8279}" type="pres">
      <dgm:prSet presAssocID="{7A8FA4D2-F815-44CB-9647-2DCBD0FFDDC0}" presName="sibTrans" presStyleCnt="0"/>
      <dgm:spPr/>
    </dgm:pt>
    <dgm:pt modelId="{7BECC677-ED1C-4FB0-B23D-A11297AE3C1E}" type="pres">
      <dgm:prSet presAssocID="{E06D3D2A-0FCA-4E2B-A60A-69ED26F35384}" presName="node" presStyleLbl="node1" presStyleIdx="2" presStyleCnt="5">
        <dgm:presLayoutVars>
          <dgm:bulletEnabled val="1"/>
        </dgm:presLayoutVars>
      </dgm:prSet>
      <dgm:spPr/>
    </dgm:pt>
    <dgm:pt modelId="{11C802B5-474D-4DA5-A609-63631E31B202}" type="pres">
      <dgm:prSet presAssocID="{17BBE155-22C6-44E4-A807-CDA96FACB386}" presName="sibTrans" presStyleCnt="0"/>
      <dgm:spPr/>
    </dgm:pt>
    <dgm:pt modelId="{89B04457-100C-4578-90EA-03AB0014B14F}" type="pres">
      <dgm:prSet presAssocID="{91EF4E05-29B5-42FE-8E52-E4158672D02D}" presName="node" presStyleLbl="node1" presStyleIdx="3" presStyleCnt="5">
        <dgm:presLayoutVars>
          <dgm:bulletEnabled val="1"/>
        </dgm:presLayoutVars>
      </dgm:prSet>
      <dgm:spPr/>
    </dgm:pt>
    <dgm:pt modelId="{08F9A0A7-9B1C-43B8-B9CD-BD8D32424F39}" type="pres">
      <dgm:prSet presAssocID="{D1022C2D-6F44-4393-98EA-412C7D309298}" presName="sibTrans" presStyleCnt="0"/>
      <dgm:spPr/>
    </dgm:pt>
    <dgm:pt modelId="{3C291CC0-D2D2-4A35-AA56-E95D1EA9B4EA}" type="pres">
      <dgm:prSet presAssocID="{E8F201BC-B80E-4EAA-AA68-D57A6AFAEEF9}" presName="node" presStyleLbl="node1" presStyleIdx="4" presStyleCnt="5">
        <dgm:presLayoutVars>
          <dgm:bulletEnabled val="1"/>
        </dgm:presLayoutVars>
      </dgm:prSet>
      <dgm:spPr/>
    </dgm:pt>
  </dgm:ptLst>
  <dgm:cxnLst>
    <dgm:cxn modelId="{1CC90B12-9E89-476F-8949-22EB878F9837}" type="presOf" srcId="{E8F201BC-B80E-4EAA-AA68-D57A6AFAEEF9}" destId="{3C291CC0-D2D2-4A35-AA56-E95D1EA9B4EA}" srcOrd="0" destOrd="0" presId="urn:microsoft.com/office/officeart/2005/8/layout/default"/>
    <dgm:cxn modelId="{87826C1A-D473-4CA6-85B6-24BD241B44A5}" type="presOf" srcId="{E06D3D2A-0FCA-4E2B-A60A-69ED26F35384}" destId="{7BECC677-ED1C-4FB0-B23D-A11297AE3C1E}" srcOrd="0" destOrd="0" presId="urn:microsoft.com/office/officeart/2005/8/layout/default"/>
    <dgm:cxn modelId="{DDA14C33-508C-48F4-A00C-29B22BEB4CEB}" srcId="{13831B2B-82E2-4325-AAF8-F75045F9BF00}" destId="{4114499B-B3AE-4DAF-A75F-505C51991BBE}" srcOrd="1" destOrd="0" parTransId="{F0B5B82E-2702-4E32-9B5E-1DE4E36169C8}" sibTransId="{7A8FA4D2-F815-44CB-9647-2DCBD0FFDDC0}"/>
    <dgm:cxn modelId="{5EAB655D-46DB-4278-B95A-D5B0C339CBCD}" srcId="{13831B2B-82E2-4325-AAF8-F75045F9BF00}" destId="{CA85B0D0-1D5A-44E9-BD9B-6249C6FA77DF}" srcOrd="0" destOrd="0" parTransId="{ED50BFE5-EE6B-4E1B-9916-19A89630F10A}" sibTransId="{C794EC55-4E8B-436C-B476-83A059C8107D}"/>
    <dgm:cxn modelId="{C4359C62-F818-40EA-8AC7-0CCEF80DD2F9}" srcId="{13831B2B-82E2-4325-AAF8-F75045F9BF00}" destId="{91EF4E05-29B5-42FE-8E52-E4158672D02D}" srcOrd="3" destOrd="0" parTransId="{2C820471-9CC9-4174-B104-8C3E9834E317}" sibTransId="{D1022C2D-6F44-4393-98EA-412C7D309298}"/>
    <dgm:cxn modelId="{2A67DA66-8F98-4F5F-919C-8D5C982C0785}" type="presOf" srcId="{13831B2B-82E2-4325-AAF8-F75045F9BF00}" destId="{F74E9E38-4679-416B-ACEA-525630463E4F}" srcOrd="0" destOrd="0" presId="urn:microsoft.com/office/officeart/2005/8/layout/default"/>
    <dgm:cxn modelId="{C893D74A-2E99-44AE-8B35-D6C640BD794B}" srcId="{13831B2B-82E2-4325-AAF8-F75045F9BF00}" destId="{E06D3D2A-0FCA-4E2B-A60A-69ED26F35384}" srcOrd="2" destOrd="0" parTransId="{F3C03BE4-5C45-4CE7-8F59-C0B477F3D2EB}" sibTransId="{17BBE155-22C6-44E4-A807-CDA96FACB386}"/>
    <dgm:cxn modelId="{71A91686-7419-40D7-9A6A-DE3ED441E82B}" type="presOf" srcId="{91EF4E05-29B5-42FE-8E52-E4158672D02D}" destId="{89B04457-100C-4578-90EA-03AB0014B14F}" srcOrd="0" destOrd="0" presId="urn:microsoft.com/office/officeart/2005/8/layout/default"/>
    <dgm:cxn modelId="{79593D8F-1EBE-4C52-8360-1526119D5BDE}" type="presOf" srcId="{4114499B-B3AE-4DAF-A75F-505C51991BBE}" destId="{82408119-9E78-405D-842B-B0B00AC39149}" srcOrd="0" destOrd="0" presId="urn:microsoft.com/office/officeart/2005/8/layout/default"/>
    <dgm:cxn modelId="{B9C260A8-98A1-47A5-BC9F-A0A20A084480}" srcId="{13831B2B-82E2-4325-AAF8-F75045F9BF00}" destId="{E8F201BC-B80E-4EAA-AA68-D57A6AFAEEF9}" srcOrd="4" destOrd="0" parTransId="{06D2C952-42F1-4B18-B184-52669C266791}" sibTransId="{F628D1B1-C58C-4909-9EA7-181AA934CF64}"/>
    <dgm:cxn modelId="{685736E1-ECEC-4870-8A46-D4FC526AD8AD}" type="presOf" srcId="{CA85B0D0-1D5A-44E9-BD9B-6249C6FA77DF}" destId="{FBC75F83-F902-4949-AE22-3FE308662367}" srcOrd="0" destOrd="0" presId="urn:microsoft.com/office/officeart/2005/8/layout/default"/>
    <dgm:cxn modelId="{4A8E7D68-D195-4237-B5DE-88A78AD4B63F}" type="presParOf" srcId="{F74E9E38-4679-416B-ACEA-525630463E4F}" destId="{FBC75F83-F902-4949-AE22-3FE308662367}" srcOrd="0" destOrd="0" presId="urn:microsoft.com/office/officeart/2005/8/layout/default"/>
    <dgm:cxn modelId="{9141F4E1-BA63-4AD8-8B9C-ED93E6FBF3E5}" type="presParOf" srcId="{F74E9E38-4679-416B-ACEA-525630463E4F}" destId="{53938879-F5A6-4D7E-BF04-0E995F8FE691}" srcOrd="1" destOrd="0" presId="urn:microsoft.com/office/officeart/2005/8/layout/default"/>
    <dgm:cxn modelId="{E50B44F3-4083-428E-8BEA-A4E4EEBCC459}" type="presParOf" srcId="{F74E9E38-4679-416B-ACEA-525630463E4F}" destId="{82408119-9E78-405D-842B-B0B00AC39149}" srcOrd="2" destOrd="0" presId="urn:microsoft.com/office/officeart/2005/8/layout/default"/>
    <dgm:cxn modelId="{83B30343-67A2-475E-800F-DD509B6617A1}" type="presParOf" srcId="{F74E9E38-4679-416B-ACEA-525630463E4F}" destId="{E92BD046-A991-41EB-9294-F74841CD8279}" srcOrd="3" destOrd="0" presId="urn:microsoft.com/office/officeart/2005/8/layout/default"/>
    <dgm:cxn modelId="{88886253-0135-4B3F-A67D-2F894B7D400A}" type="presParOf" srcId="{F74E9E38-4679-416B-ACEA-525630463E4F}" destId="{7BECC677-ED1C-4FB0-B23D-A11297AE3C1E}" srcOrd="4" destOrd="0" presId="urn:microsoft.com/office/officeart/2005/8/layout/default"/>
    <dgm:cxn modelId="{A9B55B7C-8DA6-4BB7-BAE2-353EBFD3ED50}" type="presParOf" srcId="{F74E9E38-4679-416B-ACEA-525630463E4F}" destId="{11C802B5-474D-4DA5-A609-63631E31B202}" srcOrd="5" destOrd="0" presId="urn:microsoft.com/office/officeart/2005/8/layout/default"/>
    <dgm:cxn modelId="{B038C4B8-C0A8-45D4-B767-8442067638EB}" type="presParOf" srcId="{F74E9E38-4679-416B-ACEA-525630463E4F}" destId="{89B04457-100C-4578-90EA-03AB0014B14F}" srcOrd="6" destOrd="0" presId="urn:microsoft.com/office/officeart/2005/8/layout/default"/>
    <dgm:cxn modelId="{10CA15E7-0CE2-4F6C-B736-684B9EA9DF77}" type="presParOf" srcId="{F74E9E38-4679-416B-ACEA-525630463E4F}" destId="{08F9A0A7-9B1C-43B8-B9CD-BD8D32424F39}" srcOrd="7" destOrd="0" presId="urn:microsoft.com/office/officeart/2005/8/layout/default"/>
    <dgm:cxn modelId="{18657BA6-9C09-44A7-880E-35C2B10A61E1}" type="presParOf" srcId="{F74E9E38-4679-416B-ACEA-525630463E4F}" destId="{3C291CC0-D2D2-4A35-AA56-E95D1EA9B4EA}" srcOrd="8"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60A8060-B29D-420B-A846-A6F8A09438DB}"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2A236FAB-FD57-40EB-9FC1-918BA5D0E957}">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Hormones regulation: estrogen, progesterone, prolactin.</a:t>
          </a:r>
        </a:p>
      </dgm:t>
    </dgm:pt>
    <dgm:pt modelId="{19F746EA-4A3B-4DE4-AAAC-85A1E0A4B52C}" type="parTrans" cxnId="{C847BC48-8DC7-42B8-BBF2-C18ED83CD454}">
      <dgm:prSet/>
      <dgm:spPr/>
      <dgm:t>
        <a:bodyPr/>
        <a:lstStyle/>
        <a:p>
          <a:endParaRPr lang="en-US"/>
        </a:p>
      </dgm:t>
    </dgm:pt>
    <dgm:pt modelId="{999B1D00-0669-438F-8132-AAEEC3DD2A82}" type="sibTrans" cxnId="{C847BC48-8DC7-42B8-BBF2-C18ED83CD454}">
      <dgm:prSet/>
      <dgm:spPr/>
      <dgm:t>
        <a:bodyPr/>
        <a:lstStyle/>
        <a:p>
          <a:endParaRPr lang="en-US"/>
        </a:p>
      </dgm:t>
    </dgm:pt>
    <dgm:pt modelId="{FA526775-885C-43EF-B1F6-40C1DDA33D3B}">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Milk is produced and is secreted by lobules.</a:t>
          </a:r>
        </a:p>
      </dgm:t>
    </dgm:pt>
    <dgm:pt modelId="{FD09F3D6-C23A-4DF1-926F-E8A09291EAA9}" type="parTrans" cxnId="{870DDD1B-367E-444A-8945-B8D82BE78558}">
      <dgm:prSet/>
      <dgm:spPr/>
      <dgm:t>
        <a:bodyPr/>
        <a:lstStyle/>
        <a:p>
          <a:endParaRPr lang="en-US"/>
        </a:p>
      </dgm:t>
    </dgm:pt>
    <dgm:pt modelId="{A642F247-0733-4E1B-80A6-D31B72F4D7DC}" type="sibTrans" cxnId="{870DDD1B-367E-444A-8945-B8D82BE78558}">
      <dgm:prSet/>
      <dgm:spPr/>
      <dgm:t>
        <a:bodyPr/>
        <a:lstStyle/>
        <a:p>
          <a:endParaRPr lang="en-US"/>
        </a:p>
      </dgm:t>
    </dgm:pt>
    <dgm:pt modelId="{AFF7B38C-4B09-4D66-952F-A6F48ED4F20F}">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Milk is carried out to the nipple in ducts (Amir et al., 2021).</a:t>
          </a:r>
        </a:p>
      </dgm:t>
    </dgm:pt>
    <dgm:pt modelId="{9BA9ABB1-C348-48A7-BF68-9B12AE77CE04}" type="parTrans" cxnId="{B7C4E39E-8545-4F05-BCC6-2FB985151E52}">
      <dgm:prSet/>
      <dgm:spPr/>
      <dgm:t>
        <a:bodyPr/>
        <a:lstStyle/>
        <a:p>
          <a:endParaRPr lang="en-US"/>
        </a:p>
      </dgm:t>
    </dgm:pt>
    <dgm:pt modelId="{F65478BC-69CE-4D68-BECF-650126595E67}" type="sibTrans" cxnId="{B7C4E39E-8545-4F05-BCC6-2FB985151E52}">
      <dgm:prSet/>
      <dgm:spPr/>
      <dgm:t>
        <a:bodyPr/>
        <a:lstStyle/>
        <a:p>
          <a:endParaRPr lang="en-US"/>
        </a:p>
      </dgm:t>
    </dgm:pt>
    <dgm:pt modelId="{F2EA911F-D3FE-4B87-A663-3D3A0FE2FB67}">
      <dgm:prSet custT="1"/>
      <dgm:spPr/>
      <dgm:t>
        <a:bodyPr/>
        <a:lstStyle/>
        <a:p>
          <a:pPr>
            <a:lnSpc>
              <a:spcPct val="100000"/>
            </a:lnSpc>
          </a:pPr>
          <a:r>
            <a:rPr lang="en-US" sz="2000" dirty="0" err="1">
              <a:latin typeface="Times New Roman" panose="02020603050405020304" pitchFamily="18" charset="0"/>
              <a:cs typeface="Times New Roman" panose="02020603050405020304" pitchFamily="18" charset="0"/>
            </a:rPr>
            <a:t>Upkeefatning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kartilagin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suetatoriinan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kartilagin</a:t>
          </a:r>
          <a:r>
            <a:rPr lang="en-US" sz="2000" dirty="0">
              <a:latin typeface="Times New Roman" panose="02020603050405020304" pitchFamily="18" charset="0"/>
              <a:cs typeface="Times New Roman" panose="02020603050405020304" pitchFamily="18" charset="0"/>
            </a:rPr>
            <a:t>.</a:t>
          </a:r>
        </a:p>
      </dgm:t>
    </dgm:pt>
    <dgm:pt modelId="{B7E3C7C2-454C-4DD6-A8C3-F81EAFF4B7E0}" type="parTrans" cxnId="{A15D6838-DDF5-45E7-8DA3-2F57CBE576C0}">
      <dgm:prSet/>
      <dgm:spPr/>
      <dgm:t>
        <a:bodyPr/>
        <a:lstStyle/>
        <a:p>
          <a:endParaRPr lang="en-US"/>
        </a:p>
      </dgm:t>
    </dgm:pt>
    <dgm:pt modelId="{2C9199B5-BB53-482D-A679-6AE8055A2529}" type="sibTrans" cxnId="{A15D6838-DDF5-45E7-8DA3-2F57CBE576C0}">
      <dgm:prSet/>
      <dgm:spPr/>
      <dgm:t>
        <a:bodyPr/>
        <a:lstStyle/>
        <a:p>
          <a:endParaRPr lang="en-US"/>
        </a:p>
      </dgm:t>
    </dgm:pt>
    <dgm:pt modelId="{300B83A5-A361-470A-9F84-097B847AD0E2}">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Lymphatic system helps in protecting the immune system.</a:t>
          </a:r>
        </a:p>
      </dgm:t>
    </dgm:pt>
    <dgm:pt modelId="{25A7D357-4DD4-476D-BB20-7ECAFF5D3778}" type="parTrans" cxnId="{74F7CB27-87C7-4FB3-8A23-0028BBFBD028}">
      <dgm:prSet/>
      <dgm:spPr/>
      <dgm:t>
        <a:bodyPr/>
        <a:lstStyle/>
        <a:p>
          <a:endParaRPr lang="en-US"/>
        </a:p>
      </dgm:t>
    </dgm:pt>
    <dgm:pt modelId="{53FB260E-8BFA-43D7-BEBC-A15A980FFD60}" type="sibTrans" cxnId="{74F7CB27-87C7-4FB3-8A23-0028BBFBD028}">
      <dgm:prSet/>
      <dgm:spPr/>
      <dgm:t>
        <a:bodyPr/>
        <a:lstStyle/>
        <a:p>
          <a:endParaRPr lang="en-US"/>
        </a:p>
      </dgm:t>
    </dgm:pt>
    <dgm:pt modelId="{D9C261A4-DC29-40C7-9B44-4D70ADAECEAD}" type="pres">
      <dgm:prSet presAssocID="{260A8060-B29D-420B-A846-A6F8A09438DB}" presName="vert0" presStyleCnt="0">
        <dgm:presLayoutVars>
          <dgm:dir/>
          <dgm:animOne val="branch"/>
          <dgm:animLvl val="lvl"/>
        </dgm:presLayoutVars>
      </dgm:prSet>
      <dgm:spPr/>
    </dgm:pt>
    <dgm:pt modelId="{BA193803-B8EF-41CE-A528-07D095FE60CB}" type="pres">
      <dgm:prSet presAssocID="{2A236FAB-FD57-40EB-9FC1-918BA5D0E957}" presName="thickLine" presStyleLbl="alignNode1" presStyleIdx="0" presStyleCnt="5"/>
      <dgm:spPr/>
    </dgm:pt>
    <dgm:pt modelId="{E4E0D589-F981-45A4-9538-8F297D38CD37}" type="pres">
      <dgm:prSet presAssocID="{2A236FAB-FD57-40EB-9FC1-918BA5D0E957}" presName="horz1" presStyleCnt="0"/>
      <dgm:spPr/>
    </dgm:pt>
    <dgm:pt modelId="{ACCBD95E-FB17-495D-A4BB-BF4CB8EDE3A5}" type="pres">
      <dgm:prSet presAssocID="{2A236FAB-FD57-40EB-9FC1-918BA5D0E957}" presName="tx1" presStyleLbl="revTx" presStyleIdx="0" presStyleCnt="5"/>
      <dgm:spPr/>
    </dgm:pt>
    <dgm:pt modelId="{322C5905-3D4A-48E1-9592-20F50FF046DB}" type="pres">
      <dgm:prSet presAssocID="{2A236FAB-FD57-40EB-9FC1-918BA5D0E957}" presName="vert1" presStyleCnt="0"/>
      <dgm:spPr/>
    </dgm:pt>
    <dgm:pt modelId="{E609BDB3-E4F4-4CA2-BD48-4272AC79968C}" type="pres">
      <dgm:prSet presAssocID="{FA526775-885C-43EF-B1F6-40C1DDA33D3B}" presName="thickLine" presStyleLbl="alignNode1" presStyleIdx="1" presStyleCnt="5"/>
      <dgm:spPr/>
    </dgm:pt>
    <dgm:pt modelId="{5BD31FF7-1EA6-443E-9D15-03437A14D3F1}" type="pres">
      <dgm:prSet presAssocID="{FA526775-885C-43EF-B1F6-40C1DDA33D3B}" presName="horz1" presStyleCnt="0"/>
      <dgm:spPr/>
    </dgm:pt>
    <dgm:pt modelId="{299F1CA3-0FD9-435E-982B-DD06B079DB5C}" type="pres">
      <dgm:prSet presAssocID="{FA526775-885C-43EF-B1F6-40C1DDA33D3B}" presName="tx1" presStyleLbl="revTx" presStyleIdx="1" presStyleCnt="5"/>
      <dgm:spPr/>
    </dgm:pt>
    <dgm:pt modelId="{2101A405-6FCD-4B18-95BE-204568DF186E}" type="pres">
      <dgm:prSet presAssocID="{FA526775-885C-43EF-B1F6-40C1DDA33D3B}" presName="vert1" presStyleCnt="0"/>
      <dgm:spPr/>
    </dgm:pt>
    <dgm:pt modelId="{0638452D-5F55-43B8-98A4-24381D69394B}" type="pres">
      <dgm:prSet presAssocID="{AFF7B38C-4B09-4D66-952F-A6F48ED4F20F}" presName="thickLine" presStyleLbl="alignNode1" presStyleIdx="2" presStyleCnt="5"/>
      <dgm:spPr/>
    </dgm:pt>
    <dgm:pt modelId="{4ED8F8C6-7C88-48DA-ACCE-3D689C2EB889}" type="pres">
      <dgm:prSet presAssocID="{AFF7B38C-4B09-4D66-952F-A6F48ED4F20F}" presName="horz1" presStyleCnt="0"/>
      <dgm:spPr/>
    </dgm:pt>
    <dgm:pt modelId="{EF70F809-D736-4D7C-A04B-94468B4AE6D8}" type="pres">
      <dgm:prSet presAssocID="{AFF7B38C-4B09-4D66-952F-A6F48ED4F20F}" presName="tx1" presStyleLbl="revTx" presStyleIdx="2" presStyleCnt="5"/>
      <dgm:spPr/>
    </dgm:pt>
    <dgm:pt modelId="{96EA3FC2-68DF-4EC2-B85D-E054514782A0}" type="pres">
      <dgm:prSet presAssocID="{AFF7B38C-4B09-4D66-952F-A6F48ED4F20F}" presName="vert1" presStyleCnt="0"/>
      <dgm:spPr/>
    </dgm:pt>
    <dgm:pt modelId="{64E9460A-F2BF-4671-81D8-99EDE1ACCC45}" type="pres">
      <dgm:prSet presAssocID="{F2EA911F-D3FE-4B87-A663-3D3A0FE2FB67}" presName="thickLine" presStyleLbl="alignNode1" presStyleIdx="3" presStyleCnt="5"/>
      <dgm:spPr/>
    </dgm:pt>
    <dgm:pt modelId="{4A3797A8-2311-4D49-BEDB-F37E9844A09E}" type="pres">
      <dgm:prSet presAssocID="{F2EA911F-D3FE-4B87-A663-3D3A0FE2FB67}" presName="horz1" presStyleCnt="0"/>
      <dgm:spPr/>
    </dgm:pt>
    <dgm:pt modelId="{ABF254BF-F953-4CCC-980A-CC04D548FE94}" type="pres">
      <dgm:prSet presAssocID="{F2EA911F-D3FE-4B87-A663-3D3A0FE2FB67}" presName="tx1" presStyleLbl="revTx" presStyleIdx="3" presStyleCnt="5"/>
      <dgm:spPr/>
    </dgm:pt>
    <dgm:pt modelId="{D6CDC4B2-9068-42B2-96D7-3BF24A217307}" type="pres">
      <dgm:prSet presAssocID="{F2EA911F-D3FE-4B87-A663-3D3A0FE2FB67}" presName="vert1" presStyleCnt="0"/>
      <dgm:spPr/>
    </dgm:pt>
    <dgm:pt modelId="{FDA41864-92B3-4679-A67E-F512DDC768F6}" type="pres">
      <dgm:prSet presAssocID="{300B83A5-A361-470A-9F84-097B847AD0E2}" presName="thickLine" presStyleLbl="alignNode1" presStyleIdx="4" presStyleCnt="5"/>
      <dgm:spPr/>
    </dgm:pt>
    <dgm:pt modelId="{7C3FFC05-B03B-4D85-BDF4-8036259DB6F1}" type="pres">
      <dgm:prSet presAssocID="{300B83A5-A361-470A-9F84-097B847AD0E2}" presName="horz1" presStyleCnt="0"/>
      <dgm:spPr/>
    </dgm:pt>
    <dgm:pt modelId="{A88C5FC6-EDAC-4FB7-8BB5-3D1D0F114A2D}" type="pres">
      <dgm:prSet presAssocID="{300B83A5-A361-470A-9F84-097B847AD0E2}" presName="tx1" presStyleLbl="revTx" presStyleIdx="4" presStyleCnt="5"/>
      <dgm:spPr/>
    </dgm:pt>
    <dgm:pt modelId="{33D87BB4-024C-4886-9059-2C4F60C6B1B1}" type="pres">
      <dgm:prSet presAssocID="{300B83A5-A361-470A-9F84-097B847AD0E2}" presName="vert1" presStyleCnt="0"/>
      <dgm:spPr/>
    </dgm:pt>
  </dgm:ptLst>
  <dgm:cxnLst>
    <dgm:cxn modelId="{86994D12-A9D9-4BD8-821D-98C94046189F}" type="presOf" srcId="{300B83A5-A361-470A-9F84-097B847AD0E2}" destId="{A88C5FC6-EDAC-4FB7-8BB5-3D1D0F114A2D}" srcOrd="0" destOrd="0" presId="urn:microsoft.com/office/officeart/2008/layout/LinedList"/>
    <dgm:cxn modelId="{870DDD1B-367E-444A-8945-B8D82BE78558}" srcId="{260A8060-B29D-420B-A846-A6F8A09438DB}" destId="{FA526775-885C-43EF-B1F6-40C1DDA33D3B}" srcOrd="1" destOrd="0" parTransId="{FD09F3D6-C23A-4DF1-926F-E8A09291EAA9}" sibTransId="{A642F247-0733-4E1B-80A6-D31B72F4D7DC}"/>
    <dgm:cxn modelId="{74F7CB27-87C7-4FB3-8A23-0028BBFBD028}" srcId="{260A8060-B29D-420B-A846-A6F8A09438DB}" destId="{300B83A5-A361-470A-9F84-097B847AD0E2}" srcOrd="4" destOrd="0" parTransId="{25A7D357-4DD4-476D-BB20-7ECAFF5D3778}" sibTransId="{53FB260E-8BFA-43D7-BEBC-A15A980FFD60}"/>
    <dgm:cxn modelId="{A46E262C-068E-4534-B02E-628FB9158C70}" type="presOf" srcId="{FA526775-885C-43EF-B1F6-40C1DDA33D3B}" destId="{299F1CA3-0FD9-435E-982B-DD06B079DB5C}" srcOrd="0" destOrd="0" presId="urn:microsoft.com/office/officeart/2008/layout/LinedList"/>
    <dgm:cxn modelId="{5588DA2F-BB0E-4A7C-B719-324D10CB04A4}" type="presOf" srcId="{AFF7B38C-4B09-4D66-952F-A6F48ED4F20F}" destId="{EF70F809-D736-4D7C-A04B-94468B4AE6D8}" srcOrd="0" destOrd="0" presId="urn:microsoft.com/office/officeart/2008/layout/LinedList"/>
    <dgm:cxn modelId="{A15D6838-DDF5-45E7-8DA3-2F57CBE576C0}" srcId="{260A8060-B29D-420B-A846-A6F8A09438DB}" destId="{F2EA911F-D3FE-4B87-A663-3D3A0FE2FB67}" srcOrd="3" destOrd="0" parTransId="{B7E3C7C2-454C-4DD6-A8C3-F81EAFF4B7E0}" sibTransId="{2C9199B5-BB53-482D-A679-6AE8055A2529}"/>
    <dgm:cxn modelId="{0D9C6E45-6903-43EF-8E59-18AF787D56CE}" type="presOf" srcId="{F2EA911F-D3FE-4B87-A663-3D3A0FE2FB67}" destId="{ABF254BF-F953-4CCC-980A-CC04D548FE94}" srcOrd="0" destOrd="0" presId="urn:microsoft.com/office/officeart/2008/layout/LinedList"/>
    <dgm:cxn modelId="{C847BC48-8DC7-42B8-BBF2-C18ED83CD454}" srcId="{260A8060-B29D-420B-A846-A6F8A09438DB}" destId="{2A236FAB-FD57-40EB-9FC1-918BA5D0E957}" srcOrd="0" destOrd="0" parTransId="{19F746EA-4A3B-4DE4-AAAC-85A1E0A4B52C}" sibTransId="{999B1D00-0669-438F-8132-AAEEC3DD2A82}"/>
    <dgm:cxn modelId="{B7C4E39E-8545-4F05-BCC6-2FB985151E52}" srcId="{260A8060-B29D-420B-A846-A6F8A09438DB}" destId="{AFF7B38C-4B09-4D66-952F-A6F48ED4F20F}" srcOrd="2" destOrd="0" parTransId="{9BA9ABB1-C348-48A7-BF68-9B12AE77CE04}" sibTransId="{F65478BC-69CE-4D68-BECF-650126595E67}"/>
    <dgm:cxn modelId="{6C9728B1-C3B5-4327-8ED6-DB6DA186B604}" type="presOf" srcId="{2A236FAB-FD57-40EB-9FC1-918BA5D0E957}" destId="{ACCBD95E-FB17-495D-A4BB-BF4CB8EDE3A5}" srcOrd="0" destOrd="0" presId="urn:microsoft.com/office/officeart/2008/layout/LinedList"/>
    <dgm:cxn modelId="{DEC0AECA-8AD0-4D5B-8F51-3F2DCEC87643}" type="presOf" srcId="{260A8060-B29D-420B-A846-A6F8A09438DB}" destId="{D9C261A4-DC29-40C7-9B44-4D70ADAECEAD}" srcOrd="0" destOrd="0" presId="urn:microsoft.com/office/officeart/2008/layout/LinedList"/>
    <dgm:cxn modelId="{6F794A22-9AFC-4AE7-B71D-DE87B0B5FE0E}" type="presParOf" srcId="{D9C261A4-DC29-40C7-9B44-4D70ADAECEAD}" destId="{BA193803-B8EF-41CE-A528-07D095FE60CB}" srcOrd="0" destOrd="0" presId="urn:microsoft.com/office/officeart/2008/layout/LinedList"/>
    <dgm:cxn modelId="{803C2703-F1A9-4B7C-9462-E1D078891A9A}" type="presParOf" srcId="{D9C261A4-DC29-40C7-9B44-4D70ADAECEAD}" destId="{E4E0D589-F981-45A4-9538-8F297D38CD37}" srcOrd="1" destOrd="0" presId="urn:microsoft.com/office/officeart/2008/layout/LinedList"/>
    <dgm:cxn modelId="{08511AA5-4561-493D-9500-CA1727F1627A}" type="presParOf" srcId="{E4E0D589-F981-45A4-9538-8F297D38CD37}" destId="{ACCBD95E-FB17-495D-A4BB-BF4CB8EDE3A5}" srcOrd="0" destOrd="0" presId="urn:microsoft.com/office/officeart/2008/layout/LinedList"/>
    <dgm:cxn modelId="{381A6598-9AB8-4B84-9F2F-1C1361B5D934}" type="presParOf" srcId="{E4E0D589-F981-45A4-9538-8F297D38CD37}" destId="{322C5905-3D4A-48E1-9592-20F50FF046DB}" srcOrd="1" destOrd="0" presId="urn:microsoft.com/office/officeart/2008/layout/LinedList"/>
    <dgm:cxn modelId="{59376F1D-5424-437E-A7E2-01C10A926723}" type="presParOf" srcId="{D9C261A4-DC29-40C7-9B44-4D70ADAECEAD}" destId="{E609BDB3-E4F4-4CA2-BD48-4272AC79968C}" srcOrd="2" destOrd="0" presId="urn:microsoft.com/office/officeart/2008/layout/LinedList"/>
    <dgm:cxn modelId="{081C0400-4429-486A-B4E1-5899693B9502}" type="presParOf" srcId="{D9C261A4-DC29-40C7-9B44-4D70ADAECEAD}" destId="{5BD31FF7-1EA6-443E-9D15-03437A14D3F1}" srcOrd="3" destOrd="0" presId="urn:microsoft.com/office/officeart/2008/layout/LinedList"/>
    <dgm:cxn modelId="{FF6999CC-EE86-4C53-B0F8-F314D0AFBD2C}" type="presParOf" srcId="{5BD31FF7-1EA6-443E-9D15-03437A14D3F1}" destId="{299F1CA3-0FD9-435E-982B-DD06B079DB5C}" srcOrd="0" destOrd="0" presId="urn:microsoft.com/office/officeart/2008/layout/LinedList"/>
    <dgm:cxn modelId="{8F43078C-9AEF-49E9-AED2-977A656BE8FE}" type="presParOf" srcId="{5BD31FF7-1EA6-443E-9D15-03437A14D3F1}" destId="{2101A405-6FCD-4B18-95BE-204568DF186E}" srcOrd="1" destOrd="0" presId="urn:microsoft.com/office/officeart/2008/layout/LinedList"/>
    <dgm:cxn modelId="{42C8222C-30FA-435F-B49E-76618CECB64F}" type="presParOf" srcId="{D9C261A4-DC29-40C7-9B44-4D70ADAECEAD}" destId="{0638452D-5F55-43B8-98A4-24381D69394B}" srcOrd="4" destOrd="0" presId="urn:microsoft.com/office/officeart/2008/layout/LinedList"/>
    <dgm:cxn modelId="{6F2B0FB1-0158-41BC-8879-2AF82D012B34}" type="presParOf" srcId="{D9C261A4-DC29-40C7-9B44-4D70ADAECEAD}" destId="{4ED8F8C6-7C88-48DA-ACCE-3D689C2EB889}" srcOrd="5" destOrd="0" presId="urn:microsoft.com/office/officeart/2008/layout/LinedList"/>
    <dgm:cxn modelId="{1BE7BD71-A170-4C82-A912-8D9E9B0CF60E}" type="presParOf" srcId="{4ED8F8C6-7C88-48DA-ACCE-3D689C2EB889}" destId="{EF70F809-D736-4D7C-A04B-94468B4AE6D8}" srcOrd="0" destOrd="0" presId="urn:microsoft.com/office/officeart/2008/layout/LinedList"/>
    <dgm:cxn modelId="{C9C0F5CD-C955-4AE4-9F35-7A9B2369397E}" type="presParOf" srcId="{4ED8F8C6-7C88-48DA-ACCE-3D689C2EB889}" destId="{96EA3FC2-68DF-4EC2-B85D-E054514782A0}" srcOrd="1" destOrd="0" presId="urn:microsoft.com/office/officeart/2008/layout/LinedList"/>
    <dgm:cxn modelId="{3E05E299-503C-4A17-8702-B1E364C79B71}" type="presParOf" srcId="{D9C261A4-DC29-40C7-9B44-4D70ADAECEAD}" destId="{64E9460A-F2BF-4671-81D8-99EDE1ACCC45}" srcOrd="6" destOrd="0" presId="urn:microsoft.com/office/officeart/2008/layout/LinedList"/>
    <dgm:cxn modelId="{5B62DD01-F480-4152-B599-2D36FB646783}" type="presParOf" srcId="{D9C261A4-DC29-40C7-9B44-4D70ADAECEAD}" destId="{4A3797A8-2311-4D49-BEDB-F37E9844A09E}" srcOrd="7" destOrd="0" presId="urn:microsoft.com/office/officeart/2008/layout/LinedList"/>
    <dgm:cxn modelId="{9C480BAD-0FD5-455C-A8EA-31B37CAAF4BA}" type="presParOf" srcId="{4A3797A8-2311-4D49-BEDB-F37E9844A09E}" destId="{ABF254BF-F953-4CCC-980A-CC04D548FE94}" srcOrd="0" destOrd="0" presId="urn:microsoft.com/office/officeart/2008/layout/LinedList"/>
    <dgm:cxn modelId="{45556D04-0A05-4CD2-A50A-A2CED1B68622}" type="presParOf" srcId="{4A3797A8-2311-4D49-BEDB-F37E9844A09E}" destId="{D6CDC4B2-9068-42B2-96D7-3BF24A217307}" srcOrd="1" destOrd="0" presId="urn:microsoft.com/office/officeart/2008/layout/LinedList"/>
    <dgm:cxn modelId="{83C5DD7F-99EE-4767-81D8-42C7D63DD317}" type="presParOf" srcId="{D9C261A4-DC29-40C7-9B44-4D70ADAECEAD}" destId="{FDA41864-92B3-4679-A67E-F512DDC768F6}" srcOrd="8" destOrd="0" presId="urn:microsoft.com/office/officeart/2008/layout/LinedList"/>
    <dgm:cxn modelId="{9D09C550-D728-42FA-9D36-BE96675136DE}" type="presParOf" srcId="{D9C261A4-DC29-40C7-9B44-4D70ADAECEAD}" destId="{7C3FFC05-B03B-4D85-BDF4-8036259DB6F1}" srcOrd="9" destOrd="0" presId="urn:microsoft.com/office/officeart/2008/layout/LinedList"/>
    <dgm:cxn modelId="{C96197A0-8AC0-43B2-AECA-176D3230E415}" type="presParOf" srcId="{7C3FFC05-B03B-4D85-BDF4-8036259DB6F1}" destId="{A88C5FC6-EDAC-4FB7-8BB5-3D1D0F114A2D}" srcOrd="0" destOrd="0" presId="urn:microsoft.com/office/officeart/2008/layout/LinedList"/>
    <dgm:cxn modelId="{E441CE21-B11F-49EC-AD33-CEE74C1DB5B6}" type="presParOf" srcId="{7C3FFC05-B03B-4D85-BDF4-8036259DB6F1}" destId="{33D87BB4-024C-4886-9059-2C4F60C6B1B1}"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F94FB32-D924-49D5-A20C-49CA86FD8D2D}"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DC8903A7-BD4B-41D0-B397-0AB738D91BC7}">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Abnormal cell multiplication of the breast tissue.</a:t>
          </a:r>
        </a:p>
      </dgm:t>
    </dgm:pt>
    <dgm:pt modelId="{CE7D4B61-3DE7-4CCE-9D1B-003C6CDA238F}" type="parTrans" cxnId="{43E0EB24-6E0D-4886-B478-062CA9CF2B5A}">
      <dgm:prSet/>
      <dgm:spPr/>
      <dgm:t>
        <a:bodyPr/>
        <a:lstStyle/>
        <a:p>
          <a:endParaRPr lang="en-US"/>
        </a:p>
      </dgm:t>
    </dgm:pt>
    <dgm:pt modelId="{1F321F82-2C65-44DB-B911-679A3DBAB157}" type="sibTrans" cxnId="{43E0EB24-6E0D-4886-B478-062CA9CF2B5A}">
      <dgm:prSet/>
      <dgm:spPr/>
      <dgm:t>
        <a:bodyPr/>
        <a:lstStyle/>
        <a:p>
          <a:endParaRPr lang="en-US"/>
        </a:p>
      </dgm:t>
    </dgm:pt>
    <dgm:pt modelId="{02F5DD74-5C7B-4323-995E-D0CCF193149A}">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Types which are common: lobular carcinoma, ductal carcinoma.</a:t>
          </a:r>
        </a:p>
      </dgm:t>
    </dgm:pt>
    <dgm:pt modelId="{CC0F16CC-6FC8-4B40-A4D3-96E9FE20DEA7}" type="parTrans" cxnId="{6C723B1E-E524-4DF7-9D82-787159A04E7A}">
      <dgm:prSet/>
      <dgm:spPr/>
      <dgm:t>
        <a:bodyPr/>
        <a:lstStyle/>
        <a:p>
          <a:endParaRPr lang="en-US"/>
        </a:p>
      </dgm:t>
    </dgm:pt>
    <dgm:pt modelId="{1A0783B4-6B6D-4E16-B918-C6AC50CAC21D}" type="sibTrans" cxnId="{6C723B1E-E524-4DF7-9D82-787159A04E7A}">
      <dgm:prSet/>
      <dgm:spPr/>
      <dgm:t>
        <a:bodyPr/>
        <a:lstStyle/>
        <a:p>
          <a:endParaRPr lang="en-US"/>
        </a:p>
      </dgm:t>
    </dgm:pt>
    <dgm:pt modelId="{5123FBFD-1277-4791-BBC3-F9806BA86576}">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Distinguishing of malignant tumors (</a:t>
          </a:r>
          <a:r>
            <a:rPr lang="en-US" sz="2000" dirty="0" err="1">
              <a:latin typeface="Times New Roman" panose="02020603050405020304" pitchFamily="18" charset="0"/>
              <a:cs typeface="Times New Roman" panose="02020603050405020304" pitchFamily="18" charset="0"/>
            </a:rPr>
            <a:t>Doaa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Atwi</a:t>
          </a:r>
          <a:r>
            <a:rPr lang="en-US" sz="2000" dirty="0">
              <a:latin typeface="Times New Roman" panose="02020603050405020304" pitchFamily="18" charset="0"/>
              <a:cs typeface="Times New Roman" panose="02020603050405020304" pitchFamily="18" charset="0"/>
            </a:rPr>
            <a:t> et al., 2022).</a:t>
          </a:r>
        </a:p>
      </dgm:t>
    </dgm:pt>
    <dgm:pt modelId="{83F0F8FF-400E-4FC9-B902-500C30969A61}" type="parTrans" cxnId="{B8BF3A35-4FC6-4119-B540-D04CB8134CE8}">
      <dgm:prSet/>
      <dgm:spPr/>
      <dgm:t>
        <a:bodyPr/>
        <a:lstStyle/>
        <a:p>
          <a:endParaRPr lang="en-US"/>
        </a:p>
      </dgm:t>
    </dgm:pt>
    <dgm:pt modelId="{A347E9EA-BDC8-4765-B9C2-71267794CC28}" type="sibTrans" cxnId="{B8BF3A35-4FC6-4119-B540-D04CB8134CE8}">
      <dgm:prSet/>
      <dgm:spPr/>
      <dgm:t>
        <a:bodyPr/>
        <a:lstStyle/>
        <a:p>
          <a:endParaRPr lang="en-US"/>
        </a:p>
      </dgm:t>
    </dgm:pt>
    <dgm:pt modelId="{C7DF774C-891A-4192-A20D-2256581331ED}">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Making of local invasion and metastasis.</a:t>
          </a:r>
        </a:p>
      </dgm:t>
    </dgm:pt>
    <dgm:pt modelId="{20BE667E-D267-4650-83F6-11512E170CA8}" type="parTrans" cxnId="{F9E5076B-46EA-4651-86DD-A472E63F0740}">
      <dgm:prSet/>
      <dgm:spPr/>
      <dgm:t>
        <a:bodyPr/>
        <a:lstStyle/>
        <a:p>
          <a:endParaRPr lang="en-US"/>
        </a:p>
      </dgm:t>
    </dgm:pt>
    <dgm:pt modelId="{247AD156-059A-4416-A9CE-56C0EA2097BB}" type="sibTrans" cxnId="{F9E5076B-46EA-4651-86DD-A472E63F0740}">
      <dgm:prSet/>
      <dgm:spPr/>
      <dgm:t>
        <a:bodyPr/>
        <a:lstStyle/>
        <a:p>
          <a:endParaRPr lang="en-US"/>
        </a:p>
      </dgm:t>
    </dgm:pt>
    <dgm:pt modelId="{6ECB18F5-0E02-43D6-A107-6F6684A41925}">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Disturbed cell signal and hormonal responsiveness.</a:t>
          </a:r>
        </a:p>
      </dgm:t>
    </dgm:pt>
    <dgm:pt modelId="{0A422092-6737-4FD6-96BC-EB1582FFBE4A}" type="parTrans" cxnId="{705417C4-023D-42CA-A46B-F11D8A2D0F57}">
      <dgm:prSet/>
      <dgm:spPr/>
      <dgm:t>
        <a:bodyPr/>
        <a:lstStyle/>
        <a:p>
          <a:endParaRPr lang="en-US"/>
        </a:p>
      </dgm:t>
    </dgm:pt>
    <dgm:pt modelId="{0846DE3F-18CC-479F-944F-4A7D15389293}" type="sibTrans" cxnId="{705417C4-023D-42CA-A46B-F11D8A2D0F57}">
      <dgm:prSet/>
      <dgm:spPr/>
      <dgm:t>
        <a:bodyPr/>
        <a:lstStyle/>
        <a:p>
          <a:endParaRPr lang="en-US"/>
        </a:p>
      </dgm:t>
    </dgm:pt>
    <dgm:pt modelId="{443608D5-C2A2-44AF-8601-032B8D72EE7F}" type="pres">
      <dgm:prSet presAssocID="{DF94FB32-D924-49D5-A20C-49CA86FD8D2D}" presName="vert0" presStyleCnt="0">
        <dgm:presLayoutVars>
          <dgm:dir/>
          <dgm:animOne val="branch"/>
          <dgm:animLvl val="lvl"/>
        </dgm:presLayoutVars>
      </dgm:prSet>
      <dgm:spPr/>
    </dgm:pt>
    <dgm:pt modelId="{51F2C942-FDC0-4AF2-8A85-885F129BBBFF}" type="pres">
      <dgm:prSet presAssocID="{DC8903A7-BD4B-41D0-B397-0AB738D91BC7}" presName="thickLine" presStyleLbl="alignNode1" presStyleIdx="0" presStyleCnt="5"/>
      <dgm:spPr/>
    </dgm:pt>
    <dgm:pt modelId="{37F1AEA3-D864-4142-8CB9-D8B80BECBC03}" type="pres">
      <dgm:prSet presAssocID="{DC8903A7-BD4B-41D0-B397-0AB738D91BC7}" presName="horz1" presStyleCnt="0"/>
      <dgm:spPr/>
    </dgm:pt>
    <dgm:pt modelId="{A1178704-AA83-44AC-A9FE-4F2B846781E4}" type="pres">
      <dgm:prSet presAssocID="{DC8903A7-BD4B-41D0-B397-0AB738D91BC7}" presName="tx1" presStyleLbl="revTx" presStyleIdx="0" presStyleCnt="5"/>
      <dgm:spPr/>
    </dgm:pt>
    <dgm:pt modelId="{66B612C9-1E05-4CE1-B010-1DCFCECC8476}" type="pres">
      <dgm:prSet presAssocID="{DC8903A7-BD4B-41D0-B397-0AB738D91BC7}" presName="vert1" presStyleCnt="0"/>
      <dgm:spPr/>
    </dgm:pt>
    <dgm:pt modelId="{E28B4A65-9939-4B92-BFF0-25EF15081D1B}" type="pres">
      <dgm:prSet presAssocID="{02F5DD74-5C7B-4323-995E-D0CCF193149A}" presName="thickLine" presStyleLbl="alignNode1" presStyleIdx="1" presStyleCnt="5"/>
      <dgm:spPr/>
    </dgm:pt>
    <dgm:pt modelId="{8BE809B5-65BB-46AE-87A7-79AF60A8A3AB}" type="pres">
      <dgm:prSet presAssocID="{02F5DD74-5C7B-4323-995E-D0CCF193149A}" presName="horz1" presStyleCnt="0"/>
      <dgm:spPr/>
    </dgm:pt>
    <dgm:pt modelId="{3CE2F7C7-1532-43FC-B17E-054B2BEA5C65}" type="pres">
      <dgm:prSet presAssocID="{02F5DD74-5C7B-4323-995E-D0CCF193149A}" presName="tx1" presStyleLbl="revTx" presStyleIdx="1" presStyleCnt="5"/>
      <dgm:spPr/>
    </dgm:pt>
    <dgm:pt modelId="{E3BFD165-03BC-4306-8EBD-3040770F69A0}" type="pres">
      <dgm:prSet presAssocID="{02F5DD74-5C7B-4323-995E-D0CCF193149A}" presName="vert1" presStyleCnt="0"/>
      <dgm:spPr/>
    </dgm:pt>
    <dgm:pt modelId="{4473F771-5CE3-42B8-A633-BE4D79195A7F}" type="pres">
      <dgm:prSet presAssocID="{5123FBFD-1277-4791-BBC3-F9806BA86576}" presName="thickLine" presStyleLbl="alignNode1" presStyleIdx="2" presStyleCnt="5"/>
      <dgm:spPr/>
    </dgm:pt>
    <dgm:pt modelId="{529ED598-EA84-40D4-B212-A968A8FCD148}" type="pres">
      <dgm:prSet presAssocID="{5123FBFD-1277-4791-BBC3-F9806BA86576}" presName="horz1" presStyleCnt="0"/>
      <dgm:spPr/>
    </dgm:pt>
    <dgm:pt modelId="{97C1EAEC-3F7F-4623-9020-63EB70447046}" type="pres">
      <dgm:prSet presAssocID="{5123FBFD-1277-4791-BBC3-F9806BA86576}" presName="tx1" presStyleLbl="revTx" presStyleIdx="2" presStyleCnt="5"/>
      <dgm:spPr/>
    </dgm:pt>
    <dgm:pt modelId="{4A786259-6AF3-4E6A-84AE-607EDE5A7C9F}" type="pres">
      <dgm:prSet presAssocID="{5123FBFD-1277-4791-BBC3-F9806BA86576}" presName="vert1" presStyleCnt="0"/>
      <dgm:spPr/>
    </dgm:pt>
    <dgm:pt modelId="{5A2E3E85-4BA2-4C5D-9606-80A3D2BDAC50}" type="pres">
      <dgm:prSet presAssocID="{C7DF774C-891A-4192-A20D-2256581331ED}" presName="thickLine" presStyleLbl="alignNode1" presStyleIdx="3" presStyleCnt="5"/>
      <dgm:spPr/>
    </dgm:pt>
    <dgm:pt modelId="{1DF7AB43-59E6-4354-8476-9400EBE0686B}" type="pres">
      <dgm:prSet presAssocID="{C7DF774C-891A-4192-A20D-2256581331ED}" presName="horz1" presStyleCnt="0"/>
      <dgm:spPr/>
    </dgm:pt>
    <dgm:pt modelId="{8DF83C76-0DCC-4E9E-A8A3-88F397D32560}" type="pres">
      <dgm:prSet presAssocID="{C7DF774C-891A-4192-A20D-2256581331ED}" presName="tx1" presStyleLbl="revTx" presStyleIdx="3" presStyleCnt="5"/>
      <dgm:spPr/>
    </dgm:pt>
    <dgm:pt modelId="{C79413E2-988A-4FAA-8114-ECE1177F22F8}" type="pres">
      <dgm:prSet presAssocID="{C7DF774C-891A-4192-A20D-2256581331ED}" presName="vert1" presStyleCnt="0"/>
      <dgm:spPr/>
    </dgm:pt>
    <dgm:pt modelId="{5919637E-7F35-4A1D-8A7E-252CA0CAB1D5}" type="pres">
      <dgm:prSet presAssocID="{6ECB18F5-0E02-43D6-A107-6F6684A41925}" presName="thickLine" presStyleLbl="alignNode1" presStyleIdx="4" presStyleCnt="5"/>
      <dgm:spPr/>
    </dgm:pt>
    <dgm:pt modelId="{75918E91-34FC-4E69-BB51-8354226F19B4}" type="pres">
      <dgm:prSet presAssocID="{6ECB18F5-0E02-43D6-A107-6F6684A41925}" presName="horz1" presStyleCnt="0"/>
      <dgm:spPr/>
    </dgm:pt>
    <dgm:pt modelId="{95DCFCAF-5393-4F7B-AE99-C10DF5605BC2}" type="pres">
      <dgm:prSet presAssocID="{6ECB18F5-0E02-43D6-A107-6F6684A41925}" presName="tx1" presStyleLbl="revTx" presStyleIdx="4" presStyleCnt="5"/>
      <dgm:spPr/>
    </dgm:pt>
    <dgm:pt modelId="{417646AC-F74B-4E3E-A649-D10C71F9667A}" type="pres">
      <dgm:prSet presAssocID="{6ECB18F5-0E02-43D6-A107-6F6684A41925}" presName="vert1" presStyleCnt="0"/>
      <dgm:spPr/>
    </dgm:pt>
  </dgm:ptLst>
  <dgm:cxnLst>
    <dgm:cxn modelId="{6A0B3C03-C981-4AF6-A196-7642BBC46E04}" type="presOf" srcId="{C7DF774C-891A-4192-A20D-2256581331ED}" destId="{8DF83C76-0DCC-4E9E-A8A3-88F397D32560}" srcOrd="0" destOrd="0" presId="urn:microsoft.com/office/officeart/2008/layout/LinedList"/>
    <dgm:cxn modelId="{6C723B1E-E524-4DF7-9D82-787159A04E7A}" srcId="{DF94FB32-D924-49D5-A20C-49CA86FD8D2D}" destId="{02F5DD74-5C7B-4323-995E-D0CCF193149A}" srcOrd="1" destOrd="0" parTransId="{CC0F16CC-6FC8-4B40-A4D3-96E9FE20DEA7}" sibTransId="{1A0783B4-6B6D-4E16-B918-C6AC50CAC21D}"/>
    <dgm:cxn modelId="{43E0EB24-6E0D-4886-B478-062CA9CF2B5A}" srcId="{DF94FB32-D924-49D5-A20C-49CA86FD8D2D}" destId="{DC8903A7-BD4B-41D0-B397-0AB738D91BC7}" srcOrd="0" destOrd="0" parTransId="{CE7D4B61-3DE7-4CCE-9D1B-003C6CDA238F}" sibTransId="{1F321F82-2C65-44DB-B911-679A3DBAB157}"/>
    <dgm:cxn modelId="{B8BF3A35-4FC6-4119-B540-D04CB8134CE8}" srcId="{DF94FB32-D924-49D5-A20C-49CA86FD8D2D}" destId="{5123FBFD-1277-4791-BBC3-F9806BA86576}" srcOrd="2" destOrd="0" parTransId="{83F0F8FF-400E-4FC9-B902-500C30969A61}" sibTransId="{A347E9EA-BDC8-4765-B9C2-71267794CC28}"/>
    <dgm:cxn modelId="{B438C969-4BBC-4227-810C-75359CADEA94}" type="presOf" srcId="{6ECB18F5-0E02-43D6-A107-6F6684A41925}" destId="{95DCFCAF-5393-4F7B-AE99-C10DF5605BC2}" srcOrd="0" destOrd="0" presId="urn:microsoft.com/office/officeart/2008/layout/LinedList"/>
    <dgm:cxn modelId="{F9E5076B-46EA-4651-86DD-A472E63F0740}" srcId="{DF94FB32-D924-49D5-A20C-49CA86FD8D2D}" destId="{C7DF774C-891A-4192-A20D-2256581331ED}" srcOrd="3" destOrd="0" parTransId="{20BE667E-D267-4650-83F6-11512E170CA8}" sibTransId="{247AD156-059A-4416-A9CE-56C0EA2097BB}"/>
    <dgm:cxn modelId="{7CDE9A5A-60B9-4C2F-A26D-1779B52BA022}" type="presOf" srcId="{5123FBFD-1277-4791-BBC3-F9806BA86576}" destId="{97C1EAEC-3F7F-4623-9020-63EB70447046}" srcOrd="0" destOrd="0" presId="urn:microsoft.com/office/officeart/2008/layout/LinedList"/>
    <dgm:cxn modelId="{17E3E1A1-C780-4B5B-9E1A-A73B3D68C328}" type="presOf" srcId="{02F5DD74-5C7B-4323-995E-D0CCF193149A}" destId="{3CE2F7C7-1532-43FC-B17E-054B2BEA5C65}" srcOrd="0" destOrd="0" presId="urn:microsoft.com/office/officeart/2008/layout/LinedList"/>
    <dgm:cxn modelId="{BDD8B5B6-930C-47F9-AC67-1F77E75AC2F3}" type="presOf" srcId="{DF94FB32-D924-49D5-A20C-49CA86FD8D2D}" destId="{443608D5-C2A2-44AF-8601-032B8D72EE7F}" srcOrd="0" destOrd="0" presId="urn:microsoft.com/office/officeart/2008/layout/LinedList"/>
    <dgm:cxn modelId="{705417C4-023D-42CA-A46B-F11D8A2D0F57}" srcId="{DF94FB32-D924-49D5-A20C-49CA86FD8D2D}" destId="{6ECB18F5-0E02-43D6-A107-6F6684A41925}" srcOrd="4" destOrd="0" parTransId="{0A422092-6737-4FD6-96BC-EB1582FFBE4A}" sibTransId="{0846DE3F-18CC-479F-944F-4A7D15389293}"/>
    <dgm:cxn modelId="{57D0D9EE-981C-477E-902B-62C7EB34B780}" type="presOf" srcId="{DC8903A7-BD4B-41D0-B397-0AB738D91BC7}" destId="{A1178704-AA83-44AC-A9FE-4F2B846781E4}" srcOrd="0" destOrd="0" presId="urn:microsoft.com/office/officeart/2008/layout/LinedList"/>
    <dgm:cxn modelId="{C4C9714F-3A1A-496D-9A2D-0CAB66C6CA3F}" type="presParOf" srcId="{443608D5-C2A2-44AF-8601-032B8D72EE7F}" destId="{51F2C942-FDC0-4AF2-8A85-885F129BBBFF}" srcOrd="0" destOrd="0" presId="urn:microsoft.com/office/officeart/2008/layout/LinedList"/>
    <dgm:cxn modelId="{696EEB77-0DEB-4000-B34C-1071C17361F7}" type="presParOf" srcId="{443608D5-C2A2-44AF-8601-032B8D72EE7F}" destId="{37F1AEA3-D864-4142-8CB9-D8B80BECBC03}" srcOrd="1" destOrd="0" presId="urn:microsoft.com/office/officeart/2008/layout/LinedList"/>
    <dgm:cxn modelId="{20447443-EAC2-4436-9D1E-DA4254E45079}" type="presParOf" srcId="{37F1AEA3-D864-4142-8CB9-D8B80BECBC03}" destId="{A1178704-AA83-44AC-A9FE-4F2B846781E4}" srcOrd="0" destOrd="0" presId="urn:microsoft.com/office/officeart/2008/layout/LinedList"/>
    <dgm:cxn modelId="{011CB012-2F13-445E-9522-1CB5026AAD03}" type="presParOf" srcId="{37F1AEA3-D864-4142-8CB9-D8B80BECBC03}" destId="{66B612C9-1E05-4CE1-B010-1DCFCECC8476}" srcOrd="1" destOrd="0" presId="urn:microsoft.com/office/officeart/2008/layout/LinedList"/>
    <dgm:cxn modelId="{DF17B15B-F754-415D-85BA-03047BDE416F}" type="presParOf" srcId="{443608D5-C2A2-44AF-8601-032B8D72EE7F}" destId="{E28B4A65-9939-4B92-BFF0-25EF15081D1B}" srcOrd="2" destOrd="0" presId="urn:microsoft.com/office/officeart/2008/layout/LinedList"/>
    <dgm:cxn modelId="{95176353-8321-4618-81CC-8B897CACFB3E}" type="presParOf" srcId="{443608D5-C2A2-44AF-8601-032B8D72EE7F}" destId="{8BE809B5-65BB-46AE-87A7-79AF60A8A3AB}" srcOrd="3" destOrd="0" presId="urn:microsoft.com/office/officeart/2008/layout/LinedList"/>
    <dgm:cxn modelId="{724F3A36-0233-4C63-8B3A-413A4E3C4C60}" type="presParOf" srcId="{8BE809B5-65BB-46AE-87A7-79AF60A8A3AB}" destId="{3CE2F7C7-1532-43FC-B17E-054B2BEA5C65}" srcOrd="0" destOrd="0" presId="urn:microsoft.com/office/officeart/2008/layout/LinedList"/>
    <dgm:cxn modelId="{0362A7EA-7E94-4980-AD90-36FC72EB71FC}" type="presParOf" srcId="{8BE809B5-65BB-46AE-87A7-79AF60A8A3AB}" destId="{E3BFD165-03BC-4306-8EBD-3040770F69A0}" srcOrd="1" destOrd="0" presId="urn:microsoft.com/office/officeart/2008/layout/LinedList"/>
    <dgm:cxn modelId="{3ACA0799-CAA2-4AE6-A4E9-2DBBCD4B5A26}" type="presParOf" srcId="{443608D5-C2A2-44AF-8601-032B8D72EE7F}" destId="{4473F771-5CE3-42B8-A633-BE4D79195A7F}" srcOrd="4" destOrd="0" presId="urn:microsoft.com/office/officeart/2008/layout/LinedList"/>
    <dgm:cxn modelId="{347DA009-70D2-4513-971C-50DE4BC72C59}" type="presParOf" srcId="{443608D5-C2A2-44AF-8601-032B8D72EE7F}" destId="{529ED598-EA84-40D4-B212-A968A8FCD148}" srcOrd="5" destOrd="0" presId="urn:microsoft.com/office/officeart/2008/layout/LinedList"/>
    <dgm:cxn modelId="{FF1AA69D-51D4-400E-AD49-9C94516FCCB6}" type="presParOf" srcId="{529ED598-EA84-40D4-B212-A968A8FCD148}" destId="{97C1EAEC-3F7F-4623-9020-63EB70447046}" srcOrd="0" destOrd="0" presId="urn:microsoft.com/office/officeart/2008/layout/LinedList"/>
    <dgm:cxn modelId="{D207F6F1-1882-42E1-90D6-1FFE2B8D1DC8}" type="presParOf" srcId="{529ED598-EA84-40D4-B212-A968A8FCD148}" destId="{4A786259-6AF3-4E6A-84AE-607EDE5A7C9F}" srcOrd="1" destOrd="0" presId="urn:microsoft.com/office/officeart/2008/layout/LinedList"/>
    <dgm:cxn modelId="{F5612709-3877-4AD4-97E7-A0CA175E3D1E}" type="presParOf" srcId="{443608D5-C2A2-44AF-8601-032B8D72EE7F}" destId="{5A2E3E85-4BA2-4C5D-9606-80A3D2BDAC50}" srcOrd="6" destOrd="0" presId="urn:microsoft.com/office/officeart/2008/layout/LinedList"/>
    <dgm:cxn modelId="{7C3F0DB1-F177-409E-A45F-55DCFDEED4CE}" type="presParOf" srcId="{443608D5-C2A2-44AF-8601-032B8D72EE7F}" destId="{1DF7AB43-59E6-4354-8476-9400EBE0686B}" srcOrd="7" destOrd="0" presId="urn:microsoft.com/office/officeart/2008/layout/LinedList"/>
    <dgm:cxn modelId="{9277062B-F8D9-48E5-A765-5164DA6D34C3}" type="presParOf" srcId="{1DF7AB43-59E6-4354-8476-9400EBE0686B}" destId="{8DF83C76-0DCC-4E9E-A8A3-88F397D32560}" srcOrd="0" destOrd="0" presId="urn:microsoft.com/office/officeart/2008/layout/LinedList"/>
    <dgm:cxn modelId="{248DAADC-0F5C-455C-B31A-2D8831FDF450}" type="presParOf" srcId="{1DF7AB43-59E6-4354-8476-9400EBE0686B}" destId="{C79413E2-988A-4FAA-8114-ECE1177F22F8}" srcOrd="1" destOrd="0" presId="urn:microsoft.com/office/officeart/2008/layout/LinedList"/>
    <dgm:cxn modelId="{21245023-AA09-4ED9-8283-A01384393FD9}" type="presParOf" srcId="{443608D5-C2A2-44AF-8601-032B8D72EE7F}" destId="{5919637E-7F35-4A1D-8A7E-252CA0CAB1D5}" srcOrd="8" destOrd="0" presId="urn:microsoft.com/office/officeart/2008/layout/LinedList"/>
    <dgm:cxn modelId="{0EB32CB2-C3E3-4DAC-BD72-73974EFFE45B}" type="presParOf" srcId="{443608D5-C2A2-44AF-8601-032B8D72EE7F}" destId="{75918E91-34FC-4E69-BB51-8354226F19B4}" srcOrd="9" destOrd="0" presId="urn:microsoft.com/office/officeart/2008/layout/LinedList"/>
    <dgm:cxn modelId="{2CB53587-45B8-4EDF-A31D-907C051C72DB}" type="presParOf" srcId="{75918E91-34FC-4E69-BB51-8354226F19B4}" destId="{95DCFCAF-5393-4F7B-AE99-C10DF5605BC2}" srcOrd="0" destOrd="0" presId="urn:microsoft.com/office/officeart/2008/layout/LinedList"/>
    <dgm:cxn modelId="{7407DFCE-02D4-45D4-9D7F-9D3D0D73EF70}" type="presParOf" srcId="{75918E91-34FC-4E69-BB51-8354226F19B4}" destId="{417646AC-F74B-4E3E-A649-D10C71F9667A}"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C5EF699-1F2C-4B6A-B54A-F01CB57DA440}"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BA3D2964-D722-4287-9C6C-021580858196}">
      <dgm:prSet custT="1"/>
      <dgm:spPr/>
      <dgm:t>
        <a:bodyPr/>
        <a:lstStyle/>
        <a:p>
          <a:pPr algn="just">
            <a:lnSpc>
              <a:spcPct val="100000"/>
            </a:lnSpc>
          </a:pPr>
          <a:r>
            <a:rPr lang="en-US" sz="2000" dirty="0">
              <a:latin typeface="Times New Roman" panose="02020603050405020304" pitchFamily="18" charset="0"/>
              <a:cs typeface="Times New Roman" panose="02020603050405020304" pitchFamily="18" charset="0"/>
            </a:rPr>
            <a:t>Age and female sex</a:t>
          </a:r>
        </a:p>
      </dgm:t>
    </dgm:pt>
    <dgm:pt modelId="{5BCB82D2-57C0-4B73-B730-6F5CF2F2EE19}" type="parTrans" cxnId="{4727C3E2-8A4E-4FBE-A2B8-31304FFF6598}">
      <dgm:prSet/>
      <dgm:spPr/>
      <dgm:t>
        <a:bodyPr/>
        <a:lstStyle/>
        <a:p>
          <a:endParaRPr lang="en-US"/>
        </a:p>
      </dgm:t>
    </dgm:pt>
    <dgm:pt modelId="{67686BE8-BDC6-4A0A-9A6D-28C565E91CEF}" type="sibTrans" cxnId="{4727C3E2-8A4E-4FBE-A2B8-31304FFF6598}">
      <dgm:prSet/>
      <dgm:spPr/>
      <dgm:t>
        <a:bodyPr/>
        <a:lstStyle/>
        <a:p>
          <a:endParaRPr lang="en-US"/>
        </a:p>
      </dgm:t>
    </dgm:pt>
    <dgm:pt modelId="{D0E62B46-B145-4DD0-A3B0-DC73DB070BB8}">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Genetic predisposition BRCA1/ BRCA2 mutations (</a:t>
          </a:r>
          <a:r>
            <a:rPr lang="en-US" sz="2000" dirty="0" err="1">
              <a:latin typeface="Times New Roman" panose="02020603050405020304" pitchFamily="18" charset="0"/>
              <a:cs typeface="Times New Roman" panose="02020603050405020304" pitchFamily="18" charset="0"/>
            </a:rPr>
            <a:t>Petrova</a:t>
          </a:r>
          <a:r>
            <a:rPr lang="en-US" sz="2000" dirty="0">
              <a:latin typeface="Times New Roman" panose="02020603050405020304" pitchFamily="18" charset="0"/>
              <a:cs typeface="Times New Roman" panose="02020603050405020304" pitchFamily="18" charset="0"/>
            </a:rPr>
            <a:t>, Cruz and Sánchez, 2022).</a:t>
          </a:r>
        </a:p>
      </dgm:t>
    </dgm:pt>
    <dgm:pt modelId="{0CAAD34F-094E-434F-B53D-A73641DB72AA}" type="parTrans" cxnId="{F8EFE1E6-A330-45F4-9B6E-D8B1AF511420}">
      <dgm:prSet/>
      <dgm:spPr/>
      <dgm:t>
        <a:bodyPr/>
        <a:lstStyle/>
        <a:p>
          <a:endParaRPr lang="en-US"/>
        </a:p>
      </dgm:t>
    </dgm:pt>
    <dgm:pt modelId="{72BD8709-B99E-4016-9913-E6A1763972BA}" type="sibTrans" cxnId="{F8EFE1E6-A330-45F4-9B6E-D8B1AF511420}">
      <dgm:prSet/>
      <dgm:spPr/>
      <dgm:t>
        <a:bodyPr/>
        <a:lstStyle/>
        <a:p>
          <a:endParaRPr lang="en-US"/>
        </a:p>
      </dgm:t>
    </dgm:pt>
    <dgm:pt modelId="{38D0927F-B8D3-4174-B41E-C7A7EA6FB89D}">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Obesity and high BMI</a:t>
          </a:r>
        </a:p>
      </dgm:t>
    </dgm:pt>
    <dgm:pt modelId="{0830E1A4-05C5-4556-BD54-7072FC169326}" type="parTrans" cxnId="{7B0884A8-30A4-470D-9AC8-11796E2F833F}">
      <dgm:prSet/>
      <dgm:spPr/>
      <dgm:t>
        <a:bodyPr/>
        <a:lstStyle/>
        <a:p>
          <a:endParaRPr lang="en-US"/>
        </a:p>
      </dgm:t>
    </dgm:pt>
    <dgm:pt modelId="{BDB8091C-E84A-4A02-A00F-43533C2B35FD}" type="sibTrans" cxnId="{7B0884A8-30A4-470D-9AC8-11796E2F833F}">
      <dgm:prSet/>
      <dgm:spPr/>
      <dgm:t>
        <a:bodyPr/>
        <a:lstStyle/>
        <a:p>
          <a:endParaRPr lang="en-US"/>
        </a:p>
      </dgm:t>
    </dgm:pt>
    <dgm:pt modelId="{76DAC84D-5800-49F0-A303-0314E290FE7F}">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Boys and drink and smoke alcohol.</a:t>
          </a:r>
        </a:p>
      </dgm:t>
    </dgm:pt>
    <dgm:pt modelId="{27338D49-B376-4717-9D94-FE23C5D8C315}" type="parTrans" cxnId="{2CC062A8-62BF-43A4-B275-CB732BCF7C6A}">
      <dgm:prSet/>
      <dgm:spPr/>
      <dgm:t>
        <a:bodyPr/>
        <a:lstStyle/>
        <a:p>
          <a:endParaRPr lang="en-US"/>
        </a:p>
      </dgm:t>
    </dgm:pt>
    <dgm:pt modelId="{FCBE135A-F5B2-4BA5-BFC7-917FA7E5E524}" type="sibTrans" cxnId="{2CC062A8-62BF-43A4-B275-CB732BCF7C6A}">
      <dgm:prSet/>
      <dgm:spPr/>
      <dgm:t>
        <a:bodyPr/>
        <a:lstStyle/>
        <a:p>
          <a:endParaRPr lang="en-US"/>
        </a:p>
      </dgm:t>
    </dgm:pt>
    <dgm:pt modelId="{D51DBAD0-1C6C-4605-A33D-940DBA629E02}">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Immunological Effects and pertussis History.</a:t>
          </a:r>
        </a:p>
      </dgm:t>
    </dgm:pt>
    <dgm:pt modelId="{6AF65FFD-CCB4-4B9E-A630-F293E4037F17}" type="parTrans" cxnId="{717789E2-5659-4D28-862C-7FC27948B9C6}">
      <dgm:prSet/>
      <dgm:spPr/>
      <dgm:t>
        <a:bodyPr/>
        <a:lstStyle/>
        <a:p>
          <a:endParaRPr lang="en-US"/>
        </a:p>
      </dgm:t>
    </dgm:pt>
    <dgm:pt modelId="{FE0A338B-387E-47DE-B943-582EE472D73A}" type="sibTrans" cxnId="{717789E2-5659-4D28-862C-7FC27948B9C6}">
      <dgm:prSet/>
      <dgm:spPr/>
      <dgm:t>
        <a:bodyPr/>
        <a:lstStyle/>
        <a:p>
          <a:endParaRPr lang="en-US"/>
        </a:p>
      </dgm:t>
    </dgm:pt>
    <dgm:pt modelId="{CFF19215-3C42-49FB-9E74-7FC3D350AE00}" type="pres">
      <dgm:prSet presAssocID="{EC5EF699-1F2C-4B6A-B54A-F01CB57DA440}" presName="vert0" presStyleCnt="0">
        <dgm:presLayoutVars>
          <dgm:dir/>
          <dgm:animOne val="branch"/>
          <dgm:animLvl val="lvl"/>
        </dgm:presLayoutVars>
      </dgm:prSet>
      <dgm:spPr/>
    </dgm:pt>
    <dgm:pt modelId="{35FA5A97-48D3-4907-A999-2CC8EC3BEC9D}" type="pres">
      <dgm:prSet presAssocID="{BA3D2964-D722-4287-9C6C-021580858196}" presName="thickLine" presStyleLbl="alignNode1" presStyleIdx="0" presStyleCnt="5"/>
      <dgm:spPr/>
    </dgm:pt>
    <dgm:pt modelId="{F5DC60EA-2BD4-4A31-8E5E-993088502C83}" type="pres">
      <dgm:prSet presAssocID="{BA3D2964-D722-4287-9C6C-021580858196}" presName="horz1" presStyleCnt="0"/>
      <dgm:spPr/>
    </dgm:pt>
    <dgm:pt modelId="{8605473C-3E8D-4BA5-8323-8DC095C3A8BA}" type="pres">
      <dgm:prSet presAssocID="{BA3D2964-D722-4287-9C6C-021580858196}" presName="tx1" presStyleLbl="revTx" presStyleIdx="0" presStyleCnt="5"/>
      <dgm:spPr/>
    </dgm:pt>
    <dgm:pt modelId="{BEF33F13-F2F3-420A-99F6-C0B4E7ABFCC5}" type="pres">
      <dgm:prSet presAssocID="{BA3D2964-D722-4287-9C6C-021580858196}" presName="vert1" presStyleCnt="0"/>
      <dgm:spPr/>
    </dgm:pt>
    <dgm:pt modelId="{B84FB11D-7037-4CDE-B85F-95E5581C3F77}" type="pres">
      <dgm:prSet presAssocID="{D0E62B46-B145-4DD0-A3B0-DC73DB070BB8}" presName="thickLine" presStyleLbl="alignNode1" presStyleIdx="1" presStyleCnt="5"/>
      <dgm:spPr/>
    </dgm:pt>
    <dgm:pt modelId="{6BAF7614-5E45-4AA9-AF8D-D4A84E68B67F}" type="pres">
      <dgm:prSet presAssocID="{D0E62B46-B145-4DD0-A3B0-DC73DB070BB8}" presName="horz1" presStyleCnt="0"/>
      <dgm:spPr/>
    </dgm:pt>
    <dgm:pt modelId="{DC5CDC4B-02B6-4EAB-9603-7BFB0F2A2199}" type="pres">
      <dgm:prSet presAssocID="{D0E62B46-B145-4DD0-A3B0-DC73DB070BB8}" presName="tx1" presStyleLbl="revTx" presStyleIdx="1" presStyleCnt="5"/>
      <dgm:spPr/>
    </dgm:pt>
    <dgm:pt modelId="{83292247-7BDD-4302-ABD2-3B1AB735EE72}" type="pres">
      <dgm:prSet presAssocID="{D0E62B46-B145-4DD0-A3B0-DC73DB070BB8}" presName="vert1" presStyleCnt="0"/>
      <dgm:spPr/>
    </dgm:pt>
    <dgm:pt modelId="{06C4F8C3-EF9B-4C2F-8BC3-E96CCD2537FA}" type="pres">
      <dgm:prSet presAssocID="{38D0927F-B8D3-4174-B41E-C7A7EA6FB89D}" presName="thickLine" presStyleLbl="alignNode1" presStyleIdx="2" presStyleCnt="5"/>
      <dgm:spPr/>
    </dgm:pt>
    <dgm:pt modelId="{F3DCCE8F-371A-41DC-B912-D45F9F402BB6}" type="pres">
      <dgm:prSet presAssocID="{38D0927F-B8D3-4174-B41E-C7A7EA6FB89D}" presName="horz1" presStyleCnt="0"/>
      <dgm:spPr/>
    </dgm:pt>
    <dgm:pt modelId="{FD78B353-7776-4D01-AFA1-37F9E19A5CEB}" type="pres">
      <dgm:prSet presAssocID="{38D0927F-B8D3-4174-B41E-C7A7EA6FB89D}" presName="tx1" presStyleLbl="revTx" presStyleIdx="2" presStyleCnt="5" custScaleY="96805"/>
      <dgm:spPr/>
    </dgm:pt>
    <dgm:pt modelId="{F498F8D1-24D1-4E60-A76A-7BE3E30F756C}" type="pres">
      <dgm:prSet presAssocID="{38D0927F-B8D3-4174-B41E-C7A7EA6FB89D}" presName="vert1" presStyleCnt="0"/>
      <dgm:spPr/>
    </dgm:pt>
    <dgm:pt modelId="{1F12BE0F-84DF-4E3C-99F6-F9A663DEBDFC}" type="pres">
      <dgm:prSet presAssocID="{76DAC84D-5800-49F0-A303-0314E290FE7F}" presName="thickLine" presStyleLbl="alignNode1" presStyleIdx="3" presStyleCnt="5"/>
      <dgm:spPr/>
    </dgm:pt>
    <dgm:pt modelId="{3EC64F7A-D883-4FCB-B382-68AC0293EBCC}" type="pres">
      <dgm:prSet presAssocID="{76DAC84D-5800-49F0-A303-0314E290FE7F}" presName="horz1" presStyleCnt="0"/>
      <dgm:spPr/>
    </dgm:pt>
    <dgm:pt modelId="{7576E452-F19C-41A8-B7C0-942A5238F96D}" type="pres">
      <dgm:prSet presAssocID="{76DAC84D-5800-49F0-A303-0314E290FE7F}" presName="tx1" presStyleLbl="revTx" presStyleIdx="3" presStyleCnt="5"/>
      <dgm:spPr/>
    </dgm:pt>
    <dgm:pt modelId="{02C430D6-AC12-4781-AB41-4474ADE24A63}" type="pres">
      <dgm:prSet presAssocID="{76DAC84D-5800-49F0-A303-0314E290FE7F}" presName="vert1" presStyleCnt="0"/>
      <dgm:spPr/>
    </dgm:pt>
    <dgm:pt modelId="{B831CE90-0C23-4426-AD8F-81823168B5DD}" type="pres">
      <dgm:prSet presAssocID="{D51DBAD0-1C6C-4605-A33D-940DBA629E02}" presName="thickLine" presStyleLbl="alignNode1" presStyleIdx="4" presStyleCnt="5"/>
      <dgm:spPr/>
    </dgm:pt>
    <dgm:pt modelId="{E446E821-634D-4BA6-B37A-775ACC35537F}" type="pres">
      <dgm:prSet presAssocID="{D51DBAD0-1C6C-4605-A33D-940DBA629E02}" presName="horz1" presStyleCnt="0"/>
      <dgm:spPr/>
    </dgm:pt>
    <dgm:pt modelId="{0234E70C-98AB-4682-B57A-64A15AB4053B}" type="pres">
      <dgm:prSet presAssocID="{D51DBAD0-1C6C-4605-A33D-940DBA629E02}" presName="tx1" presStyleLbl="revTx" presStyleIdx="4" presStyleCnt="5"/>
      <dgm:spPr/>
    </dgm:pt>
    <dgm:pt modelId="{0ACCE37C-D209-423B-9F33-3C7BA7F18A62}" type="pres">
      <dgm:prSet presAssocID="{D51DBAD0-1C6C-4605-A33D-940DBA629E02}" presName="vert1" presStyleCnt="0"/>
      <dgm:spPr/>
    </dgm:pt>
  </dgm:ptLst>
  <dgm:cxnLst>
    <dgm:cxn modelId="{88ACE00E-22CB-496D-8E27-084C4074546F}" type="presOf" srcId="{D51DBAD0-1C6C-4605-A33D-940DBA629E02}" destId="{0234E70C-98AB-4682-B57A-64A15AB4053B}" srcOrd="0" destOrd="0" presId="urn:microsoft.com/office/officeart/2008/layout/LinedList"/>
    <dgm:cxn modelId="{D8A0A914-41D9-4E97-AFC9-E884EE2D26A8}" type="presOf" srcId="{76DAC84D-5800-49F0-A303-0314E290FE7F}" destId="{7576E452-F19C-41A8-B7C0-942A5238F96D}" srcOrd="0" destOrd="0" presId="urn:microsoft.com/office/officeart/2008/layout/LinedList"/>
    <dgm:cxn modelId="{5A632B66-E064-4CE8-A775-1BA9CE1E23FE}" type="presOf" srcId="{38D0927F-B8D3-4174-B41E-C7A7EA6FB89D}" destId="{FD78B353-7776-4D01-AFA1-37F9E19A5CEB}" srcOrd="0" destOrd="0" presId="urn:microsoft.com/office/officeart/2008/layout/LinedList"/>
    <dgm:cxn modelId="{2CC062A8-62BF-43A4-B275-CB732BCF7C6A}" srcId="{EC5EF699-1F2C-4B6A-B54A-F01CB57DA440}" destId="{76DAC84D-5800-49F0-A303-0314E290FE7F}" srcOrd="3" destOrd="0" parTransId="{27338D49-B376-4717-9D94-FE23C5D8C315}" sibTransId="{FCBE135A-F5B2-4BA5-BFC7-917FA7E5E524}"/>
    <dgm:cxn modelId="{7B0884A8-30A4-470D-9AC8-11796E2F833F}" srcId="{EC5EF699-1F2C-4B6A-B54A-F01CB57DA440}" destId="{38D0927F-B8D3-4174-B41E-C7A7EA6FB89D}" srcOrd="2" destOrd="0" parTransId="{0830E1A4-05C5-4556-BD54-7072FC169326}" sibTransId="{BDB8091C-E84A-4A02-A00F-43533C2B35FD}"/>
    <dgm:cxn modelId="{44E494BB-2B3A-448D-B7F4-A0DEF2F3EDE2}" type="presOf" srcId="{BA3D2964-D722-4287-9C6C-021580858196}" destId="{8605473C-3E8D-4BA5-8323-8DC095C3A8BA}" srcOrd="0" destOrd="0" presId="urn:microsoft.com/office/officeart/2008/layout/LinedList"/>
    <dgm:cxn modelId="{D005BEC6-0666-467F-8C55-66AE02764AC0}" type="presOf" srcId="{EC5EF699-1F2C-4B6A-B54A-F01CB57DA440}" destId="{CFF19215-3C42-49FB-9E74-7FC3D350AE00}" srcOrd="0" destOrd="0" presId="urn:microsoft.com/office/officeart/2008/layout/LinedList"/>
    <dgm:cxn modelId="{6F8A5FCB-8829-4268-981F-5C954A732055}" type="presOf" srcId="{D0E62B46-B145-4DD0-A3B0-DC73DB070BB8}" destId="{DC5CDC4B-02B6-4EAB-9603-7BFB0F2A2199}" srcOrd="0" destOrd="0" presId="urn:microsoft.com/office/officeart/2008/layout/LinedList"/>
    <dgm:cxn modelId="{717789E2-5659-4D28-862C-7FC27948B9C6}" srcId="{EC5EF699-1F2C-4B6A-B54A-F01CB57DA440}" destId="{D51DBAD0-1C6C-4605-A33D-940DBA629E02}" srcOrd="4" destOrd="0" parTransId="{6AF65FFD-CCB4-4B9E-A630-F293E4037F17}" sibTransId="{FE0A338B-387E-47DE-B943-582EE472D73A}"/>
    <dgm:cxn modelId="{4727C3E2-8A4E-4FBE-A2B8-31304FFF6598}" srcId="{EC5EF699-1F2C-4B6A-B54A-F01CB57DA440}" destId="{BA3D2964-D722-4287-9C6C-021580858196}" srcOrd="0" destOrd="0" parTransId="{5BCB82D2-57C0-4B73-B730-6F5CF2F2EE19}" sibTransId="{67686BE8-BDC6-4A0A-9A6D-28C565E91CEF}"/>
    <dgm:cxn modelId="{F8EFE1E6-A330-45F4-9B6E-D8B1AF511420}" srcId="{EC5EF699-1F2C-4B6A-B54A-F01CB57DA440}" destId="{D0E62B46-B145-4DD0-A3B0-DC73DB070BB8}" srcOrd="1" destOrd="0" parTransId="{0CAAD34F-094E-434F-B53D-A73641DB72AA}" sibTransId="{72BD8709-B99E-4016-9913-E6A1763972BA}"/>
    <dgm:cxn modelId="{1800AF87-3903-430F-A01C-C9FBCF6CD478}" type="presParOf" srcId="{CFF19215-3C42-49FB-9E74-7FC3D350AE00}" destId="{35FA5A97-48D3-4907-A999-2CC8EC3BEC9D}" srcOrd="0" destOrd="0" presId="urn:microsoft.com/office/officeart/2008/layout/LinedList"/>
    <dgm:cxn modelId="{597B0E32-2A2B-42B2-A653-C7270FBF63F5}" type="presParOf" srcId="{CFF19215-3C42-49FB-9E74-7FC3D350AE00}" destId="{F5DC60EA-2BD4-4A31-8E5E-993088502C83}" srcOrd="1" destOrd="0" presId="urn:microsoft.com/office/officeart/2008/layout/LinedList"/>
    <dgm:cxn modelId="{A85C8AFA-E5CA-4302-B0E2-C47263D2D06F}" type="presParOf" srcId="{F5DC60EA-2BD4-4A31-8E5E-993088502C83}" destId="{8605473C-3E8D-4BA5-8323-8DC095C3A8BA}" srcOrd="0" destOrd="0" presId="urn:microsoft.com/office/officeart/2008/layout/LinedList"/>
    <dgm:cxn modelId="{9B2EB2CD-AA30-4524-803B-1F4507FA6498}" type="presParOf" srcId="{F5DC60EA-2BD4-4A31-8E5E-993088502C83}" destId="{BEF33F13-F2F3-420A-99F6-C0B4E7ABFCC5}" srcOrd="1" destOrd="0" presId="urn:microsoft.com/office/officeart/2008/layout/LinedList"/>
    <dgm:cxn modelId="{1D0EE6E0-D20C-48F2-8674-EC81D3BCF457}" type="presParOf" srcId="{CFF19215-3C42-49FB-9E74-7FC3D350AE00}" destId="{B84FB11D-7037-4CDE-B85F-95E5581C3F77}" srcOrd="2" destOrd="0" presId="urn:microsoft.com/office/officeart/2008/layout/LinedList"/>
    <dgm:cxn modelId="{E50D00D4-A587-446B-A385-C1138A35BC64}" type="presParOf" srcId="{CFF19215-3C42-49FB-9E74-7FC3D350AE00}" destId="{6BAF7614-5E45-4AA9-AF8D-D4A84E68B67F}" srcOrd="3" destOrd="0" presId="urn:microsoft.com/office/officeart/2008/layout/LinedList"/>
    <dgm:cxn modelId="{D0695115-71FC-40A4-8503-2DC64029A2EF}" type="presParOf" srcId="{6BAF7614-5E45-4AA9-AF8D-D4A84E68B67F}" destId="{DC5CDC4B-02B6-4EAB-9603-7BFB0F2A2199}" srcOrd="0" destOrd="0" presId="urn:microsoft.com/office/officeart/2008/layout/LinedList"/>
    <dgm:cxn modelId="{AAC2A357-D2D3-4C17-BDE1-601C697547B0}" type="presParOf" srcId="{6BAF7614-5E45-4AA9-AF8D-D4A84E68B67F}" destId="{83292247-7BDD-4302-ABD2-3B1AB735EE72}" srcOrd="1" destOrd="0" presId="urn:microsoft.com/office/officeart/2008/layout/LinedList"/>
    <dgm:cxn modelId="{0990F254-91A1-4DAA-8524-3799AD3FA9B3}" type="presParOf" srcId="{CFF19215-3C42-49FB-9E74-7FC3D350AE00}" destId="{06C4F8C3-EF9B-4C2F-8BC3-E96CCD2537FA}" srcOrd="4" destOrd="0" presId="urn:microsoft.com/office/officeart/2008/layout/LinedList"/>
    <dgm:cxn modelId="{3556CAAA-D505-48DB-959E-E51389C271FF}" type="presParOf" srcId="{CFF19215-3C42-49FB-9E74-7FC3D350AE00}" destId="{F3DCCE8F-371A-41DC-B912-D45F9F402BB6}" srcOrd="5" destOrd="0" presId="urn:microsoft.com/office/officeart/2008/layout/LinedList"/>
    <dgm:cxn modelId="{8CFA70FE-7425-4164-AFDD-FE4381196088}" type="presParOf" srcId="{F3DCCE8F-371A-41DC-B912-D45F9F402BB6}" destId="{FD78B353-7776-4D01-AFA1-37F9E19A5CEB}" srcOrd="0" destOrd="0" presId="urn:microsoft.com/office/officeart/2008/layout/LinedList"/>
    <dgm:cxn modelId="{7443CC6A-21E1-4BB0-83CB-60CD5DC117CA}" type="presParOf" srcId="{F3DCCE8F-371A-41DC-B912-D45F9F402BB6}" destId="{F498F8D1-24D1-4E60-A76A-7BE3E30F756C}" srcOrd="1" destOrd="0" presId="urn:microsoft.com/office/officeart/2008/layout/LinedList"/>
    <dgm:cxn modelId="{43C1A3FE-5104-4521-A5DB-6AAE703D22F1}" type="presParOf" srcId="{CFF19215-3C42-49FB-9E74-7FC3D350AE00}" destId="{1F12BE0F-84DF-4E3C-99F6-F9A663DEBDFC}" srcOrd="6" destOrd="0" presId="urn:microsoft.com/office/officeart/2008/layout/LinedList"/>
    <dgm:cxn modelId="{5A608D1F-EEFA-4474-9B67-BBF14546C2A4}" type="presParOf" srcId="{CFF19215-3C42-49FB-9E74-7FC3D350AE00}" destId="{3EC64F7A-D883-4FCB-B382-68AC0293EBCC}" srcOrd="7" destOrd="0" presId="urn:microsoft.com/office/officeart/2008/layout/LinedList"/>
    <dgm:cxn modelId="{C34F7CEC-2EC9-4FF2-B46B-5194AF91011B}" type="presParOf" srcId="{3EC64F7A-D883-4FCB-B382-68AC0293EBCC}" destId="{7576E452-F19C-41A8-B7C0-942A5238F96D}" srcOrd="0" destOrd="0" presId="urn:microsoft.com/office/officeart/2008/layout/LinedList"/>
    <dgm:cxn modelId="{30E54E3A-9284-444A-A6F7-9D89033CC046}" type="presParOf" srcId="{3EC64F7A-D883-4FCB-B382-68AC0293EBCC}" destId="{02C430D6-AC12-4781-AB41-4474ADE24A63}" srcOrd="1" destOrd="0" presId="urn:microsoft.com/office/officeart/2008/layout/LinedList"/>
    <dgm:cxn modelId="{F053A768-36FD-476B-8045-E848D1C11102}" type="presParOf" srcId="{CFF19215-3C42-49FB-9E74-7FC3D350AE00}" destId="{B831CE90-0C23-4426-AD8F-81823168B5DD}" srcOrd="8" destOrd="0" presId="urn:microsoft.com/office/officeart/2008/layout/LinedList"/>
    <dgm:cxn modelId="{315F9A4E-8280-4EC4-A0E7-B501F37163BE}" type="presParOf" srcId="{CFF19215-3C42-49FB-9E74-7FC3D350AE00}" destId="{E446E821-634D-4BA6-B37A-775ACC35537F}" srcOrd="9" destOrd="0" presId="urn:microsoft.com/office/officeart/2008/layout/LinedList"/>
    <dgm:cxn modelId="{977388F5-5B72-4F6E-8E1E-AFCF23D17499}" type="presParOf" srcId="{E446E821-634D-4BA6-B37A-775ACC35537F}" destId="{0234E70C-98AB-4682-B57A-64A15AB4053B}" srcOrd="0" destOrd="0" presId="urn:microsoft.com/office/officeart/2008/layout/LinedList"/>
    <dgm:cxn modelId="{E4C03E36-025D-4A87-B2DC-42EA5CE39466}" type="presParOf" srcId="{E446E821-634D-4BA6-B37A-775ACC35537F}" destId="{0ACCE37C-D209-423B-9F33-3C7BA7F18A62}"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6D9C677-992B-4031-B683-D5AEF6BC0F4C}"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06222012-2A5C-4DC8-ACAA-08BC7D890A73}">
      <dgm:prSet custT="1"/>
      <dgm:spPr/>
      <dgm:t>
        <a:bodyPr/>
        <a:lstStyle/>
        <a:p>
          <a:pPr algn="just">
            <a:lnSpc>
              <a:spcPct val="100000"/>
            </a:lnSpc>
          </a:pPr>
          <a:r>
            <a:rPr lang="en-US" sz="2000" b="0" dirty="0">
              <a:latin typeface="Times New Roman" panose="02020603050405020304" pitchFamily="18" charset="0"/>
              <a:cs typeface="Times New Roman" panose="02020603050405020304" pitchFamily="18" charset="0"/>
            </a:rPr>
            <a:t>Breast cancer interferes with lymphatics and tissue in the breast.</a:t>
          </a:r>
        </a:p>
      </dgm:t>
    </dgm:pt>
    <dgm:pt modelId="{F1F34D3F-84BD-426A-AF1E-99358A421E45}" type="parTrans" cxnId="{2EF8B2B8-C3DE-46EB-BB85-FC54B9979FCF}">
      <dgm:prSet/>
      <dgm:spPr/>
      <dgm:t>
        <a:bodyPr/>
        <a:lstStyle/>
        <a:p>
          <a:endParaRPr lang="en-US"/>
        </a:p>
      </dgm:t>
    </dgm:pt>
    <dgm:pt modelId="{99BD3D6E-CC89-46E7-81CA-B32C1D500A0C}" type="sibTrans" cxnId="{2EF8B2B8-C3DE-46EB-BB85-FC54B9979FCF}">
      <dgm:prSet/>
      <dgm:spPr/>
      <dgm:t>
        <a:bodyPr/>
        <a:lstStyle/>
        <a:p>
          <a:endParaRPr lang="en-US"/>
        </a:p>
      </dgm:t>
    </dgm:pt>
    <dgm:pt modelId="{C2B71283-A01C-4E76-8979-E1EDD385080D}">
      <dgm:prSet custT="1"/>
      <dgm:spPr/>
      <dgm:t>
        <a:bodyPr/>
        <a:lstStyle/>
        <a:p>
          <a:pPr algn="just">
            <a:lnSpc>
              <a:spcPct val="100000"/>
            </a:lnSpc>
          </a:pPr>
          <a:r>
            <a:rPr lang="en-US" sz="2000" b="0" dirty="0">
              <a:latin typeface="Times New Roman" panose="02020603050405020304" pitchFamily="18" charset="0"/>
              <a:cs typeface="Times New Roman" panose="02020603050405020304" pitchFamily="18" charset="0"/>
            </a:rPr>
            <a:t>Knowledge of disease is based on anatomy and physiology.</a:t>
          </a:r>
        </a:p>
      </dgm:t>
    </dgm:pt>
    <dgm:pt modelId="{56B7A05B-F83F-4493-906D-2582E58AF9F1}" type="parTrans" cxnId="{3C8164B2-48CA-436E-951A-EB2D0682E03A}">
      <dgm:prSet/>
      <dgm:spPr/>
      <dgm:t>
        <a:bodyPr/>
        <a:lstStyle/>
        <a:p>
          <a:endParaRPr lang="en-US"/>
        </a:p>
      </dgm:t>
    </dgm:pt>
    <dgm:pt modelId="{B636F5E1-D6C0-41F2-880F-B37C406294A6}" type="sibTrans" cxnId="{3C8164B2-48CA-436E-951A-EB2D0682E03A}">
      <dgm:prSet/>
      <dgm:spPr/>
      <dgm:t>
        <a:bodyPr/>
        <a:lstStyle/>
        <a:p>
          <a:endParaRPr lang="en-US"/>
        </a:p>
      </dgm:t>
    </dgm:pt>
    <dgm:pt modelId="{F5C458B8-D79F-42C2-90B1-81382093D727}">
      <dgm:prSet custT="1"/>
      <dgm:spPr/>
      <dgm:t>
        <a:bodyPr/>
        <a:lstStyle/>
        <a:p>
          <a:pPr algn="just">
            <a:lnSpc>
              <a:spcPct val="100000"/>
            </a:lnSpc>
          </a:pPr>
          <a:r>
            <a:rPr lang="en-US" sz="2000" b="0" dirty="0">
              <a:latin typeface="Times New Roman" panose="02020603050405020304" pitchFamily="18" charset="0"/>
              <a:cs typeface="Times New Roman" panose="02020603050405020304" pitchFamily="18" charset="0"/>
            </a:rPr>
            <a:t>The prevention and monitoring are informed by risk factors.</a:t>
          </a:r>
        </a:p>
      </dgm:t>
    </dgm:pt>
    <dgm:pt modelId="{AF33BF26-245A-4A82-B645-185A98DCCD9F}" type="parTrans" cxnId="{260AA6CB-BF18-4F2A-B4F0-D559167BD82E}">
      <dgm:prSet/>
      <dgm:spPr/>
      <dgm:t>
        <a:bodyPr/>
        <a:lstStyle/>
        <a:p>
          <a:endParaRPr lang="en-US"/>
        </a:p>
      </dgm:t>
    </dgm:pt>
    <dgm:pt modelId="{406F1C4F-6FDF-4153-8A0E-D63E09EE141E}" type="sibTrans" cxnId="{260AA6CB-BF18-4F2A-B4F0-D559167BD82E}">
      <dgm:prSet/>
      <dgm:spPr/>
      <dgm:t>
        <a:bodyPr/>
        <a:lstStyle/>
        <a:p>
          <a:endParaRPr lang="en-US"/>
        </a:p>
      </dgm:t>
    </dgm:pt>
    <dgm:pt modelId="{B704D28A-5804-4545-8A6E-B80D3521DF48}">
      <dgm:prSet custT="1"/>
      <dgm:spPr/>
      <dgm:t>
        <a:bodyPr/>
        <a:lstStyle/>
        <a:p>
          <a:pPr algn="just">
            <a:lnSpc>
              <a:spcPct val="100000"/>
            </a:lnSpc>
          </a:pPr>
          <a:r>
            <a:rPr lang="en-US" sz="2000" b="0" dirty="0">
              <a:latin typeface="Times New Roman" panose="02020603050405020304" pitchFamily="18" charset="0"/>
              <a:cs typeface="Times New Roman" panose="02020603050405020304" pitchFamily="18" charset="0"/>
            </a:rPr>
            <a:t>Recovery and wellbeing are aided by evidence based care plan.</a:t>
          </a:r>
        </a:p>
      </dgm:t>
    </dgm:pt>
    <dgm:pt modelId="{3199CCFC-8087-40A7-AEE0-139991D9A8F7}" type="parTrans" cxnId="{DE6CE45B-5D84-4272-AD56-DB2A2EF368D1}">
      <dgm:prSet/>
      <dgm:spPr/>
      <dgm:t>
        <a:bodyPr/>
        <a:lstStyle/>
        <a:p>
          <a:endParaRPr lang="en-US"/>
        </a:p>
      </dgm:t>
    </dgm:pt>
    <dgm:pt modelId="{E6F3F95D-1DAE-4C31-9998-E10794D21480}" type="sibTrans" cxnId="{DE6CE45B-5D84-4272-AD56-DB2A2EF368D1}">
      <dgm:prSet/>
      <dgm:spPr/>
      <dgm:t>
        <a:bodyPr/>
        <a:lstStyle/>
        <a:p>
          <a:endParaRPr lang="en-US"/>
        </a:p>
      </dgm:t>
    </dgm:pt>
    <dgm:pt modelId="{A02F9D78-73F1-4340-9ADC-C56083752D10}">
      <dgm:prSet custT="1"/>
      <dgm:spPr/>
      <dgm:t>
        <a:bodyPr/>
        <a:lstStyle/>
        <a:p>
          <a:pPr algn="just">
            <a:lnSpc>
              <a:spcPct val="100000"/>
            </a:lnSpc>
          </a:pPr>
          <a:r>
            <a:rPr lang="en-US" sz="2000" b="0" dirty="0">
              <a:latin typeface="Times New Roman" panose="02020603050405020304" pitchFamily="18" charset="0"/>
              <a:cs typeface="Times New Roman" panose="02020603050405020304" pitchFamily="18" charset="0"/>
            </a:rPr>
            <a:t>Caring, moral and holistic care.</a:t>
          </a:r>
        </a:p>
      </dgm:t>
    </dgm:pt>
    <dgm:pt modelId="{43A698DD-777E-4FA1-98CD-24704DF3DC26}" type="parTrans" cxnId="{7A294DB8-EA63-4FC5-8663-02F3259B3227}">
      <dgm:prSet/>
      <dgm:spPr/>
      <dgm:t>
        <a:bodyPr/>
        <a:lstStyle/>
        <a:p>
          <a:endParaRPr lang="en-US"/>
        </a:p>
      </dgm:t>
    </dgm:pt>
    <dgm:pt modelId="{E385C747-EC4C-47E8-A262-82ED01C56645}" type="sibTrans" cxnId="{7A294DB8-EA63-4FC5-8663-02F3259B3227}">
      <dgm:prSet/>
      <dgm:spPr/>
      <dgm:t>
        <a:bodyPr/>
        <a:lstStyle/>
        <a:p>
          <a:endParaRPr lang="en-US"/>
        </a:p>
      </dgm:t>
    </dgm:pt>
    <dgm:pt modelId="{D631D299-D2A9-4215-8345-639E817D6137}" type="pres">
      <dgm:prSet presAssocID="{F6D9C677-992B-4031-B683-D5AEF6BC0F4C}" presName="vert0" presStyleCnt="0">
        <dgm:presLayoutVars>
          <dgm:dir/>
          <dgm:animOne val="branch"/>
          <dgm:animLvl val="lvl"/>
        </dgm:presLayoutVars>
      </dgm:prSet>
      <dgm:spPr/>
    </dgm:pt>
    <dgm:pt modelId="{AF2549EB-4157-4C47-8035-3656CD476606}" type="pres">
      <dgm:prSet presAssocID="{06222012-2A5C-4DC8-ACAA-08BC7D890A73}" presName="thickLine" presStyleLbl="alignNode1" presStyleIdx="0" presStyleCnt="5"/>
      <dgm:spPr/>
    </dgm:pt>
    <dgm:pt modelId="{6180360C-7E16-415F-AECF-EF15475FFA67}" type="pres">
      <dgm:prSet presAssocID="{06222012-2A5C-4DC8-ACAA-08BC7D890A73}" presName="horz1" presStyleCnt="0"/>
      <dgm:spPr/>
    </dgm:pt>
    <dgm:pt modelId="{63E4987B-9F87-4DA3-B228-BDF93E055D9F}" type="pres">
      <dgm:prSet presAssocID="{06222012-2A5C-4DC8-ACAA-08BC7D890A73}" presName="tx1" presStyleLbl="revTx" presStyleIdx="0" presStyleCnt="5"/>
      <dgm:spPr/>
    </dgm:pt>
    <dgm:pt modelId="{0C010E87-36A1-4942-AAD5-0CFF90B3461F}" type="pres">
      <dgm:prSet presAssocID="{06222012-2A5C-4DC8-ACAA-08BC7D890A73}" presName="vert1" presStyleCnt="0"/>
      <dgm:spPr/>
    </dgm:pt>
    <dgm:pt modelId="{B09C84E6-D98B-4AE9-88C3-FC63DEE0A517}" type="pres">
      <dgm:prSet presAssocID="{C2B71283-A01C-4E76-8979-E1EDD385080D}" presName="thickLine" presStyleLbl="alignNode1" presStyleIdx="1" presStyleCnt="5"/>
      <dgm:spPr/>
    </dgm:pt>
    <dgm:pt modelId="{E5B24FC2-56E7-420E-BD0B-83475C23B059}" type="pres">
      <dgm:prSet presAssocID="{C2B71283-A01C-4E76-8979-E1EDD385080D}" presName="horz1" presStyleCnt="0"/>
      <dgm:spPr/>
    </dgm:pt>
    <dgm:pt modelId="{8E120378-7575-4945-8BAA-D5035FE94C6B}" type="pres">
      <dgm:prSet presAssocID="{C2B71283-A01C-4E76-8979-E1EDD385080D}" presName="tx1" presStyleLbl="revTx" presStyleIdx="1" presStyleCnt="5"/>
      <dgm:spPr/>
    </dgm:pt>
    <dgm:pt modelId="{0E198192-A217-4A92-A275-7EC218AC9418}" type="pres">
      <dgm:prSet presAssocID="{C2B71283-A01C-4E76-8979-E1EDD385080D}" presName="vert1" presStyleCnt="0"/>
      <dgm:spPr/>
    </dgm:pt>
    <dgm:pt modelId="{258D7CB6-9EC0-4692-9F0D-1F1D000E545C}" type="pres">
      <dgm:prSet presAssocID="{F5C458B8-D79F-42C2-90B1-81382093D727}" presName="thickLine" presStyleLbl="alignNode1" presStyleIdx="2" presStyleCnt="5"/>
      <dgm:spPr/>
    </dgm:pt>
    <dgm:pt modelId="{65F58025-18B4-448A-BA9D-4091C8356BBB}" type="pres">
      <dgm:prSet presAssocID="{F5C458B8-D79F-42C2-90B1-81382093D727}" presName="horz1" presStyleCnt="0"/>
      <dgm:spPr/>
    </dgm:pt>
    <dgm:pt modelId="{4B0C7DED-13F5-41BB-98D7-2AD43AC341EF}" type="pres">
      <dgm:prSet presAssocID="{F5C458B8-D79F-42C2-90B1-81382093D727}" presName="tx1" presStyleLbl="revTx" presStyleIdx="2" presStyleCnt="5"/>
      <dgm:spPr/>
    </dgm:pt>
    <dgm:pt modelId="{CECEED32-848B-4E8B-B105-3AC961E5E51E}" type="pres">
      <dgm:prSet presAssocID="{F5C458B8-D79F-42C2-90B1-81382093D727}" presName="vert1" presStyleCnt="0"/>
      <dgm:spPr/>
    </dgm:pt>
    <dgm:pt modelId="{1F1895F5-E3A2-44AC-9AE3-E7A94AE51557}" type="pres">
      <dgm:prSet presAssocID="{B704D28A-5804-4545-8A6E-B80D3521DF48}" presName="thickLine" presStyleLbl="alignNode1" presStyleIdx="3" presStyleCnt="5"/>
      <dgm:spPr/>
    </dgm:pt>
    <dgm:pt modelId="{98BCAD9F-DB28-40DA-8275-6FF91AF425AC}" type="pres">
      <dgm:prSet presAssocID="{B704D28A-5804-4545-8A6E-B80D3521DF48}" presName="horz1" presStyleCnt="0"/>
      <dgm:spPr/>
    </dgm:pt>
    <dgm:pt modelId="{5C34CD50-96F1-49ED-B91E-1B89C22010A5}" type="pres">
      <dgm:prSet presAssocID="{B704D28A-5804-4545-8A6E-B80D3521DF48}" presName="tx1" presStyleLbl="revTx" presStyleIdx="3" presStyleCnt="5"/>
      <dgm:spPr/>
    </dgm:pt>
    <dgm:pt modelId="{9D8C06C3-EF81-4E2F-B37A-DEF8A189EC4C}" type="pres">
      <dgm:prSet presAssocID="{B704D28A-5804-4545-8A6E-B80D3521DF48}" presName="vert1" presStyleCnt="0"/>
      <dgm:spPr/>
    </dgm:pt>
    <dgm:pt modelId="{7559E27A-0B42-4039-9D4A-8F4A770F8E3D}" type="pres">
      <dgm:prSet presAssocID="{A02F9D78-73F1-4340-9ADC-C56083752D10}" presName="thickLine" presStyleLbl="alignNode1" presStyleIdx="4" presStyleCnt="5"/>
      <dgm:spPr/>
    </dgm:pt>
    <dgm:pt modelId="{2A030CC8-A1E2-4AFB-B10D-C351B287CC6D}" type="pres">
      <dgm:prSet presAssocID="{A02F9D78-73F1-4340-9ADC-C56083752D10}" presName="horz1" presStyleCnt="0"/>
      <dgm:spPr/>
    </dgm:pt>
    <dgm:pt modelId="{683C9C3A-3823-49CB-9BE3-D754702D6D94}" type="pres">
      <dgm:prSet presAssocID="{A02F9D78-73F1-4340-9ADC-C56083752D10}" presName="tx1" presStyleLbl="revTx" presStyleIdx="4" presStyleCnt="5"/>
      <dgm:spPr/>
    </dgm:pt>
    <dgm:pt modelId="{73DFBCCA-1AF8-4AAF-919C-4BA125DE9FE3}" type="pres">
      <dgm:prSet presAssocID="{A02F9D78-73F1-4340-9ADC-C56083752D10}" presName="vert1" presStyleCnt="0"/>
      <dgm:spPr/>
    </dgm:pt>
  </dgm:ptLst>
  <dgm:cxnLst>
    <dgm:cxn modelId="{1031C02F-A218-4458-AAA9-7D1759BB7FD8}" type="presOf" srcId="{B704D28A-5804-4545-8A6E-B80D3521DF48}" destId="{5C34CD50-96F1-49ED-B91E-1B89C22010A5}" srcOrd="0" destOrd="0" presId="urn:microsoft.com/office/officeart/2008/layout/LinedList"/>
    <dgm:cxn modelId="{DE6CE45B-5D84-4272-AD56-DB2A2EF368D1}" srcId="{F6D9C677-992B-4031-B683-D5AEF6BC0F4C}" destId="{B704D28A-5804-4545-8A6E-B80D3521DF48}" srcOrd="3" destOrd="0" parTransId="{3199CCFC-8087-40A7-AEE0-139991D9A8F7}" sibTransId="{E6F3F95D-1DAE-4C31-9998-E10794D21480}"/>
    <dgm:cxn modelId="{47E02C76-A152-4834-BBFA-6DD24F02FADD}" type="presOf" srcId="{F5C458B8-D79F-42C2-90B1-81382093D727}" destId="{4B0C7DED-13F5-41BB-98D7-2AD43AC341EF}" srcOrd="0" destOrd="0" presId="urn:microsoft.com/office/officeart/2008/layout/LinedList"/>
    <dgm:cxn modelId="{21705090-AB26-421D-A1F2-7F2D9531B4E9}" type="presOf" srcId="{F6D9C677-992B-4031-B683-D5AEF6BC0F4C}" destId="{D631D299-D2A9-4215-8345-639E817D6137}" srcOrd="0" destOrd="0" presId="urn:microsoft.com/office/officeart/2008/layout/LinedList"/>
    <dgm:cxn modelId="{36744FAD-C291-4B5C-9F85-461CF03E111D}" type="presOf" srcId="{A02F9D78-73F1-4340-9ADC-C56083752D10}" destId="{683C9C3A-3823-49CB-9BE3-D754702D6D94}" srcOrd="0" destOrd="0" presId="urn:microsoft.com/office/officeart/2008/layout/LinedList"/>
    <dgm:cxn modelId="{3C8164B2-48CA-436E-951A-EB2D0682E03A}" srcId="{F6D9C677-992B-4031-B683-D5AEF6BC0F4C}" destId="{C2B71283-A01C-4E76-8979-E1EDD385080D}" srcOrd="1" destOrd="0" parTransId="{56B7A05B-F83F-4493-906D-2582E58AF9F1}" sibTransId="{B636F5E1-D6C0-41F2-880F-B37C406294A6}"/>
    <dgm:cxn modelId="{7A294DB8-EA63-4FC5-8663-02F3259B3227}" srcId="{F6D9C677-992B-4031-B683-D5AEF6BC0F4C}" destId="{A02F9D78-73F1-4340-9ADC-C56083752D10}" srcOrd="4" destOrd="0" parTransId="{43A698DD-777E-4FA1-98CD-24704DF3DC26}" sibTransId="{E385C747-EC4C-47E8-A262-82ED01C56645}"/>
    <dgm:cxn modelId="{2EF8B2B8-C3DE-46EB-BB85-FC54B9979FCF}" srcId="{F6D9C677-992B-4031-B683-D5AEF6BC0F4C}" destId="{06222012-2A5C-4DC8-ACAA-08BC7D890A73}" srcOrd="0" destOrd="0" parTransId="{F1F34D3F-84BD-426A-AF1E-99358A421E45}" sibTransId="{99BD3D6E-CC89-46E7-81CA-B32C1D500A0C}"/>
    <dgm:cxn modelId="{3F093FC7-B0BF-4DFC-BC50-492EBBE3F3F7}" type="presOf" srcId="{C2B71283-A01C-4E76-8979-E1EDD385080D}" destId="{8E120378-7575-4945-8BAA-D5035FE94C6B}" srcOrd="0" destOrd="0" presId="urn:microsoft.com/office/officeart/2008/layout/LinedList"/>
    <dgm:cxn modelId="{260AA6CB-BF18-4F2A-B4F0-D559167BD82E}" srcId="{F6D9C677-992B-4031-B683-D5AEF6BC0F4C}" destId="{F5C458B8-D79F-42C2-90B1-81382093D727}" srcOrd="2" destOrd="0" parTransId="{AF33BF26-245A-4A82-B645-185A98DCCD9F}" sibTransId="{406F1C4F-6FDF-4153-8A0E-D63E09EE141E}"/>
    <dgm:cxn modelId="{81394ED8-04BA-4709-80F0-29B7CB74FFD2}" type="presOf" srcId="{06222012-2A5C-4DC8-ACAA-08BC7D890A73}" destId="{63E4987B-9F87-4DA3-B228-BDF93E055D9F}" srcOrd="0" destOrd="0" presId="urn:microsoft.com/office/officeart/2008/layout/LinedList"/>
    <dgm:cxn modelId="{49CEA3BB-69B3-408A-8045-992E994784C4}" type="presParOf" srcId="{D631D299-D2A9-4215-8345-639E817D6137}" destId="{AF2549EB-4157-4C47-8035-3656CD476606}" srcOrd="0" destOrd="0" presId="urn:microsoft.com/office/officeart/2008/layout/LinedList"/>
    <dgm:cxn modelId="{006AAEDE-5E1A-4CF4-98B8-46195EF082D9}" type="presParOf" srcId="{D631D299-D2A9-4215-8345-639E817D6137}" destId="{6180360C-7E16-415F-AECF-EF15475FFA67}" srcOrd="1" destOrd="0" presId="urn:microsoft.com/office/officeart/2008/layout/LinedList"/>
    <dgm:cxn modelId="{B2255B67-BDE3-44F8-A2CE-F434AEC7E138}" type="presParOf" srcId="{6180360C-7E16-415F-AECF-EF15475FFA67}" destId="{63E4987B-9F87-4DA3-B228-BDF93E055D9F}" srcOrd="0" destOrd="0" presId="urn:microsoft.com/office/officeart/2008/layout/LinedList"/>
    <dgm:cxn modelId="{2FA91999-363C-4378-BB67-F37216BF681E}" type="presParOf" srcId="{6180360C-7E16-415F-AECF-EF15475FFA67}" destId="{0C010E87-36A1-4942-AAD5-0CFF90B3461F}" srcOrd="1" destOrd="0" presId="urn:microsoft.com/office/officeart/2008/layout/LinedList"/>
    <dgm:cxn modelId="{3F137D1E-2604-4A93-AB06-ADC8010D9CEC}" type="presParOf" srcId="{D631D299-D2A9-4215-8345-639E817D6137}" destId="{B09C84E6-D98B-4AE9-88C3-FC63DEE0A517}" srcOrd="2" destOrd="0" presId="urn:microsoft.com/office/officeart/2008/layout/LinedList"/>
    <dgm:cxn modelId="{91C30717-5304-4D3C-9370-D4A0ABB8C9A9}" type="presParOf" srcId="{D631D299-D2A9-4215-8345-639E817D6137}" destId="{E5B24FC2-56E7-420E-BD0B-83475C23B059}" srcOrd="3" destOrd="0" presId="urn:microsoft.com/office/officeart/2008/layout/LinedList"/>
    <dgm:cxn modelId="{F20E4204-7893-4849-B374-95F2FF267031}" type="presParOf" srcId="{E5B24FC2-56E7-420E-BD0B-83475C23B059}" destId="{8E120378-7575-4945-8BAA-D5035FE94C6B}" srcOrd="0" destOrd="0" presId="urn:microsoft.com/office/officeart/2008/layout/LinedList"/>
    <dgm:cxn modelId="{400B45ED-FE08-4D49-9262-EB8387DD7BC8}" type="presParOf" srcId="{E5B24FC2-56E7-420E-BD0B-83475C23B059}" destId="{0E198192-A217-4A92-A275-7EC218AC9418}" srcOrd="1" destOrd="0" presId="urn:microsoft.com/office/officeart/2008/layout/LinedList"/>
    <dgm:cxn modelId="{3227A5AB-635B-4E77-8723-FDEA73AE103C}" type="presParOf" srcId="{D631D299-D2A9-4215-8345-639E817D6137}" destId="{258D7CB6-9EC0-4692-9F0D-1F1D000E545C}" srcOrd="4" destOrd="0" presId="urn:microsoft.com/office/officeart/2008/layout/LinedList"/>
    <dgm:cxn modelId="{D572BCD5-C332-4B0D-9039-02CF3B7400C3}" type="presParOf" srcId="{D631D299-D2A9-4215-8345-639E817D6137}" destId="{65F58025-18B4-448A-BA9D-4091C8356BBB}" srcOrd="5" destOrd="0" presId="urn:microsoft.com/office/officeart/2008/layout/LinedList"/>
    <dgm:cxn modelId="{6B7A8ABE-FF39-46B4-84D6-841E9DD0091B}" type="presParOf" srcId="{65F58025-18B4-448A-BA9D-4091C8356BBB}" destId="{4B0C7DED-13F5-41BB-98D7-2AD43AC341EF}" srcOrd="0" destOrd="0" presId="urn:microsoft.com/office/officeart/2008/layout/LinedList"/>
    <dgm:cxn modelId="{AC2E8503-90C4-4304-AA01-BD1C379F843C}" type="presParOf" srcId="{65F58025-18B4-448A-BA9D-4091C8356BBB}" destId="{CECEED32-848B-4E8B-B105-3AC961E5E51E}" srcOrd="1" destOrd="0" presId="urn:microsoft.com/office/officeart/2008/layout/LinedList"/>
    <dgm:cxn modelId="{608C8902-0870-4D5B-8F06-2CE82F718728}" type="presParOf" srcId="{D631D299-D2A9-4215-8345-639E817D6137}" destId="{1F1895F5-E3A2-44AC-9AE3-E7A94AE51557}" srcOrd="6" destOrd="0" presId="urn:microsoft.com/office/officeart/2008/layout/LinedList"/>
    <dgm:cxn modelId="{0D8498F8-E3F9-4E22-8AE5-DD0351EFAA93}" type="presParOf" srcId="{D631D299-D2A9-4215-8345-639E817D6137}" destId="{98BCAD9F-DB28-40DA-8275-6FF91AF425AC}" srcOrd="7" destOrd="0" presId="urn:microsoft.com/office/officeart/2008/layout/LinedList"/>
    <dgm:cxn modelId="{D4129842-2A48-4C6A-B4A8-ADC039D28922}" type="presParOf" srcId="{98BCAD9F-DB28-40DA-8275-6FF91AF425AC}" destId="{5C34CD50-96F1-49ED-B91E-1B89C22010A5}" srcOrd="0" destOrd="0" presId="urn:microsoft.com/office/officeart/2008/layout/LinedList"/>
    <dgm:cxn modelId="{483A55B1-4532-4960-BEF8-0A8217697AA7}" type="presParOf" srcId="{98BCAD9F-DB28-40DA-8275-6FF91AF425AC}" destId="{9D8C06C3-EF81-4E2F-B37A-DEF8A189EC4C}" srcOrd="1" destOrd="0" presId="urn:microsoft.com/office/officeart/2008/layout/LinedList"/>
    <dgm:cxn modelId="{F1166464-93E7-488A-9F87-B8E02D2C5AB9}" type="presParOf" srcId="{D631D299-D2A9-4215-8345-639E817D6137}" destId="{7559E27A-0B42-4039-9D4A-8F4A770F8E3D}" srcOrd="8" destOrd="0" presId="urn:microsoft.com/office/officeart/2008/layout/LinedList"/>
    <dgm:cxn modelId="{E235F1BA-7D0A-4C9D-A77B-D869280E4B31}" type="presParOf" srcId="{D631D299-D2A9-4215-8345-639E817D6137}" destId="{2A030CC8-A1E2-4AFB-B10D-C351B287CC6D}" srcOrd="9" destOrd="0" presId="urn:microsoft.com/office/officeart/2008/layout/LinedList"/>
    <dgm:cxn modelId="{8EC26B28-455E-4F43-8C4B-B708F3E38426}" type="presParOf" srcId="{2A030CC8-A1E2-4AFB-B10D-C351B287CC6D}" destId="{683C9C3A-3823-49CB-9BE3-D754702D6D94}" srcOrd="0" destOrd="0" presId="urn:microsoft.com/office/officeart/2008/layout/LinedList"/>
    <dgm:cxn modelId="{4995D465-DD29-4AA0-812B-015683709535}" type="presParOf" srcId="{2A030CC8-A1E2-4AFB-B10D-C351B287CC6D}" destId="{73DFBCCA-1AF8-4AAF-919C-4BA125DE9FE3}"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07D69D-7210-4AB5-B71B-FB17698D2545}">
      <dsp:nvSpPr>
        <dsp:cNvPr id="0" name=""/>
        <dsp:cNvSpPr/>
      </dsp:nvSpPr>
      <dsp:spPr>
        <a:xfrm>
          <a:off x="0" y="0"/>
          <a:ext cx="8414428" cy="754704"/>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Breast cancer as one of the health issues in the UK (</a:t>
          </a:r>
          <a:r>
            <a:rPr lang="en-US" sz="2000" kern="1200" dirty="0" err="1">
              <a:latin typeface="Times New Roman" panose="02020603050405020304" pitchFamily="18" charset="0"/>
              <a:cs typeface="Times New Roman" panose="02020603050405020304" pitchFamily="18" charset="0"/>
            </a:rPr>
            <a:t>Stordal</a:t>
          </a:r>
          <a:r>
            <a:rPr lang="en-US" sz="2000" kern="1200" dirty="0">
              <a:latin typeface="Times New Roman" panose="02020603050405020304" pitchFamily="18" charset="0"/>
              <a:cs typeface="Times New Roman" panose="02020603050405020304" pitchFamily="18" charset="0"/>
            </a:rPr>
            <a:t> et al., 2024).</a:t>
          </a:r>
        </a:p>
      </dsp:txBody>
      <dsp:txXfrm>
        <a:off x="22105" y="22105"/>
        <a:ext cx="7511741" cy="710494"/>
      </dsp:txXfrm>
    </dsp:sp>
    <dsp:sp modelId="{8A0601AD-CD73-42FC-BB1F-5BE179F9CC72}">
      <dsp:nvSpPr>
        <dsp:cNvPr id="0" name=""/>
        <dsp:cNvSpPr/>
      </dsp:nvSpPr>
      <dsp:spPr>
        <a:xfrm>
          <a:off x="628350" y="859525"/>
          <a:ext cx="8414428" cy="754704"/>
        </a:xfrm>
        <a:prstGeom prst="roundRect">
          <a:avLst>
            <a:gd name="adj" fmla="val 10000"/>
          </a:avLst>
        </a:prstGeom>
        <a:solidFill>
          <a:schemeClr val="accent2">
            <a:hueOff val="1610903"/>
            <a:satOff val="-4623"/>
            <a:lumOff val="-740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Necessity to know physiology and anatomy.</a:t>
          </a:r>
        </a:p>
      </dsp:txBody>
      <dsp:txXfrm>
        <a:off x="650455" y="881630"/>
        <a:ext cx="7251309" cy="710494"/>
      </dsp:txXfrm>
    </dsp:sp>
    <dsp:sp modelId="{0CF4572B-5112-487B-B680-39F427C07835}">
      <dsp:nvSpPr>
        <dsp:cNvPr id="0" name=""/>
        <dsp:cNvSpPr/>
      </dsp:nvSpPr>
      <dsp:spPr>
        <a:xfrm>
          <a:off x="1256700" y="1719050"/>
          <a:ext cx="8414428" cy="754704"/>
        </a:xfrm>
        <a:prstGeom prst="roundRect">
          <a:avLst>
            <a:gd name="adj" fmla="val 10000"/>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Breast cancer and its effects on normal body functioning.</a:t>
          </a:r>
        </a:p>
      </dsp:txBody>
      <dsp:txXfrm>
        <a:off x="1278805" y="1741155"/>
        <a:ext cx="7251309" cy="710494"/>
      </dsp:txXfrm>
    </dsp:sp>
    <dsp:sp modelId="{B3FA4F8E-013C-4126-9A36-F5F1DEDCF91C}">
      <dsp:nvSpPr>
        <dsp:cNvPr id="0" name=""/>
        <dsp:cNvSpPr/>
      </dsp:nvSpPr>
      <dsp:spPr>
        <a:xfrm>
          <a:off x="1885050" y="2578575"/>
          <a:ext cx="8414428" cy="754704"/>
        </a:xfrm>
        <a:prstGeom prst="roundRect">
          <a:avLst>
            <a:gd name="adj" fmla="val 10000"/>
          </a:avLst>
        </a:prstGeom>
        <a:solidFill>
          <a:schemeClr val="accent2">
            <a:hueOff val="4832710"/>
            <a:satOff val="-13870"/>
            <a:lumOff val="-2220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Plateau of patient risk factors and lifestyle factors.</a:t>
          </a:r>
        </a:p>
      </dsp:txBody>
      <dsp:txXfrm>
        <a:off x="1907155" y="2600680"/>
        <a:ext cx="7251309" cy="710494"/>
      </dsp:txXfrm>
    </dsp:sp>
    <dsp:sp modelId="{E04EA276-6FC2-445D-A79A-B79EF0203627}">
      <dsp:nvSpPr>
        <dsp:cNvPr id="0" name=""/>
        <dsp:cNvSpPr/>
      </dsp:nvSpPr>
      <dsp:spPr>
        <a:xfrm>
          <a:off x="2513400" y="3438100"/>
          <a:ext cx="8414428" cy="754704"/>
        </a:xfrm>
        <a:prstGeom prst="roundRect">
          <a:avLst>
            <a:gd name="adj" fmla="val 10000"/>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Evidence-based practice care plan according to NHS/NICE.</a:t>
          </a:r>
        </a:p>
      </dsp:txBody>
      <dsp:txXfrm>
        <a:off x="2535505" y="3460205"/>
        <a:ext cx="7251309" cy="710494"/>
      </dsp:txXfrm>
    </dsp:sp>
    <dsp:sp modelId="{8B31F80C-FE52-4855-9D79-079D2638BFC1}">
      <dsp:nvSpPr>
        <dsp:cNvPr id="0" name=""/>
        <dsp:cNvSpPr/>
      </dsp:nvSpPr>
      <dsp:spPr>
        <a:xfrm>
          <a:off x="7923870" y="551353"/>
          <a:ext cx="490558" cy="490558"/>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034246" y="551353"/>
        <a:ext cx="269806" cy="369145"/>
      </dsp:txXfrm>
    </dsp:sp>
    <dsp:sp modelId="{0924D5C6-ADE2-498A-A2C9-FC6F5B7BC036}">
      <dsp:nvSpPr>
        <dsp:cNvPr id="0" name=""/>
        <dsp:cNvSpPr/>
      </dsp:nvSpPr>
      <dsp:spPr>
        <a:xfrm>
          <a:off x="8552220" y="1410878"/>
          <a:ext cx="490558" cy="490558"/>
        </a:xfrm>
        <a:prstGeom prst="downArrow">
          <a:avLst>
            <a:gd name="adj1" fmla="val 55000"/>
            <a:gd name="adj2" fmla="val 45000"/>
          </a:avLst>
        </a:prstGeom>
        <a:solidFill>
          <a:schemeClr val="accent2">
            <a:tint val="40000"/>
            <a:alpha val="90000"/>
            <a:hueOff val="2244906"/>
            <a:satOff val="-20744"/>
            <a:lumOff val="-2338"/>
            <a:alphaOff val="0"/>
          </a:schemeClr>
        </a:solidFill>
        <a:ln w="19050" cap="flat" cmpd="sng" algn="ctr">
          <a:solidFill>
            <a:schemeClr val="accent2">
              <a:tint val="40000"/>
              <a:alpha val="90000"/>
              <a:hueOff val="2244906"/>
              <a:satOff val="-20744"/>
              <a:lumOff val="-233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662596" y="1410878"/>
        <a:ext cx="269806" cy="369145"/>
      </dsp:txXfrm>
    </dsp:sp>
    <dsp:sp modelId="{928AFD7D-7171-4F76-AB04-10D1C92D13F4}">
      <dsp:nvSpPr>
        <dsp:cNvPr id="0" name=""/>
        <dsp:cNvSpPr/>
      </dsp:nvSpPr>
      <dsp:spPr>
        <a:xfrm>
          <a:off x="9180570" y="2257825"/>
          <a:ext cx="490558" cy="490558"/>
        </a:xfrm>
        <a:prstGeom prst="downArrow">
          <a:avLst>
            <a:gd name="adj1" fmla="val 55000"/>
            <a:gd name="adj2" fmla="val 45000"/>
          </a:avLst>
        </a:prstGeom>
        <a:solidFill>
          <a:schemeClr val="accent2">
            <a:tint val="40000"/>
            <a:alpha val="90000"/>
            <a:hueOff val="4489812"/>
            <a:satOff val="-41488"/>
            <a:lumOff val="-4677"/>
            <a:alphaOff val="0"/>
          </a:schemeClr>
        </a:solidFill>
        <a:ln w="19050" cap="flat" cmpd="sng" algn="ctr">
          <a:solidFill>
            <a:schemeClr val="accent2">
              <a:tint val="40000"/>
              <a:alpha val="90000"/>
              <a:hueOff val="4489812"/>
              <a:satOff val="-41488"/>
              <a:lumOff val="-467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9290946" y="2257825"/>
        <a:ext cx="269806" cy="369145"/>
      </dsp:txXfrm>
    </dsp:sp>
    <dsp:sp modelId="{3C75229C-34F0-4423-A57C-F063A93A32CC}">
      <dsp:nvSpPr>
        <dsp:cNvPr id="0" name=""/>
        <dsp:cNvSpPr/>
      </dsp:nvSpPr>
      <dsp:spPr>
        <a:xfrm>
          <a:off x="9808920" y="3125736"/>
          <a:ext cx="490558" cy="490558"/>
        </a:xfrm>
        <a:prstGeom prst="downArrow">
          <a:avLst>
            <a:gd name="adj1" fmla="val 55000"/>
            <a:gd name="adj2" fmla="val 45000"/>
          </a:avLst>
        </a:prstGeom>
        <a:solidFill>
          <a:schemeClr val="accent2">
            <a:tint val="40000"/>
            <a:alpha val="90000"/>
            <a:hueOff val="6734718"/>
            <a:satOff val="-62232"/>
            <a:lumOff val="-7015"/>
            <a:alphaOff val="0"/>
          </a:schemeClr>
        </a:solidFill>
        <a:ln w="19050" cap="flat" cmpd="sng" algn="ctr">
          <a:solidFill>
            <a:schemeClr val="accent2">
              <a:tint val="40000"/>
              <a:alpha val="90000"/>
              <a:hueOff val="6734718"/>
              <a:satOff val="-62232"/>
              <a:lumOff val="-701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9919296" y="3125736"/>
        <a:ext cx="269806" cy="3691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C75F83-F902-4949-AE22-3FE308662367}">
      <dsp:nvSpPr>
        <dsp:cNvPr id="0" name=""/>
        <dsp:cNvSpPr/>
      </dsp:nvSpPr>
      <dsp:spPr>
        <a:xfrm>
          <a:off x="307345" y="1546"/>
          <a:ext cx="3222855" cy="1933713"/>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Duct and lobules as principal communicative structural units.</a:t>
          </a:r>
        </a:p>
      </dsp:txBody>
      <dsp:txXfrm>
        <a:off x="307345" y="1546"/>
        <a:ext cx="3222855" cy="1933713"/>
      </dsp:txXfrm>
    </dsp:sp>
    <dsp:sp modelId="{82408119-9E78-405D-842B-B0B00AC39149}">
      <dsp:nvSpPr>
        <dsp:cNvPr id="0" name=""/>
        <dsp:cNvSpPr/>
      </dsp:nvSpPr>
      <dsp:spPr>
        <a:xfrm>
          <a:off x="3852486" y="1546"/>
          <a:ext cx="3222855" cy="1933713"/>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Adipose tissue which supplies my form and insurance.</a:t>
          </a:r>
        </a:p>
      </dsp:txBody>
      <dsp:txXfrm>
        <a:off x="3852486" y="1546"/>
        <a:ext cx="3222855" cy="1933713"/>
      </dsp:txXfrm>
    </dsp:sp>
    <dsp:sp modelId="{7BECC677-ED1C-4FB0-B23D-A11297AE3C1E}">
      <dsp:nvSpPr>
        <dsp:cNvPr id="0" name=""/>
        <dsp:cNvSpPr/>
      </dsp:nvSpPr>
      <dsp:spPr>
        <a:xfrm>
          <a:off x="7397627" y="1546"/>
          <a:ext cx="3222855" cy="1933713"/>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Ligaments that help to sustain the structure of the breast which are provided by Cooper (N </a:t>
          </a:r>
          <a:r>
            <a:rPr lang="en-US" sz="2000" kern="1200" dirty="0" err="1">
              <a:latin typeface="Times New Roman" panose="02020603050405020304" pitchFamily="18" charset="0"/>
              <a:cs typeface="Times New Roman" panose="02020603050405020304" pitchFamily="18" charset="0"/>
            </a:rPr>
            <a:t>Briot</a:t>
          </a:r>
          <a:r>
            <a:rPr lang="en-US" sz="2000" kern="1200" dirty="0">
              <a:latin typeface="Times New Roman" panose="02020603050405020304" pitchFamily="18" charset="0"/>
              <a:cs typeface="Times New Roman" panose="02020603050405020304" pitchFamily="18" charset="0"/>
            </a:rPr>
            <a:t> et al., 2022).</a:t>
          </a:r>
        </a:p>
      </dsp:txBody>
      <dsp:txXfrm>
        <a:off x="7397627" y="1546"/>
        <a:ext cx="3222855" cy="1933713"/>
      </dsp:txXfrm>
    </dsp:sp>
    <dsp:sp modelId="{89B04457-100C-4578-90EA-03AB0014B14F}">
      <dsp:nvSpPr>
        <dsp:cNvPr id="0" name=""/>
        <dsp:cNvSpPr/>
      </dsp:nvSpPr>
      <dsp:spPr>
        <a:xfrm>
          <a:off x="2079915" y="2257545"/>
          <a:ext cx="3222855" cy="1933713"/>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Food ingested Pectoralis major and minor under breast tissue.</a:t>
          </a:r>
        </a:p>
      </dsp:txBody>
      <dsp:txXfrm>
        <a:off x="2079915" y="2257545"/>
        <a:ext cx="3222855" cy="1933713"/>
      </dsp:txXfrm>
    </dsp:sp>
    <dsp:sp modelId="{3C291CC0-D2D2-4A35-AA56-E95D1EA9B4EA}">
      <dsp:nvSpPr>
        <dsp:cNvPr id="0" name=""/>
        <dsp:cNvSpPr/>
      </dsp:nvSpPr>
      <dsp:spPr>
        <a:xfrm>
          <a:off x="5625057" y="2257545"/>
          <a:ext cx="3222855" cy="1933713"/>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Lymph nodes fresh, internal mammary, supraclavicular.</a:t>
          </a:r>
        </a:p>
      </dsp:txBody>
      <dsp:txXfrm>
        <a:off x="5625057" y="2257545"/>
        <a:ext cx="3222855" cy="193371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193803-B8EF-41CE-A528-07D095FE60CB}">
      <dsp:nvSpPr>
        <dsp:cNvPr id="0" name=""/>
        <dsp:cNvSpPr/>
      </dsp:nvSpPr>
      <dsp:spPr>
        <a:xfrm>
          <a:off x="0" y="675"/>
          <a:ext cx="6900512"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CBD95E-FB17-495D-A4BB-BF4CB8EDE3A5}">
      <dsp:nvSpPr>
        <dsp:cNvPr id="0" name=""/>
        <dsp:cNvSpPr/>
      </dsp:nvSpPr>
      <dsp:spPr>
        <a:xfrm>
          <a:off x="0" y="675"/>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Hormones regulation: estrogen, progesterone, prolactin.</a:t>
          </a:r>
        </a:p>
      </dsp:txBody>
      <dsp:txXfrm>
        <a:off x="0" y="675"/>
        <a:ext cx="6900512" cy="1106957"/>
      </dsp:txXfrm>
    </dsp:sp>
    <dsp:sp modelId="{E609BDB3-E4F4-4CA2-BD48-4272AC79968C}">
      <dsp:nvSpPr>
        <dsp:cNvPr id="0" name=""/>
        <dsp:cNvSpPr/>
      </dsp:nvSpPr>
      <dsp:spPr>
        <a:xfrm>
          <a:off x="0" y="1107633"/>
          <a:ext cx="6900512" cy="0"/>
        </a:xfrm>
        <a:prstGeom prst="line">
          <a:avLst/>
        </a:prstGeom>
        <a:solidFill>
          <a:schemeClr val="accent2">
            <a:hueOff val="1610903"/>
            <a:satOff val="-4623"/>
            <a:lumOff val="-7402"/>
            <a:alphaOff val="0"/>
          </a:schemeClr>
        </a:solidFill>
        <a:ln w="19050" cap="flat" cmpd="sng" algn="ctr">
          <a:solidFill>
            <a:schemeClr val="accent2">
              <a:hueOff val="1610903"/>
              <a:satOff val="-4623"/>
              <a:lumOff val="-740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9F1CA3-0FD9-435E-982B-DD06B079DB5C}">
      <dsp:nvSpPr>
        <dsp:cNvPr id="0" name=""/>
        <dsp:cNvSpPr/>
      </dsp:nvSpPr>
      <dsp:spPr>
        <a:xfrm>
          <a:off x="0" y="1107633"/>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Milk is produced and is secreted by lobules.</a:t>
          </a:r>
        </a:p>
      </dsp:txBody>
      <dsp:txXfrm>
        <a:off x="0" y="1107633"/>
        <a:ext cx="6900512" cy="1106957"/>
      </dsp:txXfrm>
    </dsp:sp>
    <dsp:sp modelId="{0638452D-5F55-43B8-98A4-24381D69394B}">
      <dsp:nvSpPr>
        <dsp:cNvPr id="0" name=""/>
        <dsp:cNvSpPr/>
      </dsp:nvSpPr>
      <dsp:spPr>
        <a:xfrm>
          <a:off x="0" y="2214591"/>
          <a:ext cx="6900512" cy="0"/>
        </a:xfrm>
        <a:prstGeom prst="line">
          <a:avLst/>
        </a:prstGeom>
        <a:solidFill>
          <a:schemeClr val="accent2">
            <a:hueOff val="3221807"/>
            <a:satOff val="-9246"/>
            <a:lumOff val="-14805"/>
            <a:alphaOff val="0"/>
          </a:schemeClr>
        </a:solidFill>
        <a:ln w="19050" cap="flat" cmpd="sng" algn="ctr">
          <a:solidFill>
            <a:schemeClr val="accent2">
              <a:hueOff val="3221807"/>
              <a:satOff val="-9246"/>
              <a:lumOff val="-1480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70F809-D736-4D7C-A04B-94468B4AE6D8}">
      <dsp:nvSpPr>
        <dsp:cNvPr id="0" name=""/>
        <dsp:cNvSpPr/>
      </dsp:nvSpPr>
      <dsp:spPr>
        <a:xfrm>
          <a:off x="0" y="2214591"/>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Milk is carried out to the nipple in ducts (Amir et al., 2021).</a:t>
          </a:r>
        </a:p>
      </dsp:txBody>
      <dsp:txXfrm>
        <a:off x="0" y="2214591"/>
        <a:ext cx="6900512" cy="1106957"/>
      </dsp:txXfrm>
    </dsp:sp>
    <dsp:sp modelId="{64E9460A-F2BF-4671-81D8-99EDE1ACCC45}">
      <dsp:nvSpPr>
        <dsp:cNvPr id="0" name=""/>
        <dsp:cNvSpPr/>
      </dsp:nvSpPr>
      <dsp:spPr>
        <a:xfrm>
          <a:off x="0" y="3321549"/>
          <a:ext cx="6900512" cy="0"/>
        </a:xfrm>
        <a:prstGeom prst="line">
          <a:avLst/>
        </a:prstGeom>
        <a:solidFill>
          <a:schemeClr val="accent2">
            <a:hueOff val="4832710"/>
            <a:satOff val="-13870"/>
            <a:lumOff val="-22207"/>
            <a:alphaOff val="0"/>
          </a:schemeClr>
        </a:solidFill>
        <a:ln w="19050" cap="flat" cmpd="sng" algn="ctr">
          <a:solidFill>
            <a:schemeClr val="accent2">
              <a:hueOff val="4832710"/>
              <a:satOff val="-13870"/>
              <a:lumOff val="-2220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F254BF-F953-4CCC-980A-CC04D548FE94}">
      <dsp:nvSpPr>
        <dsp:cNvPr id="0" name=""/>
        <dsp:cNvSpPr/>
      </dsp:nvSpPr>
      <dsp:spPr>
        <a:xfrm>
          <a:off x="0" y="3321549"/>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US" sz="2000" kern="1200" dirty="0" err="1">
              <a:latin typeface="Times New Roman" panose="02020603050405020304" pitchFamily="18" charset="0"/>
              <a:cs typeface="Times New Roman" panose="02020603050405020304" pitchFamily="18" charset="0"/>
            </a:rPr>
            <a:t>Upkeefatning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kartilagin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suetatoriinan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kartilagin</a:t>
          </a:r>
          <a:r>
            <a:rPr lang="en-US" sz="2000" kern="1200" dirty="0">
              <a:latin typeface="Times New Roman" panose="02020603050405020304" pitchFamily="18" charset="0"/>
              <a:cs typeface="Times New Roman" panose="02020603050405020304" pitchFamily="18" charset="0"/>
            </a:rPr>
            <a:t>.</a:t>
          </a:r>
        </a:p>
      </dsp:txBody>
      <dsp:txXfrm>
        <a:off x="0" y="3321549"/>
        <a:ext cx="6900512" cy="1106957"/>
      </dsp:txXfrm>
    </dsp:sp>
    <dsp:sp modelId="{FDA41864-92B3-4679-A67E-F512DDC768F6}">
      <dsp:nvSpPr>
        <dsp:cNvPr id="0" name=""/>
        <dsp:cNvSpPr/>
      </dsp:nvSpPr>
      <dsp:spPr>
        <a:xfrm>
          <a:off x="0" y="4428507"/>
          <a:ext cx="6900512" cy="0"/>
        </a:xfrm>
        <a:prstGeom prst="line">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8C5FC6-EDAC-4FB7-8BB5-3D1D0F114A2D}">
      <dsp:nvSpPr>
        <dsp:cNvPr id="0" name=""/>
        <dsp:cNvSpPr/>
      </dsp:nvSpPr>
      <dsp:spPr>
        <a:xfrm>
          <a:off x="0" y="4428507"/>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Lymphatic system helps in protecting the immune system.</a:t>
          </a:r>
        </a:p>
      </dsp:txBody>
      <dsp:txXfrm>
        <a:off x="0" y="4428507"/>
        <a:ext cx="6900512" cy="110695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F2C942-FDC0-4AF2-8A85-885F129BBBFF}">
      <dsp:nvSpPr>
        <dsp:cNvPr id="0" name=""/>
        <dsp:cNvSpPr/>
      </dsp:nvSpPr>
      <dsp:spPr>
        <a:xfrm>
          <a:off x="0" y="675"/>
          <a:ext cx="6291714"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1178704-AA83-44AC-A9FE-4F2B846781E4}">
      <dsp:nvSpPr>
        <dsp:cNvPr id="0" name=""/>
        <dsp:cNvSpPr/>
      </dsp:nvSpPr>
      <dsp:spPr>
        <a:xfrm>
          <a:off x="0" y="675"/>
          <a:ext cx="6291714" cy="1105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Abnormal cell multiplication of the breast tissue.</a:t>
          </a:r>
        </a:p>
      </dsp:txBody>
      <dsp:txXfrm>
        <a:off x="0" y="675"/>
        <a:ext cx="6291714" cy="1105876"/>
      </dsp:txXfrm>
    </dsp:sp>
    <dsp:sp modelId="{E28B4A65-9939-4B92-BFF0-25EF15081D1B}">
      <dsp:nvSpPr>
        <dsp:cNvPr id="0" name=""/>
        <dsp:cNvSpPr/>
      </dsp:nvSpPr>
      <dsp:spPr>
        <a:xfrm>
          <a:off x="0" y="1106552"/>
          <a:ext cx="6291714" cy="0"/>
        </a:xfrm>
        <a:prstGeom prst="line">
          <a:avLst/>
        </a:prstGeom>
        <a:solidFill>
          <a:schemeClr val="accent2">
            <a:hueOff val="1610903"/>
            <a:satOff val="-4623"/>
            <a:lumOff val="-7402"/>
            <a:alphaOff val="0"/>
          </a:schemeClr>
        </a:solidFill>
        <a:ln w="19050" cap="flat" cmpd="sng" algn="ctr">
          <a:solidFill>
            <a:schemeClr val="accent2">
              <a:hueOff val="1610903"/>
              <a:satOff val="-4623"/>
              <a:lumOff val="-740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E2F7C7-1532-43FC-B17E-054B2BEA5C65}">
      <dsp:nvSpPr>
        <dsp:cNvPr id="0" name=""/>
        <dsp:cNvSpPr/>
      </dsp:nvSpPr>
      <dsp:spPr>
        <a:xfrm>
          <a:off x="0" y="1106552"/>
          <a:ext cx="6291714" cy="1105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Types which are common: lobular carcinoma, ductal carcinoma.</a:t>
          </a:r>
        </a:p>
      </dsp:txBody>
      <dsp:txXfrm>
        <a:off x="0" y="1106552"/>
        <a:ext cx="6291714" cy="1105876"/>
      </dsp:txXfrm>
    </dsp:sp>
    <dsp:sp modelId="{4473F771-5CE3-42B8-A633-BE4D79195A7F}">
      <dsp:nvSpPr>
        <dsp:cNvPr id="0" name=""/>
        <dsp:cNvSpPr/>
      </dsp:nvSpPr>
      <dsp:spPr>
        <a:xfrm>
          <a:off x="0" y="2212429"/>
          <a:ext cx="6291714" cy="0"/>
        </a:xfrm>
        <a:prstGeom prst="line">
          <a:avLst/>
        </a:prstGeom>
        <a:solidFill>
          <a:schemeClr val="accent2">
            <a:hueOff val="3221807"/>
            <a:satOff val="-9246"/>
            <a:lumOff val="-14805"/>
            <a:alphaOff val="0"/>
          </a:schemeClr>
        </a:solidFill>
        <a:ln w="19050" cap="flat" cmpd="sng" algn="ctr">
          <a:solidFill>
            <a:schemeClr val="accent2">
              <a:hueOff val="3221807"/>
              <a:satOff val="-9246"/>
              <a:lumOff val="-1480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C1EAEC-3F7F-4623-9020-63EB70447046}">
      <dsp:nvSpPr>
        <dsp:cNvPr id="0" name=""/>
        <dsp:cNvSpPr/>
      </dsp:nvSpPr>
      <dsp:spPr>
        <a:xfrm>
          <a:off x="0" y="2212429"/>
          <a:ext cx="6291714" cy="1105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Distinguishing of malignant tumors (</a:t>
          </a:r>
          <a:r>
            <a:rPr lang="en-US" sz="2000" kern="1200" dirty="0" err="1">
              <a:latin typeface="Times New Roman" panose="02020603050405020304" pitchFamily="18" charset="0"/>
              <a:cs typeface="Times New Roman" panose="02020603050405020304" pitchFamily="18" charset="0"/>
            </a:rPr>
            <a:t>Doaa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Atwi</a:t>
          </a:r>
          <a:r>
            <a:rPr lang="en-US" sz="2000" kern="1200" dirty="0">
              <a:latin typeface="Times New Roman" panose="02020603050405020304" pitchFamily="18" charset="0"/>
              <a:cs typeface="Times New Roman" panose="02020603050405020304" pitchFamily="18" charset="0"/>
            </a:rPr>
            <a:t> et al., 2022).</a:t>
          </a:r>
        </a:p>
      </dsp:txBody>
      <dsp:txXfrm>
        <a:off x="0" y="2212429"/>
        <a:ext cx="6291714" cy="1105876"/>
      </dsp:txXfrm>
    </dsp:sp>
    <dsp:sp modelId="{5A2E3E85-4BA2-4C5D-9606-80A3D2BDAC50}">
      <dsp:nvSpPr>
        <dsp:cNvPr id="0" name=""/>
        <dsp:cNvSpPr/>
      </dsp:nvSpPr>
      <dsp:spPr>
        <a:xfrm>
          <a:off x="0" y="3318305"/>
          <a:ext cx="6291714" cy="0"/>
        </a:xfrm>
        <a:prstGeom prst="line">
          <a:avLst/>
        </a:prstGeom>
        <a:solidFill>
          <a:schemeClr val="accent2">
            <a:hueOff val="4832710"/>
            <a:satOff val="-13870"/>
            <a:lumOff val="-22207"/>
            <a:alphaOff val="0"/>
          </a:schemeClr>
        </a:solidFill>
        <a:ln w="19050" cap="flat" cmpd="sng" algn="ctr">
          <a:solidFill>
            <a:schemeClr val="accent2">
              <a:hueOff val="4832710"/>
              <a:satOff val="-13870"/>
              <a:lumOff val="-2220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DF83C76-0DCC-4E9E-A8A3-88F397D32560}">
      <dsp:nvSpPr>
        <dsp:cNvPr id="0" name=""/>
        <dsp:cNvSpPr/>
      </dsp:nvSpPr>
      <dsp:spPr>
        <a:xfrm>
          <a:off x="0" y="3318305"/>
          <a:ext cx="6291714" cy="1105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Making of local invasion and metastasis.</a:t>
          </a:r>
        </a:p>
      </dsp:txBody>
      <dsp:txXfrm>
        <a:off x="0" y="3318305"/>
        <a:ext cx="6291714" cy="1105876"/>
      </dsp:txXfrm>
    </dsp:sp>
    <dsp:sp modelId="{5919637E-7F35-4A1D-8A7E-252CA0CAB1D5}">
      <dsp:nvSpPr>
        <dsp:cNvPr id="0" name=""/>
        <dsp:cNvSpPr/>
      </dsp:nvSpPr>
      <dsp:spPr>
        <a:xfrm>
          <a:off x="0" y="4424182"/>
          <a:ext cx="6291714" cy="0"/>
        </a:xfrm>
        <a:prstGeom prst="line">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DCFCAF-5393-4F7B-AE99-C10DF5605BC2}">
      <dsp:nvSpPr>
        <dsp:cNvPr id="0" name=""/>
        <dsp:cNvSpPr/>
      </dsp:nvSpPr>
      <dsp:spPr>
        <a:xfrm>
          <a:off x="0" y="4424182"/>
          <a:ext cx="6291714" cy="1105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Disturbed cell signal and hormonal responsiveness.</a:t>
          </a:r>
        </a:p>
      </dsp:txBody>
      <dsp:txXfrm>
        <a:off x="0" y="4424182"/>
        <a:ext cx="6291714" cy="110587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FA5A97-48D3-4907-A999-2CC8EC3BEC9D}">
      <dsp:nvSpPr>
        <dsp:cNvPr id="0" name=""/>
        <dsp:cNvSpPr/>
      </dsp:nvSpPr>
      <dsp:spPr>
        <a:xfrm>
          <a:off x="0" y="1109"/>
          <a:ext cx="7485413"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05473C-3E8D-4BA5-8323-8DC095C3A8BA}">
      <dsp:nvSpPr>
        <dsp:cNvPr id="0" name=""/>
        <dsp:cNvSpPr/>
      </dsp:nvSpPr>
      <dsp:spPr>
        <a:xfrm>
          <a:off x="0" y="1109"/>
          <a:ext cx="7485413" cy="7857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just"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Age and female sex</a:t>
          </a:r>
        </a:p>
      </dsp:txBody>
      <dsp:txXfrm>
        <a:off x="0" y="1109"/>
        <a:ext cx="7485413" cy="785735"/>
      </dsp:txXfrm>
    </dsp:sp>
    <dsp:sp modelId="{B84FB11D-7037-4CDE-B85F-95E5581C3F77}">
      <dsp:nvSpPr>
        <dsp:cNvPr id="0" name=""/>
        <dsp:cNvSpPr/>
      </dsp:nvSpPr>
      <dsp:spPr>
        <a:xfrm>
          <a:off x="0" y="786845"/>
          <a:ext cx="7485413"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5CDC4B-02B6-4EAB-9603-7BFB0F2A2199}">
      <dsp:nvSpPr>
        <dsp:cNvPr id="0" name=""/>
        <dsp:cNvSpPr/>
      </dsp:nvSpPr>
      <dsp:spPr>
        <a:xfrm>
          <a:off x="0" y="786845"/>
          <a:ext cx="7485413" cy="7857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Genetic predisposition BRCA1/ BRCA2 mutations (</a:t>
          </a:r>
          <a:r>
            <a:rPr lang="en-US" sz="2000" kern="1200" dirty="0" err="1">
              <a:latin typeface="Times New Roman" panose="02020603050405020304" pitchFamily="18" charset="0"/>
              <a:cs typeface="Times New Roman" panose="02020603050405020304" pitchFamily="18" charset="0"/>
            </a:rPr>
            <a:t>Petrova</a:t>
          </a:r>
          <a:r>
            <a:rPr lang="en-US" sz="2000" kern="1200" dirty="0">
              <a:latin typeface="Times New Roman" panose="02020603050405020304" pitchFamily="18" charset="0"/>
              <a:cs typeface="Times New Roman" panose="02020603050405020304" pitchFamily="18" charset="0"/>
            </a:rPr>
            <a:t>, Cruz and Sánchez, 2022).</a:t>
          </a:r>
        </a:p>
      </dsp:txBody>
      <dsp:txXfrm>
        <a:off x="0" y="786845"/>
        <a:ext cx="7485413" cy="785735"/>
      </dsp:txXfrm>
    </dsp:sp>
    <dsp:sp modelId="{06C4F8C3-EF9B-4C2F-8BC3-E96CCD2537FA}">
      <dsp:nvSpPr>
        <dsp:cNvPr id="0" name=""/>
        <dsp:cNvSpPr/>
      </dsp:nvSpPr>
      <dsp:spPr>
        <a:xfrm>
          <a:off x="0" y="1572581"/>
          <a:ext cx="7485413"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78B353-7776-4D01-AFA1-37F9E19A5CEB}">
      <dsp:nvSpPr>
        <dsp:cNvPr id="0" name=""/>
        <dsp:cNvSpPr/>
      </dsp:nvSpPr>
      <dsp:spPr>
        <a:xfrm>
          <a:off x="0" y="1572581"/>
          <a:ext cx="7485413" cy="7606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Obesity and high BMI</a:t>
          </a:r>
        </a:p>
      </dsp:txBody>
      <dsp:txXfrm>
        <a:off x="0" y="1572581"/>
        <a:ext cx="7485413" cy="760631"/>
      </dsp:txXfrm>
    </dsp:sp>
    <dsp:sp modelId="{1F12BE0F-84DF-4E3C-99F6-F9A663DEBDFC}">
      <dsp:nvSpPr>
        <dsp:cNvPr id="0" name=""/>
        <dsp:cNvSpPr/>
      </dsp:nvSpPr>
      <dsp:spPr>
        <a:xfrm>
          <a:off x="0" y="2333212"/>
          <a:ext cx="7485413"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76E452-F19C-41A8-B7C0-942A5238F96D}">
      <dsp:nvSpPr>
        <dsp:cNvPr id="0" name=""/>
        <dsp:cNvSpPr/>
      </dsp:nvSpPr>
      <dsp:spPr>
        <a:xfrm>
          <a:off x="0" y="2333212"/>
          <a:ext cx="7485413" cy="7857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Boys and drink and smoke alcohol.</a:t>
          </a:r>
        </a:p>
      </dsp:txBody>
      <dsp:txXfrm>
        <a:off x="0" y="2333212"/>
        <a:ext cx="7485413" cy="785735"/>
      </dsp:txXfrm>
    </dsp:sp>
    <dsp:sp modelId="{B831CE90-0C23-4426-AD8F-81823168B5DD}">
      <dsp:nvSpPr>
        <dsp:cNvPr id="0" name=""/>
        <dsp:cNvSpPr/>
      </dsp:nvSpPr>
      <dsp:spPr>
        <a:xfrm>
          <a:off x="0" y="3118948"/>
          <a:ext cx="7485413"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34E70C-98AB-4682-B57A-64A15AB4053B}">
      <dsp:nvSpPr>
        <dsp:cNvPr id="0" name=""/>
        <dsp:cNvSpPr/>
      </dsp:nvSpPr>
      <dsp:spPr>
        <a:xfrm>
          <a:off x="0" y="3118948"/>
          <a:ext cx="7485413" cy="7857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Immunological Effects and pertussis History.</a:t>
          </a:r>
        </a:p>
      </dsp:txBody>
      <dsp:txXfrm>
        <a:off x="0" y="3118948"/>
        <a:ext cx="7485413" cy="78573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2549EB-4157-4C47-8035-3656CD476606}">
      <dsp:nvSpPr>
        <dsp:cNvPr id="0" name=""/>
        <dsp:cNvSpPr/>
      </dsp:nvSpPr>
      <dsp:spPr>
        <a:xfrm>
          <a:off x="0" y="478"/>
          <a:ext cx="8977223"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E4987B-9F87-4DA3-B228-BDF93E055D9F}">
      <dsp:nvSpPr>
        <dsp:cNvPr id="0" name=""/>
        <dsp:cNvSpPr/>
      </dsp:nvSpPr>
      <dsp:spPr>
        <a:xfrm>
          <a:off x="0" y="478"/>
          <a:ext cx="8977223" cy="7840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just" defTabSz="889000">
            <a:lnSpc>
              <a:spcPct val="100000"/>
            </a:lnSpc>
            <a:spcBef>
              <a:spcPct val="0"/>
            </a:spcBef>
            <a:spcAft>
              <a:spcPct val="35000"/>
            </a:spcAft>
            <a:buNone/>
          </a:pPr>
          <a:r>
            <a:rPr lang="en-US" sz="2000" b="0" kern="1200" dirty="0">
              <a:latin typeface="Times New Roman" panose="02020603050405020304" pitchFamily="18" charset="0"/>
              <a:cs typeface="Times New Roman" panose="02020603050405020304" pitchFamily="18" charset="0"/>
            </a:rPr>
            <a:t>Breast cancer interferes with lymphatics and tissue in the breast.</a:t>
          </a:r>
        </a:p>
      </dsp:txBody>
      <dsp:txXfrm>
        <a:off x="0" y="478"/>
        <a:ext cx="8977223" cy="784064"/>
      </dsp:txXfrm>
    </dsp:sp>
    <dsp:sp modelId="{B09C84E6-D98B-4AE9-88C3-FC63DEE0A517}">
      <dsp:nvSpPr>
        <dsp:cNvPr id="0" name=""/>
        <dsp:cNvSpPr/>
      </dsp:nvSpPr>
      <dsp:spPr>
        <a:xfrm>
          <a:off x="0" y="784543"/>
          <a:ext cx="8977223"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120378-7575-4945-8BAA-D5035FE94C6B}">
      <dsp:nvSpPr>
        <dsp:cNvPr id="0" name=""/>
        <dsp:cNvSpPr/>
      </dsp:nvSpPr>
      <dsp:spPr>
        <a:xfrm>
          <a:off x="0" y="784543"/>
          <a:ext cx="8977223" cy="7840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just" defTabSz="889000">
            <a:lnSpc>
              <a:spcPct val="100000"/>
            </a:lnSpc>
            <a:spcBef>
              <a:spcPct val="0"/>
            </a:spcBef>
            <a:spcAft>
              <a:spcPct val="35000"/>
            </a:spcAft>
            <a:buNone/>
          </a:pPr>
          <a:r>
            <a:rPr lang="en-US" sz="2000" b="0" kern="1200" dirty="0">
              <a:latin typeface="Times New Roman" panose="02020603050405020304" pitchFamily="18" charset="0"/>
              <a:cs typeface="Times New Roman" panose="02020603050405020304" pitchFamily="18" charset="0"/>
            </a:rPr>
            <a:t>Knowledge of disease is based on anatomy and physiology.</a:t>
          </a:r>
        </a:p>
      </dsp:txBody>
      <dsp:txXfrm>
        <a:off x="0" y="784543"/>
        <a:ext cx="8977223" cy="784064"/>
      </dsp:txXfrm>
    </dsp:sp>
    <dsp:sp modelId="{258D7CB6-9EC0-4692-9F0D-1F1D000E545C}">
      <dsp:nvSpPr>
        <dsp:cNvPr id="0" name=""/>
        <dsp:cNvSpPr/>
      </dsp:nvSpPr>
      <dsp:spPr>
        <a:xfrm>
          <a:off x="0" y="1568608"/>
          <a:ext cx="8977223"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B0C7DED-13F5-41BB-98D7-2AD43AC341EF}">
      <dsp:nvSpPr>
        <dsp:cNvPr id="0" name=""/>
        <dsp:cNvSpPr/>
      </dsp:nvSpPr>
      <dsp:spPr>
        <a:xfrm>
          <a:off x="0" y="1568608"/>
          <a:ext cx="8977223" cy="7840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just" defTabSz="889000">
            <a:lnSpc>
              <a:spcPct val="100000"/>
            </a:lnSpc>
            <a:spcBef>
              <a:spcPct val="0"/>
            </a:spcBef>
            <a:spcAft>
              <a:spcPct val="35000"/>
            </a:spcAft>
            <a:buNone/>
          </a:pPr>
          <a:r>
            <a:rPr lang="en-US" sz="2000" b="0" kern="1200" dirty="0">
              <a:latin typeface="Times New Roman" panose="02020603050405020304" pitchFamily="18" charset="0"/>
              <a:cs typeface="Times New Roman" panose="02020603050405020304" pitchFamily="18" charset="0"/>
            </a:rPr>
            <a:t>The prevention and monitoring are informed by risk factors.</a:t>
          </a:r>
        </a:p>
      </dsp:txBody>
      <dsp:txXfrm>
        <a:off x="0" y="1568608"/>
        <a:ext cx="8977223" cy="784064"/>
      </dsp:txXfrm>
    </dsp:sp>
    <dsp:sp modelId="{1F1895F5-E3A2-44AC-9AE3-E7A94AE51557}">
      <dsp:nvSpPr>
        <dsp:cNvPr id="0" name=""/>
        <dsp:cNvSpPr/>
      </dsp:nvSpPr>
      <dsp:spPr>
        <a:xfrm>
          <a:off x="0" y="2352672"/>
          <a:ext cx="8977223"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34CD50-96F1-49ED-B91E-1B89C22010A5}">
      <dsp:nvSpPr>
        <dsp:cNvPr id="0" name=""/>
        <dsp:cNvSpPr/>
      </dsp:nvSpPr>
      <dsp:spPr>
        <a:xfrm>
          <a:off x="0" y="2352672"/>
          <a:ext cx="8977223" cy="7840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just" defTabSz="889000">
            <a:lnSpc>
              <a:spcPct val="100000"/>
            </a:lnSpc>
            <a:spcBef>
              <a:spcPct val="0"/>
            </a:spcBef>
            <a:spcAft>
              <a:spcPct val="35000"/>
            </a:spcAft>
            <a:buNone/>
          </a:pPr>
          <a:r>
            <a:rPr lang="en-US" sz="2000" b="0" kern="1200" dirty="0">
              <a:latin typeface="Times New Roman" panose="02020603050405020304" pitchFamily="18" charset="0"/>
              <a:cs typeface="Times New Roman" panose="02020603050405020304" pitchFamily="18" charset="0"/>
            </a:rPr>
            <a:t>Recovery and wellbeing are aided by evidence based care plan.</a:t>
          </a:r>
        </a:p>
      </dsp:txBody>
      <dsp:txXfrm>
        <a:off x="0" y="2352672"/>
        <a:ext cx="8977223" cy="784064"/>
      </dsp:txXfrm>
    </dsp:sp>
    <dsp:sp modelId="{7559E27A-0B42-4039-9D4A-8F4A770F8E3D}">
      <dsp:nvSpPr>
        <dsp:cNvPr id="0" name=""/>
        <dsp:cNvSpPr/>
      </dsp:nvSpPr>
      <dsp:spPr>
        <a:xfrm>
          <a:off x="0" y="3136737"/>
          <a:ext cx="8977223"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3C9C3A-3823-49CB-9BE3-D754702D6D94}">
      <dsp:nvSpPr>
        <dsp:cNvPr id="0" name=""/>
        <dsp:cNvSpPr/>
      </dsp:nvSpPr>
      <dsp:spPr>
        <a:xfrm>
          <a:off x="0" y="3136737"/>
          <a:ext cx="8977223" cy="7840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just" defTabSz="889000">
            <a:lnSpc>
              <a:spcPct val="100000"/>
            </a:lnSpc>
            <a:spcBef>
              <a:spcPct val="0"/>
            </a:spcBef>
            <a:spcAft>
              <a:spcPct val="35000"/>
            </a:spcAft>
            <a:buNone/>
          </a:pPr>
          <a:r>
            <a:rPr lang="en-US" sz="2000" b="0" kern="1200" dirty="0">
              <a:latin typeface="Times New Roman" panose="02020603050405020304" pitchFamily="18" charset="0"/>
              <a:cs typeface="Times New Roman" panose="02020603050405020304" pitchFamily="18" charset="0"/>
            </a:rPr>
            <a:t>Caring, moral and holistic care.</a:t>
          </a:r>
        </a:p>
      </dsp:txBody>
      <dsp:txXfrm>
        <a:off x="0" y="3136737"/>
        <a:ext cx="8977223" cy="784064"/>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945864-4C10-4A29-9AB5-407ED251A1A7}" type="datetimeFigureOut">
              <a:t>11/19/2025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BAD529-827F-4444-BA92-2AFCF63EEE4A}" type="slidenum">
              <a:t>‹#›</a:t>
            </a:fld>
            <a:endParaRPr lang="en-US"/>
          </a:p>
        </p:txBody>
      </p:sp>
    </p:spTree>
    <p:extLst>
      <p:ext uri="{BB962C8B-B14F-4D97-AF65-F5344CB8AC3E}">
        <p14:creationId xmlns:p14="http://schemas.microsoft.com/office/powerpoint/2010/main" val="17558801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Breast cancer is still among the major causes of disease amongst women in the UK, which makes the clear perception of the related anatomy, physiology, and disease development imperative. This presentation will describe the development of breast cancer, its impact on lymphatic and breast functioning, and the impact of lifestyle on risk. Assessment, monitoring and decision-making are demonstrated by a fictional case on a patient. The care plan described is based on evidence-based NHS and NICE practices to enhance the holistic, person-centered care, and morally supported administration (Krones et al., 2023).</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9FBAD529-827F-4444-BA92-2AFCF63EEE4A}" type="slidenum">
              <a:t>2</a:t>
            </a:fld>
            <a:endParaRPr lang="en-US"/>
          </a:p>
        </p:txBody>
      </p:sp>
    </p:spTree>
    <p:extLst>
      <p:ext uri="{BB962C8B-B14F-4D97-AF65-F5344CB8AC3E}">
        <p14:creationId xmlns:p14="http://schemas.microsoft.com/office/powerpoint/2010/main" val="33379997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The breast comprises of lobules (milk producing) and ducts (conducting milk to the nipple). These structures occur inside adipose tissue which cushions and has contour. The ligaments provided by Cooper aid in structural support since they anchor the breast tissue. The muscles found under the breast are called the pectoralis minor and major and these muscles make up the chest wall (Tang and Bordoni, 2023). Another important structure located in the breast is an extensive lymphatic network, such as axillary, internal mammary and supraclavicular lymph nodes, which is majorly involved in the drainage of fluids and defense.</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9FBAD529-827F-4444-BA92-2AFCF63EEE4A}" type="slidenum">
              <a:t>3</a:t>
            </a:fld>
            <a:endParaRPr lang="en-US"/>
          </a:p>
        </p:txBody>
      </p:sp>
    </p:spTree>
    <p:extLst>
      <p:ext uri="{BB962C8B-B14F-4D97-AF65-F5344CB8AC3E}">
        <p14:creationId xmlns:p14="http://schemas.microsoft.com/office/powerpoint/2010/main" val="5156007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hormones are the main control mechanism of the breast physiology. It has been demonstrated that estrogen and progesterone promote the development of tissues, and prolactin allows milk to be produced in the lobules. After the production, milk passes down the ductal system to the nipple. These functions are achieved with the assistance of connective tissue and adipose structures which offer shape, stability, and protection. The breast is also closely interacting with the lymphatic system that fluid drains excessively, and it helps to identify malevolent cells. The knowledge of such processes is vital because breast cancer is known to interfere with hormonal balance, ductal integrity, and regular immune activity (</a:t>
            </a:r>
            <a:r>
              <a:rPr lang="en-US" dirty="0" err="1"/>
              <a:t>Satpathi</a:t>
            </a:r>
            <a:r>
              <a:rPr lang="en-US" dirty="0"/>
              <a:t> et al., 2023).</a:t>
            </a:r>
          </a:p>
        </p:txBody>
      </p:sp>
      <p:sp>
        <p:nvSpPr>
          <p:cNvPr id="4" name="Slide Number Placeholder 3"/>
          <p:cNvSpPr>
            <a:spLocks noGrp="1"/>
          </p:cNvSpPr>
          <p:nvPr>
            <p:ph type="sldNum" sz="quarter" idx="5"/>
          </p:nvPr>
        </p:nvSpPr>
        <p:spPr/>
        <p:txBody>
          <a:bodyPr/>
          <a:lstStyle/>
          <a:p>
            <a:fld id="{9FBAD529-827F-4444-BA92-2AFCF63EEE4A}" type="slidenum">
              <a:t>4</a:t>
            </a:fld>
            <a:endParaRPr lang="en-US"/>
          </a:p>
        </p:txBody>
      </p:sp>
    </p:spTree>
    <p:extLst>
      <p:ext uri="{BB962C8B-B14F-4D97-AF65-F5344CB8AC3E}">
        <p14:creationId xmlns:p14="http://schemas.microsoft.com/office/powerpoint/2010/main" val="25646688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Systems lymphatic system in the breast gathers the surplus fluid and channels it to the lymph nodes in the region and mostly the axillary nodes. Through these nodes, pathogenic organisms, unhealthy cells, and waste are sieved resulting in early immune response because of the disease. The lymphatic vessels, as they are closely related to breast tissue, become a significant site of metastasis of breast cancer. The malign cells might drain into the lymphatics and settle in the axillary, supraclavicular or internal mammary glands. This is the pathway that needs to be understood to facilitate diagnosis, staging and follow up treatment and monitoring of the patient over time (Kwok, Muntean and Mallen, 2021).</a:t>
            </a:r>
          </a:p>
        </p:txBody>
      </p:sp>
      <p:sp>
        <p:nvSpPr>
          <p:cNvPr id="4" name="Slide Number Placeholder 3"/>
          <p:cNvSpPr>
            <a:spLocks noGrp="1"/>
          </p:cNvSpPr>
          <p:nvPr>
            <p:ph type="sldNum" sz="quarter" idx="5"/>
          </p:nvPr>
        </p:nvSpPr>
        <p:spPr/>
        <p:txBody>
          <a:bodyPr/>
          <a:lstStyle/>
          <a:p>
            <a:fld id="{9FBAD529-827F-4444-BA92-2AFCF63EEE4A}" type="slidenum">
              <a:t>5</a:t>
            </a:fld>
            <a:endParaRPr lang="en-US"/>
          </a:p>
        </p:txBody>
      </p:sp>
    </p:spTree>
    <p:extLst>
      <p:ext uri="{BB962C8B-B14F-4D97-AF65-F5344CB8AC3E}">
        <p14:creationId xmlns:p14="http://schemas.microsoft.com/office/powerpoint/2010/main" val="3630778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Breast cancer is a condition, which develops as a result of mutation of DNA in breast cells resulting into uncontrolled proliferation of breast cells, which affect the normal architecture of the tissue. The most prevalent ones are ductal carcinoma, which starts in the milk ducts and lobular carcinoma, which starts in the milk-producing lobules. The cancerous growths may spread through the use of the lymphatics or blood to other organs. Cancer cells have frequently been observed to have been altered regarding hormone receptors, being either sensitive or insensitive to estrogen and progesterone. These mechanisms are critical in proper diagnosis, staging as well as planning of personal care (Hampel et al., 2022).</a:t>
            </a:r>
          </a:p>
        </p:txBody>
      </p:sp>
      <p:sp>
        <p:nvSpPr>
          <p:cNvPr id="4" name="Slide Number Placeholder 3"/>
          <p:cNvSpPr>
            <a:spLocks noGrp="1"/>
          </p:cNvSpPr>
          <p:nvPr>
            <p:ph type="sldNum" sz="quarter" idx="5"/>
          </p:nvPr>
        </p:nvSpPr>
        <p:spPr/>
        <p:txBody>
          <a:bodyPr/>
          <a:lstStyle/>
          <a:p>
            <a:fld id="{9FBAD529-827F-4444-BA92-2AFCF63EEE4A}" type="slidenum">
              <a:t>6</a:t>
            </a:fld>
            <a:endParaRPr lang="en-US"/>
          </a:p>
        </p:txBody>
      </p:sp>
    </p:spTree>
    <p:extLst>
      <p:ext uri="{BB962C8B-B14F-4D97-AF65-F5344CB8AC3E}">
        <p14:creationId xmlns:p14="http://schemas.microsoft.com/office/powerpoint/2010/main" val="27856464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t>Breast cancer is known to interfere with the structure of the breast tissue to the extent that the ducts and lobules become ineffective. Lymphatic vessels may be obstructed by tumor growth resulting in swelling of the lymphatic area called lymphedema. Hormonal disorders can be based on the altered expression of receptors in cancer cells, which influences the growth of tissues and their reaction to treatment. At later stages other body organs can be involved like bones, liver, lungs or brain suggesting systemic symptoms. These functional modifications are important to understand in order to plan effective care and monitor disease progression and evidence-based interventions to promote patient wellbeing (American Diabetes Association, 2020).</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9FBAD529-827F-4444-BA92-2AFCF63EEE4A}" type="slidenum">
              <a:t>7</a:t>
            </a:fld>
            <a:endParaRPr lang="en-US"/>
          </a:p>
        </p:txBody>
      </p:sp>
    </p:spTree>
    <p:extLst>
      <p:ext uri="{BB962C8B-B14F-4D97-AF65-F5344CB8AC3E}">
        <p14:creationId xmlns:p14="http://schemas.microsoft.com/office/powerpoint/2010/main" val="31870609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t>The fictional patient, Ms. A.S., is a 52 year-old office manager who presents with a lump felt in her left breast with a mild level of fatigue. She has inactive lifestyle, drinks alcohol in occasional occasions and has a BMI of 29, which is risk factors of breast cancer. She has an important family history since her mother had breast cancer and this puts her at risk. The profiled information is the background of risk assessment, monitoring plans and execution of a tailored, evidence based care plan involving lifestyle change and early intervention programs (Hanssen et al., 2023).</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9FBAD529-827F-4444-BA92-2AFCF63EEE4A}" type="slidenum">
              <a:t>8</a:t>
            </a:fld>
            <a:endParaRPr lang="en-US"/>
          </a:p>
        </p:txBody>
      </p:sp>
    </p:spTree>
    <p:extLst>
      <p:ext uri="{BB962C8B-B14F-4D97-AF65-F5344CB8AC3E}">
        <p14:creationId xmlns:p14="http://schemas.microsoft.com/office/powerpoint/2010/main" val="16976950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t>There are various factors that expose one to developing breast cancer. Mostly determined by age and female sex, where it increases at a very high rate after 50 years. Mutations like BRCA1 and BRCA2 are highly predisposing factors through genetic mutations. High BMI and obesity are lifestyle factors which cause the appearance of hormonal imbalance which consequently fosters the growth of tumors. It is also increased by alcohol use and smoking, which destroy the DNA and produce effects on estrogen. Vulnerability is also affected by reproductive history such as early menarche, late menopause or hormone replacement therapy. The knowledge of these factors is related to tailored risk management and preventive measures in the care plan (Cusanza et al., 2020).</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9FBAD529-827F-4444-BA92-2AFCF63EEE4A}" type="slidenum">
              <a:t>9</a:t>
            </a:fld>
            <a:endParaRPr lang="en-US"/>
          </a:p>
        </p:txBody>
      </p:sp>
    </p:spTree>
    <p:extLst>
      <p:ext uri="{BB962C8B-B14F-4D97-AF65-F5344CB8AC3E}">
        <p14:creationId xmlns:p14="http://schemas.microsoft.com/office/powerpoint/2010/main" val="40982301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t>Breast cancer diagnosis is a systematically laid out process, which is informed by NHS and NICE. The triple assessment consists of clinical examination, imaging (mammography and ultrasound) as well as tissue biopsy to ascertain malignancy. MRI can be used in patients who have high risks or dense breast tissue. Cancer staging is decoded with the application of the TNM classification to assess the size of the tumor, the lymph node involvement, and the metastasis. Continuous monitoring necessitates introduction of periodic imaging, blood tests and physical examination to identify repeat on time and make reasonable decision regarding treatment options to meet evidence-based and personalized care pathway (Aldosari et al., 2024).</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9FBAD529-827F-4444-BA92-2AFCF63EEE4A}" type="slidenum">
              <a:t>10</a:t>
            </a:fld>
            <a:endParaRPr lang="en-US"/>
          </a:p>
        </p:txBody>
      </p:sp>
    </p:spTree>
    <p:extLst>
      <p:ext uri="{BB962C8B-B14F-4D97-AF65-F5344CB8AC3E}">
        <p14:creationId xmlns:p14="http://schemas.microsoft.com/office/powerpoint/2010/main" val="32113970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Breast cancer treatment is a complex process, which requires factors such as tumor type, stage, and the patient. Surgery involves removal of the main tumor and tissue that is affected by surgery either a lumpectomy or a mastectomy. Radiotherapy comes after the surgery in order to eliminate leftover cancer cells and maximize the chances of recurrence. The chemotherapy is used to treat the disease on a systemic level and stops metastasis. Estrogen receptor cases are treated with hormone therapy like Tamoxifen since it prevents the proliferation of the tumor. Patients with particular receptor profiles get targeted therapies such as the use of HER2 inhibitors. Every therapy is personalized in an evidence-based treatment plan in accordance with NHS and NICE tips (Stumpp and Sauer-Zavala, 2021).</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9FBAD529-827F-4444-BA92-2AFCF63EEE4A}" type="slidenum">
              <a:t>11</a:t>
            </a:fld>
            <a:endParaRPr lang="en-US"/>
          </a:p>
        </p:txBody>
      </p:sp>
    </p:spTree>
    <p:extLst>
      <p:ext uri="{BB962C8B-B14F-4D97-AF65-F5344CB8AC3E}">
        <p14:creationId xmlns:p14="http://schemas.microsoft.com/office/powerpoint/2010/main" val="22966474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t>The nursing home care plan of a breast cancer patient is a comprehensive evidence-based one. It is necessary to provide pain and wound treatment following an operation or as a part of therapy. Timely imaging and blood tests will enable recurrence or complication identification at the earliest stage. The dietary advice and changes in lifestyle contribute to the improvement of well-being and eliminates risk factors. Mobility and the strength of an individual are restored through physical activity and rehabilitation programs. Psychological support takes care of the emotional wellbeing which reduces anxiety and depression. This holistic model allows addressing all the echelons of the wellbeing of the patient, and their recovery and quality of life in the most efficient manner (Marques and Battistella, 2025).</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9FBAD529-827F-4444-BA92-2AFCF63EEE4A}" type="slidenum">
              <a:t>12</a:t>
            </a:fld>
            <a:endParaRPr lang="en-US"/>
          </a:p>
        </p:txBody>
      </p:sp>
    </p:spTree>
    <p:extLst>
      <p:ext uri="{BB962C8B-B14F-4D97-AF65-F5344CB8AC3E}">
        <p14:creationId xmlns:p14="http://schemas.microsoft.com/office/powerpoint/2010/main" val="27321410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t>Communication plays a crucial role that is needed in management of breast cancer to help the patient feel complete and supported. Person-centered form of communication pays focus to preferences, values, and emotional needs of a patient. Shared decision-making enables the patient to be more active in the treatment planning, which increases adherence and satisfaction. There should be confidentiality as well as privacy, as required by law and ethics. Cultural sensitivity gives the care appropriate regard to different backgrounds and beliefs. Lastly, informed consent on all procedures and therapies must be obtained to ensure ethical practicing and adherence to the NHS and NICE recommendations (Pietrzykowski and Smilowska, 2021).</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9FBAD529-827F-4444-BA92-2AFCF63EEE4A}" type="slidenum">
              <a:t>13</a:t>
            </a:fld>
            <a:endParaRPr lang="en-US"/>
          </a:p>
        </p:txBody>
      </p:sp>
    </p:spTree>
    <p:extLst>
      <p:ext uri="{BB962C8B-B14F-4D97-AF65-F5344CB8AC3E}">
        <p14:creationId xmlns:p14="http://schemas.microsoft.com/office/powerpoint/2010/main" val="16724171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t>To conclude, breast cancer has a massive effect on the structure of breast tissues and lymphatic, and it is important to have the background anatomy and physiological knowledge. Risk factors such as genetic, lifestyle, and hormonal impacts can be known and preventive and effective measures can be undertaken. The evidence-based plan of care offered includes physical, psychological, and social interventions based on the specifications of NHS and NICE. Person-centered, ethical, and holistic approach will provide an overall support to the patient. This model facilitates healing, improves the quality of life, and enables both a patient and a medical team to make informed decisions.</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9FBAD529-827F-4444-BA92-2AFCF63EEE4A}" type="slidenum">
              <a:t>14</a:t>
            </a:fld>
            <a:endParaRPr lang="en-US"/>
          </a:p>
        </p:txBody>
      </p:sp>
    </p:spTree>
    <p:extLst>
      <p:ext uri="{BB962C8B-B14F-4D97-AF65-F5344CB8AC3E}">
        <p14:creationId xmlns:p14="http://schemas.microsoft.com/office/powerpoint/2010/main" val="1340043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11/19/2025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11/19/2025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11/19/2025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1.png"/><Relationship Id="rId4" Type="http://schemas.openxmlformats.org/officeDocument/2006/relationships/notesSlide" Target="../notesSlides/notesSlide1.xml"/><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2.xml"/><Relationship Id="rId7" Type="http://schemas.openxmlformats.org/officeDocument/2006/relationships/diagramQuickStyle" Target="../diagrams/quickStyle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1.png"/><Relationship Id="rId4" Type="http://schemas.openxmlformats.org/officeDocument/2006/relationships/notesSlide" Target="../notesSlides/notesSlide2.xml"/><Relationship Id="rId9" Type="http://schemas.microsoft.com/office/2007/relationships/diagramDrawing" Target="../diagrams/drawing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slideLayout" Target="../slideLayouts/slideLayout2.xml"/><Relationship Id="rId7" Type="http://schemas.openxmlformats.org/officeDocument/2006/relationships/diagramQuickStyle" Target="../diagrams/quickStyle4.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diagramLayout" Target="../diagrams/layout4.xml"/><Relationship Id="rId5" Type="http://schemas.openxmlformats.org/officeDocument/2006/relationships/diagramData" Target="../diagrams/data4.xml"/><Relationship Id="rId10" Type="http://schemas.openxmlformats.org/officeDocument/2006/relationships/image" Target="../media/image1.png"/><Relationship Id="rId4" Type="http://schemas.openxmlformats.org/officeDocument/2006/relationships/notesSlide" Target="../notesSlides/notesSlide5.xml"/><Relationship Id="rId9" Type="http://schemas.microsoft.com/office/2007/relationships/diagramDrawing" Target="../diagrams/drawing4.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png"/><Relationship Id="rId5" Type="http://schemas.openxmlformats.org/officeDocument/2006/relationships/image" Target="../media/image2.jpe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3.png"/><Relationship Id="rId7" Type="http://schemas.openxmlformats.org/officeDocument/2006/relationships/diagramColors" Target="../diagrams/colors5.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png"/><Relationship Id="rId5" Type="http://schemas.openxmlformats.org/officeDocument/2006/relationships/image" Target="../media/image4.png"/><Relationship Id="rId4"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png"/><Relationship Id="rId5" Type="http://schemas.openxmlformats.org/officeDocument/2006/relationships/image" Target="../media/image5.jpe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8" Type="http://schemas.openxmlformats.org/officeDocument/2006/relationships/image" Target="../media/image1.png"/><Relationship Id="rId3" Type="http://schemas.microsoft.com/office/2007/relationships/media" Target="../media/media10.m4a"/><Relationship Id="rId7" Type="http://schemas.openxmlformats.org/officeDocument/2006/relationships/image" Target="../media/image6.jpe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notesSlide" Target="../notesSlides/notesSlide11.xml"/><Relationship Id="rId5" Type="http://schemas.openxmlformats.org/officeDocument/2006/relationships/slideLayout" Target="../slideLayouts/slideLayout2.xml"/><Relationship Id="rId4" Type="http://schemas.openxmlformats.org/officeDocument/2006/relationships/audio" Target="../media/media10.m4a"/></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png"/><Relationship Id="rId5" Type="http://schemas.openxmlformats.org/officeDocument/2006/relationships/image" Target="../media/image7.jpeg"/><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8.png"/><Relationship Id="rId7" Type="http://schemas.openxmlformats.org/officeDocument/2006/relationships/diagramColors" Target="../diagrams/colors6.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5.xml.rels><?xml version="1.0" encoding="UTF-8" standalone="yes"?>
<Relationships xmlns="http://schemas.openxmlformats.org/package/2006/relationships"><Relationship Id="rId8" Type="http://schemas.openxmlformats.org/officeDocument/2006/relationships/hyperlink" Target="https://doi.org/10.63931/ijchr.v7isi2.187" TargetMode="External"/><Relationship Id="rId3" Type="http://schemas.openxmlformats.org/officeDocument/2006/relationships/hyperlink" Target="https://doi.org/10.21608/ejchem.2024.332983.10719" TargetMode="External"/><Relationship Id="rId7" Type="http://schemas.openxmlformats.org/officeDocument/2006/relationships/hyperlink" Target="https://doi.org/10.1002/jhrm.21442" TargetMode="External"/><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hyperlink" Target="https://doi.org/10.1200/po.21.00535" TargetMode="External"/><Relationship Id="rId5" Type="http://schemas.openxmlformats.org/officeDocument/2006/relationships/hyperlink" Target="https://doi.org/10.1136/bmj.n1628" TargetMode="External"/><Relationship Id="rId10" Type="http://schemas.openxmlformats.org/officeDocument/2006/relationships/hyperlink" Target="https://doi.org/10.3389/fnut.2024.1472316" TargetMode="External"/><Relationship Id="rId4" Type="http://schemas.openxmlformats.org/officeDocument/2006/relationships/hyperlink" Target="https://doi.org/10.2337/dc21-s005" TargetMode="External"/><Relationship Id="rId9" Type="http://schemas.openxmlformats.org/officeDocument/2006/relationships/hyperlink" Target="https://doi.org/10.1111/jog.15409"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doi.org/10.3390/cancers15143634" TargetMode="External"/><Relationship Id="rId3" Type="http://schemas.openxmlformats.org/officeDocument/2006/relationships/hyperlink" Target="https://doi.org/10.1093/eurjpc/zwad152" TargetMode="External"/><Relationship Id="rId7" Type="http://schemas.openxmlformats.org/officeDocument/2006/relationships/hyperlink" Target="https://doi.org/10.1007/s10237-022-01582-5" TargetMode="External"/><Relationship Id="rId2" Type="http://schemas.openxmlformats.org/officeDocument/2006/relationships/hyperlink" Target="https://doi.org/10.1038/s43587-022-00269-x" TargetMode="External"/><Relationship Id="rId1" Type="http://schemas.openxmlformats.org/officeDocument/2006/relationships/slideLayout" Target="../slideLayouts/slideLayout2.xml"/><Relationship Id="rId6" Type="http://schemas.openxmlformats.org/officeDocument/2006/relationships/hyperlink" Target="https://doi.org/10.1016/j.glohj.2025.02.004" TargetMode="External"/><Relationship Id="rId5" Type="http://schemas.openxmlformats.org/officeDocument/2006/relationships/hyperlink" Target="https://doi.org/10.1097/hpc.0000000000000267" TargetMode="External"/><Relationship Id="rId4" Type="http://schemas.openxmlformats.org/officeDocument/2006/relationships/hyperlink" Target="https://doi.org/10.1016/j.zefq.2023.07.001"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www.ncbi.nlm.nih.gov/sites/books/NBK538321/" TargetMode="External"/><Relationship Id="rId3" Type="http://schemas.openxmlformats.org/officeDocument/2006/relationships/hyperlink" Target="https://doi.org/10.1186/s13063-020-04969-w" TargetMode="External"/><Relationship Id="rId7" Type="http://schemas.openxmlformats.org/officeDocument/2006/relationships/hyperlink" Target="https://doi.org/10.1016/j.cbpra.2021.10.004" TargetMode="External"/><Relationship Id="rId2" Type="http://schemas.openxmlformats.org/officeDocument/2006/relationships/hyperlink" Target="https://doi.org/10.1016/j.breast.2021.12.005" TargetMode="External"/><Relationship Id="rId1" Type="http://schemas.openxmlformats.org/officeDocument/2006/relationships/slideLayout" Target="../slideLayouts/slideLayout2.xml"/><Relationship Id="rId6" Type="http://schemas.openxmlformats.org/officeDocument/2006/relationships/hyperlink" Target="https://doi.org/10.1002/cam4.70255" TargetMode="External"/><Relationship Id="rId5" Type="http://schemas.openxmlformats.org/officeDocument/2006/relationships/hyperlink" Target="https://doi.org/10.1002/cam4.3794" TargetMode="External"/><Relationship Id="rId10" Type="http://schemas.openxmlformats.org/officeDocument/2006/relationships/hyperlink" Target="https://doi.org/10.1038/s41392-024-02108-4" TargetMode="External"/><Relationship Id="rId4" Type="http://schemas.openxmlformats.org/officeDocument/2006/relationships/hyperlink" Target="https://doi.org/10.7759/cureus.41737" TargetMode="External"/><Relationship Id="rId9" Type="http://schemas.openxmlformats.org/officeDocument/2006/relationships/hyperlink" Target="https://doi.org/10.1186/s12894-024-01545-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A3C89F8-0D2F-47FF-B903-151248265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ctrTitle"/>
          </p:nvPr>
        </p:nvSpPr>
        <p:spPr>
          <a:xfrm>
            <a:off x="3880430" y="583345"/>
            <a:ext cx="7160357" cy="4164820"/>
          </a:xfrm>
        </p:spPr>
        <p:txBody>
          <a:bodyPr anchor="t">
            <a:normAutofit fontScale="90000"/>
          </a:bodyPr>
          <a:lstStyle/>
          <a:p>
            <a:pPr algn="r"/>
            <a:r>
              <a:rPr lang="en-US" sz="6800" dirty="0">
                <a:solidFill>
                  <a:srgbClr val="FFFFFF"/>
                </a:solidFill>
                <a:ea typeface="+mj-lt"/>
                <a:cs typeface="+mj-lt"/>
              </a:rPr>
              <a:t> </a:t>
            </a:r>
            <a:br>
              <a:rPr lang="en-US" sz="6800" dirty="0">
                <a:solidFill>
                  <a:srgbClr val="FFFFFF"/>
                </a:solidFill>
                <a:latin typeface="Aptos Display"/>
                <a:ea typeface="+mj-lt"/>
                <a:cs typeface="Times New Roman"/>
              </a:rPr>
            </a:br>
            <a:r>
              <a:rPr lang="en-US" sz="8000" b="1" i="1" dirty="0">
                <a:solidFill>
                  <a:schemeClr val="bg1"/>
                </a:solidFill>
              </a:rPr>
              <a:t>Care Plan for a Fictional Person with Breast Cancer</a:t>
            </a:r>
          </a:p>
        </p:txBody>
      </p:sp>
      <p:sp>
        <p:nvSpPr>
          <p:cNvPr id="3" name="Subtitle 2"/>
          <p:cNvSpPr>
            <a:spLocks noGrp="1"/>
          </p:cNvSpPr>
          <p:nvPr>
            <p:ph type="subTitle" idx="1"/>
          </p:nvPr>
        </p:nvSpPr>
        <p:spPr>
          <a:xfrm>
            <a:off x="1208228" y="5972174"/>
            <a:ext cx="8578699" cy="504825"/>
          </a:xfrm>
        </p:spPr>
        <p:txBody>
          <a:bodyPr vert="horz" lIns="91440" tIns="45720" rIns="91440" bIns="45720" rtlCol="0" anchor="t">
            <a:normAutofit/>
          </a:bodyPr>
          <a:lstStyle/>
          <a:p>
            <a:pPr algn="l"/>
            <a:r>
              <a:rPr lang="en-US" b="1" i="1" dirty="0">
                <a:solidFill>
                  <a:srgbClr val="FFFFFF"/>
                </a:solidFill>
              </a:rPr>
              <a:t>Marian Lalus 2333060</a:t>
            </a:r>
          </a:p>
        </p:txBody>
      </p:sp>
      <p:sp>
        <p:nvSpPr>
          <p:cNvPr id="10"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4359" y="583345"/>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12"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33139" y="8126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14"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8819" y="103706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cxnSp>
        <p:nvCxnSpPr>
          <p:cNvPr id="16" name="Straight Connector 15">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56114" y="3503032"/>
            <a:ext cx="0" cy="334609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18" name="Graphic 22">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36425" y="5636680"/>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rgbClr val="FFFFFF"/>
          </a:solidFill>
          <a:ln w="646" cap="flat">
            <a:noFill/>
            <a:prstDash val="solid"/>
            <a:miter/>
          </a:ln>
        </p:spPr>
        <p:txBody>
          <a:bodyPr rtlCol="0" anchor="ctr"/>
          <a:lstStyle/>
          <a:p>
            <a:endParaRPr lang="en-US">
              <a:solidFill>
                <a:srgbClr val="FFFFFF"/>
              </a:solidFill>
            </a:endParaRPr>
          </a:p>
        </p:txBody>
      </p:sp>
      <p:sp>
        <p:nvSpPr>
          <p:cNvPr id="20" name="Graphic 23">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45175" y="609675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rgbClr val="FFFFFF"/>
          </a:solidFill>
          <a:ln w="516" cap="flat">
            <a:noFill/>
            <a:prstDash val="solid"/>
            <a:miter/>
          </a:ln>
        </p:spPr>
        <p:txBody>
          <a:bodyPr rtlCol="0" anchor="ctr"/>
          <a:lstStyle/>
          <a:p>
            <a:endParaRPr lang="en-US">
              <a:solidFill>
                <a:srgbClr val="FFFFFF"/>
              </a:solidFill>
            </a:endParaRPr>
          </a:p>
        </p:txBody>
      </p:sp>
      <p:sp>
        <p:nvSpPr>
          <p:cNvPr id="22" name="Graphic 21">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54288" y="6238029"/>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rgbClr val="FFFFFF"/>
          </a:solidFill>
          <a:ln w="469" cap="flat">
            <a:noFill/>
            <a:prstDash val="solid"/>
            <a:miter/>
          </a:ln>
        </p:spPr>
        <p:txBody>
          <a:bodyPr rtlCol="0" anchor="ctr"/>
          <a:lstStyle/>
          <a:p>
            <a:endParaRPr lang="en-US">
              <a:solidFill>
                <a:srgbClr val="FFFFFF"/>
              </a:solidFill>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A3CD516-14B1-DEB9-7536-57C22C049675}"/>
              </a:ext>
            </a:extLst>
          </p:cNvPr>
          <p:cNvSpPr>
            <a:spLocks noGrp="1"/>
          </p:cNvSpPr>
          <p:nvPr>
            <p:ph type="title"/>
          </p:nvPr>
        </p:nvSpPr>
        <p:spPr>
          <a:xfrm>
            <a:off x="1371597" y="348865"/>
            <a:ext cx="10044023" cy="877729"/>
          </a:xfrm>
        </p:spPr>
        <p:txBody>
          <a:bodyPr anchor="ctr">
            <a:normAutofit/>
          </a:bodyPr>
          <a:lstStyle/>
          <a:p>
            <a:pPr>
              <a:lnSpc>
                <a:spcPct val="100000"/>
              </a:lnSpc>
            </a:pPr>
            <a:r>
              <a:rPr lang="en-US" sz="4000" b="1" dirty="0">
                <a:solidFill>
                  <a:srgbClr val="FFFFFF"/>
                </a:solidFill>
                <a:latin typeface="Times New Roman" panose="02020603050405020304" pitchFamily="18" charset="0"/>
                <a:cs typeface="Times New Roman" panose="02020603050405020304" pitchFamily="18" charset="0"/>
              </a:rPr>
              <a:t>Introduction</a:t>
            </a:r>
            <a:endParaRPr lang="en-US" sz="4000" dirty="0">
              <a:solidFill>
                <a:srgbClr val="FFFFFF"/>
              </a:solidFill>
              <a:latin typeface="Times New Roman" panose="02020603050405020304" pitchFamily="18" charset="0"/>
              <a:cs typeface="Times New Roman" panose="02020603050405020304" pitchFamily="18" charset="0"/>
            </a:endParaRPr>
          </a:p>
        </p:txBody>
      </p:sp>
      <p:graphicFrame>
        <p:nvGraphicFramePr>
          <p:cNvPr id="13" name="Content Placeholder 2">
            <a:extLst>
              <a:ext uri="{FF2B5EF4-FFF2-40B4-BE49-F238E27FC236}">
                <a16:creationId xmlns:a16="http://schemas.microsoft.com/office/drawing/2014/main" id="{9DF9B5A6-14BF-37A4-F8AE-BAD4C4F4D4AE}"/>
              </a:ext>
            </a:extLst>
          </p:cNvPr>
          <p:cNvGraphicFramePr>
            <a:graphicFrameLocks noGrp="1"/>
          </p:cNvGraphicFramePr>
          <p:nvPr>
            <p:ph idx="1"/>
            <p:extLst>
              <p:ext uri="{D42A27DB-BD31-4B8C-83A1-F6EECF244321}">
                <p14:modId xmlns:p14="http://schemas.microsoft.com/office/powerpoint/2010/main" val="3506553470"/>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4" name="First page">
            <a:hlinkClick r:id="" action="ppaction://media"/>
            <a:extLst>
              <a:ext uri="{FF2B5EF4-FFF2-40B4-BE49-F238E27FC236}">
                <a16:creationId xmlns:a16="http://schemas.microsoft.com/office/drawing/2014/main" id="{81397E14-1FF7-ABD9-2C4C-EA1555D56C57}"/>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278946" y="5866947"/>
            <a:ext cx="730250" cy="730250"/>
          </a:xfrm>
          <a:prstGeom prst="rect">
            <a:avLst/>
          </a:prstGeom>
        </p:spPr>
      </p:pic>
    </p:spTree>
    <p:extLst>
      <p:ext uri="{BB962C8B-B14F-4D97-AF65-F5344CB8AC3E}">
        <p14:creationId xmlns:p14="http://schemas.microsoft.com/office/powerpoint/2010/main" val="250101890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4"/>
                                        </p:tgtEl>
                                      </p:cBhvr>
                                    </p:cmd>
                                  </p:childTnLst>
                                </p:cTn>
                              </p:par>
                            </p:childTnLst>
                          </p:cTn>
                        </p:par>
                      </p:childTnLst>
                    </p:cTn>
                  </p:par>
                </p:childTnLst>
              </p:cTn>
              <p:nextCondLst>
                <p:cond evt="onClick" delay="0">
                  <p:tgtEl>
                    <p:spTgt spid="14"/>
                  </p:tgtEl>
                </p:cond>
              </p:nextCondLst>
            </p:seq>
            <p:audio>
              <p:cMediaNode>
                <p:cTn id="7" fill="hold" display="0">
                  <p:stCondLst>
                    <p:cond delay="indefinite"/>
                  </p:stCondLst>
                  <p:endCondLst>
                    <p:cond evt="onStopAudio" delay="0">
                      <p:tgtEl>
                        <p:sldTgt/>
                      </p:tgtEl>
                    </p:cond>
                  </p:endCondLst>
                </p:cTn>
                <p:tgtEl>
                  <p:spTgt spid="1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752E993-074E-E650-FD80-44C517A39116}"/>
              </a:ext>
            </a:extLst>
          </p:cNvPr>
          <p:cNvSpPr>
            <a:spLocks noGrp="1"/>
          </p:cNvSpPr>
          <p:nvPr>
            <p:ph type="title"/>
          </p:nvPr>
        </p:nvSpPr>
        <p:spPr>
          <a:xfrm>
            <a:off x="1371597" y="348865"/>
            <a:ext cx="10044023" cy="877729"/>
          </a:xfrm>
        </p:spPr>
        <p:txBody>
          <a:bodyPr anchor="ctr">
            <a:normAutofit/>
          </a:bodyPr>
          <a:lstStyle/>
          <a:p>
            <a:pPr>
              <a:lnSpc>
                <a:spcPct val="100000"/>
              </a:lnSpc>
            </a:pPr>
            <a:r>
              <a:rPr lang="en-US" sz="4000" b="1" dirty="0">
                <a:solidFill>
                  <a:srgbClr val="FFFFFF"/>
                </a:solidFill>
              </a:rPr>
              <a:t>Anatomy of the Breast </a:t>
            </a:r>
            <a:endParaRPr lang="en-US" sz="4000" dirty="0">
              <a:solidFill>
                <a:srgbClr val="FFFFFF"/>
              </a:solidFill>
            </a:endParaRPr>
          </a:p>
        </p:txBody>
      </p:sp>
      <p:graphicFrame>
        <p:nvGraphicFramePr>
          <p:cNvPr id="19" name="Content Placeholder 2">
            <a:extLst>
              <a:ext uri="{FF2B5EF4-FFF2-40B4-BE49-F238E27FC236}">
                <a16:creationId xmlns:a16="http://schemas.microsoft.com/office/drawing/2014/main" id="{4EBC1AD4-B0D8-5A50-FC8D-DD9E8C14EDCE}"/>
              </a:ext>
            </a:extLst>
          </p:cNvPr>
          <p:cNvGraphicFramePr>
            <a:graphicFrameLocks noGrp="1"/>
          </p:cNvGraphicFramePr>
          <p:nvPr>
            <p:ph idx="1"/>
            <p:extLst>
              <p:ext uri="{D42A27DB-BD31-4B8C-83A1-F6EECF244321}">
                <p14:modId xmlns:p14="http://schemas.microsoft.com/office/powerpoint/2010/main" val="4122546816"/>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9" name="Breast anatomy ans psychology">
            <a:hlinkClick r:id="" action="ppaction://media"/>
            <a:extLst>
              <a:ext uri="{FF2B5EF4-FFF2-40B4-BE49-F238E27FC236}">
                <a16:creationId xmlns:a16="http://schemas.microsoft.com/office/drawing/2014/main" id="{E2882E5B-EC1F-B06A-C9F8-61759DAC8779}"/>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415018" y="5576661"/>
            <a:ext cx="730250" cy="730250"/>
          </a:xfrm>
          <a:prstGeom prst="rect">
            <a:avLst/>
          </a:prstGeom>
        </p:spPr>
      </p:pic>
    </p:spTree>
    <p:extLst>
      <p:ext uri="{BB962C8B-B14F-4D97-AF65-F5344CB8AC3E}">
        <p14:creationId xmlns:p14="http://schemas.microsoft.com/office/powerpoint/2010/main" val="28321590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nextCondLst>
                <p:cond evt="onClick" delay="0">
                  <p:tgtEl>
                    <p:spTgt spid="9"/>
                  </p:tgtEl>
                </p:cond>
              </p:nextCondLst>
            </p:seq>
            <p:audio>
              <p:cMediaNode>
                <p:cTn id="7" fill="hold" display="0">
                  <p:stCondLst>
                    <p:cond delay="indefinite"/>
                  </p:stCondLst>
                  <p:endCondLst>
                    <p:cond evt="onStopAudio" delay="0">
                      <p:tgtEl>
                        <p:sldTgt/>
                      </p:tgtEl>
                    </p:cond>
                  </p:endCondLst>
                </p:cTn>
                <p:tgtEl>
                  <p:spTgt spid="9"/>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A6B7CF-D81D-C9A3-D49E-B07DCBBCB558}"/>
              </a:ext>
            </a:extLst>
          </p:cNvPr>
          <p:cNvSpPr>
            <a:spLocks noGrp="1"/>
          </p:cNvSpPr>
          <p:nvPr>
            <p:ph type="title"/>
          </p:nvPr>
        </p:nvSpPr>
        <p:spPr>
          <a:xfrm>
            <a:off x="635000" y="640823"/>
            <a:ext cx="3418659" cy="5583148"/>
          </a:xfrm>
        </p:spPr>
        <p:txBody>
          <a:bodyPr anchor="ctr">
            <a:normAutofit/>
          </a:bodyPr>
          <a:lstStyle/>
          <a:p>
            <a:pPr>
              <a:lnSpc>
                <a:spcPct val="100000"/>
              </a:lnSpc>
            </a:pPr>
            <a:r>
              <a:rPr lang="en-US" sz="4000" b="1" dirty="0">
                <a:latin typeface="Times New Roman" panose="02020603050405020304" pitchFamily="18" charset="0"/>
                <a:cs typeface="Times New Roman" panose="02020603050405020304" pitchFamily="18" charset="0"/>
              </a:rPr>
              <a:t>Physiology of the Breast </a:t>
            </a:r>
          </a:p>
        </p:txBody>
      </p:sp>
      <p:sp>
        <p:nvSpPr>
          <p:cNvPr id="25"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sX0" fmla="*/ 0 w 5410200"/>
              <a:gd name="csY0" fmla="*/ 0 h 18288"/>
              <a:gd name="csX1" fmla="*/ 568071 w 5410200"/>
              <a:gd name="csY1" fmla="*/ 0 h 18288"/>
              <a:gd name="csX2" fmla="*/ 1298448 w 5410200"/>
              <a:gd name="csY2" fmla="*/ 0 h 18288"/>
              <a:gd name="csX3" fmla="*/ 1920621 w 5410200"/>
              <a:gd name="csY3" fmla="*/ 0 h 18288"/>
              <a:gd name="csX4" fmla="*/ 2488692 w 5410200"/>
              <a:gd name="csY4" fmla="*/ 0 h 18288"/>
              <a:gd name="csX5" fmla="*/ 3219069 w 5410200"/>
              <a:gd name="csY5" fmla="*/ 0 h 18288"/>
              <a:gd name="csX6" fmla="*/ 3895344 w 5410200"/>
              <a:gd name="csY6" fmla="*/ 0 h 18288"/>
              <a:gd name="csX7" fmla="*/ 4571619 w 5410200"/>
              <a:gd name="csY7" fmla="*/ 0 h 18288"/>
              <a:gd name="csX8" fmla="*/ 5410200 w 5410200"/>
              <a:gd name="csY8" fmla="*/ 0 h 18288"/>
              <a:gd name="csX9" fmla="*/ 5410200 w 5410200"/>
              <a:gd name="csY9" fmla="*/ 18288 h 18288"/>
              <a:gd name="csX10" fmla="*/ 4842129 w 5410200"/>
              <a:gd name="csY10" fmla="*/ 18288 h 18288"/>
              <a:gd name="csX11" fmla="*/ 4328160 w 5410200"/>
              <a:gd name="csY11" fmla="*/ 18288 h 18288"/>
              <a:gd name="csX12" fmla="*/ 3597783 w 5410200"/>
              <a:gd name="csY12" fmla="*/ 18288 h 18288"/>
              <a:gd name="csX13" fmla="*/ 3029712 w 5410200"/>
              <a:gd name="csY13" fmla="*/ 18288 h 18288"/>
              <a:gd name="csX14" fmla="*/ 2299335 w 5410200"/>
              <a:gd name="csY14" fmla="*/ 18288 h 18288"/>
              <a:gd name="csX15" fmla="*/ 1514856 w 5410200"/>
              <a:gd name="csY15" fmla="*/ 18288 h 18288"/>
              <a:gd name="csX16" fmla="*/ 892683 w 5410200"/>
              <a:gd name="csY16" fmla="*/ 18288 h 18288"/>
              <a:gd name="csX17" fmla="*/ 0 w 5410200"/>
              <a:gd name="csY17" fmla="*/ 18288 h 18288"/>
              <a:gd name="csX18" fmla="*/ 0 w 5410200"/>
              <a:gd name="csY1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9" name="Content Placeholder 2">
            <a:extLst>
              <a:ext uri="{FF2B5EF4-FFF2-40B4-BE49-F238E27FC236}">
                <a16:creationId xmlns:a16="http://schemas.microsoft.com/office/drawing/2014/main" id="{3378BC7F-D5A2-648A-A833-E7EB7387AEFA}"/>
              </a:ext>
            </a:extLst>
          </p:cNvPr>
          <p:cNvGraphicFramePr>
            <a:graphicFrameLocks noGrp="1"/>
          </p:cNvGraphicFramePr>
          <p:nvPr>
            <p:ph idx="1"/>
            <p:extLst>
              <p:ext uri="{D42A27DB-BD31-4B8C-83A1-F6EECF244321}">
                <p14:modId xmlns:p14="http://schemas.microsoft.com/office/powerpoint/2010/main" val="3019009427"/>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498639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24" name="Group 23">
            <a:extLst>
              <a:ext uri="{FF2B5EF4-FFF2-40B4-BE49-F238E27FC236}">
                <a16:creationId xmlns:a16="http://schemas.microsoft.com/office/drawing/2014/main" id="{5D1A9D8B-3117-4D9D-BDA4-DD81895098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467600" cy="6858000"/>
            <a:chOff x="7467600" y="0"/>
            <a:chExt cx="4724400" cy="6858000"/>
          </a:xfrm>
        </p:grpSpPr>
        <p:sp>
          <p:nvSpPr>
            <p:cNvPr id="25" name="Rectangle 24">
              <a:extLst>
                <a:ext uri="{FF2B5EF4-FFF2-40B4-BE49-F238E27FC236}">
                  <a16:creationId xmlns:a16="http://schemas.microsoft.com/office/drawing/2014/main" id="{A7877B25-8C10-4C8D-BC88-BF3C557F8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a:extLst>
                <a:ext uri="{FF2B5EF4-FFF2-40B4-BE49-F238E27FC236}">
                  <a16:creationId xmlns:a16="http://schemas.microsoft.com/office/drawing/2014/main" id="{54F0DD86-96CD-4F5F-BA4D-FFC17F2D6C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8" name="Freeform: Shape 27">
            <a:extLst>
              <a:ext uri="{FF2B5EF4-FFF2-40B4-BE49-F238E27FC236}">
                <a16:creationId xmlns:a16="http://schemas.microsoft.com/office/drawing/2014/main" id="{BD92035A-AA2F-4CD8-A556-1CE8BDEC75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69701" cy="68580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30" name="Rectangle 29">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990600"/>
            <a:ext cx="112776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B5218275-D5FE-B851-4664-EF5FEB71B177}"/>
              </a:ext>
            </a:extLst>
          </p:cNvPr>
          <p:cNvSpPr>
            <a:spLocks noGrp="1"/>
          </p:cNvSpPr>
          <p:nvPr>
            <p:ph type="title"/>
          </p:nvPr>
        </p:nvSpPr>
        <p:spPr>
          <a:xfrm>
            <a:off x="1143000" y="1676400"/>
            <a:ext cx="3810000" cy="3505200"/>
          </a:xfrm>
        </p:spPr>
        <p:txBody>
          <a:bodyPr anchor="t">
            <a:normAutofit/>
          </a:bodyPr>
          <a:lstStyle/>
          <a:p>
            <a:r>
              <a:rPr lang="en-US" sz="4000" b="1" dirty="0">
                <a:latin typeface="Times New Roman" panose="02020603050405020304" pitchFamily="18" charset="0"/>
                <a:cs typeface="Times New Roman" panose="02020603050405020304" pitchFamily="18" charset="0"/>
              </a:rPr>
              <a:t>Lymphatic System &amp; Its Role </a:t>
            </a:r>
            <a:endParaRPr lang="en-US" sz="40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6037454-8219-5887-C801-4E0BFFB588D7}"/>
              </a:ext>
            </a:extLst>
          </p:cNvPr>
          <p:cNvSpPr>
            <a:spLocks noGrp="1"/>
          </p:cNvSpPr>
          <p:nvPr>
            <p:ph idx="1"/>
          </p:nvPr>
        </p:nvSpPr>
        <p:spPr>
          <a:xfrm>
            <a:off x="5181604" y="1676400"/>
            <a:ext cx="5638796" cy="3505200"/>
          </a:xfrm>
        </p:spPr>
        <p:txBody>
          <a:bodyPr vert="horz" lIns="91440" tIns="45720" rIns="91440" bIns="45720" rtlCol="0">
            <a:normAutofit/>
          </a:bodyPr>
          <a:lstStyle/>
          <a:p>
            <a:pPr>
              <a:lnSpc>
                <a:spcPct val="100000"/>
              </a:lnSpc>
            </a:pPr>
            <a:r>
              <a:rPr lang="en-US" sz="2000" dirty="0">
                <a:solidFill>
                  <a:schemeClr val="tx1">
                    <a:alpha val="55000"/>
                  </a:schemeClr>
                </a:solidFill>
                <a:latin typeface="Times New Roman" panose="02020603050405020304" pitchFamily="18" charset="0"/>
                <a:cs typeface="Times New Roman" panose="02020603050405020304" pitchFamily="18" charset="0"/>
              </a:rPr>
              <a:t>The fluid in the breast tissue is drained out of the body through lymphatic vessels.</a:t>
            </a:r>
          </a:p>
          <a:p>
            <a:pPr>
              <a:lnSpc>
                <a:spcPct val="100000"/>
              </a:lnSpc>
            </a:pPr>
            <a:r>
              <a:rPr lang="en-US" sz="2000" dirty="0">
                <a:solidFill>
                  <a:schemeClr val="tx1">
                    <a:alpha val="55000"/>
                  </a:schemeClr>
                </a:solidFill>
                <a:latin typeface="Times New Roman" panose="02020603050405020304" pitchFamily="18" charset="0"/>
                <a:cs typeface="Times New Roman" panose="02020603050405020304" pitchFamily="18" charset="0"/>
              </a:rPr>
              <a:t>Primary drainage pathway- axillary node.</a:t>
            </a:r>
          </a:p>
          <a:p>
            <a:pPr>
              <a:lnSpc>
                <a:spcPct val="100000"/>
              </a:lnSpc>
            </a:pPr>
            <a:r>
              <a:rPr lang="en-US" sz="2000" dirty="0">
                <a:solidFill>
                  <a:schemeClr val="tx1">
                    <a:alpha val="55000"/>
                  </a:schemeClr>
                </a:solidFill>
                <a:latin typeface="Times New Roman" panose="02020603050405020304" pitchFamily="18" charset="0"/>
                <a:cs typeface="Times New Roman" panose="02020603050405020304" pitchFamily="18" charset="0"/>
              </a:rPr>
              <a:t>Immune activity: screening of destructive cells (</a:t>
            </a:r>
            <a:r>
              <a:rPr lang="en-US" sz="2000" dirty="0" err="1">
                <a:solidFill>
                  <a:schemeClr val="tx1">
                    <a:alpha val="55000"/>
                  </a:schemeClr>
                </a:solidFill>
                <a:latin typeface="Times New Roman" panose="02020603050405020304" pitchFamily="18" charset="0"/>
                <a:cs typeface="Times New Roman" panose="02020603050405020304" pitchFamily="18" charset="0"/>
              </a:rPr>
              <a:t>Xiong</a:t>
            </a:r>
            <a:r>
              <a:rPr lang="en-US" sz="2000" dirty="0">
                <a:solidFill>
                  <a:schemeClr val="tx1">
                    <a:alpha val="55000"/>
                  </a:schemeClr>
                </a:solidFill>
                <a:latin typeface="Times New Roman" panose="02020603050405020304" pitchFamily="18" charset="0"/>
                <a:cs typeface="Times New Roman" panose="02020603050405020304" pitchFamily="18" charset="0"/>
              </a:rPr>
              <a:t> et al., 2025).</a:t>
            </a:r>
          </a:p>
          <a:p>
            <a:pPr>
              <a:lnSpc>
                <a:spcPct val="100000"/>
              </a:lnSpc>
            </a:pPr>
            <a:r>
              <a:rPr lang="en-US" sz="2000" dirty="0">
                <a:solidFill>
                  <a:schemeClr val="tx1">
                    <a:alpha val="55000"/>
                  </a:schemeClr>
                </a:solidFill>
                <a:latin typeface="Times New Roman" panose="02020603050405020304" pitchFamily="18" charset="0"/>
                <a:cs typeface="Times New Roman" panose="02020603050405020304" pitchFamily="18" charset="0"/>
              </a:rPr>
              <a:t>Major part with regard to the early metastasis.</a:t>
            </a:r>
          </a:p>
          <a:p>
            <a:pPr>
              <a:lnSpc>
                <a:spcPct val="100000"/>
              </a:lnSpc>
            </a:pPr>
            <a:r>
              <a:rPr lang="en-US" sz="2000" dirty="0">
                <a:solidFill>
                  <a:schemeClr val="tx1">
                    <a:alpha val="55000"/>
                  </a:schemeClr>
                </a:solidFill>
                <a:latin typeface="Times New Roman" panose="02020603050405020304" pitchFamily="18" charset="0"/>
                <a:cs typeface="Times New Roman" panose="02020603050405020304" pitchFamily="18" charset="0"/>
              </a:rPr>
              <a:t>Avenue of cancer cell invasion.</a:t>
            </a:r>
          </a:p>
        </p:txBody>
      </p:sp>
      <p:pic>
        <p:nvPicPr>
          <p:cNvPr id="4" name="Lymaohtidx system">
            <a:hlinkClick r:id="" action="ppaction://media"/>
            <a:extLst>
              <a:ext uri="{FF2B5EF4-FFF2-40B4-BE49-F238E27FC236}">
                <a16:creationId xmlns:a16="http://schemas.microsoft.com/office/drawing/2014/main" id="{6D34FE77-7E05-1C73-14A3-9E9F8F20882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86518" y="4460875"/>
            <a:ext cx="730250" cy="730250"/>
          </a:xfrm>
          <a:prstGeom prst="rect">
            <a:avLst/>
          </a:prstGeom>
        </p:spPr>
      </p:pic>
    </p:spTree>
    <p:extLst>
      <p:ext uri="{BB962C8B-B14F-4D97-AF65-F5344CB8AC3E}">
        <p14:creationId xmlns:p14="http://schemas.microsoft.com/office/powerpoint/2010/main" val="233215230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itle 1">
            <a:extLst>
              <a:ext uri="{FF2B5EF4-FFF2-40B4-BE49-F238E27FC236}">
                <a16:creationId xmlns:a16="http://schemas.microsoft.com/office/drawing/2014/main" id="{77BF8AB6-7A87-5A51-0BB1-A2F67792D100}"/>
              </a:ext>
            </a:extLst>
          </p:cNvPr>
          <p:cNvSpPr>
            <a:spLocks noGrp="1"/>
          </p:cNvSpPr>
          <p:nvPr>
            <p:ph type="title"/>
          </p:nvPr>
        </p:nvSpPr>
        <p:spPr>
          <a:xfrm>
            <a:off x="838200" y="643467"/>
            <a:ext cx="2951205" cy="5571066"/>
          </a:xfrm>
        </p:spPr>
        <p:txBody>
          <a:bodyPr>
            <a:normAutofit/>
          </a:bodyPr>
          <a:lstStyle/>
          <a:p>
            <a:pPr>
              <a:lnSpc>
                <a:spcPct val="100000"/>
              </a:lnSpc>
            </a:pPr>
            <a:r>
              <a:rPr lang="en-US" sz="4000" b="1" dirty="0">
                <a:solidFill>
                  <a:srgbClr val="FFFFFF"/>
                </a:solidFill>
                <a:latin typeface="Times New Roman" panose="02020603050405020304" pitchFamily="18" charset="0"/>
                <a:cs typeface="Times New Roman" panose="02020603050405020304" pitchFamily="18" charset="0"/>
              </a:rPr>
              <a:t>What is Breast Cancer? (Pathophysiology)</a:t>
            </a:r>
            <a:endParaRPr lang="en-US" sz="4000" dirty="0">
              <a:solidFill>
                <a:srgbClr val="FFFFFF"/>
              </a:solidFill>
              <a:latin typeface="Times New Roman" panose="02020603050405020304" pitchFamily="18" charset="0"/>
              <a:cs typeface="Times New Roman" panose="02020603050405020304" pitchFamily="18" charset="0"/>
            </a:endParaRPr>
          </a:p>
        </p:txBody>
      </p:sp>
      <p:graphicFrame>
        <p:nvGraphicFramePr>
          <p:cNvPr id="5" name="Content Placeholder 2">
            <a:extLst>
              <a:ext uri="{FF2B5EF4-FFF2-40B4-BE49-F238E27FC236}">
                <a16:creationId xmlns:a16="http://schemas.microsoft.com/office/drawing/2014/main" id="{581D8ABC-08AA-80BD-6CE1-3704CC79619D}"/>
              </a:ext>
            </a:extLst>
          </p:cNvPr>
          <p:cNvGraphicFramePr>
            <a:graphicFrameLocks noGrp="1"/>
          </p:cNvGraphicFramePr>
          <p:nvPr>
            <p:ph idx="1"/>
            <p:extLst>
              <p:ext uri="{D42A27DB-BD31-4B8C-83A1-F6EECF244321}">
                <p14:modId xmlns:p14="http://schemas.microsoft.com/office/powerpoint/2010/main" val="2674842995"/>
              </p:ext>
            </p:extLst>
          </p:nvPr>
        </p:nvGraphicFramePr>
        <p:xfrm>
          <a:off x="5207640" y="643466"/>
          <a:ext cx="6291714" cy="553073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7" name="What us rhe cancer is">
            <a:hlinkClick r:id="" action="ppaction://media"/>
            <a:extLst>
              <a:ext uri="{FF2B5EF4-FFF2-40B4-BE49-F238E27FC236}">
                <a16:creationId xmlns:a16="http://schemas.microsoft.com/office/drawing/2014/main" id="{1253317F-1B73-CE08-7B20-D321209F535F}"/>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4143375" y="5848804"/>
            <a:ext cx="730250" cy="730250"/>
          </a:xfrm>
          <a:prstGeom prst="rect">
            <a:avLst/>
          </a:prstGeom>
        </p:spPr>
      </p:pic>
    </p:spTree>
    <p:extLst>
      <p:ext uri="{BB962C8B-B14F-4D97-AF65-F5344CB8AC3E}">
        <p14:creationId xmlns:p14="http://schemas.microsoft.com/office/powerpoint/2010/main" val="11732018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7"/>
                                        </p:tgtEl>
                                      </p:cBhvr>
                                    </p:cmd>
                                  </p:childTnLst>
                                </p:cTn>
                              </p:par>
                            </p:childTnLst>
                          </p:cTn>
                        </p:par>
                      </p:childTnLst>
                    </p:cTn>
                  </p:par>
                </p:childTnLst>
              </p:cTn>
              <p:nextCondLst>
                <p:cond evt="onClick" delay="0">
                  <p:tgtEl>
                    <p:spTgt spid="17"/>
                  </p:tgtEl>
                </p:cond>
              </p:nextCondLst>
            </p:seq>
            <p:audio>
              <p:cMediaNode>
                <p:cTn id="7" fill="hold" display="0">
                  <p:stCondLst>
                    <p:cond delay="indefinite"/>
                  </p:stCondLst>
                  <p:endCondLst>
                    <p:cond evt="onStopAudio" delay="0">
                      <p:tgtEl>
                        <p:sldTgt/>
                      </p:tgtEl>
                    </p:cond>
                  </p:endCondLst>
                </p:cTn>
                <p:tgtEl>
                  <p:spTgt spid="1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2B9CF6-2F10-CE6E-ECE6-6FEAA977C713}"/>
              </a:ext>
            </a:extLst>
          </p:cNvPr>
          <p:cNvSpPr>
            <a:spLocks noGrp="1"/>
          </p:cNvSpPr>
          <p:nvPr>
            <p:ph type="title"/>
          </p:nvPr>
        </p:nvSpPr>
        <p:spPr>
          <a:xfrm>
            <a:off x="1171074" y="1396686"/>
            <a:ext cx="3240506" cy="4064628"/>
          </a:xfrm>
        </p:spPr>
        <p:txBody>
          <a:bodyPr>
            <a:normAutofit/>
          </a:bodyPr>
          <a:lstStyle/>
          <a:p>
            <a:pPr>
              <a:lnSpc>
                <a:spcPct val="100000"/>
              </a:lnSpc>
            </a:pPr>
            <a:r>
              <a:rPr lang="en-US" sz="4000" b="1" dirty="0">
                <a:solidFill>
                  <a:srgbClr val="FFFFFF"/>
                </a:solidFill>
                <a:latin typeface="Times New Roman" panose="02020603050405020304" pitchFamily="18" charset="0"/>
                <a:cs typeface="Times New Roman" panose="02020603050405020304" pitchFamily="18" charset="0"/>
              </a:rPr>
              <a:t>How Breast Cancer Affects Body Functioning </a:t>
            </a:r>
            <a:endParaRPr lang="en-US" sz="4000" dirty="0">
              <a:solidFill>
                <a:srgbClr val="FFFFFF"/>
              </a:solidFill>
              <a:latin typeface="Times New Roman" panose="02020603050405020304" pitchFamily="18" charset="0"/>
              <a:cs typeface="Times New Roman" panose="02020603050405020304" pitchFamily="18" charset="0"/>
            </a:endParaRP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F709682-1D67-54BC-5B4C-71C044F10A60}"/>
              </a:ext>
            </a:extLst>
          </p:cNvPr>
          <p:cNvSpPr>
            <a:spLocks noGrp="1"/>
          </p:cNvSpPr>
          <p:nvPr>
            <p:ph idx="1"/>
          </p:nvPr>
        </p:nvSpPr>
        <p:spPr>
          <a:xfrm>
            <a:off x="5370153" y="1526033"/>
            <a:ext cx="5536397" cy="3935281"/>
          </a:xfrm>
        </p:spPr>
        <p:txBody>
          <a:bodyPr vert="horz" lIns="91440" tIns="45720" rIns="91440" bIns="45720" rtlCol="0">
            <a:normAutofit/>
          </a:bodyPr>
          <a:lstStyle/>
          <a:p>
            <a:pPr>
              <a:lnSpc>
                <a:spcPct val="100000"/>
              </a:lnSpc>
            </a:pPr>
            <a:r>
              <a:rPr lang="en-US" sz="2000" dirty="0">
                <a:latin typeface="Times New Roman" panose="02020603050405020304" pitchFamily="18" charset="0"/>
                <a:cs typeface="Times New Roman" panose="02020603050405020304" pitchFamily="18" charset="0"/>
              </a:rPr>
              <a:t>Alteration in normal structure of the breast tissues.</a:t>
            </a:r>
          </a:p>
          <a:p>
            <a:pPr>
              <a:lnSpc>
                <a:spcPct val="100000"/>
              </a:lnSpc>
            </a:pPr>
            <a:r>
              <a:rPr lang="en-US" sz="2000" dirty="0">
                <a:latin typeface="Times New Roman" panose="02020603050405020304" pitchFamily="18" charset="0"/>
                <a:cs typeface="Times New Roman" panose="02020603050405020304" pitchFamily="18" charset="0"/>
              </a:rPr>
              <a:t>Damaged ductal and lobular functioning.</a:t>
            </a:r>
          </a:p>
          <a:p>
            <a:pPr>
              <a:lnSpc>
                <a:spcPct val="100000"/>
              </a:lnSpc>
            </a:pPr>
            <a:r>
              <a:rPr lang="en-US" sz="2000" dirty="0">
                <a:latin typeface="Times New Roman" panose="02020603050405020304" pitchFamily="18" charset="0"/>
                <a:cs typeface="Times New Roman" panose="02020603050405020304" pitchFamily="18" charset="0"/>
              </a:rPr>
              <a:t>Obstruction and swelling of the lymphatic (lymphedema).</a:t>
            </a:r>
          </a:p>
          <a:p>
            <a:pPr>
              <a:lnSpc>
                <a:spcPct val="100000"/>
              </a:lnSpc>
            </a:pPr>
            <a:r>
              <a:rPr lang="en-US" sz="2000" dirty="0">
                <a:latin typeface="Times New Roman" panose="02020603050405020304" pitchFamily="18" charset="0"/>
                <a:cs typeface="Times New Roman" panose="02020603050405020304" pitchFamily="18" charset="0"/>
              </a:rPr>
              <a:t>The hormonal imbalances on the growth of tissues.</a:t>
            </a:r>
          </a:p>
          <a:p>
            <a:pPr>
              <a:lnSpc>
                <a:spcPct val="100000"/>
              </a:lnSpc>
            </a:pPr>
            <a:r>
              <a:rPr lang="en-US" sz="2000" dirty="0">
                <a:latin typeface="Times New Roman" panose="02020603050405020304" pitchFamily="18" charset="0"/>
                <a:cs typeface="Times New Roman" panose="02020603050405020304" pitchFamily="18" charset="0"/>
              </a:rPr>
              <a:t>Effect on a system in case of metastasized (Bando et al., 2022).</a:t>
            </a:r>
          </a:p>
          <a:p>
            <a:pPr>
              <a:lnSpc>
                <a:spcPct val="100000"/>
              </a:lnSpc>
            </a:pPr>
            <a:endParaRPr lang="en-US" sz="2000" dirty="0">
              <a:latin typeface="Times New Roman" panose="02020603050405020304" pitchFamily="18" charset="0"/>
              <a:cs typeface="Times New Roman" panose="02020603050405020304" pitchFamily="18" charset="0"/>
            </a:endParaRPr>
          </a:p>
        </p:txBody>
      </p:sp>
      <p:pic>
        <p:nvPicPr>
          <p:cNvPr id="4" name="How breast cancee sfftedt ither body (1)">
            <a:hlinkClick r:id="" action="ppaction://media"/>
            <a:extLst>
              <a:ext uri="{FF2B5EF4-FFF2-40B4-BE49-F238E27FC236}">
                <a16:creationId xmlns:a16="http://schemas.microsoft.com/office/drawing/2014/main" id="{50B098E6-734D-8CCF-C539-F7C76EB6F41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51089" y="5848804"/>
            <a:ext cx="730250" cy="730250"/>
          </a:xfrm>
          <a:prstGeom prst="rect">
            <a:avLst/>
          </a:prstGeom>
        </p:spPr>
      </p:pic>
    </p:spTree>
    <p:extLst>
      <p:ext uri="{BB962C8B-B14F-4D97-AF65-F5344CB8AC3E}">
        <p14:creationId xmlns:p14="http://schemas.microsoft.com/office/powerpoint/2010/main" val="37070802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Diagnosis Card Or Patient Profile Stock Photo, Picture and Royalty Free  Image. Image 90774893.">
            <a:extLst>
              <a:ext uri="{FF2B5EF4-FFF2-40B4-BE49-F238E27FC236}">
                <a16:creationId xmlns:a16="http://schemas.microsoft.com/office/drawing/2014/main" id="{40D17C3F-AFBD-304A-D8F2-9BBFF9A686C4}"/>
              </a:ext>
            </a:extLst>
          </p:cNvPr>
          <p:cNvPicPr>
            <a:picLocks noChangeAspect="1"/>
          </p:cNvPicPr>
          <p:nvPr/>
        </p:nvPicPr>
        <p:blipFill>
          <a:blip r:embed="rId5"/>
          <a:srcRect t="25706" b="3371"/>
          <a:stretch>
            <a:fillRect/>
          </a:stretch>
        </p:blipFill>
        <p:spPr>
          <a:xfrm>
            <a:off x="2522356" y="10"/>
            <a:ext cx="9669642" cy="6857990"/>
          </a:xfrm>
          <a:prstGeom prst="rect">
            <a:avLst/>
          </a:prstGeom>
        </p:spPr>
      </p:pic>
      <p:sp>
        <p:nvSpPr>
          <p:cNvPr id="18" name="Rectangle 1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0D708F6-0AAC-8827-D14B-40229BC0CE4F}"/>
              </a:ext>
            </a:extLst>
          </p:cNvPr>
          <p:cNvSpPr>
            <a:spLocks noGrp="1"/>
          </p:cNvSpPr>
          <p:nvPr>
            <p:ph type="title"/>
          </p:nvPr>
        </p:nvSpPr>
        <p:spPr>
          <a:xfrm>
            <a:off x="838200" y="365125"/>
            <a:ext cx="3822189" cy="1899912"/>
          </a:xfrm>
        </p:spPr>
        <p:txBody>
          <a:bodyPr>
            <a:normAutofit/>
          </a:bodyPr>
          <a:lstStyle/>
          <a:p>
            <a:pPr>
              <a:lnSpc>
                <a:spcPct val="100000"/>
              </a:lnSpc>
            </a:pPr>
            <a:r>
              <a:rPr lang="en-US" sz="4000" b="1" dirty="0">
                <a:latin typeface="Times New Roman" panose="02020603050405020304" pitchFamily="18" charset="0"/>
                <a:cs typeface="Times New Roman" panose="02020603050405020304" pitchFamily="18" charset="0"/>
              </a:rPr>
              <a:t>Fictional Patient Profile </a:t>
            </a:r>
          </a:p>
        </p:txBody>
      </p:sp>
      <p:sp>
        <p:nvSpPr>
          <p:cNvPr id="3" name="Content Placeholder 2">
            <a:extLst>
              <a:ext uri="{FF2B5EF4-FFF2-40B4-BE49-F238E27FC236}">
                <a16:creationId xmlns:a16="http://schemas.microsoft.com/office/drawing/2014/main" id="{CDDF1789-8FAB-30C2-8A9D-0A9807998EC9}"/>
              </a:ext>
            </a:extLst>
          </p:cNvPr>
          <p:cNvSpPr>
            <a:spLocks noGrp="1"/>
          </p:cNvSpPr>
          <p:nvPr>
            <p:ph idx="1"/>
          </p:nvPr>
        </p:nvSpPr>
        <p:spPr>
          <a:xfrm>
            <a:off x="838200" y="2434201"/>
            <a:ext cx="3822189" cy="3742762"/>
          </a:xfrm>
        </p:spPr>
        <p:txBody>
          <a:bodyPr vert="horz" lIns="91440" tIns="45720" rIns="91440" bIns="45720" rtlCol="0">
            <a:normAutofit/>
          </a:bodyPr>
          <a:lstStyle/>
          <a:p>
            <a:pPr>
              <a:lnSpc>
                <a:spcPct val="100000"/>
              </a:lnSpc>
            </a:pPr>
            <a:r>
              <a:rPr lang="en-US" sz="2000" dirty="0">
                <a:latin typeface="Times New Roman" panose="02020603050405020304" pitchFamily="18" charset="0"/>
                <a:cs typeface="Times New Roman" panose="02020603050405020304" pitchFamily="18" charset="0"/>
              </a:rPr>
              <a:t>Name: Ms. A.S., Age: 52 years</a:t>
            </a:r>
          </a:p>
          <a:p>
            <a:pPr>
              <a:lnSpc>
                <a:spcPct val="100000"/>
              </a:lnSpc>
            </a:pPr>
            <a:r>
              <a:rPr lang="en-US" sz="2000" dirty="0">
                <a:latin typeface="Times New Roman" panose="02020603050405020304" pitchFamily="18" charset="0"/>
                <a:cs typeface="Times New Roman" panose="02020603050405020304" pitchFamily="18" charset="0"/>
              </a:rPr>
              <a:t>Job status: Office administrator.</a:t>
            </a:r>
          </a:p>
          <a:p>
            <a:pPr>
              <a:lnSpc>
                <a:spcPct val="100000"/>
              </a:lnSpc>
            </a:pPr>
            <a:r>
              <a:rPr lang="en-US" sz="2000" dirty="0">
                <a:latin typeface="Times New Roman" panose="02020603050405020304" pitchFamily="18" charset="0"/>
                <a:cs typeface="Times New Roman" panose="02020603050405020304" pitchFamily="18" charset="0"/>
              </a:rPr>
              <a:t>Symptoms: Lump in the breast, slight fatigue left side (So et al., 2021).</a:t>
            </a:r>
          </a:p>
          <a:p>
            <a:pPr>
              <a:lnSpc>
                <a:spcPct val="100000"/>
              </a:lnSpc>
            </a:pPr>
            <a:r>
              <a:rPr lang="en-US" sz="2000" dirty="0">
                <a:latin typeface="Times New Roman" panose="02020603050405020304" pitchFamily="18" charset="0"/>
                <a:cs typeface="Times New Roman" panose="02020603050405020304" pitchFamily="18" charset="0"/>
              </a:rPr>
              <a:t>Lifestyle: Desk job, infrequent alcohol, BMI: 29.</a:t>
            </a:r>
          </a:p>
          <a:p>
            <a:pPr>
              <a:lnSpc>
                <a:spcPct val="100000"/>
              </a:lnSpc>
            </a:pPr>
            <a:r>
              <a:rPr lang="en-US" sz="2000" dirty="0">
                <a:latin typeface="Times New Roman" panose="02020603050405020304" pitchFamily="18" charset="0"/>
                <a:cs typeface="Times New Roman" panose="02020603050405020304" pitchFamily="18" charset="0"/>
              </a:rPr>
              <a:t>Family history: Mother has breast cancer.</a:t>
            </a:r>
          </a:p>
        </p:txBody>
      </p:sp>
      <p:pic>
        <p:nvPicPr>
          <p:cNvPr id="5" name="Patient profile">
            <a:hlinkClick r:id="" action="ppaction://media"/>
            <a:extLst>
              <a:ext uri="{FF2B5EF4-FFF2-40B4-BE49-F238E27FC236}">
                <a16:creationId xmlns:a16="http://schemas.microsoft.com/office/drawing/2014/main" id="{71E3F952-8012-E8F3-4D72-3B145FD3B84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05946" y="5966732"/>
            <a:ext cx="730250" cy="730250"/>
          </a:xfrm>
          <a:prstGeom prst="rect">
            <a:avLst/>
          </a:prstGeom>
        </p:spPr>
      </p:pic>
    </p:spTree>
    <p:extLst>
      <p:ext uri="{BB962C8B-B14F-4D97-AF65-F5344CB8AC3E}">
        <p14:creationId xmlns:p14="http://schemas.microsoft.com/office/powerpoint/2010/main" val="410028947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nextCondLst>
                <p:cond evt="onClick" delay="0">
                  <p:tgtEl>
                    <p:spTgt spid="5"/>
                  </p:tgtEl>
                </p:cond>
              </p:nextCondLst>
            </p:seq>
            <p:audio>
              <p:cMediaNode>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3"/>
          <a:stretch>
            <a:fillRect l="-15000" r="-15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C45F8-D80D-6DD3-6EFE-30B7948A485C}"/>
              </a:ext>
            </a:extLst>
          </p:cNvPr>
          <p:cNvSpPr>
            <a:spLocks noGrp="1"/>
          </p:cNvSpPr>
          <p:nvPr>
            <p:ph type="title"/>
          </p:nvPr>
        </p:nvSpPr>
        <p:spPr>
          <a:xfrm>
            <a:off x="481013" y="3752849"/>
            <a:ext cx="3290887" cy="2452687"/>
          </a:xfrm>
        </p:spPr>
        <p:txBody>
          <a:bodyPr anchor="ctr">
            <a:normAutofit/>
          </a:bodyPr>
          <a:lstStyle/>
          <a:p>
            <a:pPr>
              <a:lnSpc>
                <a:spcPct val="100000"/>
              </a:lnSpc>
            </a:pPr>
            <a:r>
              <a:rPr lang="en-US" sz="4000" b="1" dirty="0">
                <a:latin typeface="Times New Roman" panose="02020603050405020304" pitchFamily="18" charset="0"/>
                <a:cs typeface="Times New Roman" panose="02020603050405020304" pitchFamily="18" charset="0"/>
              </a:rPr>
              <a:t>Risk Factors &amp; Lifestyle Factors </a:t>
            </a:r>
            <a:endParaRPr lang="en-US" sz="4000" dirty="0">
              <a:latin typeface="Times New Roman" panose="02020603050405020304" pitchFamily="18" charset="0"/>
              <a:cs typeface="Times New Roman" panose="02020603050405020304" pitchFamily="18" charset="0"/>
            </a:endParaRPr>
          </a:p>
        </p:txBody>
      </p:sp>
      <p:graphicFrame>
        <p:nvGraphicFramePr>
          <p:cNvPr id="5" name="Content Placeholder 2">
            <a:extLst>
              <a:ext uri="{FF2B5EF4-FFF2-40B4-BE49-F238E27FC236}">
                <a16:creationId xmlns:a16="http://schemas.microsoft.com/office/drawing/2014/main" id="{C2492527-7AAB-7954-6820-40987F2DDB8F}"/>
              </a:ext>
            </a:extLst>
          </p:cNvPr>
          <p:cNvGraphicFramePr>
            <a:graphicFrameLocks noGrp="1"/>
          </p:cNvGraphicFramePr>
          <p:nvPr>
            <p:ph idx="1"/>
            <p:extLst>
              <p:ext uri="{D42A27DB-BD31-4B8C-83A1-F6EECF244321}">
                <p14:modId xmlns:p14="http://schemas.microsoft.com/office/powerpoint/2010/main" val="1833059404"/>
              </p:ext>
            </p:extLst>
          </p:nvPr>
        </p:nvGraphicFramePr>
        <p:xfrm>
          <a:off x="4223982" y="2638698"/>
          <a:ext cx="7485413" cy="390579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203757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CCBA4A-8CED-2036-12D9-4D5348B985BA}"/>
              </a:ext>
            </a:extLst>
          </p:cNvPr>
          <p:cNvSpPr>
            <a:spLocks noGrp="1"/>
          </p:cNvSpPr>
          <p:nvPr>
            <p:ph type="title"/>
          </p:nvPr>
        </p:nvSpPr>
        <p:spPr>
          <a:xfrm>
            <a:off x="838201" y="365125"/>
            <a:ext cx="5251316" cy="1807305"/>
          </a:xfrm>
        </p:spPr>
        <p:txBody>
          <a:bodyPr>
            <a:normAutofit/>
          </a:bodyPr>
          <a:lstStyle/>
          <a:p>
            <a:pPr>
              <a:lnSpc>
                <a:spcPct val="100000"/>
              </a:lnSpc>
            </a:pPr>
            <a:r>
              <a:rPr lang="en-US" sz="4000" b="1" dirty="0">
                <a:latin typeface="Times New Roman" panose="02020603050405020304" pitchFamily="18" charset="0"/>
                <a:cs typeface="Times New Roman" panose="02020603050405020304" pitchFamily="18" charset="0"/>
              </a:rPr>
              <a:t>Diagnosis &amp; Monitoring </a:t>
            </a:r>
            <a:endParaRPr lang="en-US" sz="40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8CDCC5F-C02E-F38D-F7BE-7CD3CACF4361}"/>
              </a:ext>
            </a:extLst>
          </p:cNvPr>
          <p:cNvSpPr>
            <a:spLocks noGrp="1"/>
          </p:cNvSpPr>
          <p:nvPr>
            <p:ph idx="1"/>
          </p:nvPr>
        </p:nvSpPr>
        <p:spPr>
          <a:xfrm>
            <a:off x="838200" y="2333297"/>
            <a:ext cx="4619621" cy="3843666"/>
          </a:xfrm>
        </p:spPr>
        <p:txBody>
          <a:bodyPr vert="horz" lIns="91440" tIns="45720" rIns="91440" bIns="45720" rtlCol="0">
            <a:normAutofit/>
          </a:bodyPr>
          <a:lstStyle/>
          <a:p>
            <a:pPr>
              <a:lnSpc>
                <a:spcPct val="100000"/>
              </a:lnSpc>
            </a:pPr>
            <a:r>
              <a:rPr lang="en-US" sz="2000" dirty="0">
                <a:latin typeface="Times New Roman" panose="02020603050405020304" pitchFamily="18" charset="0"/>
                <a:cs typeface="Times New Roman" panose="02020603050405020304" pitchFamily="18" charset="0"/>
              </a:rPr>
              <a:t>Triple examination: physical history, treatment, biopsy.</a:t>
            </a:r>
          </a:p>
          <a:p>
            <a:pPr>
              <a:lnSpc>
                <a:spcPct val="100000"/>
              </a:lnSpc>
            </a:pPr>
            <a:r>
              <a:rPr lang="en-US" sz="2000" dirty="0">
                <a:latin typeface="Times New Roman" panose="02020603050405020304" pitchFamily="18" charset="0"/>
                <a:cs typeface="Times New Roman" panose="02020603050405020304" pitchFamily="18" charset="0"/>
              </a:rPr>
              <a:t>Sensitization- mammography and ultrasound.</a:t>
            </a:r>
          </a:p>
          <a:p>
            <a:pPr>
              <a:lnSpc>
                <a:spcPct val="100000"/>
              </a:lnSpc>
            </a:pPr>
            <a:r>
              <a:rPr lang="en-US" sz="2000" dirty="0">
                <a:latin typeface="Times New Roman" panose="02020603050405020304" pitchFamily="18" charset="0"/>
                <a:cs typeface="Times New Roman" panose="02020603050405020304" pitchFamily="18" charset="0"/>
              </a:rPr>
              <a:t>MRI for high-risk cases (</a:t>
            </a:r>
            <a:r>
              <a:rPr lang="en-US" sz="2000" dirty="0" err="1">
                <a:latin typeface="Times New Roman" panose="02020603050405020304" pitchFamily="18" charset="0"/>
                <a:cs typeface="Times New Roman" panose="02020603050405020304" pitchFamily="18" charset="0"/>
              </a:rPr>
              <a:t>Partyka</a:t>
            </a:r>
            <a:r>
              <a:rPr lang="en-US" sz="2000" dirty="0">
                <a:latin typeface="Times New Roman" panose="02020603050405020304" pitchFamily="18" charset="0"/>
                <a:cs typeface="Times New Roman" panose="02020603050405020304" pitchFamily="18" charset="0"/>
              </a:rPr>
              <a:t> et al., 2023).</a:t>
            </a:r>
          </a:p>
          <a:p>
            <a:pPr>
              <a:lnSpc>
                <a:spcPct val="100000"/>
              </a:lnSpc>
            </a:pPr>
            <a:r>
              <a:rPr lang="en-US" sz="2000" dirty="0">
                <a:latin typeface="Times New Roman" panose="02020603050405020304" pitchFamily="18" charset="0"/>
                <a:cs typeface="Times New Roman" panose="02020603050405020304" pitchFamily="18" charset="0"/>
              </a:rPr>
              <a:t>Staging: TNM classification</a:t>
            </a:r>
          </a:p>
          <a:p>
            <a:pPr>
              <a:lnSpc>
                <a:spcPct val="100000"/>
              </a:lnSpc>
            </a:pPr>
            <a:r>
              <a:rPr lang="en-US" sz="2000" dirty="0">
                <a:latin typeface="Times New Roman" panose="02020603050405020304" pitchFamily="18" charset="0"/>
                <a:cs typeface="Times New Roman" panose="02020603050405020304" pitchFamily="18" charset="0"/>
              </a:rPr>
              <a:t>Continuous follow-up: scanning, blood plasma, physical assessment.</a:t>
            </a:r>
          </a:p>
        </p:txBody>
      </p:sp>
      <p:pic>
        <p:nvPicPr>
          <p:cNvPr id="4" name="Picture 3" descr="AI-Assisted Detection of Biomarkers by Sensors and Biosensors for Early  Diagnosis and Monitoring">
            <a:extLst>
              <a:ext uri="{FF2B5EF4-FFF2-40B4-BE49-F238E27FC236}">
                <a16:creationId xmlns:a16="http://schemas.microsoft.com/office/drawing/2014/main" id="{6884403A-D887-631B-F8D5-2C9C1805787D}"/>
              </a:ext>
            </a:extLst>
          </p:cNvPr>
          <p:cNvPicPr>
            <a:picLocks noChangeAspect="1"/>
          </p:cNvPicPr>
          <p:nvPr/>
        </p:nvPicPr>
        <p:blipFill>
          <a:blip r:embed="rId5"/>
          <a:srcRect l="26342" r="14751" b="-1"/>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pic>
        <p:nvPicPr>
          <p:cNvPr id="5" name="Diagnosis">
            <a:hlinkClick r:id="" action="ppaction://media"/>
            <a:extLst>
              <a:ext uri="{FF2B5EF4-FFF2-40B4-BE49-F238E27FC236}">
                <a16:creationId xmlns:a16="http://schemas.microsoft.com/office/drawing/2014/main" id="{8553A03A-3084-8E3D-CB0B-C7EEF665EA4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0017" y="5812518"/>
            <a:ext cx="730250" cy="730250"/>
          </a:xfrm>
          <a:prstGeom prst="rect">
            <a:avLst/>
          </a:prstGeom>
        </p:spPr>
      </p:pic>
    </p:spTree>
    <p:extLst>
      <p:ext uri="{BB962C8B-B14F-4D97-AF65-F5344CB8AC3E}">
        <p14:creationId xmlns:p14="http://schemas.microsoft.com/office/powerpoint/2010/main" val="101527924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nextCondLst>
                <p:cond evt="onClick" delay="0">
                  <p:tgtEl>
                    <p:spTgt spid="5"/>
                  </p:tgtEl>
                </p:cond>
              </p:nextCondLst>
            </p:seq>
            <p:audio>
              <p:cMediaNode>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Understanding Treatment Options for Depression - My Framer Site">
            <a:extLst>
              <a:ext uri="{FF2B5EF4-FFF2-40B4-BE49-F238E27FC236}">
                <a16:creationId xmlns:a16="http://schemas.microsoft.com/office/drawing/2014/main" id="{EF322F43-6D3C-D86A-FE88-E3564E2AA2CE}"/>
              </a:ext>
            </a:extLst>
          </p:cNvPr>
          <p:cNvPicPr>
            <a:picLocks noChangeAspect="1"/>
          </p:cNvPicPr>
          <p:nvPr/>
        </p:nvPicPr>
        <p:blipFill>
          <a:blip r:embed="rId5"/>
          <a:srcRect t="4993" b="2899"/>
          <a:stretch>
            <a:fillRect/>
          </a:stretch>
        </p:blipFill>
        <p:spPr>
          <a:xfrm>
            <a:off x="1" y="10"/>
            <a:ext cx="9669642" cy="6857990"/>
          </a:xfrm>
          <a:prstGeom prst="rect">
            <a:avLst/>
          </a:prstGeom>
        </p:spPr>
      </p:pic>
      <p:sp>
        <p:nvSpPr>
          <p:cNvPr id="14" name="Rectangle 13">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B49C74E-7054-04E7-BBB0-8401CE5EDE39}"/>
              </a:ext>
            </a:extLst>
          </p:cNvPr>
          <p:cNvSpPr>
            <a:spLocks noGrp="1"/>
          </p:cNvSpPr>
          <p:nvPr>
            <p:ph type="title"/>
          </p:nvPr>
        </p:nvSpPr>
        <p:spPr>
          <a:xfrm>
            <a:off x="7531610" y="365125"/>
            <a:ext cx="3822189" cy="1899912"/>
          </a:xfrm>
        </p:spPr>
        <p:txBody>
          <a:bodyPr>
            <a:normAutofit/>
          </a:bodyPr>
          <a:lstStyle/>
          <a:p>
            <a:pPr>
              <a:lnSpc>
                <a:spcPct val="100000"/>
              </a:lnSpc>
            </a:pPr>
            <a:r>
              <a:rPr lang="en-US" sz="4000" b="1" dirty="0">
                <a:latin typeface="Times New Roman" panose="02020603050405020304" pitchFamily="18" charset="0"/>
                <a:cs typeface="Times New Roman" panose="02020603050405020304" pitchFamily="18" charset="0"/>
              </a:rPr>
              <a:t>Treatment Options </a:t>
            </a:r>
            <a:endParaRPr lang="en-US" sz="40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E59E5F88-23C9-98FB-CB95-57392C348A37}"/>
              </a:ext>
            </a:extLst>
          </p:cNvPr>
          <p:cNvSpPr>
            <a:spLocks noGrp="1"/>
          </p:cNvSpPr>
          <p:nvPr>
            <p:ph idx="1"/>
          </p:nvPr>
        </p:nvSpPr>
        <p:spPr>
          <a:xfrm>
            <a:off x="7531610" y="2434201"/>
            <a:ext cx="3822189" cy="3742762"/>
          </a:xfrm>
        </p:spPr>
        <p:txBody>
          <a:bodyPr vert="horz" lIns="91440" tIns="45720" rIns="91440" bIns="45720" rtlCol="0">
            <a:normAutofit/>
          </a:bodyPr>
          <a:lstStyle/>
          <a:p>
            <a:r>
              <a:rPr lang="en-US" sz="2000" dirty="0">
                <a:latin typeface="Times New Roman" panose="02020603050405020304" pitchFamily="18" charset="0"/>
                <a:cs typeface="Times New Roman" panose="02020603050405020304" pitchFamily="18" charset="0"/>
              </a:rPr>
              <a:t>Surgery Lumpectomy or mastectomy.</a:t>
            </a:r>
          </a:p>
          <a:p>
            <a:r>
              <a:rPr lang="en-US" sz="2000" dirty="0">
                <a:latin typeface="Times New Roman" panose="02020603050405020304" pitchFamily="18" charset="0"/>
                <a:cs typeface="Times New Roman" panose="02020603050405020304" pitchFamily="18" charset="0"/>
              </a:rPr>
              <a:t>In an effort to kill intact cancer cells, radiotherapy.</a:t>
            </a:r>
          </a:p>
          <a:p>
            <a:r>
              <a:rPr lang="en-US" sz="2000" dirty="0">
                <a:latin typeface="Times New Roman" panose="02020603050405020304" pitchFamily="18" charset="0"/>
                <a:cs typeface="Times New Roman" panose="02020603050405020304" pitchFamily="18" charset="0"/>
              </a:rPr>
              <a:t>Systemic control process through chemotherapy.</a:t>
            </a:r>
          </a:p>
          <a:p>
            <a:r>
              <a:rPr lang="en-US" sz="2000" dirty="0">
                <a:latin typeface="Times New Roman" panose="02020603050405020304" pitchFamily="18" charset="0"/>
                <a:cs typeface="Times New Roman" panose="02020603050405020304" pitchFamily="18" charset="0"/>
              </a:rPr>
              <a:t>Hormone treatment: Tamoxifen (</a:t>
            </a:r>
            <a:r>
              <a:rPr lang="en-US" sz="2000" dirty="0" err="1">
                <a:latin typeface="Times New Roman" panose="02020603050405020304" pitchFamily="18" charset="0"/>
                <a:cs typeface="Times New Roman" panose="02020603050405020304" pitchFamily="18" charset="0"/>
              </a:rPr>
              <a:t>Wattar</a:t>
            </a:r>
            <a:r>
              <a:rPr lang="en-US" sz="2000" dirty="0">
                <a:latin typeface="Times New Roman" panose="02020603050405020304" pitchFamily="18" charset="0"/>
                <a:cs typeface="Times New Roman" panose="02020603050405020304" pitchFamily="18" charset="0"/>
              </a:rPr>
              <a:t> et al., 2024).</a:t>
            </a:r>
          </a:p>
          <a:p>
            <a:pPr>
              <a:lnSpc>
                <a:spcPct val="100000"/>
              </a:lnSpc>
            </a:pPr>
            <a:r>
              <a:rPr lang="en-US" sz="2000" dirty="0">
                <a:latin typeface="Times New Roman" panose="02020603050405020304" pitchFamily="18" charset="0"/>
                <a:cs typeface="Times New Roman" panose="02020603050405020304" pitchFamily="18" charset="0"/>
              </a:rPr>
              <a:t>Detailed treatment (HER2) positive cases.</a:t>
            </a:r>
          </a:p>
        </p:txBody>
      </p:sp>
      <p:pic>
        <p:nvPicPr>
          <p:cNvPr id="5" name="Tretment">
            <a:hlinkClick r:id="" action="ppaction://media"/>
            <a:extLst>
              <a:ext uri="{FF2B5EF4-FFF2-40B4-BE49-F238E27FC236}">
                <a16:creationId xmlns:a16="http://schemas.microsoft.com/office/drawing/2014/main" id="{377A50B5-D22D-FEF4-8CB4-199FD6689F6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23875" y="5821589"/>
            <a:ext cx="730250" cy="730250"/>
          </a:xfrm>
          <a:prstGeom prst="rect">
            <a:avLst/>
          </a:prstGeom>
        </p:spPr>
      </p:pic>
    </p:spTree>
    <p:extLst>
      <p:ext uri="{BB962C8B-B14F-4D97-AF65-F5344CB8AC3E}">
        <p14:creationId xmlns:p14="http://schemas.microsoft.com/office/powerpoint/2010/main" val="11347859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nextCondLst>
                <p:cond evt="onClick" delay="0">
                  <p:tgtEl>
                    <p:spTgt spid="5"/>
                  </p:tgtEl>
                </p:cond>
              </p:nextCondLst>
            </p:seq>
            <p:audio>
              <p:cMediaNode>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onitoring and evaluating the effectiveness of the care plan | RT Medical  Home Healthcare">
            <a:extLst>
              <a:ext uri="{FF2B5EF4-FFF2-40B4-BE49-F238E27FC236}">
                <a16:creationId xmlns:a16="http://schemas.microsoft.com/office/drawing/2014/main" id="{E4F7E364-C7D0-FB5F-156D-2D21F13C372B}"/>
              </a:ext>
            </a:extLst>
          </p:cNvPr>
          <p:cNvPicPr>
            <a:picLocks noChangeAspect="1"/>
          </p:cNvPicPr>
          <p:nvPr/>
        </p:nvPicPr>
        <p:blipFill>
          <a:blip r:embed="rId7"/>
          <a:srcRect r="5882" b="-1"/>
          <a:stretch>
            <a:fillRect/>
          </a:stretch>
        </p:blipFill>
        <p:spPr>
          <a:xfrm>
            <a:off x="1"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D0706FF-E873-E2BC-93A9-1A21169FAA5C}"/>
              </a:ext>
            </a:extLst>
          </p:cNvPr>
          <p:cNvSpPr>
            <a:spLocks noGrp="1"/>
          </p:cNvSpPr>
          <p:nvPr>
            <p:ph type="title"/>
          </p:nvPr>
        </p:nvSpPr>
        <p:spPr>
          <a:xfrm>
            <a:off x="7531610" y="365125"/>
            <a:ext cx="3822189" cy="1899912"/>
          </a:xfrm>
        </p:spPr>
        <p:txBody>
          <a:bodyPr>
            <a:normAutofit/>
          </a:bodyPr>
          <a:lstStyle/>
          <a:p>
            <a:pPr algn="just"/>
            <a:r>
              <a:rPr lang="en-US" sz="4000" b="1" dirty="0">
                <a:latin typeface="Times New Roman" panose="02020603050405020304" pitchFamily="18" charset="0"/>
                <a:cs typeface="Times New Roman" panose="02020603050405020304" pitchFamily="18" charset="0"/>
              </a:rPr>
              <a:t>Care Plan: Routine Care &amp; Monitoring </a:t>
            </a:r>
            <a:endParaRPr lang="en-US" sz="40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76A841C-1653-5C39-089A-297B7534C3EA}"/>
              </a:ext>
            </a:extLst>
          </p:cNvPr>
          <p:cNvSpPr>
            <a:spLocks noGrp="1"/>
          </p:cNvSpPr>
          <p:nvPr>
            <p:ph idx="1"/>
          </p:nvPr>
        </p:nvSpPr>
        <p:spPr>
          <a:xfrm>
            <a:off x="7531610" y="2434201"/>
            <a:ext cx="3822189" cy="3742762"/>
          </a:xfrm>
        </p:spPr>
        <p:txBody>
          <a:bodyPr vert="horz" lIns="91440" tIns="45720" rIns="91440" bIns="45720" rtlCol="0">
            <a:normAutofit/>
          </a:bodyPr>
          <a:lstStyle/>
          <a:p>
            <a:r>
              <a:rPr lang="en-US" sz="2000" dirty="0">
                <a:latin typeface="Times New Roman" panose="02020603050405020304" pitchFamily="18" charset="0"/>
                <a:cs typeface="Times New Roman" panose="02020603050405020304" pitchFamily="18" charset="0"/>
              </a:rPr>
              <a:t>Pain and wound management</a:t>
            </a:r>
          </a:p>
          <a:p>
            <a:r>
              <a:rPr lang="en-US" sz="2000" dirty="0">
                <a:latin typeface="Times New Roman" panose="02020603050405020304" pitchFamily="18" charset="0"/>
                <a:cs typeface="Times New Roman" panose="02020603050405020304" pitchFamily="18" charset="0"/>
              </a:rPr>
              <a:t>Follow-Up/Imaging -Frequent follow-up appointments and imaging.</a:t>
            </a:r>
          </a:p>
          <a:p>
            <a:r>
              <a:rPr lang="en-US" sz="2000" dirty="0">
                <a:latin typeface="Times New Roman" panose="02020603050405020304" pitchFamily="18" charset="0"/>
                <a:cs typeface="Times New Roman" panose="02020603050405020304" pitchFamily="18" charset="0"/>
              </a:rPr>
              <a:t>Lifestyle change and nutritional counseling (Ferraris and De </a:t>
            </a:r>
            <a:r>
              <a:rPr lang="en-US" sz="2000" dirty="0" err="1">
                <a:latin typeface="Times New Roman" panose="02020603050405020304" pitchFamily="18" charset="0"/>
                <a:cs typeface="Times New Roman" panose="02020603050405020304" pitchFamily="18" charset="0"/>
              </a:rPr>
              <a:t>Amicis</a:t>
            </a:r>
            <a:r>
              <a:rPr lang="en-US" sz="2000" dirty="0">
                <a:latin typeface="Times New Roman" panose="02020603050405020304" pitchFamily="18" charset="0"/>
                <a:cs typeface="Times New Roman" panose="02020603050405020304" pitchFamily="18" charset="0"/>
              </a:rPr>
              <a:t>, 2024).</a:t>
            </a:r>
          </a:p>
          <a:p>
            <a:r>
              <a:rPr lang="en-US" sz="2000" dirty="0">
                <a:latin typeface="Times New Roman" panose="02020603050405020304" pitchFamily="18" charset="0"/>
                <a:cs typeface="Times New Roman" panose="02020603050405020304" pitchFamily="18" charset="0"/>
              </a:rPr>
              <a:t>Rehabilitation programs, physical activity.</a:t>
            </a:r>
          </a:p>
          <a:p>
            <a:r>
              <a:rPr lang="en-US" sz="2000" dirty="0">
                <a:latin typeface="Times New Roman" panose="02020603050405020304" pitchFamily="18" charset="0"/>
                <a:cs typeface="Times New Roman" panose="02020603050405020304" pitchFamily="18" charset="0"/>
              </a:rPr>
              <a:t>Psychological advice and counselling.</a:t>
            </a:r>
          </a:p>
          <a:p>
            <a:endParaRPr lang="en-US" sz="2000" dirty="0"/>
          </a:p>
        </p:txBody>
      </p:sp>
      <p:pic>
        <p:nvPicPr>
          <p:cNvPr id="5" name="Community">
            <a:hlinkClick r:id="" action="ppaction://media"/>
            <a:extLst>
              <a:ext uri="{FF2B5EF4-FFF2-40B4-BE49-F238E27FC236}">
                <a16:creationId xmlns:a16="http://schemas.microsoft.com/office/drawing/2014/main" id="{94A45E65-6721-28D3-8E96-AC06A7AF03F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819946" y="5767161"/>
            <a:ext cx="730250" cy="730250"/>
          </a:xfrm>
          <a:prstGeom prst="rect">
            <a:avLst/>
          </a:prstGeom>
        </p:spPr>
      </p:pic>
      <p:pic>
        <p:nvPicPr>
          <p:cNvPr id="6" name="Care oaln">
            <a:hlinkClick r:id="" action="ppaction://media"/>
            <a:extLst>
              <a:ext uri="{FF2B5EF4-FFF2-40B4-BE49-F238E27FC236}">
                <a16:creationId xmlns:a16="http://schemas.microsoft.com/office/drawing/2014/main" id="{7A937EAE-7409-8DAA-FF3F-D694ED59A580}"/>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469446" y="5930446"/>
            <a:ext cx="730250" cy="730250"/>
          </a:xfrm>
          <a:prstGeom prst="rect">
            <a:avLst/>
          </a:prstGeom>
        </p:spPr>
      </p:pic>
    </p:spTree>
    <p:extLst>
      <p:ext uri="{BB962C8B-B14F-4D97-AF65-F5344CB8AC3E}">
        <p14:creationId xmlns:p14="http://schemas.microsoft.com/office/powerpoint/2010/main" val="190165034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nextCondLst>
                <p:cond evt="onClick" delay="0">
                  <p:tgtEl>
                    <p:spTgt spid="5"/>
                  </p:tgtEl>
                </p:cond>
              </p:nextCondLst>
            </p:seq>
            <p:audio>
              <p:cMediaNode>
                <p:cTn id="7" fill="hold" display="0">
                  <p:stCondLst>
                    <p:cond delay="indefinite"/>
                  </p:stCondLst>
                  <p:endCondLst>
                    <p:cond evt="onStopAudio" delay="0">
                      <p:tgtEl>
                        <p:sldTgt/>
                      </p:tgtEl>
                    </p:cond>
                  </p:endCondLst>
                </p:cTn>
                <p:tgtEl>
                  <p:spTgt spid="5"/>
                </p:tgtEl>
              </p:cMediaNode>
            </p:audi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1" fill="hold"/>
                                        <p:tgtEl>
                                          <p:spTgt spid="6"/>
                                        </p:tgtEl>
                                      </p:cBhvr>
                                    </p:cmd>
                                  </p:childTnLst>
                                </p:cTn>
                              </p:par>
                            </p:childTnLst>
                          </p:cTn>
                        </p:par>
                      </p:childTnLst>
                    </p:cTn>
                  </p:par>
                </p:childTnLst>
              </p:cTn>
              <p:nextCondLst>
                <p:cond evt="onClick" delay="0">
                  <p:tgtEl>
                    <p:spTgt spid="6"/>
                  </p:tgtEl>
                </p:cond>
              </p:nextCondLst>
            </p:seq>
            <p:audio>
              <p:cMediaNode>
                <p:cTn id="13"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026190-3C5D-426E-E43F-DE62D224FA67}"/>
              </a:ext>
            </a:extLst>
          </p:cNvPr>
          <p:cNvSpPr>
            <a:spLocks noGrp="1"/>
          </p:cNvSpPr>
          <p:nvPr>
            <p:ph type="title"/>
          </p:nvPr>
        </p:nvSpPr>
        <p:spPr>
          <a:xfrm>
            <a:off x="640080" y="325369"/>
            <a:ext cx="4368602" cy="1956841"/>
          </a:xfrm>
        </p:spPr>
        <p:txBody>
          <a:bodyPr anchor="b">
            <a:normAutofit/>
          </a:bodyPr>
          <a:lstStyle/>
          <a:p>
            <a:pPr>
              <a:lnSpc>
                <a:spcPct val="100000"/>
              </a:lnSpc>
            </a:pPr>
            <a:r>
              <a:rPr lang="en-US" sz="4000" b="1" dirty="0">
                <a:latin typeface="Times New Roman" panose="02020603050405020304" pitchFamily="18" charset="0"/>
                <a:cs typeface="Times New Roman" panose="02020603050405020304" pitchFamily="18" charset="0"/>
              </a:rPr>
              <a:t>Communication &amp; Ethical Considerations </a:t>
            </a:r>
            <a:endParaRPr lang="en-US" sz="4000" dirty="0">
              <a:latin typeface="Times New Roman" panose="02020603050405020304" pitchFamily="18" charset="0"/>
              <a:cs typeface="Times New Roman" panose="02020603050405020304" pitchFamily="18" charset="0"/>
            </a:endParaRP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67A07B4-3B53-21B3-7EAE-3DDFBFCB3633}"/>
              </a:ext>
            </a:extLst>
          </p:cNvPr>
          <p:cNvSpPr>
            <a:spLocks noGrp="1"/>
          </p:cNvSpPr>
          <p:nvPr>
            <p:ph idx="1"/>
          </p:nvPr>
        </p:nvSpPr>
        <p:spPr>
          <a:xfrm>
            <a:off x="640080" y="2872899"/>
            <a:ext cx="4243589" cy="3320668"/>
          </a:xfrm>
        </p:spPr>
        <p:txBody>
          <a:bodyPr vert="horz" lIns="91440" tIns="45720" rIns="91440" bIns="45720" rtlCol="0">
            <a:noAutofit/>
          </a:bodyPr>
          <a:lstStyle/>
          <a:p>
            <a:pPr algn="just">
              <a:lnSpc>
                <a:spcPct val="110000"/>
              </a:lnSpc>
            </a:pPr>
            <a:r>
              <a:rPr lang="en-US" sz="2000" dirty="0">
                <a:latin typeface="Times New Roman" panose="02020603050405020304" pitchFamily="18" charset="0"/>
                <a:cs typeface="Times New Roman" panose="02020603050405020304" pitchFamily="18" charset="0"/>
              </a:rPr>
              <a:t>Individual-focused communication behaviors.</a:t>
            </a:r>
          </a:p>
          <a:p>
            <a:pPr algn="just">
              <a:lnSpc>
                <a:spcPct val="110000"/>
              </a:lnSpc>
            </a:pPr>
            <a:r>
              <a:rPr lang="en-US" sz="2000" dirty="0">
                <a:latin typeface="Times New Roman" panose="02020603050405020304" pitchFamily="18" charset="0"/>
                <a:cs typeface="Times New Roman" panose="02020603050405020304" pitchFamily="18" charset="0"/>
              </a:rPr>
              <a:t>The collaboration of decision-making with the patient.</a:t>
            </a:r>
          </a:p>
          <a:p>
            <a:pPr algn="just">
              <a:lnSpc>
                <a:spcPct val="110000"/>
              </a:lnSpc>
            </a:pPr>
            <a:r>
              <a:rPr lang="en-US" sz="2000" dirty="0">
                <a:latin typeface="Times New Roman" panose="02020603050405020304" pitchFamily="18" charset="0"/>
                <a:cs typeface="Times New Roman" panose="02020603050405020304" pitchFamily="18" charset="0"/>
              </a:rPr>
              <a:t>Keeping up privacy and confidentiality.</a:t>
            </a:r>
          </a:p>
          <a:p>
            <a:pPr algn="just">
              <a:lnSpc>
                <a:spcPct val="110000"/>
              </a:lnSpc>
            </a:pPr>
            <a:r>
              <a:rPr lang="en-US" sz="2000" dirty="0">
                <a:latin typeface="Times New Roman" panose="02020603050405020304" pitchFamily="18" charset="0"/>
                <a:cs typeface="Times New Roman" panose="02020603050405020304" pitchFamily="18" charset="0"/>
              </a:rPr>
              <a:t>Inculcate cultural competence and inclusiveness (</a:t>
            </a:r>
            <a:r>
              <a:rPr lang="en-US" sz="2000" dirty="0" err="1">
                <a:latin typeface="Times New Roman" panose="02020603050405020304" pitchFamily="18" charset="0"/>
                <a:cs typeface="Times New Roman" panose="02020603050405020304" pitchFamily="18" charset="0"/>
              </a:rPr>
              <a:t>Dela</a:t>
            </a:r>
            <a:r>
              <a:rPr lang="en-US" sz="2000" dirty="0">
                <a:latin typeface="Times New Roman" panose="02020603050405020304" pitchFamily="18" charset="0"/>
                <a:cs typeface="Times New Roman" panose="02020603050405020304" pitchFamily="18" charset="0"/>
              </a:rPr>
              <a:t> Cruz et al., 2025).</a:t>
            </a:r>
          </a:p>
          <a:p>
            <a:pPr algn="just">
              <a:lnSpc>
                <a:spcPct val="110000"/>
              </a:lnSpc>
            </a:pPr>
            <a:r>
              <a:rPr lang="en-US" sz="2000" dirty="0">
                <a:latin typeface="Times New Roman" panose="02020603050405020304" pitchFamily="18" charset="0"/>
                <a:cs typeface="Times New Roman" panose="02020603050405020304" pitchFamily="18" charset="0"/>
              </a:rPr>
              <a:t>Advance directive of treatments.</a:t>
            </a:r>
          </a:p>
        </p:txBody>
      </p:sp>
      <p:pic>
        <p:nvPicPr>
          <p:cNvPr id="4" name="Picture 3" descr="Ethical Considerations in Visual Communication | Intro to Visual Thinking  Class Notes">
            <a:extLst>
              <a:ext uri="{FF2B5EF4-FFF2-40B4-BE49-F238E27FC236}">
                <a16:creationId xmlns:a16="http://schemas.microsoft.com/office/drawing/2014/main" id="{9A3E9660-00F5-C88C-F433-648CBFFBB7F4}"/>
              </a:ext>
            </a:extLst>
          </p:cNvPr>
          <p:cNvPicPr>
            <a:picLocks noChangeAspect="1"/>
          </p:cNvPicPr>
          <p:nvPr/>
        </p:nvPicPr>
        <p:blipFill>
          <a:blip r:embed="rId5"/>
          <a:srcRect l="12699" r="20099" b="2"/>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5" name="Community (1)">
            <a:hlinkClick r:id="" action="ppaction://media"/>
            <a:extLst>
              <a:ext uri="{FF2B5EF4-FFF2-40B4-BE49-F238E27FC236}">
                <a16:creationId xmlns:a16="http://schemas.microsoft.com/office/drawing/2014/main" id="{B6695059-37D6-87CA-4F99-0CC9D830E62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878161" y="5984875"/>
            <a:ext cx="730250" cy="730250"/>
          </a:xfrm>
          <a:prstGeom prst="rect">
            <a:avLst/>
          </a:prstGeom>
        </p:spPr>
      </p:pic>
    </p:spTree>
    <p:extLst>
      <p:ext uri="{BB962C8B-B14F-4D97-AF65-F5344CB8AC3E}">
        <p14:creationId xmlns:p14="http://schemas.microsoft.com/office/powerpoint/2010/main" val="416103446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nextCondLst>
                <p:cond evt="onClick" delay="0">
                  <p:tgtEl>
                    <p:spTgt spid="5"/>
                  </p:tgtEl>
                </p:cond>
              </p:nextCondLst>
            </p:seq>
            <p:audio>
              <p:cMediaNode>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3"/>
          <a:stretch>
            <a:fillRect t="-9000" b="-9000"/>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728CFD-BA13-18BD-78B5-F5E534C5E32F}"/>
              </a:ext>
            </a:extLst>
          </p:cNvPr>
          <p:cNvSpPr>
            <a:spLocks noGrp="1"/>
          </p:cNvSpPr>
          <p:nvPr>
            <p:ph type="title"/>
          </p:nvPr>
        </p:nvSpPr>
        <p:spPr>
          <a:xfrm>
            <a:off x="838200" y="365125"/>
            <a:ext cx="10515600" cy="1325563"/>
          </a:xfrm>
        </p:spPr>
        <p:txBody>
          <a:bodyPr>
            <a:normAutofit/>
          </a:bodyPr>
          <a:lstStyle/>
          <a:p>
            <a:pPr algn="just"/>
            <a:r>
              <a:rPr lang="en-US" sz="4000" dirty="0">
                <a:latin typeface="Times New Roman" panose="02020603050405020304" pitchFamily="18" charset="0"/>
                <a:cs typeface="Times New Roman" panose="02020603050405020304" pitchFamily="18" charset="0"/>
              </a:rPr>
              <a:t> Conclusion </a:t>
            </a:r>
          </a:p>
          <a:p>
            <a:endParaRPr lang="en-US"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2" name="Content Placeholder 2">
            <a:extLst>
              <a:ext uri="{FF2B5EF4-FFF2-40B4-BE49-F238E27FC236}">
                <a16:creationId xmlns:a16="http://schemas.microsoft.com/office/drawing/2014/main" id="{E415F573-C1EF-403B-1031-53058A4A9D45}"/>
              </a:ext>
            </a:extLst>
          </p:cNvPr>
          <p:cNvGraphicFramePr>
            <a:graphicFrameLocks noGrp="1"/>
          </p:cNvGraphicFramePr>
          <p:nvPr>
            <p:ph idx="1"/>
            <p:extLst>
              <p:ext uri="{D42A27DB-BD31-4B8C-83A1-F6EECF244321}">
                <p14:modId xmlns:p14="http://schemas.microsoft.com/office/powerpoint/2010/main" val="392262903"/>
              </p:ext>
            </p:extLst>
          </p:nvPr>
        </p:nvGraphicFramePr>
        <p:xfrm>
          <a:off x="3052313" y="1828741"/>
          <a:ext cx="8977223" cy="39212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0472031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1C36E0-6D2D-E856-2446-DA968DF095D2}"/>
              </a:ext>
            </a:extLst>
          </p:cNvPr>
          <p:cNvSpPr>
            <a:spLocks noGrp="1"/>
          </p:cNvSpPr>
          <p:nvPr>
            <p:ph type="title"/>
          </p:nvPr>
        </p:nvSpPr>
        <p:spPr>
          <a:xfrm>
            <a:off x="6739128" y="638089"/>
            <a:ext cx="4818888" cy="1476801"/>
          </a:xfrm>
        </p:spPr>
        <p:txBody>
          <a:bodyPr anchor="b">
            <a:normAutofit/>
          </a:bodyPr>
          <a:lstStyle/>
          <a:p>
            <a:endParaRPr lang="en-US" sz="5400" b="1" dirty="0"/>
          </a:p>
          <a:p>
            <a:endParaRPr lang="en-US" sz="5400"/>
          </a:p>
        </p:txBody>
      </p:sp>
      <p:pic>
        <p:nvPicPr>
          <p:cNvPr id="5" name="Picture 4" descr="Four Tips for Preparing Your References">
            <a:extLst>
              <a:ext uri="{FF2B5EF4-FFF2-40B4-BE49-F238E27FC236}">
                <a16:creationId xmlns:a16="http://schemas.microsoft.com/office/drawing/2014/main" id="{55A4B157-130D-B4EC-3E4F-E029478B7DD5}"/>
              </a:ext>
            </a:extLst>
          </p:cNvPr>
          <p:cNvPicPr>
            <a:picLocks noChangeAspect="1"/>
          </p:cNvPicPr>
          <p:nvPr/>
        </p:nvPicPr>
        <p:blipFill>
          <a:blip r:embed="rId2"/>
          <a:stretch>
            <a:fillRect/>
          </a:stretch>
        </p:blipFill>
        <p:spPr>
          <a:xfrm>
            <a:off x="487244" y="208366"/>
            <a:ext cx="3052790" cy="1892729"/>
          </a:xfrm>
          <a:prstGeom prst="rect">
            <a:avLst/>
          </a:prstGeom>
        </p:spPr>
      </p:pic>
      <p:sp>
        <p:nvSpPr>
          <p:cNvPr id="12" name="sketch line">
            <a:extLst>
              <a:ext uri="{FF2B5EF4-FFF2-40B4-BE49-F238E27FC236}">
                <a16:creationId xmlns:a16="http://schemas.microsoft.com/office/drawing/2014/main" id="{953EE71A-6488-4203-A7C4-77102FD0D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3912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8144B32-65E7-6CC7-6F42-220EE6298613}"/>
              </a:ext>
            </a:extLst>
          </p:cNvPr>
          <p:cNvSpPr>
            <a:spLocks noGrp="1"/>
          </p:cNvSpPr>
          <p:nvPr>
            <p:ph idx="1"/>
          </p:nvPr>
        </p:nvSpPr>
        <p:spPr>
          <a:xfrm>
            <a:off x="487244" y="2447848"/>
            <a:ext cx="10894424" cy="3570307"/>
          </a:xfrm>
        </p:spPr>
        <p:txBody>
          <a:bodyPr vert="horz" lIns="91440" tIns="45720" rIns="91440" bIns="45720" rtlCol="0" anchor="t">
            <a:noAutofit/>
          </a:bodyPr>
          <a:lstStyle/>
          <a:p>
            <a:r>
              <a:rPr lang="en-US" sz="1000" dirty="0">
                <a:ea typeface="+mn-lt"/>
                <a:cs typeface="+mn-lt"/>
              </a:rPr>
              <a:t>Aldosari, M.O., ALDOSARI, M.S.S., </a:t>
            </a:r>
            <a:r>
              <a:rPr lang="en-US" sz="1000" dirty="0" err="1">
                <a:ea typeface="+mn-lt"/>
                <a:cs typeface="+mn-lt"/>
              </a:rPr>
              <a:t>aldosari</a:t>
            </a:r>
            <a:r>
              <a:rPr lang="en-US" sz="1000" dirty="0">
                <a:ea typeface="+mn-lt"/>
                <a:cs typeface="+mn-lt"/>
              </a:rPr>
              <a:t>, I. </a:t>
            </a:r>
            <a:r>
              <a:rPr lang="en-US" sz="1000" dirty="0" err="1">
                <a:ea typeface="+mn-lt"/>
                <a:cs typeface="+mn-lt"/>
              </a:rPr>
              <a:t>khalaf</a:t>
            </a:r>
            <a:r>
              <a:rPr lang="en-US" sz="1000" dirty="0">
                <a:ea typeface="+mn-lt"/>
                <a:cs typeface="+mn-lt"/>
              </a:rPr>
              <a:t>, </a:t>
            </a:r>
            <a:r>
              <a:rPr lang="en-US" sz="1000" dirty="0" err="1">
                <a:ea typeface="+mn-lt"/>
                <a:cs typeface="+mn-lt"/>
              </a:rPr>
              <a:t>Aldwai</a:t>
            </a:r>
            <a:r>
              <a:rPr lang="en-US" sz="1000" dirty="0">
                <a:ea typeface="+mn-lt"/>
                <a:cs typeface="+mn-lt"/>
              </a:rPr>
              <a:t>, A.N., Alhaj, M.A.M., </a:t>
            </a:r>
            <a:r>
              <a:rPr lang="en-US" sz="1000" dirty="0" err="1">
                <a:ea typeface="+mn-lt"/>
                <a:cs typeface="+mn-lt"/>
              </a:rPr>
              <a:t>faqeeh</a:t>
            </a:r>
            <a:r>
              <a:rPr lang="en-US" sz="1000" dirty="0">
                <a:ea typeface="+mn-lt"/>
                <a:cs typeface="+mn-lt"/>
              </a:rPr>
              <a:t>, B. </a:t>
            </a:r>
            <a:r>
              <a:rPr lang="en-US" sz="1000" dirty="0" err="1">
                <a:ea typeface="+mn-lt"/>
                <a:cs typeface="+mn-lt"/>
              </a:rPr>
              <a:t>ali</a:t>
            </a:r>
            <a:r>
              <a:rPr lang="en-US" sz="1000" dirty="0">
                <a:ea typeface="+mn-lt"/>
                <a:cs typeface="+mn-lt"/>
              </a:rPr>
              <a:t> </a:t>
            </a:r>
            <a:r>
              <a:rPr lang="en-US" sz="1000" dirty="0" err="1">
                <a:ea typeface="+mn-lt"/>
                <a:cs typeface="+mn-lt"/>
              </a:rPr>
              <a:t>essa</a:t>
            </a:r>
            <a:r>
              <a:rPr lang="en-US" sz="1000" dirty="0">
                <a:ea typeface="+mn-lt"/>
                <a:cs typeface="+mn-lt"/>
              </a:rPr>
              <a:t>, FAH, F.D., ALMARZZOUK, S.A.S., </a:t>
            </a:r>
            <a:r>
              <a:rPr lang="en-US" sz="1000" dirty="0" err="1">
                <a:ea typeface="+mn-lt"/>
                <a:cs typeface="+mn-lt"/>
              </a:rPr>
              <a:t>alzahrani</a:t>
            </a:r>
            <a:r>
              <a:rPr lang="en-US" sz="1000" dirty="0">
                <a:ea typeface="+mn-lt"/>
                <a:cs typeface="+mn-lt"/>
              </a:rPr>
              <a:t>, M.H., Shalhoub, Z.A. bin, ALMUGHYIRAH, </a:t>
            </a:r>
            <a:r>
              <a:rPr lang="en-US" sz="1000" dirty="0" err="1">
                <a:ea typeface="+mn-lt"/>
                <a:cs typeface="+mn-lt"/>
              </a:rPr>
              <a:t>A.Mubara</a:t>
            </a:r>
            <a:r>
              <a:rPr lang="en-US" sz="1000" dirty="0">
                <a:ea typeface="+mn-lt"/>
                <a:cs typeface="+mn-lt"/>
              </a:rPr>
              <a:t>., Alhejaili, A. </a:t>
            </a:r>
            <a:r>
              <a:rPr lang="en-US" sz="1000" dirty="0" err="1">
                <a:ea typeface="+mn-lt"/>
                <a:cs typeface="+mn-lt"/>
              </a:rPr>
              <a:t>obaed</a:t>
            </a:r>
            <a:r>
              <a:rPr lang="en-US" sz="1000" dirty="0">
                <a:ea typeface="+mn-lt"/>
                <a:cs typeface="+mn-lt"/>
              </a:rPr>
              <a:t> </a:t>
            </a:r>
            <a:r>
              <a:rPr lang="en-US" sz="1000" dirty="0" err="1">
                <a:ea typeface="+mn-lt"/>
                <a:cs typeface="+mn-lt"/>
              </a:rPr>
              <a:t>wasel</a:t>
            </a:r>
            <a:r>
              <a:rPr lang="en-US" sz="1000" dirty="0">
                <a:ea typeface="+mn-lt"/>
                <a:cs typeface="+mn-lt"/>
              </a:rPr>
              <a:t>, Aldosari, O.S.H., AL </a:t>
            </a:r>
            <a:r>
              <a:rPr lang="en-US" sz="1000" dirty="0" err="1">
                <a:ea typeface="+mn-lt"/>
                <a:cs typeface="+mn-lt"/>
              </a:rPr>
              <a:t>shahrani</a:t>
            </a:r>
            <a:r>
              <a:rPr lang="en-US" sz="1000" dirty="0">
                <a:ea typeface="+mn-lt"/>
                <a:cs typeface="+mn-lt"/>
              </a:rPr>
              <a:t>, N.S. and </a:t>
            </a:r>
            <a:r>
              <a:rPr lang="en-US" sz="1000" dirty="0" err="1">
                <a:ea typeface="+mn-lt"/>
                <a:cs typeface="+mn-lt"/>
              </a:rPr>
              <a:t>alshehri</a:t>
            </a:r>
            <a:r>
              <a:rPr lang="en-US" sz="1000" dirty="0">
                <a:ea typeface="+mn-lt"/>
                <a:cs typeface="+mn-lt"/>
              </a:rPr>
              <a:t>, </a:t>
            </a:r>
            <a:r>
              <a:rPr lang="en-US" sz="1000" dirty="0" err="1">
                <a:ea typeface="+mn-lt"/>
                <a:cs typeface="+mn-lt"/>
              </a:rPr>
              <a:t>faraj</a:t>
            </a:r>
            <a:r>
              <a:rPr lang="en-US" sz="1000" dirty="0">
                <a:ea typeface="+mn-lt"/>
                <a:cs typeface="+mn-lt"/>
              </a:rPr>
              <a:t> </a:t>
            </a:r>
            <a:r>
              <a:rPr lang="en-US" sz="1000" dirty="0" err="1">
                <a:ea typeface="+mn-lt"/>
                <a:cs typeface="+mn-lt"/>
              </a:rPr>
              <a:t>muadhah</a:t>
            </a:r>
            <a:r>
              <a:rPr lang="en-US" sz="1000" dirty="0">
                <a:ea typeface="+mn-lt"/>
                <a:cs typeface="+mn-lt"/>
              </a:rPr>
              <a:t> </a:t>
            </a:r>
            <a:r>
              <a:rPr lang="en-US" sz="1000" dirty="0" err="1">
                <a:ea typeface="+mn-lt"/>
                <a:cs typeface="+mn-lt"/>
              </a:rPr>
              <a:t>ghurm</a:t>
            </a:r>
            <a:r>
              <a:rPr lang="en-US" sz="1000" dirty="0">
                <a:ea typeface="+mn-lt"/>
                <a:cs typeface="+mn-lt"/>
              </a:rPr>
              <a:t> (2024). The Long-Term Effects of Continuous Health Monitoring Devices on Patient Outcomes: An </a:t>
            </a:r>
            <a:r>
              <a:rPr lang="en-US" sz="1000" dirty="0" err="1">
                <a:ea typeface="+mn-lt"/>
                <a:cs typeface="+mn-lt"/>
              </a:rPr>
              <a:t>EpidemiologicalPerspective</a:t>
            </a:r>
            <a:r>
              <a:rPr lang="en-US" sz="1000" dirty="0">
                <a:ea typeface="+mn-lt"/>
                <a:cs typeface="+mn-lt"/>
              </a:rPr>
              <a:t> on Infectious Disease. </a:t>
            </a:r>
            <a:r>
              <a:rPr lang="en-US" sz="1000" i="1" dirty="0">
                <a:ea typeface="+mn-lt"/>
                <a:cs typeface="+mn-lt"/>
              </a:rPr>
              <a:t>Egyptian Journal of Chemistry</a:t>
            </a:r>
            <a:r>
              <a:rPr lang="en-US" sz="1000" dirty="0">
                <a:ea typeface="+mn-lt"/>
                <a:cs typeface="+mn-lt"/>
              </a:rPr>
              <a:t>, 0(0). </a:t>
            </a:r>
            <a:r>
              <a:rPr lang="en-US" sz="1000" dirty="0" err="1">
                <a:ea typeface="+mn-lt"/>
                <a:cs typeface="+mn-lt"/>
              </a:rPr>
              <a:t>doi</a:t>
            </a:r>
            <a:r>
              <a:rPr lang="en-US" sz="1000" dirty="0">
                <a:ea typeface="+mn-lt"/>
                <a:cs typeface="+mn-lt"/>
              </a:rPr>
              <a:t>: </a:t>
            </a:r>
            <a:r>
              <a:rPr lang="en-US" sz="1000" dirty="0">
                <a:ea typeface="+mn-lt"/>
                <a:cs typeface="+mn-lt"/>
                <a:hlinkClick r:id="rId3"/>
              </a:rPr>
              <a:t>https://doi.org/10.21608/ejchem.2024.332983.10719</a:t>
            </a:r>
            <a:r>
              <a:rPr lang="en-US" sz="1000" dirty="0">
                <a:ea typeface="+mn-lt"/>
                <a:cs typeface="+mn-lt"/>
              </a:rPr>
              <a:t>. </a:t>
            </a:r>
          </a:p>
          <a:p>
            <a:r>
              <a:rPr lang="en-US" sz="1000" dirty="0">
                <a:ea typeface="+mn-lt"/>
                <a:cs typeface="+mn-lt"/>
              </a:rPr>
              <a:t>American Diabetes Association (2020). Facilitating behavior change and well-being to improve health outcomes: Standards of medical care in diabetes—2021. </a:t>
            </a:r>
            <a:r>
              <a:rPr lang="en-US" sz="1000" i="1" dirty="0">
                <a:ea typeface="+mn-lt"/>
                <a:cs typeface="+mn-lt"/>
              </a:rPr>
              <a:t>Diabetes Care</a:t>
            </a:r>
            <a:r>
              <a:rPr lang="en-US" sz="1000" dirty="0">
                <a:ea typeface="+mn-lt"/>
                <a:cs typeface="+mn-lt"/>
              </a:rPr>
              <a:t>, 44(Supplement 1), pp.S53–S72. </a:t>
            </a:r>
            <a:r>
              <a:rPr lang="en-US" sz="1000" dirty="0" err="1">
                <a:ea typeface="+mn-lt"/>
                <a:cs typeface="+mn-lt"/>
              </a:rPr>
              <a:t>doi</a:t>
            </a:r>
            <a:r>
              <a:rPr lang="en-US" sz="1000" dirty="0">
                <a:ea typeface="+mn-lt"/>
                <a:cs typeface="+mn-lt"/>
              </a:rPr>
              <a:t>: </a:t>
            </a:r>
            <a:r>
              <a:rPr lang="en-US" sz="1000" dirty="0">
                <a:ea typeface="+mn-lt"/>
                <a:cs typeface="+mn-lt"/>
                <a:hlinkClick r:id="rId4"/>
              </a:rPr>
              <a:t>https://doi.org/10.2337/dc21-s005</a:t>
            </a:r>
            <a:r>
              <a:rPr lang="en-US" sz="1000" dirty="0">
                <a:ea typeface="+mn-lt"/>
                <a:cs typeface="+mn-lt"/>
              </a:rPr>
              <a:t>. </a:t>
            </a:r>
          </a:p>
          <a:p>
            <a:r>
              <a:rPr lang="en-US" sz="1000" dirty="0">
                <a:ea typeface="+mn-lt"/>
                <a:cs typeface="+mn-lt"/>
              </a:rPr>
              <a:t>Amir, L.H., Baeza, C., </a:t>
            </a:r>
            <a:r>
              <a:rPr lang="en-US" sz="1000" dirty="0" err="1">
                <a:ea typeface="+mn-lt"/>
                <a:cs typeface="+mn-lt"/>
              </a:rPr>
              <a:t>Charlamb</a:t>
            </a:r>
            <a:r>
              <a:rPr lang="en-US" sz="1000" dirty="0">
                <a:ea typeface="+mn-lt"/>
                <a:cs typeface="+mn-lt"/>
              </a:rPr>
              <a:t>, J.R. and Jones, W. (2021). Identifying the cause of breast and nipple pain during lactation. </a:t>
            </a:r>
            <a:r>
              <a:rPr lang="en-US" sz="1000" i="1" dirty="0">
                <a:ea typeface="+mn-lt"/>
                <a:cs typeface="+mn-lt"/>
              </a:rPr>
              <a:t>BMJ</a:t>
            </a:r>
            <a:r>
              <a:rPr lang="en-US" sz="1000" dirty="0">
                <a:ea typeface="+mn-lt"/>
                <a:cs typeface="+mn-lt"/>
              </a:rPr>
              <a:t>, 374, p.n1628. </a:t>
            </a:r>
            <a:r>
              <a:rPr lang="en-US" sz="1000" dirty="0" err="1">
                <a:ea typeface="+mn-lt"/>
                <a:cs typeface="+mn-lt"/>
              </a:rPr>
              <a:t>doi</a:t>
            </a:r>
            <a:r>
              <a:rPr lang="en-US" sz="1000" dirty="0">
                <a:ea typeface="+mn-lt"/>
                <a:cs typeface="+mn-lt"/>
              </a:rPr>
              <a:t>: </a:t>
            </a:r>
            <a:r>
              <a:rPr lang="en-US" sz="1000" dirty="0">
                <a:ea typeface="+mn-lt"/>
                <a:cs typeface="+mn-lt"/>
                <a:hlinkClick r:id="rId5"/>
              </a:rPr>
              <a:t>https://doi.org/10.1136/bmj.n1628</a:t>
            </a:r>
            <a:r>
              <a:rPr lang="en-US" sz="1000" dirty="0">
                <a:ea typeface="+mn-lt"/>
                <a:cs typeface="+mn-lt"/>
              </a:rPr>
              <a:t>. </a:t>
            </a:r>
            <a:endParaRPr lang="en-US" sz="1000" dirty="0"/>
          </a:p>
          <a:p>
            <a:r>
              <a:rPr lang="en-US" sz="1000" dirty="0">
                <a:ea typeface="+mn-lt"/>
                <a:cs typeface="+mn-lt"/>
              </a:rPr>
              <a:t>Bando, H., Nakamura, Y., Taniguchi, H., Manabu Shiozawa, Yasui, H., Esaki, T., Kagawa, Y., Tadamichi Denda, </a:t>
            </a:r>
            <a:r>
              <a:rPr lang="en-US" sz="1000" dirty="0" err="1">
                <a:ea typeface="+mn-lt"/>
                <a:cs typeface="+mn-lt"/>
              </a:rPr>
              <a:t>Taroh</a:t>
            </a:r>
            <a:r>
              <a:rPr lang="en-US" sz="1000" dirty="0">
                <a:ea typeface="+mn-lt"/>
                <a:cs typeface="+mn-lt"/>
              </a:rPr>
              <a:t> Satoh, Yamazaki, K., </a:t>
            </a:r>
            <a:r>
              <a:rPr lang="en-US" sz="1000" dirty="0" err="1">
                <a:ea typeface="+mn-lt"/>
                <a:cs typeface="+mn-lt"/>
              </a:rPr>
              <a:t>Sunakawa</a:t>
            </a:r>
            <a:r>
              <a:rPr lang="en-US" sz="1000" dirty="0">
                <a:ea typeface="+mn-lt"/>
                <a:cs typeface="+mn-lt"/>
              </a:rPr>
              <a:t>, Y., Kato, T., Goto, M., Yuki, S., Tomohiro Nishina, Oki, E., Shinozaki, E., Nobuhisa Matsuhashi, Takahashi, N. and Tsuji, A. (2022). Effects of Metastatic Sites on Circulating Tumor DNA in Patients With Metastatic Colorectal Cancer. </a:t>
            </a:r>
            <a:r>
              <a:rPr lang="en-US" sz="1000" i="1" dirty="0">
                <a:ea typeface="+mn-lt"/>
                <a:cs typeface="+mn-lt"/>
              </a:rPr>
              <a:t>JCO precision oncology</a:t>
            </a:r>
            <a:r>
              <a:rPr lang="en-US" sz="1000" dirty="0">
                <a:ea typeface="+mn-lt"/>
                <a:cs typeface="+mn-lt"/>
              </a:rPr>
              <a:t>, (6). </a:t>
            </a:r>
            <a:r>
              <a:rPr lang="en-US" sz="1000" dirty="0" err="1">
                <a:ea typeface="+mn-lt"/>
                <a:cs typeface="+mn-lt"/>
              </a:rPr>
              <a:t>doi</a:t>
            </a:r>
            <a:r>
              <a:rPr lang="en-US" sz="1000" dirty="0">
                <a:ea typeface="+mn-lt"/>
                <a:cs typeface="+mn-lt"/>
              </a:rPr>
              <a:t>: </a:t>
            </a:r>
            <a:r>
              <a:rPr lang="en-US" sz="1000" dirty="0">
                <a:ea typeface="+mn-lt"/>
                <a:cs typeface="+mn-lt"/>
                <a:hlinkClick r:id="rId6"/>
              </a:rPr>
              <a:t>https://doi.org/10.1200/po.21.00535</a:t>
            </a:r>
            <a:r>
              <a:rPr lang="en-US" sz="1000" dirty="0">
                <a:ea typeface="+mn-lt"/>
                <a:cs typeface="+mn-lt"/>
              </a:rPr>
              <a:t>. </a:t>
            </a:r>
            <a:endParaRPr lang="en-US" sz="1000" dirty="0"/>
          </a:p>
          <a:p>
            <a:r>
              <a:rPr lang="en-US" sz="1000" dirty="0" err="1">
                <a:ea typeface="+mn-lt"/>
                <a:cs typeface="+mn-lt"/>
              </a:rPr>
              <a:t>Cusanza</a:t>
            </a:r>
            <a:r>
              <a:rPr lang="en-US" sz="1000" dirty="0">
                <a:ea typeface="+mn-lt"/>
                <a:cs typeface="+mn-lt"/>
              </a:rPr>
              <a:t>, S.A., Speroni, K.G., Curran, C.A. and Azizi, D. (2020). Effect of individualized learning plans on nurse learning outcomes and risk mitigation. </a:t>
            </a:r>
            <a:r>
              <a:rPr lang="en-US" sz="1000" i="1" dirty="0">
                <a:ea typeface="+mn-lt"/>
                <a:cs typeface="+mn-lt"/>
              </a:rPr>
              <a:t>Journal of Healthcare Risk Management</a:t>
            </a:r>
            <a:r>
              <a:rPr lang="en-US" sz="1000" dirty="0">
                <a:ea typeface="+mn-lt"/>
                <a:cs typeface="+mn-lt"/>
              </a:rPr>
              <a:t>. </a:t>
            </a:r>
            <a:r>
              <a:rPr lang="en-US" sz="1000" dirty="0" err="1">
                <a:ea typeface="+mn-lt"/>
                <a:cs typeface="+mn-lt"/>
              </a:rPr>
              <a:t>doi</a:t>
            </a:r>
            <a:r>
              <a:rPr lang="en-US" sz="1000" dirty="0">
                <a:ea typeface="+mn-lt"/>
                <a:cs typeface="+mn-lt"/>
              </a:rPr>
              <a:t>: </a:t>
            </a:r>
            <a:r>
              <a:rPr lang="en-US" sz="1000" dirty="0">
                <a:ea typeface="+mn-lt"/>
                <a:cs typeface="+mn-lt"/>
                <a:hlinkClick r:id="rId7"/>
              </a:rPr>
              <a:t>https://doi.org/10.1002/jhrm.21442</a:t>
            </a:r>
            <a:r>
              <a:rPr lang="en-US" sz="1000" dirty="0">
                <a:ea typeface="+mn-lt"/>
                <a:cs typeface="+mn-lt"/>
              </a:rPr>
              <a:t>. </a:t>
            </a:r>
            <a:endParaRPr lang="en-US" sz="1000" dirty="0"/>
          </a:p>
          <a:p>
            <a:r>
              <a:rPr lang="en-US" sz="1000" dirty="0">
                <a:ea typeface="+mn-lt"/>
                <a:cs typeface="+mn-lt"/>
              </a:rPr>
              <a:t>Dela Cruz, L., Aguinaldo, I., Alzate, L.J., Camero, C., </a:t>
            </a:r>
            <a:r>
              <a:rPr lang="en-US" sz="1000" dirty="0" err="1">
                <a:ea typeface="+mn-lt"/>
                <a:cs typeface="+mn-lt"/>
              </a:rPr>
              <a:t>Abiado</a:t>
            </a:r>
            <a:r>
              <a:rPr lang="en-US" sz="1000" dirty="0">
                <a:ea typeface="+mn-lt"/>
                <a:cs typeface="+mn-lt"/>
              </a:rPr>
              <a:t>, K.R. and </a:t>
            </a:r>
            <a:r>
              <a:rPr lang="en-US" sz="1000" dirty="0" err="1">
                <a:ea typeface="+mn-lt"/>
                <a:cs typeface="+mn-lt"/>
              </a:rPr>
              <a:t>Gumpal</a:t>
            </a:r>
            <a:r>
              <a:rPr lang="en-US" sz="1000" dirty="0">
                <a:ea typeface="+mn-lt"/>
                <a:cs typeface="+mn-lt"/>
              </a:rPr>
              <a:t>, B. (2025). Fostering Intercultural Competence through Culturally Responsive Pedagogy: Practices and Perspectives in Philippine Higher Education Institutions. </a:t>
            </a:r>
            <a:r>
              <a:rPr lang="en-US" sz="1000" i="1" dirty="0">
                <a:ea typeface="+mn-lt"/>
                <a:cs typeface="+mn-lt"/>
              </a:rPr>
              <a:t>International Journal on Culture, History, and Religion</a:t>
            </a:r>
            <a:r>
              <a:rPr lang="en-US" sz="1000" dirty="0">
                <a:ea typeface="+mn-lt"/>
                <a:cs typeface="+mn-lt"/>
              </a:rPr>
              <a:t>, [online] 7(SI2), pp.36–50. </a:t>
            </a:r>
            <a:r>
              <a:rPr lang="en-US" sz="1000" dirty="0" err="1">
                <a:ea typeface="+mn-lt"/>
                <a:cs typeface="+mn-lt"/>
              </a:rPr>
              <a:t>doi</a:t>
            </a:r>
            <a:r>
              <a:rPr lang="en-US" sz="1000" dirty="0">
                <a:ea typeface="+mn-lt"/>
                <a:cs typeface="+mn-lt"/>
              </a:rPr>
              <a:t>: </a:t>
            </a:r>
            <a:r>
              <a:rPr lang="en-US" sz="1000" dirty="0">
                <a:ea typeface="+mn-lt"/>
                <a:cs typeface="+mn-lt"/>
                <a:hlinkClick r:id="rId8"/>
              </a:rPr>
              <a:t>https://doi.org/10.63931/ijchr.v7isi2.187</a:t>
            </a:r>
            <a:r>
              <a:rPr lang="en-US" sz="1000" dirty="0">
                <a:ea typeface="+mn-lt"/>
                <a:cs typeface="+mn-lt"/>
              </a:rPr>
              <a:t>. </a:t>
            </a:r>
            <a:endParaRPr lang="en-US" sz="1000" dirty="0"/>
          </a:p>
          <a:p>
            <a:r>
              <a:rPr lang="en-US" sz="1000" dirty="0">
                <a:ea typeface="+mn-lt"/>
                <a:cs typeface="+mn-lt"/>
              </a:rPr>
              <a:t>Doaa Atwi, Kamal, M., Quinton, M. and Hassell, L.A. (2022). Malignant transformation of mature cystic teratoma of the ovary. </a:t>
            </a:r>
            <a:r>
              <a:rPr lang="en-US" sz="1000" i="1" dirty="0">
                <a:ea typeface="+mn-lt"/>
                <a:cs typeface="+mn-lt"/>
              </a:rPr>
              <a:t>Journal of Obstetrics and </a:t>
            </a:r>
            <a:r>
              <a:rPr lang="en-US" sz="1000" i="1" dirty="0" err="1">
                <a:ea typeface="+mn-lt"/>
                <a:cs typeface="+mn-lt"/>
              </a:rPr>
              <a:t>Gynaecology</a:t>
            </a:r>
            <a:r>
              <a:rPr lang="en-US" sz="1000" i="1" dirty="0">
                <a:ea typeface="+mn-lt"/>
                <a:cs typeface="+mn-lt"/>
              </a:rPr>
              <a:t> Research</a:t>
            </a:r>
            <a:r>
              <a:rPr lang="en-US" sz="1000" dirty="0">
                <a:ea typeface="+mn-lt"/>
                <a:cs typeface="+mn-lt"/>
              </a:rPr>
              <a:t>, 48(12), pp.3068–3076. </a:t>
            </a:r>
            <a:r>
              <a:rPr lang="en-US" sz="1000" dirty="0" err="1">
                <a:ea typeface="+mn-lt"/>
                <a:cs typeface="+mn-lt"/>
              </a:rPr>
              <a:t>doi</a:t>
            </a:r>
            <a:r>
              <a:rPr lang="en-US" sz="1000" dirty="0">
                <a:ea typeface="+mn-lt"/>
                <a:cs typeface="+mn-lt"/>
              </a:rPr>
              <a:t>: </a:t>
            </a:r>
            <a:r>
              <a:rPr lang="en-US" sz="1000" dirty="0">
                <a:ea typeface="+mn-lt"/>
                <a:cs typeface="+mn-lt"/>
                <a:hlinkClick r:id="rId9"/>
              </a:rPr>
              <a:t>https://doi.org/10.1111/jog.15409</a:t>
            </a:r>
            <a:r>
              <a:rPr lang="en-US" sz="1000" dirty="0">
                <a:ea typeface="+mn-lt"/>
                <a:cs typeface="+mn-lt"/>
              </a:rPr>
              <a:t>. </a:t>
            </a:r>
            <a:endParaRPr lang="en-US" sz="1000" dirty="0"/>
          </a:p>
          <a:p>
            <a:r>
              <a:rPr lang="en-US" sz="1000" dirty="0">
                <a:ea typeface="+mn-lt"/>
                <a:cs typeface="+mn-lt"/>
              </a:rPr>
              <a:t>Ferraris, C. and De Amicis, R. (2024). Editorial: Nutritional counseling for lifestyle modification. </a:t>
            </a:r>
            <a:r>
              <a:rPr lang="en-US" sz="1000" i="1" dirty="0">
                <a:ea typeface="+mn-lt"/>
                <a:cs typeface="+mn-lt"/>
              </a:rPr>
              <a:t>Frontiers in Nutrition</a:t>
            </a:r>
            <a:r>
              <a:rPr lang="en-US" sz="1000" dirty="0">
                <a:ea typeface="+mn-lt"/>
                <a:cs typeface="+mn-lt"/>
              </a:rPr>
              <a:t>, 11. </a:t>
            </a:r>
            <a:r>
              <a:rPr lang="en-US" sz="1000" dirty="0" err="1">
                <a:ea typeface="+mn-lt"/>
                <a:cs typeface="+mn-lt"/>
              </a:rPr>
              <a:t>doi</a:t>
            </a:r>
            <a:r>
              <a:rPr lang="en-US" sz="1000" dirty="0">
                <a:ea typeface="+mn-lt"/>
                <a:cs typeface="+mn-lt"/>
              </a:rPr>
              <a:t>: </a:t>
            </a:r>
            <a:r>
              <a:rPr lang="en-US" sz="1000" dirty="0">
                <a:ea typeface="+mn-lt"/>
                <a:cs typeface="+mn-lt"/>
                <a:hlinkClick r:id="rId10"/>
              </a:rPr>
              <a:t>https://doi.org/10.3389/fnut.2024.1472316</a:t>
            </a:r>
            <a:r>
              <a:rPr lang="en-US" sz="1000" dirty="0">
                <a:ea typeface="+mn-lt"/>
                <a:cs typeface="+mn-lt"/>
              </a:rPr>
              <a:t>. </a:t>
            </a:r>
            <a:endParaRPr lang="en-US" sz="1000" dirty="0"/>
          </a:p>
        </p:txBody>
      </p:sp>
    </p:spTree>
    <p:extLst>
      <p:ext uri="{BB962C8B-B14F-4D97-AF65-F5344CB8AC3E}">
        <p14:creationId xmlns:p14="http://schemas.microsoft.com/office/powerpoint/2010/main" val="3503292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2CECB-F558-5E2F-907B-F273ADEABF3F}"/>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DF27EB14-D8B0-E35F-C5BA-D46F01D9F695}"/>
              </a:ext>
            </a:extLst>
          </p:cNvPr>
          <p:cNvSpPr>
            <a:spLocks noGrp="1"/>
          </p:cNvSpPr>
          <p:nvPr>
            <p:ph idx="1"/>
          </p:nvPr>
        </p:nvSpPr>
        <p:spPr>
          <a:xfrm>
            <a:off x="838200" y="1753739"/>
            <a:ext cx="10515600" cy="5084582"/>
          </a:xfrm>
        </p:spPr>
        <p:txBody>
          <a:bodyPr vert="horz" lIns="91440" tIns="45720" rIns="91440" bIns="45720" rtlCol="0" anchor="t">
            <a:normAutofit fontScale="55000" lnSpcReduction="20000"/>
          </a:bodyPr>
          <a:lstStyle/>
          <a:p>
            <a:r>
              <a:rPr lang="en-US" dirty="0">
                <a:ea typeface="+mn-lt"/>
                <a:cs typeface="+mn-lt"/>
              </a:rPr>
              <a:t>Hampel, H., Au, R., Mattke, S., van der Flier, W.M., Aisen, P., </a:t>
            </a:r>
            <a:r>
              <a:rPr lang="en-US" dirty="0" err="1">
                <a:ea typeface="+mn-lt"/>
                <a:cs typeface="+mn-lt"/>
              </a:rPr>
              <a:t>Apostolova</a:t>
            </a:r>
            <a:r>
              <a:rPr lang="en-US" dirty="0">
                <a:ea typeface="+mn-lt"/>
                <a:cs typeface="+mn-lt"/>
              </a:rPr>
              <a:t>, L., Chen, C., Cho, M., De Santi, S., Gao, P., Iwata, A., Kurzman, R., </a:t>
            </a:r>
            <a:r>
              <a:rPr lang="en-US" dirty="0" err="1">
                <a:ea typeface="+mn-lt"/>
                <a:cs typeface="+mn-lt"/>
              </a:rPr>
              <a:t>Saykin</a:t>
            </a:r>
            <a:r>
              <a:rPr lang="en-US" dirty="0">
                <a:ea typeface="+mn-lt"/>
                <a:cs typeface="+mn-lt"/>
              </a:rPr>
              <a:t>, A.J., Teipel, S., Vellas, B., </a:t>
            </a:r>
            <a:r>
              <a:rPr lang="en-US" dirty="0" err="1">
                <a:ea typeface="+mn-lt"/>
                <a:cs typeface="+mn-lt"/>
              </a:rPr>
              <a:t>Vergallo</a:t>
            </a:r>
            <a:r>
              <a:rPr lang="en-US" dirty="0">
                <a:ea typeface="+mn-lt"/>
                <a:cs typeface="+mn-lt"/>
              </a:rPr>
              <a:t>, A., Wang, H. and Cummings, J. (2022). Designing the next-generation clinical care pathway for Alzheimer’s disease. </a:t>
            </a:r>
            <a:r>
              <a:rPr lang="en-US" i="1" dirty="0">
                <a:ea typeface="+mn-lt"/>
                <a:cs typeface="+mn-lt"/>
              </a:rPr>
              <a:t>Nature Aging</a:t>
            </a:r>
            <a:r>
              <a:rPr lang="en-US" dirty="0">
                <a:ea typeface="+mn-lt"/>
                <a:cs typeface="+mn-lt"/>
              </a:rPr>
              <a:t>, 2(8), pp.692–703. </a:t>
            </a:r>
            <a:r>
              <a:rPr lang="en-US" dirty="0" err="1">
                <a:ea typeface="+mn-lt"/>
                <a:cs typeface="+mn-lt"/>
              </a:rPr>
              <a:t>doi</a:t>
            </a:r>
            <a:r>
              <a:rPr lang="en-US" dirty="0">
                <a:ea typeface="+mn-lt"/>
                <a:cs typeface="+mn-lt"/>
              </a:rPr>
              <a:t>: </a:t>
            </a:r>
            <a:r>
              <a:rPr lang="en-US" dirty="0">
                <a:ea typeface="+mn-lt"/>
                <a:cs typeface="+mn-lt"/>
                <a:hlinkClick r:id="rId2"/>
              </a:rPr>
              <a:t>https://doi.org/10.1038/s43587-022-00269-x</a:t>
            </a:r>
            <a:r>
              <a:rPr lang="en-US" dirty="0">
                <a:ea typeface="+mn-lt"/>
                <a:cs typeface="+mn-lt"/>
              </a:rPr>
              <a:t>. </a:t>
            </a:r>
          </a:p>
          <a:p>
            <a:r>
              <a:rPr lang="en-US" dirty="0">
                <a:ea typeface="+mn-lt"/>
                <a:cs typeface="+mn-lt"/>
              </a:rPr>
              <a:t>Hanssen, H., Trine </a:t>
            </a:r>
            <a:r>
              <a:rPr lang="en-US" dirty="0" err="1">
                <a:ea typeface="+mn-lt"/>
                <a:cs typeface="+mn-lt"/>
              </a:rPr>
              <a:t>Moholdt</a:t>
            </a:r>
            <a:r>
              <a:rPr lang="en-US" dirty="0">
                <a:ea typeface="+mn-lt"/>
                <a:cs typeface="+mn-lt"/>
              </a:rPr>
              <a:t>, Bahls, M., Alessandro Biffi, Siegrist, M., Lewandowski, A.J., Biondi‐</a:t>
            </a:r>
            <a:r>
              <a:rPr lang="en-US" dirty="0" err="1">
                <a:ea typeface="+mn-lt"/>
                <a:cs typeface="+mn-lt"/>
              </a:rPr>
              <a:t>Zoccai</a:t>
            </a:r>
            <a:r>
              <a:rPr lang="en-US" dirty="0">
                <a:ea typeface="+mn-lt"/>
                <a:cs typeface="+mn-lt"/>
              </a:rPr>
              <a:t>, G., Cavarretta, E., Ane Sofie </a:t>
            </a:r>
            <a:r>
              <a:rPr lang="en-US" dirty="0" err="1">
                <a:ea typeface="+mn-lt"/>
                <a:cs typeface="+mn-lt"/>
              </a:rPr>
              <a:t>Kokkvoll</a:t>
            </a:r>
            <a:r>
              <a:rPr lang="en-US" dirty="0">
                <a:ea typeface="+mn-lt"/>
                <a:cs typeface="+mn-lt"/>
              </a:rPr>
              <a:t>, Maja‐Lisa Løchen, </a:t>
            </a:r>
            <a:r>
              <a:rPr lang="en-US" dirty="0" err="1">
                <a:ea typeface="+mn-lt"/>
                <a:cs typeface="+mn-lt"/>
              </a:rPr>
              <a:t>Maestrini</a:t>
            </a:r>
            <a:r>
              <a:rPr lang="en-US" dirty="0">
                <a:ea typeface="+mn-lt"/>
                <a:cs typeface="+mn-lt"/>
              </a:rPr>
              <a:t>, V., Rita Salvador Pinto, Stefano </a:t>
            </a:r>
            <a:r>
              <a:rPr lang="en-US" dirty="0" err="1">
                <a:ea typeface="+mn-lt"/>
                <a:cs typeface="+mn-lt"/>
              </a:rPr>
              <a:t>Palermi</a:t>
            </a:r>
            <a:r>
              <a:rPr lang="en-US" dirty="0">
                <a:ea typeface="+mn-lt"/>
                <a:cs typeface="+mn-lt"/>
              </a:rPr>
              <a:t>, Torgerson, D., Małgorzata Wójcik, Hansen, D., Van, E.M., </a:t>
            </a:r>
            <a:r>
              <a:rPr lang="en-US" dirty="0" err="1">
                <a:ea typeface="+mn-lt"/>
                <a:cs typeface="+mn-lt"/>
              </a:rPr>
              <a:t>Weghuber</a:t>
            </a:r>
            <a:r>
              <a:rPr lang="en-US" dirty="0">
                <a:ea typeface="+mn-lt"/>
                <a:cs typeface="+mn-lt"/>
              </a:rPr>
              <a:t>, D., </a:t>
            </a:r>
            <a:r>
              <a:rPr lang="en-US" dirty="0" err="1">
                <a:ea typeface="+mn-lt"/>
                <a:cs typeface="+mn-lt"/>
              </a:rPr>
              <a:t>Kraenkel</a:t>
            </a:r>
            <a:r>
              <a:rPr lang="en-US" dirty="0">
                <a:ea typeface="+mn-lt"/>
                <a:cs typeface="+mn-lt"/>
              </a:rPr>
              <a:t>, N. and Tiberi, M. (2023). Lifestyle interventions to change trajectories of obesity-related cardiovascular risk from childhood onset to manifestation in adulthood: a joint scientific statement of the task force for childhood health of the European Association of Preventive Cardiology and the European Childhood Obesity Group. </a:t>
            </a:r>
            <a:r>
              <a:rPr lang="en-US" i="1" dirty="0">
                <a:ea typeface="+mn-lt"/>
                <a:cs typeface="+mn-lt"/>
              </a:rPr>
              <a:t>European Journal of Preventive Cardiology</a:t>
            </a:r>
            <a:r>
              <a:rPr lang="en-US" dirty="0">
                <a:ea typeface="+mn-lt"/>
                <a:cs typeface="+mn-lt"/>
              </a:rPr>
              <a:t>. </a:t>
            </a:r>
            <a:r>
              <a:rPr lang="en-US" dirty="0" err="1">
                <a:ea typeface="+mn-lt"/>
                <a:cs typeface="+mn-lt"/>
              </a:rPr>
              <a:t>doi</a:t>
            </a:r>
            <a:r>
              <a:rPr lang="en-US" dirty="0">
                <a:ea typeface="+mn-lt"/>
                <a:cs typeface="+mn-lt"/>
              </a:rPr>
              <a:t>: </a:t>
            </a:r>
            <a:r>
              <a:rPr lang="en-US" dirty="0">
                <a:ea typeface="+mn-lt"/>
                <a:cs typeface="+mn-lt"/>
                <a:hlinkClick r:id="rId3"/>
              </a:rPr>
              <a:t>https://doi.org/10.1093/eurjpc/zwad152</a:t>
            </a:r>
            <a:r>
              <a:rPr lang="en-US" dirty="0">
                <a:ea typeface="+mn-lt"/>
                <a:cs typeface="+mn-lt"/>
              </a:rPr>
              <a:t>. </a:t>
            </a:r>
            <a:endParaRPr lang="en-US" dirty="0"/>
          </a:p>
          <a:p>
            <a:r>
              <a:rPr lang="en-US" dirty="0">
                <a:ea typeface="+mn-lt"/>
                <a:cs typeface="+mn-lt"/>
              </a:rPr>
              <a:t>Krones, T., Anderson, S., </a:t>
            </a:r>
            <a:r>
              <a:rPr lang="en-US" dirty="0" err="1">
                <a:ea typeface="+mn-lt"/>
                <a:cs typeface="+mn-lt"/>
              </a:rPr>
              <a:t>Borenko</a:t>
            </a:r>
            <a:r>
              <a:rPr lang="en-US" dirty="0">
                <a:ea typeface="+mn-lt"/>
                <a:cs typeface="+mn-lt"/>
              </a:rPr>
              <a:t>, C., Fromme, E., Götze, K., </a:t>
            </a:r>
            <a:r>
              <a:rPr lang="en-US" dirty="0" err="1">
                <a:ea typeface="+mn-lt"/>
                <a:cs typeface="+mn-lt"/>
              </a:rPr>
              <a:t>Lasmarias</a:t>
            </a:r>
            <a:r>
              <a:rPr lang="en-US" dirty="0">
                <a:ea typeface="+mn-lt"/>
                <a:cs typeface="+mn-lt"/>
              </a:rPr>
              <a:t>, C., Lin, C.-P., Neves Forte, D., Ng, R., Simon, J. and Sinclair, C. (2023). Editorial: Advance Care Planning as Key to Person Centered Care: Evidence and Experiences, </a:t>
            </a:r>
            <a:r>
              <a:rPr lang="en-US" dirty="0" err="1">
                <a:ea typeface="+mn-lt"/>
                <a:cs typeface="+mn-lt"/>
              </a:rPr>
              <a:t>Programmes</a:t>
            </a:r>
            <a:r>
              <a:rPr lang="en-US" dirty="0">
                <a:ea typeface="+mn-lt"/>
                <a:cs typeface="+mn-lt"/>
              </a:rPr>
              <a:t> and Perspectives. </a:t>
            </a:r>
            <a:r>
              <a:rPr lang="en-US" i="1" dirty="0" err="1">
                <a:ea typeface="+mn-lt"/>
                <a:cs typeface="+mn-lt"/>
              </a:rPr>
              <a:t>Zeitschrift</a:t>
            </a:r>
            <a:r>
              <a:rPr lang="en-US" i="1" dirty="0">
                <a:ea typeface="+mn-lt"/>
                <a:cs typeface="+mn-lt"/>
              </a:rPr>
              <a:t> für </a:t>
            </a:r>
            <a:r>
              <a:rPr lang="en-US" i="1" dirty="0" err="1">
                <a:ea typeface="+mn-lt"/>
                <a:cs typeface="+mn-lt"/>
              </a:rPr>
              <a:t>Evidenz</a:t>
            </a:r>
            <a:r>
              <a:rPr lang="en-US" i="1" dirty="0">
                <a:ea typeface="+mn-lt"/>
                <a:cs typeface="+mn-lt"/>
              </a:rPr>
              <a:t>, </a:t>
            </a:r>
            <a:r>
              <a:rPr lang="en-US" i="1" dirty="0" err="1">
                <a:ea typeface="+mn-lt"/>
                <a:cs typeface="+mn-lt"/>
              </a:rPr>
              <a:t>Fortbildung</a:t>
            </a:r>
            <a:r>
              <a:rPr lang="en-US" i="1" dirty="0">
                <a:ea typeface="+mn-lt"/>
                <a:cs typeface="+mn-lt"/>
              </a:rPr>
              <a:t> und </a:t>
            </a:r>
            <a:r>
              <a:rPr lang="en-US" i="1" dirty="0" err="1">
                <a:ea typeface="+mn-lt"/>
                <a:cs typeface="+mn-lt"/>
              </a:rPr>
              <a:t>Qualität</a:t>
            </a:r>
            <a:r>
              <a:rPr lang="en-US" i="1" dirty="0">
                <a:ea typeface="+mn-lt"/>
                <a:cs typeface="+mn-lt"/>
              </a:rPr>
              <a:t> </a:t>
            </a:r>
            <a:r>
              <a:rPr lang="en-US" i="1" dirty="0" err="1">
                <a:ea typeface="+mn-lt"/>
                <a:cs typeface="+mn-lt"/>
              </a:rPr>
              <a:t>im</a:t>
            </a:r>
            <a:r>
              <a:rPr lang="en-US" i="1" dirty="0">
                <a:ea typeface="+mn-lt"/>
                <a:cs typeface="+mn-lt"/>
              </a:rPr>
              <a:t> </a:t>
            </a:r>
            <a:r>
              <a:rPr lang="en-US" i="1" dirty="0" err="1">
                <a:ea typeface="+mn-lt"/>
                <a:cs typeface="+mn-lt"/>
              </a:rPr>
              <a:t>Gesundheitswesen</a:t>
            </a:r>
            <a:r>
              <a:rPr lang="en-US" dirty="0">
                <a:ea typeface="+mn-lt"/>
                <a:cs typeface="+mn-lt"/>
              </a:rPr>
              <a:t>, [online] 180. </a:t>
            </a:r>
            <a:r>
              <a:rPr lang="en-US" dirty="0" err="1">
                <a:ea typeface="+mn-lt"/>
                <a:cs typeface="+mn-lt"/>
              </a:rPr>
              <a:t>doi</a:t>
            </a:r>
            <a:r>
              <a:rPr lang="en-US" dirty="0">
                <a:ea typeface="+mn-lt"/>
                <a:cs typeface="+mn-lt"/>
              </a:rPr>
              <a:t>: </a:t>
            </a:r>
            <a:r>
              <a:rPr lang="en-US" dirty="0">
                <a:ea typeface="+mn-lt"/>
                <a:cs typeface="+mn-lt"/>
                <a:hlinkClick r:id="rId4"/>
              </a:rPr>
              <a:t>https://doi.org/10.1016/j.zefq.2023.07.001</a:t>
            </a:r>
            <a:r>
              <a:rPr lang="en-US" dirty="0">
                <a:ea typeface="+mn-lt"/>
                <a:cs typeface="+mn-lt"/>
              </a:rPr>
              <a:t>. </a:t>
            </a:r>
          </a:p>
          <a:p>
            <a:r>
              <a:rPr lang="en-US" dirty="0">
                <a:ea typeface="+mn-lt"/>
                <a:cs typeface="+mn-lt"/>
              </a:rPr>
              <a:t>Kwok, C.S., Muntean, E.-A. and Mallen, C.D. (2021). The Patient Pathway Review: A New Method of Evaluating Clinical Practices to Understand the Complexities of Real-world Care. </a:t>
            </a:r>
            <a:r>
              <a:rPr lang="en-US" i="1" dirty="0">
                <a:ea typeface="+mn-lt"/>
                <a:cs typeface="+mn-lt"/>
              </a:rPr>
              <a:t>Critical Pathways in Cardiology: A Journal of Evidence-Based Medicine</a:t>
            </a:r>
            <a:r>
              <a:rPr lang="en-US" dirty="0">
                <a:ea typeface="+mn-lt"/>
                <a:cs typeface="+mn-lt"/>
              </a:rPr>
              <a:t>, 20(4), pp.213–219. </a:t>
            </a:r>
            <a:r>
              <a:rPr lang="en-US" dirty="0" err="1">
                <a:ea typeface="+mn-lt"/>
                <a:cs typeface="+mn-lt"/>
              </a:rPr>
              <a:t>doi</a:t>
            </a:r>
            <a:r>
              <a:rPr lang="en-US" dirty="0">
                <a:ea typeface="+mn-lt"/>
                <a:cs typeface="+mn-lt"/>
              </a:rPr>
              <a:t>: </a:t>
            </a:r>
            <a:r>
              <a:rPr lang="en-US" dirty="0">
                <a:ea typeface="+mn-lt"/>
                <a:cs typeface="+mn-lt"/>
                <a:hlinkClick r:id="rId5"/>
              </a:rPr>
              <a:t>https://doi.org/10.1097/hpc.0000000000000267</a:t>
            </a:r>
            <a:r>
              <a:rPr lang="en-US" dirty="0">
                <a:ea typeface="+mn-lt"/>
                <a:cs typeface="+mn-lt"/>
              </a:rPr>
              <a:t>. </a:t>
            </a:r>
            <a:endParaRPr lang="en-US" dirty="0"/>
          </a:p>
          <a:p>
            <a:r>
              <a:rPr lang="en-US" dirty="0">
                <a:ea typeface="+mn-lt"/>
                <a:cs typeface="+mn-lt"/>
              </a:rPr>
              <a:t>Marques, L.M. and Battistella, L.R. (2025). Well-being as a core element of rehabilitation: preventing mental health challenges in a global context. </a:t>
            </a:r>
            <a:r>
              <a:rPr lang="en-US" i="1" dirty="0">
                <a:ea typeface="+mn-lt"/>
                <a:cs typeface="+mn-lt"/>
              </a:rPr>
              <a:t>Global Health Journal</a:t>
            </a:r>
            <a:r>
              <a:rPr lang="en-US" dirty="0">
                <a:ea typeface="+mn-lt"/>
                <a:cs typeface="+mn-lt"/>
              </a:rPr>
              <a:t>, [online] 9(1). </a:t>
            </a:r>
            <a:r>
              <a:rPr lang="en-US" dirty="0" err="1">
                <a:ea typeface="+mn-lt"/>
                <a:cs typeface="+mn-lt"/>
              </a:rPr>
              <a:t>doi</a:t>
            </a:r>
            <a:r>
              <a:rPr lang="en-US" dirty="0">
                <a:ea typeface="+mn-lt"/>
                <a:cs typeface="+mn-lt"/>
              </a:rPr>
              <a:t>: </a:t>
            </a:r>
            <a:r>
              <a:rPr lang="en-US" dirty="0">
                <a:ea typeface="+mn-lt"/>
                <a:cs typeface="+mn-lt"/>
                <a:hlinkClick r:id="rId6"/>
              </a:rPr>
              <a:t>https://doi.org/10.1016/j.glohj.2025.02.004</a:t>
            </a:r>
            <a:r>
              <a:rPr lang="en-US" dirty="0">
                <a:ea typeface="+mn-lt"/>
                <a:cs typeface="+mn-lt"/>
              </a:rPr>
              <a:t>. </a:t>
            </a:r>
            <a:endParaRPr lang="en-US" dirty="0"/>
          </a:p>
          <a:p>
            <a:r>
              <a:rPr lang="en-US" dirty="0">
                <a:ea typeface="+mn-lt"/>
                <a:cs typeface="+mn-lt"/>
              </a:rPr>
              <a:t>N Briot, Chagnon, G., L Burlet, Gil, H., Girard, E. and Payan, Y. (2022). Experimental </a:t>
            </a:r>
            <a:r>
              <a:rPr lang="en-US" dirty="0" err="1">
                <a:ea typeface="+mn-lt"/>
                <a:cs typeface="+mn-lt"/>
              </a:rPr>
              <a:t>characterisation</a:t>
            </a:r>
            <a:r>
              <a:rPr lang="en-US" dirty="0">
                <a:ea typeface="+mn-lt"/>
                <a:cs typeface="+mn-lt"/>
              </a:rPr>
              <a:t> and modelling of breast Cooper’s ligaments. </a:t>
            </a:r>
            <a:r>
              <a:rPr lang="en-US" i="1" dirty="0">
                <a:ea typeface="+mn-lt"/>
                <a:cs typeface="+mn-lt"/>
              </a:rPr>
              <a:t>Biomechanics and modeling in mechanobiology</a:t>
            </a:r>
            <a:r>
              <a:rPr lang="en-US" dirty="0">
                <a:ea typeface="+mn-lt"/>
                <a:cs typeface="+mn-lt"/>
              </a:rPr>
              <a:t>, 21(4), pp.1157–1168. </a:t>
            </a:r>
            <a:r>
              <a:rPr lang="en-US" dirty="0" err="1">
                <a:ea typeface="+mn-lt"/>
                <a:cs typeface="+mn-lt"/>
              </a:rPr>
              <a:t>doi</a:t>
            </a:r>
            <a:r>
              <a:rPr lang="en-US" dirty="0">
                <a:ea typeface="+mn-lt"/>
                <a:cs typeface="+mn-lt"/>
              </a:rPr>
              <a:t>: </a:t>
            </a:r>
            <a:r>
              <a:rPr lang="en-US" dirty="0">
                <a:ea typeface="+mn-lt"/>
                <a:cs typeface="+mn-lt"/>
                <a:hlinkClick r:id="rId7"/>
              </a:rPr>
              <a:t>https://doi.org/10.1007/s10237-022-01582-5</a:t>
            </a:r>
            <a:r>
              <a:rPr lang="en-US" dirty="0">
                <a:ea typeface="+mn-lt"/>
                <a:cs typeface="+mn-lt"/>
              </a:rPr>
              <a:t>. </a:t>
            </a:r>
          </a:p>
          <a:p>
            <a:r>
              <a:rPr lang="en-US" sz="1400" dirty="0">
                <a:latin typeface="Calibri"/>
                <a:ea typeface="Calibri"/>
                <a:cs typeface="Calibri"/>
              </a:rPr>
              <a:t>Partyka, O., </a:t>
            </a:r>
            <a:r>
              <a:rPr lang="en-US" sz="1400" dirty="0" err="1">
                <a:latin typeface="Calibri"/>
                <a:ea typeface="Calibri"/>
                <a:cs typeface="Calibri"/>
              </a:rPr>
              <a:t>Pajewska</a:t>
            </a:r>
            <a:r>
              <a:rPr lang="en-US" sz="1400" dirty="0">
                <a:latin typeface="Calibri"/>
                <a:ea typeface="Calibri"/>
                <a:cs typeface="Calibri"/>
              </a:rPr>
              <a:t>, M., </a:t>
            </a:r>
            <a:r>
              <a:rPr lang="en-US" sz="1400" dirty="0" err="1">
                <a:latin typeface="Calibri"/>
                <a:ea typeface="Calibri"/>
                <a:cs typeface="Calibri"/>
              </a:rPr>
              <a:t>Kwaśniewska</a:t>
            </a:r>
            <a:r>
              <a:rPr lang="en-US" sz="1400" dirty="0">
                <a:latin typeface="Calibri"/>
                <a:ea typeface="Calibri"/>
                <a:cs typeface="Calibri"/>
              </a:rPr>
              <a:t>, D., Czerw, A., </a:t>
            </a:r>
            <a:r>
              <a:rPr lang="en-US" sz="1400" dirty="0" err="1">
                <a:latin typeface="Calibri"/>
                <a:ea typeface="Calibri"/>
                <a:cs typeface="Calibri"/>
              </a:rPr>
              <a:t>Deptała</a:t>
            </a:r>
            <a:r>
              <a:rPr lang="en-US" sz="1400" dirty="0">
                <a:latin typeface="Calibri"/>
                <a:ea typeface="Calibri"/>
                <a:cs typeface="Calibri"/>
              </a:rPr>
              <a:t>, A., Budzik, M., Cipora, E., </a:t>
            </a:r>
            <a:r>
              <a:rPr lang="en-US" sz="1400" dirty="0" err="1">
                <a:latin typeface="Calibri"/>
                <a:ea typeface="Calibri"/>
                <a:cs typeface="Calibri"/>
              </a:rPr>
              <a:t>Gąska</a:t>
            </a:r>
            <a:r>
              <a:rPr lang="en-US" sz="1400" dirty="0">
                <a:latin typeface="Calibri"/>
                <a:ea typeface="Calibri"/>
                <a:cs typeface="Calibri"/>
              </a:rPr>
              <a:t>, I., </a:t>
            </a:r>
            <a:r>
              <a:rPr lang="en-US" sz="1400" dirty="0" err="1">
                <a:latin typeface="Calibri"/>
                <a:ea typeface="Calibri"/>
                <a:cs typeface="Calibri"/>
              </a:rPr>
              <a:t>Gazdowicz</a:t>
            </a:r>
            <a:r>
              <a:rPr lang="en-US" sz="1400" dirty="0">
                <a:latin typeface="Calibri"/>
                <a:ea typeface="Calibri"/>
                <a:cs typeface="Calibri"/>
              </a:rPr>
              <a:t>, L., Mielnik, A., </a:t>
            </a:r>
            <a:r>
              <a:rPr lang="en-US" sz="1400" dirty="0" err="1">
                <a:latin typeface="Calibri"/>
                <a:ea typeface="Calibri"/>
                <a:cs typeface="Calibri"/>
              </a:rPr>
              <a:t>Sygit</a:t>
            </a:r>
            <a:r>
              <a:rPr lang="en-US" sz="1400" dirty="0">
                <a:latin typeface="Calibri"/>
                <a:ea typeface="Calibri"/>
                <a:cs typeface="Calibri"/>
              </a:rPr>
              <a:t>, K., </a:t>
            </a:r>
            <a:r>
              <a:rPr lang="en-US" sz="1400" dirty="0" err="1">
                <a:latin typeface="Calibri"/>
                <a:ea typeface="Calibri"/>
                <a:cs typeface="Calibri"/>
              </a:rPr>
              <a:t>Sygit</a:t>
            </a:r>
            <a:r>
              <a:rPr lang="en-US" sz="1400" dirty="0">
                <a:latin typeface="Calibri"/>
                <a:ea typeface="Calibri"/>
                <a:cs typeface="Calibri"/>
              </a:rPr>
              <a:t>, M., </a:t>
            </a:r>
            <a:r>
              <a:rPr lang="en-US" sz="1400" dirty="0" err="1">
                <a:latin typeface="Calibri"/>
                <a:ea typeface="Calibri"/>
                <a:cs typeface="Calibri"/>
              </a:rPr>
              <a:t>Krzych-Fałta</a:t>
            </a:r>
            <a:r>
              <a:rPr lang="en-US" sz="1400" dirty="0">
                <a:latin typeface="Calibri"/>
                <a:ea typeface="Calibri"/>
                <a:cs typeface="Calibri"/>
              </a:rPr>
              <a:t>, E., Schneider-Matyka, D., </a:t>
            </a:r>
            <a:r>
              <a:rPr lang="en-US" sz="1400" dirty="0" err="1">
                <a:latin typeface="Calibri"/>
                <a:ea typeface="Calibri"/>
                <a:cs typeface="Calibri"/>
              </a:rPr>
              <a:t>Grochans</a:t>
            </a:r>
            <a:r>
              <a:rPr lang="en-US" sz="1400" dirty="0">
                <a:latin typeface="Calibri"/>
                <a:ea typeface="Calibri"/>
                <a:cs typeface="Calibri"/>
              </a:rPr>
              <a:t>, S., Cybulska, A.M., Drobnik, J., </a:t>
            </a:r>
            <a:r>
              <a:rPr lang="en-US" sz="1400" dirty="0" err="1">
                <a:latin typeface="Calibri"/>
                <a:ea typeface="Calibri"/>
                <a:cs typeface="Calibri"/>
              </a:rPr>
              <a:t>Bandurska</a:t>
            </a:r>
            <a:r>
              <a:rPr lang="en-US" sz="1400" dirty="0">
                <a:latin typeface="Calibri"/>
                <a:ea typeface="Calibri"/>
                <a:cs typeface="Calibri"/>
              </a:rPr>
              <a:t>, E., </a:t>
            </a:r>
            <a:r>
              <a:rPr lang="en-US" sz="1400" dirty="0" err="1">
                <a:latin typeface="Calibri"/>
                <a:ea typeface="Calibri"/>
                <a:cs typeface="Calibri"/>
              </a:rPr>
              <a:t>Ciećko</a:t>
            </a:r>
            <a:r>
              <a:rPr lang="en-US" sz="1400" dirty="0">
                <a:latin typeface="Calibri"/>
                <a:ea typeface="Calibri"/>
                <a:cs typeface="Calibri"/>
              </a:rPr>
              <a:t>, W. and Ratajczak, P. (2023). Overview of Pancreatic Cancer Epidemiology in Europe and Recommendations for Screening in High-Risk Populations. </a:t>
            </a:r>
            <a:r>
              <a:rPr lang="en-US" sz="1400" i="1" dirty="0">
                <a:latin typeface="Calibri"/>
                <a:ea typeface="Calibri"/>
                <a:cs typeface="Calibri"/>
              </a:rPr>
              <a:t>Cancers</a:t>
            </a:r>
            <a:r>
              <a:rPr lang="en-US" sz="1400" dirty="0">
                <a:latin typeface="Calibri"/>
                <a:ea typeface="Calibri"/>
                <a:cs typeface="Calibri"/>
              </a:rPr>
              <a:t>, [online] 15(14), p.3634. </a:t>
            </a:r>
            <a:r>
              <a:rPr lang="en-US" sz="1400" dirty="0" err="1">
                <a:latin typeface="Calibri"/>
                <a:ea typeface="Calibri"/>
                <a:cs typeface="Calibri"/>
              </a:rPr>
              <a:t>doi</a:t>
            </a:r>
            <a:r>
              <a:rPr lang="en-US" sz="1400" dirty="0">
                <a:latin typeface="Calibri"/>
                <a:ea typeface="Calibri"/>
                <a:cs typeface="Calibri"/>
              </a:rPr>
              <a:t>: </a:t>
            </a:r>
            <a:r>
              <a:rPr lang="en-US" sz="1400" dirty="0">
                <a:latin typeface="Calibri"/>
                <a:ea typeface="Calibri"/>
                <a:cs typeface="Calibri"/>
                <a:hlinkClick r:id="rId8"/>
              </a:rPr>
              <a:t>https://doi.org/10.3390/cancers15143634</a:t>
            </a:r>
            <a:r>
              <a:rPr lang="en-US" sz="1400" dirty="0">
                <a:latin typeface="Calibri"/>
                <a:ea typeface="Calibri"/>
                <a:cs typeface="Calibri"/>
              </a:rPr>
              <a:t>.</a:t>
            </a:r>
          </a:p>
        </p:txBody>
      </p:sp>
    </p:spTree>
    <p:extLst>
      <p:ext uri="{BB962C8B-B14F-4D97-AF65-F5344CB8AC3E}">
        <p14:creationId xmlns:p14="http://schemas.microsoft.com/office/powerpoint/2010/main" val="4265520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9B0511-0319-4533-6D86-00D0150A3675}"/>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0EDE3897-EB8E-AC6F-9393-ABC7167844DC}"/>
              </a:ext>
            </a:extLst>
          </p:cNvPr>
          <p:cNvSpPr>
            <a:spLocks noGrp="1"/>
          </p:cNvSpPr>
          <p:nvPr>
            <p:ph idx="1"/>
          </p:nvPr>
        </p:nvSpPr>
        <p:spPr>
          <a:xfrm>
            <a:off x="838200" y="1753739"/>
            <a:ext cx="10515600" cy="4725148"/>
          </a:xfrm>
        </p:spPr>
        <p:txBody>
          <a:bodyPr vert="horz" lIns="91440" tIns="45720" rIns="91440" bIns="45720" rtlCol="0" anchor="t">
            <a:normAutofit fontScale="55000" lnSpcReduction="20000"/>
          </a:bodyPr>
          <a:lstStyle/>
          <a:p>
            <a:r>
              <a:rPr lang="en-US" dirty="0">
                <a:ea typeface="+mn-lt"/>
                <a:cs typeface="+mn-lt"/>
              </a:rPr>
              <a:t>Petrova, D., Cruz, M. and Sánchez, M.-J. (2022). BRCA1/2 testing for genetic susceptibility to cancer after 25 years: A scoping review and a primer on ethical implications. </a:t>
            </a:r>
            <a:r>
              <a:rPr lang="en-US" i="1" dirty="0">
                <a:ea typeface="+mn-lt"/>
                <a:cs typeface="+mn-lt"/>
              </a:rPr>
              <a:t>The Breast</a:t>
            </a:r>
            <a:r>
              <a:rPr lang="en-US" dirty="0">
                <a:ea typeface="+mn-lt"/>
                <a:cs typeface="+mn-lt"/>
              </a:rPr>
              <a:t>, 61, pp.66–76. </a:t>
            </a:r>
            <a:r>
              <a:rPr lang="en-US" dirty="0" err="1">
                <a:ea typeface="+mn-lt"/>
                <a:cs typeface="+mn-lt"/>
              </a:rPr>
              <a:t>doi</a:t>
            </a:r>
            <a:r>
              <a:rPr lang="en-US" dirty="0">
                <a:ea typeface="+mn-lt"/>
                <a:cs typeface="+mn-lt"/>
              </a:rPr>
              <a:t>: </a:t>
            </a:r>
            <a:r>
              <a:rPr lang="en-US" dirty="0">
                <a:ea typeface="+mn-lt"/>
                <a:cs typeface="+mn-lt"/>
                <a:hlinkClick r:id="rId2"/>
              </a:rPr>
              <a:t>https://doi.org/10.1016/j.breast.2021.12.005</a:t>
            </a:r>
            <a:r>
              <a:rPr lang="en-US" dirty="0">
                <a:ea typeface="+mn-lt"/>
                <a:cs typeface="+mn-lt"/>
              </a:rPr>
              <a:t>. </a:t>
            </a:r>
          </a:p>
          <a:p>
            <a:r>
              <a:rPr lang="en-US" dirty="0">
                <a:ea typeface="+mn-lt"/>
                <a:cs typeface="+mn-lt"/>
              </a:rPr>
              <a:t>Pietrzykowski, T. and </a:t>
            </a:r>
            <a:r>
              <a:rPr lang="en-US" dirty="0" err="1">
                <a:ea typeface="+mn-lt"/>
                <a:cs typeface="+mn-lt"/>
              </a:rPr>
              <a:t>Smilowska</a:t>
            </a:r>
            <a:r>
              <a:rPr lang="en-US" dirty="0">
                <a:ea typeface="+mn-lt"/>
                <a:cs typeface="+mn-lt"/>
              </a:rPr>
              <a:t>, K. (2021). The reality of informed consent: empirical studies on patient comprehension—systematic review. </a:t>
            </a:r>
            <a:r>
              <a:rPr lang="en-US" i="1" dirty="0">
                <a:ea typeface="+mn-lt"/>
                <a:cs typeface="+mn-lt"/>
              </a:rPr>
              <a:t>Trials</a:t>
            </a:r>
            <a:r>
              <a:rPr lang="en-US" dirty="0">
                <a:ea typeface="+mn-lt"/>
                <a:cs typeface="+mn-lt"/>
              </a:rPr>
              <a:t>, [online] 22(1), pp.1–8. </a:t>
            </a:r>
            <a:r>
              <a:rPr lang="en-US" dirty="0" err="1">
                <a:ea typeface="+mn-lt"/>
                <a:cs typeface="+mn-lt"/>
              </a:rPr>
              <a:t>doi</a:t>
            </a:r>
            <a:r>
              <a:rPr lang="en-US" dirty="0">
                <a:ea typeface="+mn-lt"/>
                <a:cs typeface="+mn-lt"/>
              </a:rPr>
              <a:t>: </a:t>
            </a:r>
            <a:r>
              <a:rPr lang="en-US" dirty="0">
                <a:ea typeface="+mn-lt"/>
                <a:cs typeface="+mn-lt"/>
                <a:hlinkClick r:id="rId3"/>
              </a:rPr>
              <a:t>https://doi.org/10.1186/s13063-020-04969-w</a:t>
            </a:r>
            <a:r>
              <a:rPr lang="en-US" dirty="0">
                <a:ea typeface="+mn-lt"/>
                <a:cs typeface="+mn-lt"/>
              </a:rPr>
              <a:t>. </a:t>
            </a:r>
          </a:p>
          <a:p>
            <a:r>
              <a:rPr lang="en-US" dirty="0" err="1">
                <a:ea typeface="+mn-lt"/>
                <a:cs typeface="+mn-lt"/>
              </a:rPr>
              <a:t>Satpathi</a:t>
            </a:r>
            <a:r>
              <a:rPr lang="en-US" dirty="0">
                <a:ea typeface="+mn-lt"/>
                <a:cs typeface="+mn-lt"/>
              </a:rPr>
              <a:t>, S., </a:t>
            </a:r>
            <a:r>
              <a:rPr lang="en-US" dirty="0" err="1">
                <a:ea typeface="+mn-lt"/>
                <a:cs typeface="+mn-lt"/>
              </a:rPr>
              <a:t>Gaurkar</a:t>
            </a:r>
            <a:r>
              <a:rPr lang="en-US" dirty="0">
                <a:ea typeface="+mn-lt"/>
                <a:cs typeface="+mn-lt"/>
              </a:rPr>
              <a:t>, S.S., Potdukhe, A. and Wanjari, M.B. (2023). Unveiling the Role of Hormonal Imbalance in Breast Cancer Development: A Comprehensive Review. </a:t>
            </a:r>
            <a:r>
              <a:rPr lang="en-US" i="1" dirty="0" err="1">
                <a:ea typeface="+mn-lt"/>
                <a:cs typeface="+mn-lt"/>
              </a:rPr>
              <a:t>Cureus</a:t>
            </a:r>
            <a:r>
              <a:rPr lang="en-US" dirty="0">
                <a:ea typeface="+mn-lt"/>
                <a:cs typeface="+mn-lt"/>
              </a:rPr>
              <a:t>, [online] 15(7), p.e41737. </a:t>
            </a:r>
            <a:r>
              <a:rPr lang="en-US" dirty="0" err="1">
                <a:ea typeface="+mn-lt"/>
                <a:cs typeface="+mn-lt"/>
              </a:rPr>
              <a:t>doi</a:t>
            </a:r>
            <a:r>
              <a:rPr lang="en-US" dirty="0">
                <a:ea typeface="+mn-lt"/>
                <a:cs typeface="+mn-lt"/>
              </a:rPr>
              <a:t>: </a:t>
            </a:r>
            <a:r>
              <a:rPr lang="en-US" dirty="0">
                <a:ea typeface="+mn-lt"/>
                <a:cs typeface="+mn-lt"/>
                <a:hlinkClick r:id="rId4"/>
              </a:rPr>
              <a:t>https://doi.org/10.7759/cureus.41737</a:t>
            </a:r>
            <a:r>
              <a:rPr lang="en-US" dirty="0">
                <a:ea typeface="+mn-lt"/>
                <a:cs typeface="+mn-lt"/>
              </a:rPr>
              <a:t>. </a:t>
            </a:r>
          </a:p>
          <a:p>
            <a:r>
              <a:rPr lang="en-US" dirty="0">
                <a:ea typeface="+mn-lt"/>
                <a:cs typeface="+mn-lt"/>
              </a:rPr>
              <a:t>So, W.K.W., Law, B.M.H., Ng, M.S.N., He, X., Chan, D.N.S., Chan, C.W.H. and McCarthy, A.L. (2021). Symptom clusters experienced by breast cancer patients at various treatment stages: A systematic review. </a:t>
            </a:r>
            <a:r>
              <a:rPr lang="en-US" i="1" dirty="0">
                <a:ea typeface="+mn-lt"/>
                <a:cs typeface="+mn-lt"/>
              </a:rPr>
              <a:t>Cancer Medicine</a:t>
            </a:r>
            <a:r>
              <a:rPr lang="en-US" dirty="0">
                <a:ea typeface="+mn-lt"/>
                <a:cs typeface="+mn-lt"/>
              </a:rPr>
              <a:t>, [online] 10(8), pp.2531–2565. </a:t>
            </a:r>
            <a:r>
              <a:rPr lang="en-US" dirty="0" err="1">
                <a:ea typeface="+mn-lt"/>
                <a:cs typeface="+mn-lt"/>
              </a:rPr>
              <a:t>doi</a:t>
            </a:r>
            <a:r>
              <a:rPr lang="en-US" dirty="0">
                <a:ea typeface="+mn-lt"/>
                <a:cs typeface="+mn-lt"/>
              </a:rPr>
              <a:t>: </a:t>
            </a:r>
            <a:r>
              <a:rPr lang="en-US" dirty="0">
                <a:ea typeface="+mn-lt"/>
                <a:cs typeface="+mn-lt"/>
                <a:hlinkClick r:id="rId5"/>
              </a:rPr>
              <a:t>https://doi.org/10.1002/cam4.3794</a:t>
            </a:r>
            <a:r>
              <a:rPr lang="en-US" dirty="0">
                <a:ea typeface="+mn-lt"/>
                <a:cs typeface="+mn-lt"/>
              </a:rPr>
              <a:t>. </a:t>
            </a:r>
            <a:endParaRPr lang="en-US" dirty="0"/>
          </a:p>
          <a:p>
            <a:r>
              <a:rPr lang="en-US" dirty="0">
                <a:ea typeface="+mn-lt"/>
                <a:cs typeface="+mn-lt"/>
              </a:rPr>
              <a:t>Stordal, B., Harvie, M., Antoniou, M.N., Bellingham, M., Chan, D.S.M., </a:t>
            </a:r>
            <a:r>
              <a:rPr lang="en-US" dirty="0" err="1">
                <a:ea typeface="+mn-lt"/>
                <a:cs typeface="+mn-lt"/>
              </a:rPr>
              <a:t>Darbre</a:t>
            </a:r>
            <a:r>
              <a:rPr lang="en-US" dirty="0">
                <a:ea typeface="+mn-lt"/>
                <a:cs typeface="+mn-lt"/>
              </a:rPr>
              <a:t>, P., Karlsson, O., </a:t>
            </a:r>
            <a:r>
              <a:rPr lang="en-US" dirty="0" err="1">
                <a:ea typeface="+mn-lt"/>
                <a:cs typeface="+mn-lt"/>
              </a:rPr>
              <a:t>Kortenkamp</a:t>
            </a:r>
            <a:r>
              <a:rPr lang="en-US" dirty="0">
                <a:ea typeface="+mn-lt"/>
                <a:cs typeface="+mn-lt"/>
              </a:rPr>
              <a:t>, A., Magee, P., </a:t>
            </a:r>
            <a:r>
              <a:rPr lang="en-US" dirty="0" err="1">
                <a:ea typeface="+mn-lt"/>
                <a:cs typeface="+mn-lt"/>
              </a:rPr>
              <a:t>Mandriota</a:t>
            </a:r>
            <a:r>
              <a:rPr lang="en-US" dirty="0">
                <a:ea typeface="+mn-lt"/>
                <a:cs typeface="+mn-lt"/>
              </a:rPr>
              <a:t>, S., Silva, E., Turner, J.E., Vandenberg, L.N. and Evans, D.G. (2024). Breast cancer risk and prevention in 2024: An overview from the Breast Cancer UK ‐ Breast Cancer Prevention Conference. </a:t>
            </a:r>
            <a:r>
              <a:rPr lang="en-US" i="1" dirty="0">
                <a:ea typeface="+mn-lt"/>
                <a:cs typeface="+mn-lt"/>
              </a:rPr>
              <a:t>Cancer Medicine</a:t>
            </a:r>
            <a:r>
              <a:rPr lang="en-US" dirty="0">
                <a:ea typeface="+mn-lt"/>
                <a:cs typeface="+mn-lt"/>
              </a:rPr>
              <a:t>, 13(18). </a:t>
            </a:r>
            <a:r>
              <a:rPr lang="en-US" dirty="0" err="1">
                <a:ea typeface="+mn-lt"/>
                <a:cs typeface="+mn-lt"/>
              </a:rPr>
              <a:t>doi</a:t>
            </a:r>
            <a:r>
              <a:rPr lang="en-US" dirty="0">
                <a:ea typeface="+mn-lt"/>
                <a:cs typeface="+mn-lt"/>
              </a:rPr>
              <a:t>: </a:t>
            </a:r>
            <a:r>
              <a:rPr lang="en-US" dirty="0">
                <a:ea typeface="+mn-lt"/>
                <a:cs typeface="+mn-lt"/>
                <a:hlinkClick r:id="rId6"/>
              </a:rPr>
              <a:t>https://doi.org/10.1002/cam4.70255</a:t>
            </a:r>
            <a:r>
              <a:rPr lang="en-US" dirty="0">
                <a:ea typeface="+mn-lt"/>
                <a:cs typeface="+mn-lt"/>
              </a:rPr>
              <a:t>. </a:t>
            </a:r>
            <a:endParaRPr lang="en-US" dirty="0"/>
          </a:p>
          <a:p>
            <a:r>
              <a:rPr lang="en-US" dirty="0">
                <a:ea typeface="+mn-lt"/>
                <a:cs typeface="+mn-lt"/>
              </a:rPr>
              <a:t>Stumpp, N.E. and Sauer-Zavala, S. (2021). Evidence-Based Strategies for Treatment Personalization: A Review. </a:t>
            </a:r>
            <a:r>
              <a:rPr lang="en-US" i="1" dirty="0">
                <a:ea typeface="+mn-lt"/>
                <a:cs typeface="+mn-lt"/>
              </a:rPr>
              <a:t>Cognitive and Behavioral Practice</a:t>
            </a:r>
            <a:r>
              <a:rPr lang="en-US" dirty="0">
                <a:ea typeface="+mn-lt"/>
                <a:cs typeface="+mn-lt"/>
              </a:rPr>
              <a:t>, 29(4). </a:t>
            </a:r>
            <a:r>
              <a:rPr lang="en-US" dirty="0" err="1">
                <a:ea typeface="+mn-lt"/>
                <a:cs typeface="+mn-lt"/>
              </a:rPr>
              <a:t>doi</a:t>
            </a:r>
            <a:r>
              <a:rPr lang="en-US" dirty="0">
                <a:ea typeface="+mn-lt"/>
                <a:cs typeface="+mn-lt"/>
              </a:rPr>
              <a:t>: </a:t>
            </a:r>
            <a:r>
              <a:rPr lang="en-US" dirty="0">
                <a:ea typeface="+mn-lt"/>
                <a:cs typeface="+mn-lt"/>
                <a:hlinkClick r:id="rId7"/>
              </a:rPr>
              <a:t>https://doi.org/10.1016/j.cbpra.2021.10.004</a:t>
            </a:r>
            <a:r>
              <a:rPr lang="en-US" dirty="0">
                <a:ea typeface="+mn-lt"/>
                <a:cs typeface="+mn-lt"/>
              </a:rPr>
              <a:t>. </a:t>
            </a:r>
            <a:endParaRPr lang="en-US" dirty="0"/>
          </a:p>
          <a:p>
            <a:r>
              <a:rPr lang="en-US" dirty="0">
                <a:ea typeface="+mn-lt"/>
                <a:cs typeface="+mn-lt"/>
              </a:rPr>
              <a:t>Tang, A. and Bordoni, B. (2023). </a:t>
            </a:r>
            <a:r>
              <a:rPr lang="en-US" i="1" dirty="0">
                <a:ea typeface="+mn-lt"/>
                <a:cs typeface="+mn-lt"/>
              </a:rPr>
              <a:t>Anatomy, Thorax, Muscles</a:t>
            </a:r>
            <a:r>
              <a:rPr lang="en-US" dirty="0">
                <a:ea typeface="+mn-lt"/>
                <a:cs typeface="+mn-lt"/>
              </a:rPr>
              <a:t>. [online] Nih.gov. Available at:  </a:t>
            </a:r>
            <a:r>
              <a:rPr lang="en-US" dirty="0">
                <a:ea typeface="+mn-lt"/>
                <a:cs typeface="+mn-lt"/>
                <a:hlinkClick r:id="rId8"/>
              </a:rPr>
              <a:t>https://www.ncbi.nlm.nih.gov/sites/books/NBK538321/</a:t>
            </a:r>
            <a:r>
              <a:rPr lang="en-US" dirty="0">
                <a:ea typeface="+mn-lt"/>
                <a:cs typeface="+mn-lt"/>
              </a:rPr>
              <a:t>. </a:t>
            </a:r>
            <a:endParaRPr lang="en-US" dirty="0"/>
          </a:p>
          <a:p>
            <a:r>
              <a:rPr lang="en-US" dirty="0" err="1">
                <a:ea typeface="+mn-lt"/>
                <a:cs typeface="+mn-lt"/>
              </a:rPr>
              <a:t>Wattar</a:t>
            </a:r>
            <a:r>
              <a:rPr lang="en-US" dirty="0">
                <a:ea typeface="+mn-lt"/>
                <a:cs typeface="+mn-lt"/>
              </a:rPr>
              <a:t>, A., Rimmer, M.P., Teh, J.J., Mackenzie, S.C., Ammar, O.F., Croucher, C., Anastasiadis, E., Gordon, P., Pacey, A., </a:t>
            </a:r>
            <a:r>
              <a:rPr lang="en-US" dirty="0" err="1">
                <a:ea typeface="+mn-lt"/>
                <a:cs typeface="+mn-lt"/>
              </a:rPr>
              <a:t>McEleny</a:t>
            </a:r>
            <a:r>
              <a:rPr lang="en-US" dirty="0">
                <a:ea typeface="+mn-lt"/>
                <a:cs typeface="+mn-lt"/>
              </a:rPr>
              <a:t>, K. and Sangster, P. (2024). Pharmacological non-hormonal treatment options for male infertility: a systematic review and network meta-analysis. </a:t>
            </a:r>
            <a:r>
              <a:rPr lang="en-US" i="1" dirty="0">
                <a:ea typeface="+mn-lt"/>
                <a:cs typeface="+mn-lt"/>
              </a:rPr>
              <a:t>BMC Urology</a:t>
            </a:r>
            <a:r>
              <a:rPr lang="en-US" dirty="0">
                <a:ea typeface="+mn-lt"/>
                <a:cs typeface="+mn-lt"/>
              </a:rPr>
              <a:t>, 24(1). </a:t>
            </a:r>
            <a:r>
              <a:rPr lang="en-US" dirty="0" err="1">
                <a:ea typeface="+mn-lt"/>
                <a:cs typeface="+mn-lt"/>
              </a:rPr>
              <a:t>doi</a:t>
            </a:r>
            <a:r>
              <a:rPr lang="en-US" dirty="0">
                <a:ea typeface="+mn-lt"/>
                <a:cs typeface="+mn-lt"/>
              </a:rPr>
              <a:t>: </a:t>
            </a:r>
            <a:r>
              <a:rPr lang="en-US" dirty="0">
                <a:ea typeface="+mn-lt"/>
                <a:cs typeface="+mn-lt"/>
                <a:hlinkClick r:id="rId9"/>
              </a:rPr>
              <a:t>https://doi.org/10.1186/s12894-024-01545-1</a:t>
            </a:r>
            <a:r>
              <a:rPr lang="en-US" dirty="0">
                <a:ea typeface="+mn-lt"/>
                <a:cs typeface="+mn-lt"/>
              </a:rPr>
              <a:t>. </a:t>
            </a:r>
            <a:endParaRPr lang="en-US" dirty="0"/>
          </a:p>
          <a:p>
            <a:r>
              <a:rPr lang="en-US" sz="1200" dirty="0">
                <a:latin typeface="Calibri"/>
                <a:ea typeface="Calibri"/>
                <a:cs typeface="Calibri"/>
              </a:rPr>
              <a:t>Xiong, X., Zheng, L.-W., Ding, Y., Chen, Y.-F., Cai, Y.-W., Wang, L.-P., Huang, L., Liu, C.-C., Shao, Z.-M. and Yu, K.-D. (2025). Breast cancer: pathogenesis and treatments. </a:t>
            </a:r>
            <a:r>
              <a:rPr lang="en-US" sz="1200" i="1" dirty="0">
                <a:latin typeface="Calibri"/>
                <a:ea typeface="Calibri"/>
                <a:cs typeface="Calibri"/>
              </a:rPr>
              <a:t>Signal Transduction and Targeted Therapy</a:t>
            </a:r>
            <a:r>
              <a:rPr lang="en-US" sz="1200" dirty="0">
                <a:latin typeface="Calibri"/>
                <a:ea typeface="Calibri"/>
                <a:cs typeface="Calibri"/>
              </a:rPr>
              <a:t>, [online] 10(1). </a:t>
            </a:r>
            <a:r>
              <a:rPr lang="en-US" sz="1200" dirty="0" err="1">
                <a:latin typeface="Calibri"/>
                <a:ea typeface="Calibri"/>
                <a:cs typeface="Calibri"/>
              </a:rPr>
              <a:t>doi</a:t>
            </a:r>
            <a:r>
              <a:rPr lang="en-US" sz="1200" dirty="0">
                <a:latin typeface="Calibri"/>
                <a:ea typeface="Calibri"/>
                <a:cs typeface="Calibri"/>
              </a:rPr>
              <a:t>: </a:t>
            </a:r>
            <a:r>
              <a:rPr lang="en-US" sz="1200" dirty="0">
                <a:latin typeface="Calibri"/>
                <a:ea typeface="Calibri"/>
                <a:cs typeface="Calibri"/>
                <a:hlinkClick r:id="rId10"/>
              </a:rPr>
              <a:t>https://doi.org/10.1038/s41392-024-02108-4</a:t>
            </a:r>
            <a:r>
              <a:rPr lang="en-US" sz="1200" dirty="0">
                <a:latin typeface="Calibri"/>
                <a:ea typeface="Calibri"/>
                <a:cs typeface="Calibri"/>
              </a:rPr>
              <a:t>.</a:t>
            </a:r>
          </a:p>
        </p:txBody>
      </p:sp>
    </p:spTree>
    <p:extLst>
      <p:ext uri="{BB962C8B-B14F-4D97-AF65-F5344CB8AC3E}">
        <p14:creationId xmlns:p14="http://schemas.microsoft.com/office/powerpoint/2010/main" val="25550561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TotalTime>
  <Words>3869</Words>
  <Application>Microsoft Office PowerPoint</Application>
  <PresentationFormat>Widescreen</PresentationFormat>
  <Paragraphs>131</Paragraphs>
  <Slides>17</Slides>
  <Notes>13</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  Care Plan for a Fictional Person with Breast Cancer</vt:lpstr>
      <vt:lpstr>Introduction</vt:lpstr>
      <vt:lpstr>Anatomy of the Breast </vt:lpstr>
      <vt:lpstr>Physiology of the Breast </vt:lpstr>
      <vt:lpstr>Lymphatic System &amp; Its Role </vt:lpstr>
      <vt:lpstr>What is Breast Cancer? (Pathophysiology)</vt:lpstr>
      <vt:lpstr>How Breast Cancer Affects Body Functioning </vt:lpstr>
      <vt:lpstr>Fictional Patient Profile </vt:lpstr>
      <vt:lpstr>Risk Factors &amp; Lifestyle Factors </vt:lpstr>
      <vt:lpstr>Diagnosis &amp; Monitoring </vt:lpstr>
      <vt:lpstr>Treatment Options </vt:lpstr>
      <vt:lpstr>Care Plan: Routine Care &amp; Monitoring </vt:lpstr>
      <vt:lpstr>Communication &amp; Ethical Considerations </vt:lpstr>
      <vt:lpstr> Conclusion  </vt:lpstr>
      <vt:lpstr> </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BMHP5023  Contemporary Management Issues in the 21st Century</dc:title>
  <dc:creator>user</dc:creator>
  <cp:lastModifiedBy>user</cp:lastModifiedBy>
  <cp:revision>208</cp:revision>
  <dcterms:created xsi:type="dcterms:W3CDTF">2025-11-17T08:38:15Z</dcterms:created>
  <dcterms:modified xsi:type="dcterms:W3CDTF">2025-11-19T23:55:55Z</dcterms:modified>
</cp:coreProperties>
</file>