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8" r:id="rId1"/>
  </p:sldMasterIdLst>
  <p:notesMasterIdLst>
    <p:notesMasterId r:id="rId16"/>
  </p:notesMasterIdLst>
  <p:sldIdLst>
    <p:sldId id="256" r:id="rId2"/>
    <p:sldId id="257" r:id="rId3"/>
    <p:sldId id="259" r:id="rId4"/>
    <p:sldId id="261" r:id="rId5"/>
    <p:sldId id="295" r:id="rId6"/>
    <p:sldId id="296" r:id="rId7"/>
    <p:sldId id="298" r:id="rId8"/>
    <p:sldId id="299" r:id="rId9"/>
    <p:sldId id="300" r:id="rId10"/>
    <p:sldId id="262" r:id="rId11"/>
    <p:sldId id="263" r:id="rId12"/>
    <p:sldId id="301" r:id="rId13"/>
    <p:sldId id="302" r:id="rId14"/>
    <p:sldId id="303" r:id="rId15"/>
  </p:sldIdLst>
  <p:sldSz cx="9144000" cy="5143500" type="screen16x9"/>
  <p:notesSz cx="6858000" cy="9144000"/>
  <p:embeddedFontLst>
    <p:embeddedFont>
      <p:font typeface="Nunito Sans Light" panose="020B0604020202020204" charset="0"/>
      <p:regular r:id="rId17"/>
      <p:bold r:id="rId18"/>
      <p:italic r:id="rId19"/>
      <p:boldItalic r:id="rId20"/>
    </p:embeddedFont>
    <p:embeddedFont>
      <p:font typeface="Lexend Deca" panose="020B0604020202020204" charset="0"/>
      <p:regular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0E4934D-C5E7-4EA8-B84E-AA4D93522FE5}">
  <a:tblStyle styleId="{00E4934D-C5E7-4EA8-B84E-AA4D93522FE5}"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DD46976A-22B5-4051-8114-C7D9531ECD22}"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537" autoAdjust="0"/>
  </p:normalViewPr>
  <p:slideViewPr>
    <p:cSldViewPr snapToGrid="0">
      <p:cViewPr varScale="1">
        <p:scale>
          <a:sx n="90" d="100"/>
          <a:sy n="90" d="100"/>
        </p:scale>
        <p:origin x="90" y="11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310227602"/>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570041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691436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418717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458878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154765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922040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 name="Google Shape;12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875584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5f391192_0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5" name="Google Shape;115;g35f391192_0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417991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5ed75ccf_0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5ed75ccf_0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9452272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35f391192_0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6" name="Google Shape;156;g35f391192_0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8084778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246774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blipFill>
          <a:blip r:embed="rId2">
            <a:alphaModFix/>
          </a:blip>
          <a:stretch>
            <a:fillRect/>
          </a:stretch>
        </a:blipFill>
        <a:effectLst/>
      </p:bgPr>
    </p:bg>
    <p:spTree>
      <p:nvGrpSpPr>
        <p:cNvPr id="1" name="Shape 9"/>
        <p:cNvGrpSpPr/>
        <p:nvPr/>
      </p:nvGrpSpPr>
      <p:grpSpPr>
        <a:xfrm>
          <a:off x="0" y="0"/>
          <a:ext cx="0" cy="0"/>
          <a:chOff x="0" y="0"/>
          <a:chExt cx="0" cy="0"/>
        </a:xfrm>
      </p:grpSpPr>
      <p:sp>
        <p:nvSpPr>
          <p:cNvPr id="10" name="Google Shape;10;p2"/>
          <p:cNvSpPr/>
          <p:nvPr/>
        </p:nvSpPr>
        <p:spPr>
          <a:xfrm>
            <a:off x="1125200" y="1593775"/>
            <a:ext cx="4470900" cy="2086800"/>
          </a:xfrm>
          <a:prstGeom prst="rect">
            <a:avLst/>
          </a:prstGeom>
          <a:solidFill>
            <a:srgbClr val="17000B">
              <a:alpha val="25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1061825" y="1530325"/>
            <a:ext cx="4470900" cy="2086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 name="Google Shape;12;p2"/>
          <p:cNvGrpSpPr/>
          <p:nvPr/>
        </p:nvGrpSpPr>
        <p:grpSpPr>
          <a:xfrm>
            <a:off x="303600" y="2049175"/>
            <a:ext cx="1216772" cy="1049100"/>
            <a:chOff x="304800" y="304800"/>
            <a:chExt cx="1216772" cy="1049100"/>
          </a:xfrm>
        </p:grpSpPr>
        <p:sp>
          <p:nvSpPr>
            <p:cNvPr id="13" name="Google Shape;13;p2"/>
            <p:cNvSpPr/>
            <p:nvPr/>
          </p:nvSpPr>
          <p:spPr>
            <a:xfrm>
              <a:off x="304800" y="304800"/>
              <a:ext cx="1049100" cy="1049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274822" y="742350"/>
              <a:ext cx="319500" cy="1740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 name="Google Shape;15;p2"/>
          <p:cNvSpPr txBox="1">
            <a:spLocks noGrp="1"/>
          </p:cNvSpPr>
          <p:nvPr>
            <p:ph type="ctrTitle"/>
          </p:nvPr>
        </p:nvSpPr>
        <p:spPr>
          <a:xfrm>
            <a:off x="1631500" y="2049175"/>
            <a:ext cx="3598200" cy="1049100"/>
          </a:xfrm>
          <a:prstGeom prst="rect">
            <a:avLst/>
          </a:prstGeom>
        </p:spPr>
        <p:txBody>
          <a:bodyPr spcFirstLastPara="1" wrap="square" lIns="0" tIns="0" rIns="0" bIns="0" anchor="ctr" anchorCtr="0">
            <a:noAutofit/>
          </a:bodyPr>
          <a:lstStyle>
            <a:lvl1pPr lvl="0" rtl="0">
              <a:spcBef>
                <a:spcPts val="0"/>
              </a:spcBef>
              <a:spcAft>
                <a:spcPts val="0"/>
              </a:spcAft>
              <a:buClr>
                <a:schemeClr val="accent1"/>
              </a:buClr>
              <a:buSzPts val="4400"/>
              <a:buNone/>
              <a:defRPr sz="4400" b="0">
                <a:solidFill>
                  <a:schemeClr val="accent1"/>
                </a:solidFill>
              </a:defRPr>
            </a:lvl1pPr>
            <a:lvl2pPr lvl="1" rtl="0">
              <a:spcBef>
                <a:spcPts val="0"/>
              </a:spcBef>
              <a:spcAft>
                <a:spcPts val="0"/>
              </a:spcAft>
              <a:buClr>
                <a:schemeClr val="accent1"/>
              </a:buClr>
              <a:buSzPts val="4400"/>
              <a:buNone/>
              <a:defRPr sz="4400" b="0">
                <a:solidFill>
                  <a:schemeClr val="accent1"/>
                </a:solidFill>
              </a:defRPr>
            </a:lvl2pPr>
            <a:lvl3pPr lvl="2" rtl="0">
              <a:spcBef>
                <a:spcPts val="0"/>
              </a:spcBef>
              <a:spcAft>
                <a:spcPts val="0"/>
              </a:spcAft>
              <a:buClr>
                <a:schemeClr val="accent1"/>
              </a:buClr>
              <a:buSzPts val="4400"/>
              <a:buNone/>
              <a:defRPr sz="4400" b="0">
                <a:solidFill>
                  <a:schemeClr val="accent1"/>
                </a:solidFill>
              </a:defRPr>
            </a:lvl3pPr>
            <a:lvl4pPr lvl="3" rtl="0">
              <a:spcBef>
                <a:spcPts val="0"/>
              </a:spcBef>
              <a:spcAft>
                <a:spcPts val="0"/>
              </a:spcAft>
              <a:buClr>
                <a:schemeClr val="accent1"/>
              </a:buClr>
              <a:buSzPts val="4400"/>
              <a:buNone/>
              <a:defRPr sz="4400" b="0">
                <a:solidFill>
                  <a:schemeClr val="accent1"/>
                </a:solidFill>
              </a:defRPr>
            </a:lvl4pPr>
            <a:lvl5pPr lvl="4" rtl="0">
              <a:spcBef>
                <a:spcPts val="0"/>
              </a:spcBef>
              <a:spcAft>
                <a:spcPts val="0"/>
              </a:spcAft>
              <a:buClr>
                <a:schemeClr val="accent1"/>
              </a:buClr>
              <a:buSzPts val="4400"/>
              <a:buNone/>
              <a:defRPr sz="4400" b="0">
                <a:solidFill>
                  <a:schemeClr val="accent1"/>
                </a:solidFill>
              </a:defRPr>
            </a:lvl5pPr>
            <a:lvl6pPr lvl="5" rtl="0">
              <a:spcBef>
                <a:spcPts val="0"/>
              </a:spcBef>
              <a:spcAft>
                <a:spcPts val="0"/>
              </a:spcAft>
              <a:buClr>
                <a:schemeClr val="accent1"/>
              </a:buClr>
              <a:buSzPts val="4400"/>
              <a:buNone/>
              <a:defRPr sz="4400" b="0">
                <a:solidFill>
                  <a:schemeClr val="accent1"/>
                </a:solidFill>
              </a:defRPr>
            </a:lvl6pPr>
            <a:lvl7pPr lvl="6" rtl="0">
              <a:spcBef>
                <a:spcPts val="0"/>
              </a:spcBef>
              <a:spcAft>
                <a:spcPts val="0"/>
              </a:spcAft>
              <a:buClr>
                <a:schemeClr val="accent1"/>
              </a:buClr>
              <a:buSzPts val="4400"/>
              <a:buNone/>
              <a:defRPr sz="4400" b="0">
                <a:solidFill>
                  <a:schemeClr val="accent1"/>
                </a:solidFill>
              </a:defRPr>
            </a:lvl7pPr>
            <a:lvl8pPr lvl="7" rtl="0">
              <a:spcBef>
                <a:spcPts val="0"/>
              </a:spcBef>
              <a:spcAft>
                <a:spcPts val="0"/>
              </a:spcAft>
              <a:buClr>
                <a:schemeClr val="accent1"/>
              </a:buClr>
              <a:buSzPts val="4400"/>
              <a:buNone/>
              <a:defRPr sz="4400" b="0">
                <a:solidFill>
                  <a:schemeClr val="accent1"/>
                </a:solidFill>
              </a:defRPr>
            </a:lvl8pPr>
            <a:lvl9pPr lvl="8" rtl="0">
              <a:spcBef>
                <a:spcPts val="0"/>
              </a:spcBef>
              <a:spcAft>
                <a:spcPts val="0"/>
              </a:spcAft>
              <a:buClr>
                <a:schemeClr val="accent1"/>
              </a:buClr>
              <a:buSzPts val="4400"/>
              <a:buNone/>
              <a:defRPr sz="4400" b="0">
                <a:solidFill>
                  <a:schemeClr val="accent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ubtitle">
  <p:cSld name="TITLE_1">
    <p:bg>
      <p:bgPr>
        <a:blipFill>
          <a:blip r:embed="rId2">
            <a:alphaModFix/>
          </a:blip>
          <a:stretch>
            <a:fillRect/>
          </a:stretch>
        </a:blipFill>
        <a:effectLst/>
      </p:bgPr>
    </p:bg>
    <p:spTree>
      <p:nvGrpSpPr>
        <p:cNvPr id="1" name="Shape 16"/>
        <p:cNvGrpSpPr/>
        <p:nvPr/>
      </p:nvGrpSpPr>
      <p:grpSpPr>
        <a:xfrm>
          <a:off x="0" y="0"/>
          <a:ext cx="0" cy="0"/>
          <a:chOff x="0" y="0"/>
          <a:chExt cx="0" cy="0"/>
        </a:xfrm>
      </p:grpSpPr>
      <p:sp>
        <p:nvSpPr>
          <p:cNvPr id="17" name="Google Shape;17;p3"/>
          <p:cNvSpPr/>
          <p:nvPr/>
        </p:nvSpPr>
        <p:spPr>
          <a:xfrm>
            <a:off x="1125201" y="675025"/>
            <a:ext cx="3611400" cy="3924300"/>
          </a:xfrm>
          <a:prstGeom prst="rect">
            <a:avLst/>
          </a:prstGeom>
          <a:solidFill>
            <a:srgbClr val="17000B">
              <a:alpha val="257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3"/>
          <p:cNvSpPr/>
          <p:nvPr/>
        </p:nvSpPr>
        <p:spPr>
          <a:xfrm>
            <a:off x="1061825" y="607075"/>
            <a:ext cx="3611400" cy="3933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 name="Google Shape;19;p3"/>
          <p:cNvGrpSpPr/>
          <p:nvPr/>
        </p:nvGrpSpPr>
        <p:grpSpPr>
          <a:xfrm>
            <a:off x="303600" y="303600"/>
            <a:ext cx="1216772" cy="1353000"/>
            <a:chOff x="304800" y="900"/>
            <a:chExt cx="1216772" cy="1353000"/>
          </a:xfrm>
        </p:grpSpPr>
        <p:sp>
          <p:nvSpPr>
            <p:cNvPr id="20" name="Google Shape;20;p3"/>
            <p:cNvSpPr/>
            <p:nvPr/>
          </p:nvSpPr>
          <p:spPr>
            <a:xfrm>
              <a:off x="304800" y="900"/>
              <a:ext cx="1049100" cy="1353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1"/>
                </a:solidFill>
              </a:endParaRPr>
            </a:p>
          </p:txBody>
        </p:sp>
        <p:sp>
          <p:nvSpPr>
            <p:cNvPr id="21" name="Google Shape;21;p3"/>
            <p:cNvSpPr/>
            <p:nvPr/>
          </p:nvSpPr>
          <p:spPr>
            <a:xfrm rot="5400000">
              <a:off x="1274822" y="947150"/>
              <a:ext cx="319500" cy="1740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1"/>
                </a:solidFill>
              </a:endParaRPr>
            </a:p>
          </p:txBody>
        </p:sp>
      </p:grpSp>
      <p:sp>
        <p:nvSpPr>
          <p:cNvPr id="22" name="Google Shape;22;p3"/>
          <p:cNvSpPr txBox="1">
            <a:spLocks noGrp="1"/>
          </p:cNvSpPr>
          <p:nvPr>
            <p:ph type="ctrTitle"/>
          </p:nvPr>
        </p:nvSpPr>
        <p:spPr>
          <a:xfrm>
            <a:off x="1612525" y="1113501"/>
            <a:ext cx="2788800" cy="966900"/>
          </a:xfrm>
          <a:prstGeom prst="rect">
            <a:avLst/>
          </a:prstGeom>
        </p:spPr>
        <p:txBody>
          <a:bodyPr spcFirstLastPara="1" wrap="square" lIns="0" tIns="0" rIns="0" bIns="0" anchor="t" anchorCtr="0">
            <a:noAutofit/>
          </a:bodyPr>
          <a:lstStyle>
            <a:lvl1pPr lvl="0" rtl="0">
              <a:spcBef>
                <a:spcPts val="0"/>
              </a:spcBef>
              <a:spcAft>
                <a:spcPts val="0"/>
              </a:spcAft>
              <a:buClr>
                <a:schemeClr val="accent1"/>
              </a:buClr>
              <a:buSzPts val="4000"/>
              <a:buNone/>
              <a:defRPr sz="4000" b="0">
                <a:solidFill>
                  <a:schemeClr val="accent1"/>
                </a:solidFill>
              </a:defRPr>
            </a:lvl1pPr>
            <a:lvl2pPr lvl="1" rtl="0">
              <a:spcBef>
                <a:spcPts val="0"/>
              </a:spcBef>
              <a:spcAft>
                <a:spcPts val="0"/>
              </a:spcAft>
              <a:buClr>
                <a:schemeClr val="accent1"/>
              </a:buClr>
              <a:buSzPts val="4000"/>
              <a:buNone/>
              <a:defRPr sz="4000" b="0">
                <a:solidFill>
                  <a:schemeClr val="accent1"/>
                </a:solidFill>
              </a:defRPr>
            </a:lvl2pPr>
            <a:lvl3pPr lvl="2" rtl="0">
              <a:spcBef>
                <a:spcPts val="0"/>
              </a:spcBef>
              <a:spcAft>
                <a:spcPts val="0"/>
              </a:spcAft>
              <a:buClr>
                <a:schemeClr val="accent1"/>
              </a:buClr>
              <a:buSzPts val="4000"/>
              <a:buNone/>
              <a:defRPr sz="4000" b="0">
                <a:solidFill>
                  <a:schemeClr val="accent1"/>
                </a:solidFill>
              </a:defRPr>
            </a:lvl3pPr>
            <a:lvl4pPr lvl="3" rtl="0">
              <a:spcBef>
                <a:spcPts val="0"/>
              </a:spcBef>
              <a:spcAft>
                <a:spcPts val="0"/>
              </a:spcAft>
              <a:buClr>
                <a:schemeClr val="accent1"/>
              </a:buClr>
              <a:buSzPts val="4000"/>
              <a:buNone/>
              <a:defRPr sz="4000" b="0">
                <a:solidFill>
                  <a:schemeClr val="accent1"/>
                </a:solidFill>
              </a:defRPr>
            </a:lvl4pPr>
            <a:lvl5pPr lvl="4" rtl="0">
              <a:spcBef>
                <a:spcPts val="0"/>
              </a:spcBef>
              <a:spcAft>
                <a:spcPts val="0"/>
              </a:spcAft>
              <a:buClr>
                <a:schemeClr val="accent1"/>
              </a:buClr>
              <a:buSzPts val="4000"/>
              <a:buNone/>
              <a:defRPr sz="4000" b="0">
                <a:solidFill>
                  <a:schemeClr val="accent1"/>
                </a:solidFill>
              </a:defRPr>
            </a:lvl5pPr>
            <a:lvl6pPr lvl="5" rtl="0">
              <a:spcBef>
                <a:spcPts val="0"/>
              </a:spcBef>
              <a:spcAft>
                <a:spcPts val="0"/>
              </a:spcAft>
              <a:buClr>
                <a:schemeClr val="accent1"/>
              </a:buClr>
              <a:buSzPts val="4000"/>
              <a:buNone/>
              <a:defRPr sz="4000" b="0">
                <a:solidFill>
                  <a:schemeClr val="accent1"/>
                </a:solidFill>
              </a:defRPr>
            </a:lvl6pPr>
            <a:lvl7pPr lvl="6" rtl="0">
              <a:spcBef>
                <a:spcPts val="0"/>
              </a:spcBef>
              <a:spcAft>
                <a:spcPts val="0"/>
              </a:spcAft>
              <a:buClr>
                <a:schemeClr val="accent1"/>
              </a:buClr>
              <a:buSzPts val="4000"/>
              <a:buNone/>
              <a:defRPr sz="4000" b="0">
                <a:solidFill>
                  <a:schemeClr val="accent1"/>
                </a:solidFill>
              </a:defRPr>
            </a:lvl7pPr>
            <a:lvl8pPr lvl="7" rtl="0">
              <a:spcBef>
                <a:spcPts val="0"/>
              </a:spcBef>
              <a:spcAft>
                <a:spcPts val="0"/>
              </a:spcAft>
              <a:buClr>
                <a:schemeClr val="accent1"/>
              </a:buClr>
              <a:buSzPts val="4000"/>
              <a:buNone/>
              <a:defRPr sz="4000" b="0">
                <a:solidFill>
                  <a:schemeClr val="accent1"/>
                </a:solidFill>
              </a:defRPr>
            </a:lvl8pPr>
            <a:lvl9pPr lvl="8" rtl="0">
              <a:spcBef>
                <a:spcPts val="0"/>
              </a:spcBef>
              <a:spcAft>
                <a:spcPts val="0"/>
              </a:spcAft>
              <a:buClr>
                <a:schemeClr val="accent1"/>
              </a:buClr>
              <a:buSzPts val="4000"/>
              <a:buNone/>
              <a:defRPr sz="4000" b="0">
                <a:solidFill>
                  <a:schemeClr val="accent1"/>
                </a:solidFill>
              </a:defRPr>
            </a:lvl9pPr>
          </a:lstStyle>
          <a:p>
            <a:endParaRPr/>
          </a:p>
        </p:txBody>
      </p:sp>
      <p:sp>
        <p:nvSpPr>
          <p:cNvPr id="23" name="Google Shape;23;p3"/>
          <p:cNvSpPr txBox="1">
            <a:spLocks noGrp="1"/>
          </p:cNvSpPr>
          <p:nvPr>
            <p:ph type="subTitle" idx="1"/>
          </p:nvPr>
        </p:nvSpPr>
        <p:spPr>
          <a:xfrm>
            <a:off x="1612525" y="2141608"/>
            <a:ext cx="2788800" cy="784800"/>
          </a:xfrm>
          <a:prstGeom prst="rect">
            <a:avLst/>
          </a:prstGeom>
        </p:spPr>
        <p:txBody>
          <a:bodyPr spcFirstLastPara="1" wrap="square" lIns="0" tIns="0" rIns="0" bIns="0" anchor="t" anchorCtr="0">
            <a:noAutofit/>
          </a:bodyPr>
          <a:lstStyle>
            <a:lvl1pPr lvl="0" rtl="0">
              <a:lnSpc>
                <a:spcPct val="100000"/>
              </a:lnSpc>
              <a:spcBef>
                <a:spcPts val="0"/>
              </a:spcBef>
              <a:spcAft>
                <a:spcPts val="0"/>
              </a:spcAft>
              <a:buClr>
                <a:schemeClr val="lt2"/>
              </a:buClr>
              <a:buSzPts val="2000"/>
              <a:buNone/>
              <a:defRPr>
                <a:solidFill>
                  <a:schemeClr val="lt2"/>
                </a:solidFill>
              </a:defRPr>
            </a:lvl1pPr>
            <a:lvl2pPr lvl="1" rtl="0">
              <a:lnSpc>
                <a:spcPct val="100000"/>
              </a:lnSpc>
              <a:spcBef>
                <a:spcPts val="800"/>
              </a:spcBef>
              <a:spcAft>
                <a:spcPts val="0"/>
              </a:spcAft>
              <a:buClr>
                <a:schemeClr val="lt2"/>
              </a:buClr>
              <a:buSzPts val="3000"/>
              <a:buNone/>
              <a:defRPr sz="3000">
                <a:solidFill>
                  <a:schemeClr val="lt2"/>
                </a:solidFill>
              </a:defRPr>
            </a:lvl2pPr>
            <a:lvl3pPr lvl="2" rtl="0">
              <a:lnSpc>
                <a:spcPct val="100000"/>
              </a:lnSpc>
              <a:spcBef>
                <a:spcPts val="800"/>
              </a:spcBef>
              <a:spcAft>
                <a:spcPts val="0"/>
              </a:spcAft>
              <a:buClr>
                <a:schemeClr val="lt2"/>
              </a:buClr>
              <a:buSzPts val="3000"/>
              <a:buNone/>
              <a:defRPr sz="3000">
                <a:solidFill>
                  <a:schemeClr val="lt2"/>
                </a:solidFill>
              </a:defRPr>
            </a:lvl3pPr>
            <a:lvl4pPr lvl="3" rtl="0">
              <a:lnSpc>
                <a:spcPct val="100000"/>
              </a:lnSpc>
              <a:spcBef>
                <a:spcPts val="800"/>
              </a:spcBef>
              <a:spcAft>
                <a:spcPts val="0"/>
              </a:spcAft>
              <a:buClr>
                <a:schemeClr val="lt2"/>
              </a:buClr>
              <a:buSzPts val="3000"/>
              <a:buNone/>
              <a:defRPr sz="3000">
                <a:solidFill>
                  <a:schemeClr val="lt2"/>
                </a:solidFill>
              </a:defRPr>
            </a:lvl4pPr>
            <a:lvl5pPr lvl="4" rtl="0">
              <a:lnSpc>
                <a:spcPct val="100000"/>
              </a:lnSpc>
              <a:spcBef>
                <a:spcPts val="800"/>
              </a:spcBef>
              <a:spcAft>
                <a:spcPts val="0"/>
              </a:spcAft>
              <a:buClr>
                <a:schemeClr val="lt2"/>
              </a:buClr>
              <a:buSzPts val="3000"/>
              <a:buNone/>
              <a:defRPr sz="3000">
                <a:solidFill>
                  <a:schemeClr val="lt2"/>
                </a:solidFill>
              </a:defRPr>
            </a:lvl5pPr>
            <a:lvl6pPr lvl="5" rtl="0">
              <a:lnSpc>
                <a:spcPct val="100000"/>
              </a:lnSpc>
              <a:spcBef>
                <a:spcPts val="800"/>
              </a:spcBef>
              <a:spcAft>
                <a:spcPts val="0"/>
              </a:spcAft>
              <a:buClr>
                <a:schemeClr val="lt2"/>
              </a:buClr>
              <a:buSzPts val="3000"/>
              <a:buNone/>
              <a:defRPr sz="3000">
                <a:solidFill>
                  <a:schemeClr val="lt2"/>
                </a:solidFill>
              </a:defRPr>
            </a:lvl6pPr>
            <a:lvl7pPr lvl="6" rtl="0">
              <a:lnSpc>
                <a:spcPct val="100000"/>
              </a:lnSpc>
              <a:spcBef>
                <a:spcPts val="800"/>
              </a:spcBef>
              <a:spcAft>
                <a:spcPts val="0"/>
              </a:spcAft>
              <a:buClr>
                <a:schemeClr val="lt2"/>
              </a:buClr>
              <a:buSzPts val="3000"/>
              <a:buNone/>
              <a:defRPr sz="3000">
                <a:solidFill>
                  <a:schemeClr val="lt2"/>
                </a:solidFill>
              </a:defRPr>
            </a:lvl7pPr>
            <a:lvl8pPr lvl="7" rtl="0">
              <a:lnSpc>
                <a:spcPct val="100000"/>
              </a:lnSpc>
              <a:spcBef>
                <a:spcPts val="800"/>
              </a:spcBef>
              <a:spcAft>
                <a:spcPts val="0"/>
              </a:spcAft>
              <a:buClr>
                <a:schemeClr val="lt2"/>
              </a:buClr>
              <a:buSzPts val="3000"/>
              <a:buNone/>
              <a:defRPr sz="3000">
                <a:solidFill>
                  <a:schemeClr val="lt2"/>
                </a:solidFill>
              </a:defRPr>
            </a:lvl8pPr>
            <a:lvl9pPr lvl="8" rtl="0">
              <a:lnSpc>
                <a:spcPct val="100000"/>
              </a:lnSpc>
              <a:spcBef>
                <a:spcPts val="800"/>
              </a:spcBef>
              <a:spcAft>
                <a:spcPts val="800"/>
              </a:spcAft>
              <a:buClr>
                <a:schemeClr val="lt2"/>
              </a:buClr>
              <a:buSzPts val="3000"/>
              <a:buNone/>
              <a:defRPr sz="3000">
                <a:solidFill>
                  <a:schemeClr val="lt2"/>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 1 column" type="tx">
  <p:cSld name="TITLE_AND_BODY">
    <p:spTree>
      <p:nvGrpSpPr>
        <p:cNvPr id="1" name="Shape 33"/>
        <p:cNvGrpSpPr/>
        <p:nvPr/>
      </p:nvGrpSpPr>
      <p:grpSpPr>
        <a:xfrm>
          <a:off x="0" y="0"/>
          <a:ext cx="0" cy="0"/>
          <a:chOff x="0" y="0"/>
          <a:chExt cx="0" cy="0"/>
        </a:xfrm>
      </p:grpSpPr>
      <p:sp>
        <p:nvSpPr>
          <p:cNvPr id="34" name="Google Shape;34;p5"/>
          <p:cNvSpPr/>
          <p:nvPr/>
        </p:nvSpPr>
        <p:spPr>
          <a:xfrm>
            <a:off x="300450" y="305400"/>
            <a:ext cx="1049625" cy="1047875"/>
          </a:xfrm>
          <a:custGeom>
            <a:avLst/>
            <a:gdLst/>
            <a:ahLst/>
            <a:cxnLst/>
            <a:rect l="l" t="t" r="r" b="b"/>
            <a:pathLst>
              <a:path w="41985" h="41915" extrusionOk="0">
                <a:moveTo>
                  <a:pt x="70" y="0"/>
                </a:moveTo>
                <a:lnTo>
                  <a:pt x="41985" y="0"/>
                </a:lnTo>
                <a:lnTo>
                  <a:pt x="41985" y="41915"/>
                </a:lnTo>
                <a:lnTo>
                  <a:pt x="0" y="41915"/>
                </a:lnTo>
                <a:lnTo>
                  <a:pt x="0" y="35184"/>
                </a:lnTo>
                <a:lnTo>
                  <a:pt x="6662" y="29216"/>
                </a:lnTo>
                <a:lnTo>
                  <a:pt x="70" y="23109"/>
                </a:lnTo>
                <a:close/>
              </a:path>
            </a:pathLst>
          </a:custGeom>
          <a:solidFill>
            <a:schemeClr val="accent1"/>
          </a:solidFill>
          <a:ln>
            <a:noFill/>
          </a:ln>
        </p:spPr>
      </p:sp>
      <p:sp>
        <p:nvSpPr>
          <p:cNvPr id="35" name="Google Shape;35;p5"/>
          <p:cNvSpPr/>
          <p:nvPr/>
        </p:nvSpPr>
        <p:spPr>
          <a:xfrm>
            <a:off x="7045800" y="4094350"/>
            <a:ext cx="2098200" cy="1049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6" name="Google Shape;36;p5"/>
          <p:cNvGrpSpPr/>
          <p:nvPr/>
        </p:nvGrpSpPr>
        <p:grpSpPr>
          <a:xfrm>
            <a:off x="6501631" y="370231"/>
            <a:ext cx="2403000" cy="4229100"/>
            <a:chOff x="6501631" y="370231"/>
            <a:chExt cx="2403000" cy="4229100"/>
          </a:xfrm>
        </p:grpSpPr>
        <p:sp>
          <p:nvSpPr>
            <p:cNvPr id="37" name="Google Shape;37;p5"/>
            <p:cNvSpPr/>
            <p:nvPr/>
          </p:nvSpPr>
          <p:spPr>
            <a:xfrm>
              <a:off x="6501631" y="370231"/>
              <a:ext cx="2403000" cy="4229100"/>
            </a:xfrm>
            <a:prstGeom prst="rect">
              <a:avLst/>
            </a:prstGeom>
            <a:solidFill>
              <a:srgbClr val="5C002D">
                <a:alpha val="781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5"/>
            <p:cNvSpPr/>
            <p:nvPr/>
          </p:nvSpPr>
          <p:spPr>
            <a:xfrm>
              <a:off x="7045800" y="4094350"/>
              <a:ext cx="1858800" cy="504900"/>
            </a:xfrm>
            <a:prstGeom prst="rect">
              <a:avLst/>
            </a:prstGeom>
            <a:solidFill>
              <a:srgbClr val="5C002D">
                <a:alpha val="156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5"/>
          <p:cNvSpPr/>
          <p:nvPr/>
        </p:nvSpPr>
        <p:spPr>
          <a:xfrm>
            <a:off x="6436200" y="304800"/>
            <a:ext cx="2403000" cy="4229100"/>
          </a:xfrm>
          <a:prstGeom prst="rect">
            <a:avLst/>
          </a:prstGeom>
          <a:solidFill>
            <a:schemeClr val="lt2"/>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5"/>
          <p:cNvSpPr txBox="1">
            <a:spLocks noGrp="1"/>
          </p:cNvSpPr>
          <p:nvPr>
            <p:ph type="title"/>
          </p:nvPr>
        </p:nvSpPr>
        <p:spPr>
          <a:xfrm>
            <a:off x="702900" y="836000"/>
            <a:ext cx="5129100" cy="3963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1" name="Google Shape;41;p5"/>
          <p:cNvSpPr txBox="1">
            <a:spLocks noGrp="1"/>
          </p:cNvSpPr>
          <p:nvPr>
            <p:ph type="body" idx="1"/>
          </p:nvPr>
        </p:nvSpPr>
        <p:spPr>
          <a:xfrm>
            <a:off x="1007700" y="1582550"/>
            <a:ext cx="4824300" cy="29514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a:lvl1pPr>
            <a:lvl2pPr marL="914400" lvl="1" indent="-355600" rtl="0">
              <a:spcBef>
                <a:spcPts val="800"/>
              </a:spcBef>
              <a:spcAft>
                <a:spcPts val="0"/>
              </a:spcAft>
              <a:buSzPts val="2000"/>
              <a:buChar char="▫"/>
              <a:defRPr/>
            </a:lvl2pPr>
            <a:lvl3pPr marL="1371600" lvl="2" indent="-355600" rtl="0">
              <a:spcBef>
                <a:spcPts val="800"/>
              </a:spcBef>
              <a:spcAft>
                <a:spcPts val="0"/>
              </a:spcAft>
              <a:buSzPts val="2000"/>
              <a:buChar char="▫"/>
              <a:defRPr/>
            </a:lvl3pPr>
            <a:lvl4pPr marL="1828800" lvl="3" indent="-355600" rtl="0">
              <a:spcBef>
                <a:spcPts val="800"/>
              </a:spcBef>
              <a:spcAft>
                <a:spcPts val="0"/>
              </a:spcAft>
              <a:buSzPts val="2000"/>
              <a:buChar char="▫"/>
              <a:defRPr/>
            </a:lvl4pPr>
            <a:lvl5pPr marL="2286000" lvl="4" indent="-355600" rtl="0">
              <a:spcBef>
                <a:spcPts val="800"/>
              </a:spcBef>
              <a:spcAft>
                <a:spcPts val="0"/>
              </a:spcAft>
              <a:buSzPts val="2000"/>
              <a:buChar char="○"/>
              <a:defRPr/>
            </a:lvl5pPr>
            <a:lvl6pPr marL="2743200" lvl="5" indent="-355600" rtl="0">
              <a:spcBef>
                <a:spcPts val="800"/>
              </a:spcBef>
              <a:spcAft>
                <a:spcPts val="0"/>
              </a:spcAft>
              <a:buSzPts val="2000"/>
              <a:buChar char="■"/>
              <a:defRPr/>
            </a:lvl6pPr>
            <a:lvl7pPr marL="3200400" lvl="6" indent="-355600" rtl="0">
              <a:spcBef>
                <a:spcPts val="800"/>
              </a:spcBef>
              <a:spcAft>
                <a:spcPts val="0"/>
              </a:spcAft>
              <a:buSzPts val="2000"/>
              <a:buChar char="●"/>
              <a:defRPr/>
            </a:lvl7pPr>
            <a:lvl8pPr marL="3657600" lvl="7" indent="-355600" rtl="0">
              <a:spcBef>
                <a:spcPts val="800"/>
              </a:spcBef>
              <a:spcAft>
                <a:spcPts val="0"/>
              </a:spcAft>
              <a:buSzPts val="2000"/>
              <a:buChar char="○"/>
              <a:defRPr/>
            </a:lvl8pPr>
            <a:lvl9pPr marL="4114800" lvl="8" indent="-355600" rtl="0">
              <a:spcBef>
                <a:spcPts val="800"/>
              </a:spcBef>
              <a:spcAft>
                <a:spcPts val="800"/>
              </a:spcAft>
              <a:buSzPts val="2000"/>
              <a:buChar char="■"/>
              <a:defRPr/>
            </a:lvl9pPr>
          </a:lstStyle>
          <a:p>
            <a:endParaRPr/>
          </a:p>
        </p:txBody>
      </p:sp>
      <p:sp>
        <p:nvSpPr>
          <p:cNvPr id="42" name="Google Shape;42;p5"/>
          <p:cNvSpPr txBox="1">
            <a:spLocks noGrp="1"/>
          </p:cNvSpPr>
          <p:nvPr>
            <p:ph type="sldNum" idx="12"/>
          </p:nvPr>
        </p:nvSpPr>
        <p:spPr>
          <a:xfrm>
            <a:off x="8229600" y="4533850"/>
            <a:ext cx="609600" cy="609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 2 columns" type="twoColTx">
  <p:cSld name="TITLE_AND_TWO_COLUMNS">
    <p:spTree>
      <p:nvGrpSpPr>
        <p:cNvPr id="1" name="Shape 53"/>
        <p:cNvGrpSpPr/>
        <p:nvPr/>
      </p:nvGrpSpPr>
      <p:grpSpPr>
        <a:xfrm>
          <a:off x="0" y="0"/>
          <a:ext cx="0" cy="0"/>
          <a:chOff x="0" y="0"/>
          <a:chExt cx="0" cy="0"/>
        </a:xfrm>
      </p:grpSpPr>
      <p:sp>
        <p:nvSpPr>
          <p:cNvPr id="54" name="Google Shape;54;p7"/>
          <p:cNvSpPr/>
          <p:nvPr/>
        </p:nvSpPr>
        <p:spPr>
          <a:xfrm>
            <a:off x="300450" y="305400"/>
            <a:ext cx="1049625" cy="1047875"/>
          </a:xfrm>
          <a:custGeom>
            <a:avLst/>
            <a:gdLst/>
            <a:ahLst/>
            <a:cxnLst/>
            <a:rect l="l" t="t" r="r" b="b"/>
            <a:pathLst>
              <a:path w="41985" h="41915" extrusionOk="0">
                <a:moveTo>
                  <a:pt x="70" y="0"/>
                </a:moveTo>
                <a:lnTo>
                  <a:pt x="41985" y="0"/>
                </a:lnTo>
                <a:lnTo>
                  <a:pt x="41985" y="41915"/>
                </a:lnTo>
                <a:lnTo>
                  <a:pt x="0" y="41915"/>
                </a:lnTo>
                <a:lnTo>
                  <a:pt x="0" y="35184"/>
                </a:lnTo>
                <a:lnTo>
                  <a:pt x="6662" y="29216"/>
                </a:lnTo>
                <a:lnTo>
                  <a:pt x="70" y="23109"/>
                </a:lnTo>
                <a:close/>
              </a:path>
            </a:pathLst>
          </a:custGeom>
          <a:solidFill>
            <a:schemeClr val="accent1"/>
          </a:solidFill>
          <a:ln>
            <a:noFill/>
          </a:ln>
        </p:spPr>
      </p:sp>
      <p:sp>
        <p:nvSpPr>
          <p:cNvPr id="55" name="Google Shape;55;p7"/>
          <p:cNvSpPr/>
          <p:nvPr/>
        </p:nvSpPr>
        <p:spPr>
          <a:xfrm>
            <a:off x="7045800" y="4094350"/>
            <a:ext cx="2098200" cy="1049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 name="Google Shape;56;p7"/>
          <p:cNvGrpSpPr/>
          <p:nvPr/>
        </p:nvGrpSpPr>
        <p:grpSpPr>
          <a:xfrm>
            <a:off x="6501631" y="370231"/>
            <a:ext cx="2403000" cy="4229100"/>
            <a:chOff x="6501631" y="370231"/>
            <a:chExt cx="2403000" cy="4229100"/>
          </a:xfrm>
        </p:grpSpPr>
        <p:sp>
          <p:nvSpPr>
            <p:cNvPr id="57" name="Google Shape;57;p7"/>
            <p:cNvSpPr/>
            <p:nvPr/>
          </p:nvSpPr>
          <p:spPr>
            <a:xfrm>
              <a:off x="6501631" y="370231"/>
              <a:ext cx="2403000" cy="4229100"/>
            </a:xfrm>
            <a:prstGeom prst="rect">
              <a:avLst/>
            </a:prstGeom>
            <a:solidFill>
              <a:srgbClr val="5C002D">
                <a:alpha val="781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7"/>
            <p:cNvSpPr/>
            <p:nvPr/>
          </p:nvSpPr>
          <p:spPr>
            <a:xfrm>
              <a:off x="7045800" y="4094350"/>
              <a:ext cx="1858800" cy="504900"/>
            </a:xfrm>
            <a:prstGeom prst="rect">
              <a:avLst/>
            </a:prstGeom>
            <a:solidFill>
              <a:srgbClr val="5C002D">
                <a:alpha val="1563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7"/>
          <p:cNvSpPr/>
          <p:nvPr/>
        </p:nvSpPr>
        <p:spPr>
          <a:xfrm>
            <a:off x="6436200" y="304800"/>
            <a:ext cx="2403000" cy="4229100"/>
          </a:xfrm>
          <a:prstGeom prst="rect">
            <a:avLst/>
          </a:prstGeom>
          <a:solidFill>
            <a:schemeClr val="lt2"/>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7"/>
          <p:cNvSpPr txBox="1">
            <a:spLocks noGrp="1"/>
          </p:cNvSpPr>
          <p:nvPr>
            <p:ph type="title"/>
          </p:nvPr>
        </p:nvSpPr>
        <p:spPr>
          <a:xfrm>
            <a:off x="702900" y="836000"/>
            <a:ext cx="5129100" cy="396300"/>
          </a:xfrm>
          <a:prstGeom prst="rect">
            <a:avLst/>
          </a:prstGeom>
        </p:spPr>
        <p:txBody>
          <a:bodyPr spcFirstLastPara="1" wrap="square" lIns="0" tIns="0" rIns="0" bIns="0"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61" name="Google Shape;61;p7"/>
          <p:cNvSpPr txBox="1">
            <a:spLocks noGrp="1"/>
          </p:cNvSpPr>
          <p:nvPr>
            <p:ph type="body" idx="1"/>
          </p:nvPr>
        </p:nvSpPr>
        <p:spPr>
          <a:xfrm>
            <a:off x="1007700" y="1582550"/>
            <a:ext cx="2253900" cy="29514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62" name="Google Shape;62;p7"/>
          <p:cNvSpPr txBox="1">
            <a:spLocks noGrp="1"/>
          </p:cNvSpPr>
          <p:nvPr>
            <p:ph type="body" idx="2"/>
          </p:nvPr>
        </p:nvSpPr>
        <p:spPr>
          <a:xfrm>
            <a:off x="3577989" y="1582550"/>
            <a:ext cx="2253900" cy="29514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63" name="Google Shape;63;p7"/>
          <p:cNvSpPr txBox="1">
            <a:spLocks noGrp="1"/>
          </p:cNvSpPr>
          <p:nvPr>
            <p:ph type="sldNum" idx="12"/>
          </p:nvPr>
        </p:nvSpPr>
        <p:spPr>
          <a:xfrm>
            <a:off x="8229600" y="4533850"/>
            <a:ext cx="609600" cy="6096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3"/>
        <p:cNvGrpSpPr/>
        <p:nvPr/>
      </p:nvGrpSpPr>
      <p:grpSpPr>
        <a:xfrm>
          <a:off x="0" y="0"/>
          <a:ext cx="0" cy="0"/>
          <a:chOff x="0" y="0"/>
          <a:chExt cx="0" cy="0"/>
        </a:xfrm>
      </p:grpSpPr>
      <p:sp>
        <p:nvSpPr>
          <p:cNvPr id="84" name="Google Shape;84;p11"/>
          <p:cNvSpPr/>
          <p:nvPr/>
        </p:nvSpPr>
        <p:spPr>
          <a:xfrm>
            <a:off x="0" y="-8175"/>
            <a:ext cx="9144000" cy="5151600"/>
          </a:xfrm>
          <a:prstGeom prst="frame">
            <a:avLst>
              <a:gd name="adj1" fmla="val 6032"/>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11"/>
          <p:cNvSpPr txBox="1">
            <a:spLocks noGrp="1"/>
          </p:cNvSpPr>
          <p:nvPr>
            <p:ph type="sldNum" idx="12"/>
          </p:nvPr>
        </p:nvSpPr>
        <p:spPr>
          <a:xfrm>
            <a:off x="8833200" y="2262825"/>
            <a:ext cx="310800" cy="609600"/>
          </a:xfrm>
          <a:prstGeom prst="rect">
            <a:avLst/>
          </a:prstGeom>
        </p:spPr>
        <p:txBody>
          <a:bodyPr spcFirstLastPara="1" wrap="square" lIns="0" tIns="0" rIns="0" bIns="0" anchor="ctr" anchorCtr="0">
            <a:noAutofit/>
          </a:bodyPr>
          <a:lstStyle>
            <a:lvl1pPr lvl="0" algn="ctr" rtl="0">
              <a:buNone/>
              <a:defRPr/>
            </a:lvl1pPr>
            <a:lvl2pPr lvl="1" algn="ctr" rtl="0">
              <a:buNone/>
              <a:defRPr/>
            </a:lvl2pPr>
            <a:lvl3pPr lvl="2" algn="ctr" rtl="0">
              <a:buNone/>
              <a:defRPr/>
            </a:lvl3pPr>
            <a:lvl4pPr lvl="3" algn="ctr" rtl="0">
              <a:buNone/>
              <a:defRPr/>
            </a:lvl4pPr>
            <a:lvl5pPr lvl="4" algn="ctr" rtl="0">
              <a:buNone/>
              <a:defRPr/>
            </a:lvl5pPr>
            <a:lvl6pPr lvl="5" algn="ctr" rtl="0">
              <a:buNone/>
              <a:defRPr/>
            </a:lvl6pPr>
            <a:lvl7pPr lvl="6" algn="ctr" rtl="0">
              <a:buNone/>
              <a:defRPr/>
            </a:lvl7pPr>
            <a:lvl8pPr lvl="7" algn="ctr" rtl="0">
              <a:buNone/>
              <a:defRPr/>
            </a:lvl8pPr>
            <a:lvl9pPr lvl="8" algn="ctr" rtl="0">
              <a:buNone/>
              <a:defRPr/>
            </a:lvl9pPr>
          </a:lstStyle>
          <a:p>
            <a:pPr marL="0" lvl="0" indent="0" algn="ctr" rtl="0">
              <a:spcBef>
                <a:spcPts val="0"/>
              </a:spcBef>
              <a:spcAft>
                <a:spcPts val="0"/>
              </a:spcAft>
              <a:buNone/>
            </a:pPr>
            <a:fld id="{00000000-1234-1234-1234-123412341234}" type="slidenum">
              <a:rPr lang="en"/>
              <a:t>‹#›</a:t>
            </a:fld>
            <a:endParaRPr/>
          </a:p>
        </p:txBody>
      </p:sp>
      <p:sp>
        <p:nvSpPr>
          <p:cNvPr id="86" name="Google Shape;86;p11"/>
          <p:cNvSpPr/>
          <p:nvPr/>
        </p:nvSpPr>
        <p:spPr>
          <a:xfrm rot="5400000">
            <a:off x="223871" y="2484750"/>
            <a:ext cx="319500" cy="174000"/>
          </a:xfrm>
          <a:prstGeom prst="triangl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sldNum" idx="12"/>
          </p:nvPr>
        </p:nvSpPr>
        <p:spPr>
          <a:xfrm>
            <a:off x="8229600" y="4533850"/>
            <a:ext cx="609600" cy="609600"/>
          </a:xfrm>
          <a:prstGeom prst="rect">
            <a:avLst/>
          </a:prstGeom>
          <a:noFill/>
          <a:ln>
            <a:noFill/>
          </a:ln>
        </p:spPr>
        <p:txBody>
          <a:bodyPr spcFirstLastPara="1" wrap="square" lIns="0" tIns="0" rIns="0" bIns="0" anchor="ctr" anchorCtr="0">
            <a:noAutofit/>
          </a:bodyPr>
          <a:lstStyle>
            <a:lvl1pPr lvl="0" algn="r" rtl="0">
              <a:buNone/>
              <a:defRPr sz="1200">
                <a:solidFill>
                  <a:schemeClr val="lt1"/>
                </a:solidFill>
                <a:latin typeface="Lexend Deca"/>
                <a:ea typeface="Lexend Deca"/>
                <a:cs typeface="Lexend Deca"/>
                <a:sym typeface="Lexend Deca"/>
              </a:defRPr>
            </a:lvl1pPr>
            <a:lvl2pPr lvl="1" algn="r" rtl="0">
              <a:buNone/>
              <a:defRPr sz="1200">
                <a:solidFill>
                  <a:schemeClr val="lt1"/>
                </a:solidFill>
                <a:latin typeface="Lexend Deca"/>
                <a:ea typeface="Lexend Deca"/>
                <a:cs typeface="Lexend Deca"/>
                <a:sym typeface="Lexend Deca"/>
              </a:defRPr>
            </a:lvl2pPr>
            <a:lvl3pPr lvl="2" algn="r" rtl="0">
              <a:buNone/>
              <a:defRPr sz="1200">
                <a:solidFill>
                  <a:schemeClr val="lt1"/>
                </a:solidFill>
                <a:latin typeface="Lexend Deca"/>
                <a:ea typeface="Lexend Deca"/>
                <a:cs typeface="Lexend Deca"/>
                <a:sym typeface="Lexend Deca"/>
              </a:defRPr>
            </a:lvl3pPr>
            <a:lvl4pPr lvl="3" algn="r" rtl="0">
              <a:buNone/>
              <a:defRPr sz="1200">
                <a:solidFill>
                  <a:schemeClr val="lt1"/>
                </a:solidFill>
                <a:latin typeface="Lexend Deca"/>
                <a:ea typeface="Lexend Deca"/>
                <a:cs typeface="Lexend Deca"/>
                <a:sym typeface="Lexend Deca"/>
              </a:defRPr>
            </a:lvl4pPr>
            <a:lvl5pPr lvl="4" algn="r" rtl="0">
              <a:buNone/>
              <a:defRPr sz="1200">
                <a:solidFill>
                  <a:schemeClr val="lt1"/>
                </a:solidFill>
                <a:latin typeface="Lexend Deca"/>
                <a:ea typeface="Lexend Deca"/>
                <a:cs typeface="Lexend Deca"/>
                <a:sym typeface="Lexend Deca"/>
              </a:defRPr>
            </a:lvl5pPr>
            <a:lvl6pPr lvl="5" algn="r" rtl="0">
              <a:buNone/>
              <a:defRPr sz="1200">
                <a:solidFill>
                  <a:schemeClr val="lt1"/>
                </a:solidFill>
                <a:latin typeface="Lexend Deca"/>
                <a:ea typeface="Lexend Deca"/>
                <a:cs typeface="Lexend Deca"/>
                <a:sym typeface="Lexend Deca"/>
              </a:defRPr>
            </a:lvl6pPr>
            <a:lvl7pPr lvl="6" algn="r" rtl="0">
              <a:buNone/>
              <a:defRPr sz="1200">
                <a:solidFill>
                  <a:schemeClr val="lt1"/>
                </a:solidFill>
                <a:latin typeface="Lexend Deca"/>
                <a:ea typeface="Lexend Deca"/>
                <a:cs typeface="Lexend Deca"/>
                <a:sym typeface="Lexend Deca"/>
              </a:defRPr>
            </a:lvl7pPr>
            <a:lvl8pPr lvl="7" algn="r" rtl="0">
              <a:buNone/>
              <a:defRPr sz="1200">
                <a:solidFill>
                  <a:schemeClr val="lt1"/>
                </a:solidFill>
                <a:latin typeface="Lexend Deca"/>
                <a:ea typeface="Lexend Deca"/>
                <a:cs typeface="Lexend Deca"/>
                <a:sym typeface="Lexend Deca"/>
              </a:defRPr>
            </a:lvl8pPr>
            <a:lvl9pPr lvl="8" algn="r" rtl="0">
              <a:buNone/>
              <a:defRPr sz="1200">
                <a:solidFill>
                  <a:schemeClr val="lt1"/>
                </a:solidFill>
                <a:latin typeface="Lexend Deca"/>
                <a:ea typeface="Lexend Deca"/>
                <a:cs typeface="Lexend Deca"/>
                <a:sym typeface="Lexend Deca"/>
              </a:defRPr>
            </a:lvl9pPr>
          </a:lstStyle>
          <a:p>
            <a:pPr marL="0" lvl="0" indent="0" algn="r" rtl="0">
              <a:spcBef>
                <a:spcPts val="0"/>
              </a:spcBef>
              <a:spcAft>
                <a:spcPts val="0"/>
              </a:spcAft>
              <a:buNone/>
            </a:pPr>
            <a:fld id="{00000000-1234-1234-1234-123412341234}" type="slidenum">
              <a:rPr lang="en"/>
              <a:t>‹#›</a:t>
            </a:fld>
            <a:endParaRPr/>
          </a:p>
        </p:txBody>
      </p:sp>
      <p:sp>
        <p:nvSpPr>
          <p:cNvPr id="7" name="Google Shape;7;p1"/>
          <p:cNvSpPr txBox="1">
            <a:spLocks noGrp="1"/>
          </p:cNvSpPr>
          <p:nvPr>
            <p:ph type="title"/>
          </p:nvPr>
        </p:nvSpPr>
        <p:spPr>
          <a:xfrm>
            <a:off x="702900" y="836000"/>
            <a:ext cx="5129100" cy="396300"/>
          </a:xfrm>
          <a:prstGeom prst="rect">
            <a:avLst/>
          </a:prstGeom>
          <a:noFill/>
          <a:ln>
            <a:noFill/>
          </a:ln>
        </p:spPr>
        <p:txBody>
          <a:bodyPr spcFirstLastPara="1" wrap="square" lIns="0" tIns="0" rIns="0" bIns="0" anchor="b" anchorCtr="0">
            <a:noAutofit/>
          </a:bodyPr>
          <a:lstStyle>
            <a:lvl1pPr lvl="0" rtl="0">
              <a:lnSpc>
                <a:spcPct val="80000"/>
              </a:lnSpc>
              <a:spcBef>
                <a:spcPts val="0"/>
              </a:spcBef>
              <a:spcAft>
                <a:spcPts val="0"/>
              </a:spcAft>
              <a:buClr>
                <a:schemeClr val="dk1"/>
              </a:buClr>
              <a:buSzPts val="3000"/>
              <a:buFont typeface="Lexend Deca"/>
              <a:buNone/>
              <a:defRPr sz="3000" b="1">
                <a:solidFill>
                  <a:schemeClr val="dk1"/>
                </a:solidFill>
                <a:latin typeface="Lexend Deca"/>
                <a:ea typeface="Lexend Deca"/>
                <a:cs typeface="Lexend Deca"/>
                <a:sym typeface="Lexend Deca"/>
              </a:defRPr>
            </a:lvl1pPr>
            <a:lvl2pPr lvl="1" rtl="0">
              <a:lnSpc>
                <a:spcPct val="80000"/>
              </a:lnSpc>
              <a:spcBef>
                <a:spcPts val="0"/>
              </a:spcBef>
              <a:spcAft>
                <a:spcPts val="0"/>
              </a:spcAft>
              <a:buClr>
                <a:schemeClr val="dk1"/>
              </a:buClr>
              <a:buSzPts val="3000"/>
              <a:buFont typeface="Lexend Deca"/>
              <a:buNone/>
              <a:defRPr sz="3000" b="1">
                <a:solidFill>
                  <a:schemeClr val="dk1"/>
                </a:solidFill>
                <a:latin typeface="Lexend Deca"/>
                <a:ea typeface="Lexend Deca"/>
                <a:cs typeface="Lexend Deca"/>
                <a:sym typeface="Lexend Deca"/>
              </a:defRPr>
            </a:lvl2pPr>
            <a:lvl3pPr lvl="2" rtl="0">
              <a:lnSpc>
                <a:spcPct val="80000"/>
              </a:lnSpc>
              <a:spcBef>
                <a:spcPts val="0"/>
              </a:spcBef>
              <a:spcAft>
                <a:spcPts val="0"/>
              </a:spcAft>
              <a:buClr>
                <a:schemeClr val="dk1"/>
              </a:buClr>
              <a:buSzPts val="3000"/>
              <a:buFont typeface="Lexend Deca"/>
              <a:buNone/>
              <a:defRPr sz="3000" b="1">
                <a:solidFill>
                  <a:schemeClr val="dk1"/>
                </a:solidFill>
                <a:latin typeface="Lexend Deca"/>
                <a:ea typeface="Lexend Deca"/>
                <a:cs typeface="Lexend Deca"/>
                <a:sym typeface="Lexend Deca"/>
              </a:defRPr>
            </a:lvl3pPr>
            <a:lvl4pPr lvl="3" rtl="0">
              <a:lnSpc>
                <a:spcPct val="80000"/>
              </a:lnSpc>
              <a:spcBef>
                <a:spcPts val="0"/>
              </a:spcBef>
              <a:spcAft>
                <a:spcPts val="0"/>
              </a:spcAft>
              <a:buClr>
                <a:schemeClr val="dk1"/>
              </a:buClr>
              <a:buSzPts val="3000"/>
              <a:buFont typeface="Lexend Deca"/>
              <a:buNone/>
              <a:defRPr sz="3000" b="1">
                <a:solidFill>
                  <a:schemeClr val="dk1"/>
                </a:solidFill>
                <a:latin typeface="Lexend Deca"/>
                <a:ea typeface="Lexend Deca"/>
                <a:cs typeface="Lexend Deca"/>
                <a:sym typeface="Lexend Deca"/>
              </a:defRPr>
            </a:lvl4pPr>
            <a:lvl5pPr lvl="4" rtl="0">
              <a:lnSpc>
                <a:spcPct val="80000"/>
              </a:lnSpc>
              <a:spcBef>
                <a:spcPts val="0"/>
              </a:spcBef>
              <a:spcAft>
                <a:spcPts val="0"/>
              </a:spcAft>
              <a:buClr>
                <a:schemeClr val="dk1"/>
              </a:buClr>
              <a:buSzPts val="3000"/>
              <a:buFont typeface="Lexend Deca"/>
              <a:buNone/>
              <a:defRPr sz="3000" b="1">
                <a:solidFill>
                  <a:schemeClr val="dk1"/>
                </a:solidFill>
                <a:latin typeface="Lexend Deca"/>
                <a:ea typeface="Lexend Deca"/>
                <a:cs typeface="Lexend Deca"/>
                <a:sym typeface="Lexend Deca"/>
              </a:defRPr>
            </a:lvl5pPr>
            <a:lvl6pPr lvl="5" rtl="0">
              <a:lnSpc>
                <a:spcPct val="80000"/>
              </a:lnSpc>
              <a:spcBef>
                <a:spcPts val="0"/>
              </a:spcBef>
              <a:spcAft>
                <a:spcPts val="0"/>
              </a:spcAft>
              <a:buClr>
                <a:schemeClr val="dk1"/>
              </a:buClr>
              <a:buSzPts val="3000"/>
              <a:buFont typeface="Lexend Deca"/>
              <a:buNone/>
              <a:defRPr sz="3000" b="1">
                <a:solidFill>
                  <a:schemeClr val="dk1"/>
                </a:solidFill>
                <a:latin typeface="Lexend Deca"/>
                <a:ea typeface="Lexend Deca"/>
                <a:cs typeface="Lexend Deca"/>
                <a:sym typeface="Lexend Deca"/>
              </a:defRPr>
            </a:lvl6pPr>
            <a:lvl7pPr lvl="6" rtl="0">
              <a:lnSpc>
                <a:spcPct val="80000"/>
              </a:lnSpc>
              <a:spcBef>
                <a:spcPts val="0"/>
              </a:spcBef>
              <a:spcAft>
                <a:spcPts val="0"/>
              </a:spcAft>
              <a:buClr>
                <a:schemeClr val="dk1"/>
              </a:buClr>
              <a:buSzPts val="3000"/>
              <a:buFont typeface="Lexend Deca"/>
              <a:buNone/>
              <a:defRPr sz="3000" b="1">
                <a:solidFill>
                  <a:schemeClr val="dk1"/>
                </a:solidFill>
                <a:latin typeface="Lexend Deca"/>
                <a:ea typeface="Lexend Deca"/>
                <a:cs typeface="Lexend Deca"/>
                <a:sym typeface="Lexend Deca"/>
              </a:defRPr>
            </a:lvl7pPr>
            <a:lvl8pPr lvl="7" rtl="0">
              <a:lnSpc>
                <a:spcPct val="80000"/>
              </a:lnSpc>
              <a:spcBef>
                <a:spcPts val="0"/>
              </a:spcBef>
              <a:spcAft>
                <a:spcPts val="0"/>
              </a:spcAft>
              <a:buClr>
                <a:schemeClr val="dk1"/>
              </a:buClr>
              <a:buSzPts val="3000"/>
              <a:buFont typeface="Lexend Deca"/>
              <a:buNone/>
              <a:defRPr sz="3000" b="1">
                <a:solidFill>
                  <a:schemeClr val="dk1"/>
                </a:solidFill>
                <a:latin typeface="Lexend Deca"/>
                <a:ea typeface="Lexend Deca"/>
                <a:cs typeface="Lexend Deca"/>
                <a:sym typeface="Lexend Deca"/>
              </a:defRPr>
            </a:lvl8pPr>
            <a:lvl9pPr lvl="8" rtl="0">
              <a:lnSpc>
                <a:spcPct val="80000"/>
              </a:lnSpc>
              <a:spcBef>
                <a:spcPts val="0"/>
              </a:spcBef>
              <a:spcAft>
                <a:spcPts val="0"/>
              </a:spcAft>
              <a:buClr>
                <a:schemeClr val="dk1"/>
              </a:buClr>
              <a:buSzPts val="3000"/>
              <a:buFont typeface="Lexend Deca"/>
              <a:buNone/>
              <a:defRPr sz="3000" b="1">
                <a:solidFill>
                  <a:schemeClr val="dk1"/>
                </a:solidFill>
                <a:latin typeface="Lexend Deca"/>
                <a:ea typeface="Lexend Deca"/>
                <a:cs typeface="Lexend Deca"/>
                <a:sym typeface="Lexend Deca"/>
              </a:defRPr>
            </a:lvl9pPr>
          </a:lstStyle>
          <a:p>
            <a:endParaRPr/>
          </a:p>
        </p:txBody>
      </p:sp>
      <p:sp>
        <p:nvSpPr>
          <p:cNvPr id="8" name="Google Shape;8;p1"/>
          <p:cNvSpPr txBox="1">
            <a:spLocks noGrp="1"/>
          </p:cNvSpPr>
          <p:nvPr>
            <p:ph type="body" idx="1"/>
          </p:nvPr>
        </p:nvSpPr>
        <p:spPr>
          <a:xfrm>
            <a:off x="1007700" y="1582550"/>
            <a:ext cx="4824300" cy="2951400"/>
          </a:xfrm>
          <a:prstGeom prst="rect">
            <a:avLst/>
          </a:prstGeom>
          <a:noFill/>
          <a:ln>
            <a:noFill/>
          </a:ln>
        </p:spPr>
        <p:txBody>
          <a:bodyPr spcFirstLastPara="1" wrap="square" lIns="0" tIns="0" rIns="0" bIns="0" anchor="t" anchorCtr="0">
            <a:noAutofit/>
          </a:bodyPr>
          <a:lstStyle>
            <a:lvl1pPr marL="457200" lvl="0" indent="-355600" rtl="0">
              <a:lnSpc>
                <a:spcPct val="115000"/>
              </a:lnSpc>
              <a:spcBef>
                <a:spcPts val="0"/>
              </a:spcBef>
              <a:spcAft>
                <a:spcPts val="0"/>
              </a:spcAft>
              <a:buClr>
                <a:schemeClr val="accent1"/>
              </a:buClr>
              <a:buSzPts val="2000"/>
              <a:buFont typeface="Nunito Sans Light"/>
              <a:buChar char="▪"/>
              <a:defRPr sz="2000">
                <a:solidFill>
                  <a:schemeClr val="dk1"/>
                </a:solidFill>
                <a:latin typeface="Nunito Sans Light"/>
                <a:ea typeface="Nunito Sans Light"/>
                <a:cs typeface="Nunito Sans Light"/>
                <a:sym typeface="Nunito Sans Light"/>
              </a:defRPr>
            </a:lvl1pPr>
            <a:lvl2pPr marL="914400" lvl="1" indent="-355600" rtl="0">
              <a:lnSpc>
                <a:spcPct val="115000"/>
              </a:lnSpc>
              <a:spcBef>
                <a:spcPts val="800"/>
              </a:spcBef>
              <a:spcAft>
                <a:spcPts val="0"/>
              </a:spcAft>
              <a:buClr>
                <a:schemeClr val="dk2"/>
              </a:buClr>
              <a:buSzPts val="2000"/>
              <a:buFont typeface="Nunito Sans Light"/>
              <a:buChar char="▫"/>
              <a:defRPr sz="2000">
                <a:solidFill>
                  <a:schemeClr val="dk1"/>
                </a:solidFill>
                <a:latin typeface="Nunito Sans Light"/>
                <a:ea typeface="Nunito Sans Light"/>
                <a:cs typeface="Nunito Sans Light"/>
                <a:sym typeface="Nunito Sans Light"/>
              </a:defRPr>
            </a:lvl2pPr>
            <a:lvl3pPr marL="1371600" lvl="2" indent="-355600" rtl="0">
              <a:lnSpc>
                <a:spcPct val="115000"/>
              </a:lnSpc>
              <a:spcBef>
                <a:spcPts val="800"/>
              </a:spcBef>
              <a:spcAft>
                <a:spcPts val="0"/>
              </a:spcAft>
              <a:buClr>
                <a:schemeClr val="dk2"/>
              </a:buClr>
              <a:buSzPts val="2000"/>
              <a:buFont typeface="Nunito Sans Light"/>
              <a:buChar char="▫"/>
              <a:defRPr sz="2000">
                <a:solidFill>
                  <a:schemeClr val="dk1"/>
                </a:solidFill>
                <a:latin typeface="Nunito Sans Light"/>
                <a:ea typeface="Nunito Sans Light"/>
                <a:cs typeface="Nunito Sans Light"/>
                <a:sym typeface="Nunito Sans Light"/>
              </a:defRPr>
            </a:lvl3pPr>
            <a:lvl4pPr marL="1828800" lvl="3" indent="-355600" rtl="0">
              <a:lnSpc>
                <a:spcPct val="115000"/>
              </a:lnSpc>
              <a:spcBef>
                <a:spcPts val="800"/>
              </a:spcBef>
              <a:spcAft>
                <a:spcPts val="0"/>
              </a:spcAft>
              <a:buClr>
                <a:schemeClr val="dk2"/>
              </a:buClr>
              <a:buSzPts val="2000"/>
              <a:buFont typeface="Nunito Sans Light"/>
              <a:buChar char="▫"/>
              <a:defRPr sz="2000">
                <a:solidFill>
                  <a:schemeClr val="dk1"/>
                </a:solidFill>
                <a:latin typeface="Nunito Sans Light"/>
                <a:ea typeface="Nunito Sans Light"/>
                <a:cs typeface="Nunito Sans Light"/>
                <a:sym typeface="Nunito Sans Light"/>
              </a:defRPr>
            </a:lvl4pPr>
            <a:lvl5pPr marL="2286000" lvl="4" indent="-355600" rtl="0">
              <a:lnSpc>
                <a:spcPct val="115000"/>
              </a:lnSpc>
              <a:spcBef>
                <a:spcPts val="800"/>
              </a:spcBef>
              <a:spcAft>
                <a:spcPts val="0"/>
              </a:spcAft>
              <a:buClr>
                <a:schemeClr val="dk1"/>
              </a:buClr>
              <a:buSzPts val="2000"/>
              <a:buFont typeface="Nunito Sans Light"/>
              <a:buChar char="○"/>
              <a:defRPr sz="2000">
                <a:solidFill>
                  <a:schemeClr val="dk1"/>
                </a:solidFill>
                <a:latin typeface="Nunito Sans Light"/>
                <a:ea typeface="Nunito Sans Light"/>
                <a:cs typeface="Nunito Sans Light"/>
                <a:sym typeface="Nunito Sans Light"/>
              </a:defRPr>
            </a:lvl5pPr>
            <a:lvl6pPr marL="2743200" lvl="5" indent="-355600" rtl="0">
              <a:lnSpc>
                <a:spcPct val="115000"/>
              </a:lnSpc>
              <a:spcBef>
                <a:spcPts val="800"/>
              </a:spcBef>
              <a:spcAft>
                <a:spcPts val="0"/>
              </a:spcAft>
              <a:buClr>
                <a:schemeClr val="dk1"/>
              </a:buClr>
              <a:buSzPts val="2000"/>
              <a:buFont typeface="Nunito Sans Light"/>
              <a:buChar char="■"/>
              <a:defRPr sz="2000">
                <a:solidFill>
                  <a:schemeClr val="dk1"/>
                </a:solidFill>
                <a:latin typeface="Nunito Sans Light"/>
                <a:ea typeface="Nunito Sans Light"/>
                <a:cs typeface="Nunito Sans Light"/>
                <a:sym typeface="Nunito Sans Light"/>
              </a:defRPr>
            </a:lvl6pPr>
            <a:lvl7pPr marL="3200400" lvl="6" indent="-355600" rtl="0">
              <a:lnSpc>
                <a:spcPct val="115000"/>
              </a:lnSpc>
              <a:spcBef>
                <a:spcPts val="800"/>
              </a:spcBef>
              <a:spcAft>
                <a:spcPts val="0"/>
              </a:spcAft>
              <a:buClr>
                <a:schemeClr val="dk1"/>
              </a:buClr>
              <a:buSzPts val="2000"/>
              <a:buFont typeface="Nunito Sans Light"/>
              <a:buChar char="●"/>
              <a:defRPr sz="2000">
                <a:solidFill>
                  <a:schemeClr val="dk1"/>
                </a:solidFill>
                <a:latin typeface="Nunito Sans Light"/>
                <a:ea typeface="Nunito Sans Light"/>
                <a:cs typeface="Nunito Sans Light"/>
                <a:sym typeface="Nunito Sans Light"/>
              </a:defRPr>
            </a:lvl7pPr>
            <a:lvl8pPr marL="3657600" lvl="7" indent="-355600" rtl="0">
              <a:lnSpc>
                <a:spcPct val="115000"/>
              </a:lnSpc>
              <a:spcBef>
                <a:spcPts val="800"/>
              </a:spcBef>
              <a:spcAft>
                <a:spcPts val="0"/>
              </a:spcAft>
              <a:buClr>
                <a:schemeClr val="dk1"/>
              </a:buClr>
              <a:buSzPts val="2000"/>
              <a:buFont typeface="Nunito Sans Light"/>
              <a:buChar char="○"/>
              <a:defRPr sz="2000">
                <a:solidFill>
                  <a:schemeClr val="dk1"/>
                </a:solidFill>
                <a:latin typeface="Nunito Sans Light"/>
                <a:ea typeface="Nunito Sans Light"/>
                <a:cs typeface="Nunito Sans Light"/>
                <a:sym typeface="Nunito Sans Light"/>
              </a:defRPr>
            </a:lvl8pPr>
            <a:lvl9pPr marL="4114800" lvl="8" indent="-355600" rtl="0">
              <a:lnSpc>
                <a:spcPct val="115000"/>
              </a:lnSpc>
              <a:spcBef>
                <a:spcPts val="800"/>
              </a:spcBef>
              <a:spcAft>
                <a:spcPts val="800"/>
              </a:spcAft>
              <a:buClr>
                <a:schemeClr val="dk1"/>
              </a:buClr>
              <a:buSzPts val="2000"/>
              <a:buFont typeface="Nunito Sans Light"/>
              <a:buChar char="■"/>
              <a:defRPr sz="2000">
                <a:solidFill>
                  <a:schemeClr val="dk1"/>
                </a:solidFill>
                <a:latin typeface="Nunito Sans Light"/>
                <a:ea typeface="Nunito Sans Light"/>
                <a:cs typeface="Nunito Sans Light"/>
                <a:sym typeface="Nunito Sans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7" r:id="rId5"/>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016/j.jbusres.2014.11.006" TargetMode="Externa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1016/j.ijhm.2008.08.003"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90"/>
        <p:cNvGrpSpPr/>
        <p:nvPr/>
      </p:nvGrpSpPr>
      <p:grpSpPr>
        <a:xfrm>
          <a:off x="0" y="0"/>
          <a:ext cx="0" cy="0"/>
          <a:chOff x="0" y="0"/>
          <a:chExt cx="0" cy="0"/>
        </a:xfrm>
      </p:grpSpPr>
      <p:sp>
        <p:nvSpPr>
          <p:cNvPr id="91" name="Google Shape;91;p12"/>
          <p:cNvSpPr txBox="1">
            <a:spLocks noGrp="1"/>
          </p:cNvSpPr>
          <p:nvPr>
            <p:ph type="ctrTitle"/>
          </p:nvPr>
        </p:nvSpPr>
        <p:spPr>
          <a:xfrm>
            <a:off x="1631500" y="2049175"/>
            <a:ext cx="3598200" cy="1049100"/>
          </a:xfrm>
          <a:prstGeom prst="rect">
            <a:avLst/>
          </a:prstGeom>
        </p:spPr>
        <p:txBody>
          <a:bodyPr spcFirstLastPara="1" wrap="square" lIns="0" tIns="0" rIns="0" bIns="0" anchor="ctr" anchorCtr="0">
            <a:noAutofit/>
          </a:bodyPr>
          <a:lstStyle/>
          <a:p>
            <a:r>
              <a:rPr lang="en-US" sz="2800" b="1" dirty="0">
                <a:solidFill>
                  <a:schemeClr val="accent5">
                    <a:lumMod val="75000"/>
                  </a:schemeClr>
                </a:solidFill>
                <a:latin typeface="Times New Roman" panose="02020603050405020304" pitchFamily="18" charset="0"/>
                <a:cs typeface="Times New Roman" panose="02020603050405020304" pitchFamily="18" charset="0"/>
              </a:rPr>
              <a:t>Exploring </a:t>
            </a:r>
            <a:r>
              <a:rPr lang="en-US" sz="2800" b="1" dirty="0" err="1">
                <a:solidFill>
                  <a:schemeClr val="accent5">
                    <a:lumMod val="75000"/>
                  </a:schemeClr>
                </a:solidFill>
                <a:latin typeface="Times New Roman" panose="02020603050405020304" pitchFamily="18" charset="0"/>
                <a:cs typeface="Times New Roman" panose="02020603050405020304" pitchFamily="18" charset="0"/>
              </a:rPr>
              <a:t>Nando's</a:t>
            </a:r>
            <a:r>
              <a:rPr lang="en-US" sz="2800" b="1" dirty="0">
                <a:solidFill>
                  <a:schemeClr val="accent5">
                    <a:lumMod val="75000"/>
                  </a:schemeClr>
                </a:solidFill>
                <a:latin typeface="Times New Roman" panose="02020603050405020304" pitchFamily="18" charset="0"/>
                <a:cs typeface="Times New Roman" panose="02020603050405020304" pitchFamily="18" charset="0"/>
              </a:rPr>
              <a:t> </a:t>
            </a:r>
            <a:r>
              <a:rPr lang="en-US" sz="2800" b="1" dirty="0" smtClean="0">
                <a:solidFill>
                  <a:schemeClr val="accent5">
                    <a:lumMod val="75000"/>
                  </a:schemeClr>
                </a:solidFill>
                <a:latin typeface="Times New Roman" panose="02020603050405020304" pitchFamily="18" charset="0"/>
                <a:cs typeface="Times New Roman" panose="02020603050405020304" pitchFamily="18" charset="0"/>
              </a:rPr>
              <a:t>: </a:t>
            </a:r>
            <a:r>
              <a:rPr lang="en-US" sz="2800" b="1" dirty="0">
                <a:solidFill>
                  <a:schemeClr val="accent5">
                    <a:lumMod val="75000"/>
                  </a:schemeClr>
                </a:solidFill>
                <a:latin typeface="Times New Roman" panose="02020603050405020304" pitchFamily="18" charset="0"/>
                <a:cs typeface="Times New Roman" panose="02020603050405020304" pitchFamily="18" charset="0"/>
              </a:rPr>
              <a:t>A Secret Reviewer's Insight into the Restaurant's Success</a:t>
            </a:r>
          </a:p>
        </p:txBody>
      </p:sp>
      <p:grpSp>
        <p:nvGrpSpPr>
          <p:cNvPr id="92" name="Google Shape;92;p12"/>
          <p:cNvGrpSpPr/>
          <p:nvPr/>
        </p:nvGrpSpPr>
        <p:grpSpPr>
          <a:xfrm>
            <a:off x="643178" y="2356640"/>
            <a:ext cx="418649" cy="430217"/>
            <a:chOff x="2605300" y="5003050"/>
            <a:chExt cx="418900" cy="430475"/>
          </a:xfrm>
        </p:grpSpPr>
        <p:sp>
          <p:nvSpPr>
            <p:cNvPr id="93" name="Google Shape;93;p12"/>
            <p:cNvSpPr/>
            <p:nvPr/>
          </p:nvSpPr>
          <p:spPr>
            <a:xfrm>
              <a:off x="2820225" y="5222250"/>
              <a:ext cx="202750" cy="211275"/>
            </a:xfrm>
            <a:custGeom>
              <a:avLst/>
              <a:gdLst/>
              <a:ahLst/>
              <a:cxnLst/>
              <a:rect l="l" t="t" r="r" b="b"/>
              <a:pathLst>
                <a:path w="8110" h="8451" extrusionOk="0">
                  <a:moveTo>
                    <a:pt x="1710" y="1"/>
                  </a:moveTo>
                  <a:lnTo>
                    <a:pt x="1" y="1857"/>
                  </a:lnTo>
                  <a:lnTo>
                    <a:pt x="5813" y="8158"/>
                  </a:lnTo>
                  <a:lnTo>
                    <a:pt x="5960" y="8280"/>
                  </a:lnTo>
                  <a:lnTo>
                    <a:pt x="6131" y="8378"/>
                  </a:lnTo>
                  <a:lnTo>
                    <a:pt x="6302" y="8427"/>
                  </a:lnTo>
                  <a:lnTo>
                    <a:pt x="6497" y="8451"/>
                  </a:lnTo>
                  <a:lnTo>
                    <a:pt x="6668" y="8427"/>
                  </a:lnTo>
                  <a:lnTo>
                    <a:pt x="6839" y="8378"/>
                  </a:lnTo>
                  <a:lnTo>
                    <a:pt x="7010" y="8280"/>
                  </a:lnTo>
                  <a:lnTo>
                    <a:pt x="7157" y="8158"/>
                  </a:lnTo>
                  <a:lnTo>
                    <a:pt x="7841" y="7474"/>
                  </a:lnTo>
                  <a:lnTo>
                    <a:pt x="7963" y="7328"/>
                  </a:lnTo>
                  <a:lnTo>
                    <a:pt x="8060" y="7157"/>
                  </a:lnTo>
                  <a:lnTo>
                    <a:pt x="8109" y="6986"/>
                  </a:lnTo>
                  <a:lnTo>
                    <a:pt x="8109" y="6815"/>
                  </a:lnTo>
                  <a:lnTo>
                    <a:pt x="8109" y="6619"/>
                  </a:lnTo>
                  <a:lnTo>
                    <a:pt x="8060" y="6448"/>
                  </a:lnTo>
                  <a:lnTo>
                    <a:pt x="7963" y="6277"/>
                  </a:lnTo>
                  <a:lnTo>
                    <a:pt x="7841" y="6131"/>
                  </a:lnTo>
                  <a:lnTo>
                    <a:pt x="171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4" name="Google Shape;94;p12"/>
            <p:cNvSpPr/>
            <p:nvPr/>
          </p:nvSpPr>
          <p:spPr>
            <a:xfrm>
              <a:off x="2606525" y="5003050"/>
              <a:ext cx="203975" cy="208225"/>
            </a:xfrm>
            <a:custGeom>
              <a:avLst/>
              <a:gdLst/>
              <a:ahLst/>
              <a:cxnLst/>
              <a:rect l="l" t="t" r="r" b="b"/>
              <a:pathLst>
                <a:path w="8159" h="8329" extrusionOk="0">
                  <a:moveTo>
                    <a:pt x="880" y="1"/>
                  </a:moveTo>
                  <a:lnTo>
                    <a:pt x="685" y="50"/>
                  </a:lnTo>
                  <a:lnTo>
                    <a:pt x="514" y="123"/>
                  </a:lnTo>
                  <a:lnTo>
                    <a:pt x="391" y="245"/>
                  </a:lnTo>
                  <a:lnTo>
                    <a:pt x="269" y="367"/>
                  </a:lnTo>
                  <a:lnTo>
                    <a:pt x="172" y="514"/>
                  </a:lnTo>
                  <a:lnTo>
                    <a:pt x="98" y="685"/>
                  </a:lnTo>
                  <a:lnTo>
                    <a:pt x="50" y="856"/>
                  </a:lnTo>
                  <a:lnTo>
                    <a:pt x="1" y="1026"/>
                  </a:lnTo>
                  <a:lnTo>
                    <a:pt x="1" y="1222"/>
                  </a:lnTo>
                  <a:lnTo>
                    <a:pt x="1" y="1417"/>
                  </a:lnTo>
                  <a:lnTo>
                    <a:pt x="1" y="1613"/>
                  </a:lnTo>
                  <a:lnTo>
                    <a:pt x="74" y="2028"/>
                  </a:lnTo>
                  <a:lnTo>
                    <a:pt x="221" y="2492"/>
                  </a:lnTo>
                  <a:lnTo>
                    <a:pt x="391" y="2931"/>
                  </a:lnTo>
                  <a:lnTo>
                    <a:pt x="611" y="3396"/>
                  </a:lnTo>
                  <a:lnTo>
                    <a:pt x="856" y="3884"/>
                  </a:lnTo>
                  <a:lnTo>
                    <a:pt x="1124" y="4324"/>
                  </a:lnTo>
                  <a:lnTo>
                    <a:pt x="1417" y="4788"/>
                  </a:lnTo>
                  <a:lnTo>
                    <a:pt x="1710" y="5203"/>
                  </a:lnTo>
                  <a:lnTo>
                    <a:pt x="2003" y="5594"/>
                  </a:lnTo>
                  <a:lnTo>
                    <a:pt x="2296" y="5960"/>
                  </a:lnTo>
                  <a:lnTo>
                    <a:pt x="2590" y="6302"/>
                  </a:lnTo>
                  <a:lnTo>
                    <a:pt x="2858" y="6571"/>
                  </a:lnTo>
                  <a:lnTo>
                    <a:pt x="3078" y="6790"/>
                  </a:lnTo>
                  <a:lnTo>
                    <a:pt x="3322" y="6986"/>
                  </a:lnTo>
                  <a:lnTo>
                    <a:pt x="3566" y="7157"/>
                  </a:lnTo>
                  <a:lnTo>
                    <a:pt x="3811" y="7328"/>
                  </a:lnTo>
                  <a:lnTo>
                    <a:pt x="4324" y="7621"/>
                  </a:lnTo>
                  <a:lnTo>
                    <a:pt x="4836" y="7841"/>
                  </a:lnTo>
                  <a:lnTo>
                    <a:pt x="5325" y="8036"/>
                  </a:lnTo>
                  <a:lnTo>
                    <a:pt x="5740" y="8182"/>
                  </a:lnTo>
                  <a:lnTo>
                    <a:pt x="6351" y="8329"/>
                  </a:lnTo>
                  <a:lnTo>
                    <a:pt x="8158" y="6668"/>
                  </a:lnTo>
                  <a:lnTo>
                    <a:pt x="4446" y="2956"/>
                  </a:lnTo>
                  <a:lnTo>
                    <a:pt x="1735" y="245"/>
                  </a:lnTo>
                  <a:lnTo>
                    <a:pt x="1588" y="123"/>
                  </a:lnTo>
                  <a:lnTo>
                    <a:pt x="1417" y="50"/>
                  </a:lnTo>
                  <a:lnTo>
                    <a:pt x="124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sp>
          <p:nvSpPr>
            <p:cNvPr id="95" name="Google Shape;95;p12"/>
            <p:cNvSpPr/>
            <p:nvPr/>
          </p:nvSpPr>
          <p:spPr>
            <a:xfrm>
              <a:off x="2605300" y="5008550"/>
              <a:ext cx="418900" cy="418875"/>
            </a:xfrm>
            <a:custGeom>
              <a:avLst/>
              <a:gdLst/>
              <a:ahLst/>
              <a:cxnLst/>
              <a:rect l="l" t="t" r="r" b="b"/>
              <a:pathLst>
                <a:path w="16756" h="16755" extrusionOk="0">
                  <a:moveTo>
                    <a:pt x="13922" y="1"/>
                  </a:moveTo>
                  <a:lnTo>
                    <a:pt x="13824" y="49"/>
                  </a:lnTo>
                  <a:lnTo>
                    <a:pt x="13360" y="342"/>
                  </a:lnTo>
                  <a:lnTo>
                    <a:pt x="12261" y="1026"/>
                  </a:lnTo>
                  <a:lnTo>
                    <a:pt x="11602" y="1466"/>
                  </a:lnTo>
                  <a:lnTo>
                    <a:pt x="10942" y="1930"/>
                  </a:lnTo>
                  <a:lnTo>
                    <a:pt x="10381" y="2370"/>
                  </a:lnTo>
                  <a:lnTo>
                    <a:pt x="10112" y="2589"/>
                  </a:lnTo>
                  <a:lnTo>
                    <a:pt x="9917" y="2785"/>
                  </a:lnTo>
                  <a:lnTo>
                    <a:pt x="9795" y="2907"/>
                  </a:lnTo>
                  <a:lnTo>
                    <a:pt x="9697" y="3053"/>
                  </a:lnTo>
                  <a:lnTo>
                    <a:pt x="9599" y="3224"/>
                  </a:lnTo>
                  <a:lnTo>
                    <a:pt x="9526" y="3420"/>
                  </a:lnTo>
                  <a:lnTo>
                    <a:pt x="9404" y="3835"/>
                  </a:lnTo>
                  <a:lnTo>
                    <a:pt x="9330" y="4275"/>
                  </a:lnTo>
                  <a:lnTo>
                    <a:pt x="9282" y="4714"/>
                  </a:lnTo>
                  <a:lnTo>
                    <a:pt x="9306" y="5178"/>
                  </a:lnTo>
                  <a:lnTo>
                    <a:pt x="9355" y="5593"/>
                  </a:lnTo>
                  <a:lnTo>
                    <a:pt x="9379" y="5789"/>
                  </a:lnTo>
                  <a:lnTo>
                    <a:pt x="9453" y="5960"/>
                  </a:lnTo>
                  <a:lnTo>
                    <a:pt x="270" y="14459"/>
                  </a:lnTo>
                  <a:lnTo>
                    <a:pt x="147" y="14606"/>
                  </a:lnTo>
                  <a:lnTo>
                    <a:pt x="74" y="14776"/>
                  </a:lnTo>
                  <a:lnTo>
                    <a:pt x="1" y="14947"/>
                  </a:lnTo>
                  <a:lnTo>
                    <a:pt x="1" y="15118"/>
                  </a:lnTo>
                  <a:lnTo>
                    <a:pt x="1" y="15314"/>
                  </a:lnTo>
                  <a:lnTo>
                    <a:pt x="74" y="15485"/>
                  </a:lnTo>
                  <a:lnTo>
                    <a:pt x="147" y="15656"/>
                  </a:lnTo>
                  <a:lnTo>
                    <a:pt x="270" y="15802"/>
                  </a:lnTo>
                  <a:lnTo>
                    <a:pt x="953" y="16486"/>
                  </a:lnTo>
                  <a:lnTo>
                    <a:pt x="1100" y="16608"/>
                  </a:lnTo>
                  <a:lnTo>
                    <a:pt x="1271" y="16681"/>
                  </a:lnTo>
                  <a:lnTo>
                    <a:pt x="1442" y="16755"/>
                  </a:lnTo>
                  <a:lnTo>
                    <a:pt x="1808" y="16755"/>
                  </a:lnTo>
                  <a:lnTo>
                    <a:pt x="1979" y="16681"/>
                  </a:lnTo>
                  <a:lnTo>
                    <a:pt x="2150" y="16608"/>
                  </a:lnTo>
                  <a:lnTo>
                    <a:pt x="2297" y="16486"/>
                  </a:lnTo>
                  <a:lnTo>
                    <a:pt x="10796" y="7303"/>
                  </a:lnTo>
                  <a:lnTo>
                    <a:pt x="11162" y="7401"/>
                  </a:lnTo>
                  <a:lnTo>
                    <a:pt x="11577" y="7450"/>
                  </a:lnTo>
                  <a:lnTo>
                    <a:pt x="12041" y="7474"/>
                  </a:lnTo>
                  <a:lnTo>
                    <a:pt x="12481" y="7425"/>
                  </a:lnTo>
                  <a:lnTo>
                    <a:pt x="12921" y="7352"/>
                  </a:lnTo>
                  <a:lnTo>
                    <a:pt x="13336" y="7230"/>
                  </a:lnTo>
                  <a:lnTo>
                    <a:pt x="13531" y="7156"/>
                  </a:lnTo>
                  <a:lnTo>
                    <a:pt x="13702" y="7059"/>
                  </a:lnTo>
                  <a:lnTo>
                    <a:pt x="13849" y="6961"/>
                  </a:lnTo>
                  <a:lnTo>
                    <a:pt x="13971" y="6839"/>
                  </a:lnTo>
                  <a:lnTo>
                    <a:pt x="14166" y="6644"/>
                  </a:lnTo>
                  <a:lnTo>
                    <a:pt x="14386" y="6375"/>
                  </a:lnTo>
                  <a:lnTo>
                    <a:pt x="14826" y="5813"/>
                  </a:lnTo>
                  <a:lnTo>
                    <a:pt x="15290" y="5154"/>
                  </a:lnTo>
                  <a:lnTo>
                    <a:pt x="15729" y="4494"/>
                  </a:lnTo>
                  <a:lnTo>
                    <a:pt x="16413" y="3395"/>
                  </a:lnTo>
                  <a:lnTo>
                    <a:pt x="16706" y="2931"/>
                  </a:lnTo>
                  <a:lnTo>
                    <a:pt x="16755" y="2834"/>
                  </a:lnTo>
                  <a:lnTo>
                    <a:pt x="16755" y="2736"/>
                  </a:lnTo>
                  <a:lnTo>
                    <a:pt x="16755" y="2663"/>
                  </a:lnTo>
                  <a:lnTo>
                    <a:pt x="16706" y="2589"/>
                  </a:lnTo>
                  <a:lnTo>
                    <a:pt x="16633" y="2541"/>
                  </a:lnTo>
                  <a:lnTo>
                    <a:pt x="16462" y="2541"/>
                  </a:lnTo>
                  <a:lnTo>
                    <a:pt x="16364" y="2589"/>
                  </a:lnTo>
                  <a:lnTo>
                    <a:pt x="13653" y="4958"/>
                  </a:lnTo>
                  <a:lnTo>
                    <a:pt x="13580" y="5007"/>
                  </a:lnTo>
                  <a:lnTo>
                    <a:pt x="13458" y="5007"/>
                  </a:lnTo>
                  <a:lnTo>
                    <a:pt x="13360" y="4983"/>
                  </a:lnTo>
                  <a:lnTo>
                    <a:pt x="13238" y="4885"/>
                  </a:lnTo>
                  <a:lnTo>
                    <a:pt x="13140" y="4763"/>
                  </a:lnTo>
                  <a:lnTo>
                    <a:pt x="13092" y="4641"/>
                  </a:lnTo>
                  <a:lnTo>
                    <a:pt x="13092" y="4543"/>
                  </a:lnTo>
                  <a:lnTo>
                    <a:pt x="13140" y="4446"/>
                  </a:lnTo>
                  <a:lnTo>
                    <a:pt x="15607" y="1490"/>
                  </a:lnTo>
                  <a:lnTo>
                    <a:pt x="15656" y="1393"/>
                  </a:lnTo>
                  <a:lnTo>
                    <a:pt x="15656" y="1319"/>
                  </a:lnTo>
                  <a:lnTo>
                    <a:pt x="15656" y="1222"/>
                  </a:lnTo>
                  <a:lnTo>
                    <a:pt x="15607" y="1148"/>
                  </a:lnTo>
                  <a:lnTo>
                    <a:pt x="15534" y="1100"/>
                  </a:lnTo>
                  <a:lnTo>
                    <a:pt x="15363" y="1100"/>
                  </a:lnTo>
                  <a:lnTo>
                    <a:pt x="15265" y="1148"/>
                  </a:lnTo>
                  <a:lnTo>
                    <a:pt x="12310" y="3615"/>
                  </a:lnTo>
                  <a:lnTo>
                    <a:pt x="12212" y="3664"/>
                  </a:lnTo>
                  <a:lnTo>
                    <a:pt x="12115" y="3664"/>
                  </a:lnTo>
                  <a:lnTo>
                    <a:pt x="11993" y="3615"/>
                  </a:lnTo>
                  <a:lnTo>
                    <a:pt x="11895" y="3517"/>
                  </a:lnTo>
                  <a:lnTo>
                    <a:pt x="11797" y="3395"/>
                  </a:lnTo>
                  <a:lnTo>
                    <a:pt x="11748" y="3298"/>
                  </a:lnTo>
                  <a:lnTo>
                    <a:pt x="11748" y="3176"/>
                  </a:lnTo>
                  <a:lnTo>
                    <a:pt x="11797" y="3102"/>
                  </a:lnTo>
                  <a:lnTo>
                    <a:pt x="14166" y="391"/>
                  </a:lnTo>
                  <a:lnTo>
                    <a:pt x="14215" y="294"/>
                  </a:lnTo>
                  <a:lnTo>
                    <a:pt x="14215" y="220"/>
                  </a:lnTo>
                  <a:lnTo>
                    <a:pt x="14215" y="123"/>
                  </a:lnTo>
                  <a:lnTo>
                    <a:pt x="14166" y="49"/>
                  </a:lnTo>
                  <a:lnTo>
                    <a:pt x="1409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dk1"/>
                </a:solidFill>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3"/>
          <p:cNvSpPr txBox="1">
            <a:spLocks noGrp="1"/>
          </p:cNvSpPr>
          <p:nvPr>
            <p:ph type="title"/>
          </p:nvPr>
        </p:nvSpPr>
        <p:spPr>
          <a:xfrm>
            <a:off x="702900" y="836000"/>
            <a:ext cx="5129100" cy="396300"/>
          </a:xfrm>
          <a:prstGeom prst="rect">
            <a:avLst/>
          </a:prstGeom>
        </p:spPr>
        <p:txBody>
          <a:bodyPr spcFirstLastPara="1" wrap="square" lIns="0" tIns="0" rIns="0" bIns="0" anchor="b" anchorCtr="0">
            <a:noAutofit/>
          </a:bodyPr>
          <a:lstStyle/>
          <a:p>
            <a:pPr marL="0" lvl="0" indent="0" algn="just" rtl="0">
              <a:spcBef>
                <a:spcPts val="0"/>
              </a:spcBef>
              <a:spcAft>
                <a:spcPts val="0"/>
              </a:spcAft>
              <a:buNone/>
            </a:pPr>
            <a:r>
              <a:rPr lang="en" dirty="0" smtClean="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104" name="Google Shape;104;p13"/>
          <p:cNvSpPr txBox="1">
            <a:spLocks noGrp="1"/>
          </p:cNvSpPr>
          <p:nvPr>
            <p:ph type="sldNum" idx="12"/>
          </p:nvPr>
        </p:nvSpPr>
        <p:spPr>
          <a:xfrm>
            <a:off x="8229600" y="4533850"/>
            <a:ext cx="609600" cy="609600"/>
          </a:xfrm>
          <a:prstGeom prst="rect">
            <a:avLst/>
          </a:prstGeom>
        </p:spPr>
        <p:txBody>
          <a:bodyPr spcFirstLastPara="1" wrap="square" lIns="0" tIns="0" rIns="0" bIns="0" anchor="ctr" anchorCtr="0">
            <a:noAutofit/>
          </a:bodyPr>
          <a:lstStyle/>
          <a:p>
            <a:pPr marL="0" lvl="0" indent="0" algn="just" rtl="0">
              <a:spcBef>
                <a:spcPts val="0"/>
              </a:spcBef>
              <a:spcAft>
                <a:spcPts val="0"/>
              </a:spcAft>
              <a:buNone/>
            </a:pPr>
            <a:fld id="{00000000-1234-1234-1234-123412341234}" type="slidenum">
              <a:rPr lang="en">
                <a:latin typeface="Times New Roman" panose="02020603050405020304" pitchFamily="18" charset="0"/>
                <a:cs typeface="Times New Roman" panose="02020603050405020304" pitchFamily="18" charset="0"/>
              </a:rPr>
              <a:pPr marL="0" lvl="0" indent="0" algn="just" rtl="0">
                <a:spcBef>
                  <a:spcPts val="0"/>
                </a:spcBef>
                <a:spcAft>
                  <a:spcPts val="0"/>
                </a:spcAft>
                <a:buNone/>
              </a:pPr>
              <a:t>2</a:t>
            </a:fld>
            <a:endParaRPr>
              <a:latin typeface="Times New Roman" panose="02020603050405020304" pitchFamily="18" charset="0"/>
              <a:cs typeface="Times New Roman" panose="02020603050405020304" pitchFamily="18" charset="0"/>
            </a:endParaRPr>
          </a:p>
        </p:txBody>
      </p:sp>
      <p:sp>
        <p:nvSpPr>
          <p:cNvPr id="5" name="TextBox 4"/>
          <p:cNvSpPr txBox="1"/>
          <p:nvPr/>
        </p:nvSpPr>
        <p:spPr>
          <a:xfrm>
            <a:off x="510362" y="1488559"/>
            <a:ext cx="5819511" cy="3754874"/>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I'm here to give you a presentation on my recent visit to </a:t>
            </a:r>
            <a:r>
              <a:rPr lang="en-US" dirty="0" err="1">
                <a:latin typeface="Times New Roman" panose="02020603050405020304" pitchFamily="18" charset="0"/>
                <a:cs typeface="Times New Roman" panose="02020603050405020304" pitchFamily="18" charset="0"/>
              </a:rPr>
              <a:t>Nando's</a:t>
            </a:r>
            <a:r>
              <a:rPr lang="en-US" dirty="0">
                <a:latin typeface="Times New Roman" panose="02020603050405020304" pitchFamily="18" charset="0"/>
                <a:cs typeface="Times New Roman" panose="02020603050405020304" pitchFamily="18" charset="0"/>
              </a:rPr>
              <a:t>, a popular restaurant chain in the UK. As a secret reviewer, I was tasked with evaluating the overall dining experience, including the quality of the food, service, and atmosphere</a:t>
            </a:r>
            <a:r>
              <a:rPr lang="en-US" dirty="0" smtClean="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a:p>
            <a:pPr algn="just"/>
            <a:r>
              <a:rPr lang="en-US" dirty="0" err="1">
                <a:latin typeface="Times New Roman" panose="02020603050405020304" pitchFamily="18" charset="0"/>
                <a:cs typeface="Times New Roman" panose="02020603050405020304" pitchFamily="18" charset="0"/>
              </a:rPr>
              <a:t>Nando's</a:t>
            </a:r>
            <a:r>
              <a:rPr lang="en-US" dirty="0">
                <a:latin typeface="Times New Roman" panose="02020603050405020304" pitchFamily="18" charset="0"/>
                <a:cs typeface="Times New Roman" panose="02020603050405020304" pitchFamily="18" charset="0"/>
              </a:rPr>
              <a:t> is located in various cities and towns throughout the UK, including London, Manchester, Liverpool, and Birmingham. The restaurant specializes in </a:t>
            </a:r>
            <a:r>
              <a:rPr lang="en-US" dirty="0" err="1">
                <a:latin typeface="Times New Roman" panose="02020603050405020304" pitchFamily="18" charset="0"/>
                <a:cs typeface="Times New Roman" panose="02020603050405020304" pitchFamily="18" charset="0"/>
              </a:rPr>
              <a:t>peri-peri</a:t>
            </a:r>
            <a:r>
              <a:rPr lang="en-US" dirty="0">
                <a:latin typeface="Times New Roman" panose="02020603050405020304" pitchFamily="18" charset="0"/>
                <a:cs typeface="Times New Roman" panose="02020603050405020304" pitchFamily="18" charset="0"/>
              </a:rPr>
              <a:t> chicken dishes, which are marinated in a spicy sauce and flame-grilled to perfection. It also offers a variety of sides, salads, and desserts, making it a popular choice for casual dining</a:t>
            </a:r>
            <a:r>
              <a:rPr lang="en-US" dirty="0" smtClean="0">
                <a:latin typeface="Times New Roman" panose="02020603050405020304" pitchFamily="18" charset="0"/>
                <a:cs typeface="Times New Roman" panose="02020603050405020304" pitchFamily="18" charset="0"/>
              </a:rPr>
              <a:t>.</a:t>
            </a:r>
          </a:p>
          <a:p>
            <a:pPr algn="just"/>
            <a:endParaRPr lang="en-US"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This presentation is being prepared for both the public and my lecturers, as I aim to provide a comprehensive overview of my experience and share my thoughts and recommendations for those who are interested in dining at </a:t>
            </a:r>
            <a:r>
              <a:rPr lang="en-US" dirty="0" err="1">
                <a:latin typeface="Times New Roman" panose="02020603050405020304" pitchFamily="18" charset="0"/>
                <a:cs typeface="Times New Roman" panose="02020603050405020304" pitchFamily="18" charset="0"/>
              </a:rPr>
              <a:t>Nando's</a:t>
            </a:r>
            <a:r>
              <a:rPr lang="en-US" dirty="0">
                <a:latin typeface="Times New Roman" panose="02020603050405020304" pitchFamily="18" charset="0"/>
                <a:cs typeface="Times New Roman" panose="02020603050405020304" pitchFamily="18" charset="0"/>
              </a:rPr>
              <a:t>. With that said, let's dive into the details and discover what makes </a:t>
            </a:r>
            <a:r>
              <a:rPr lang="en-US" dirty="0" err="1">
                <a:latin typeface="Times New Roman" panose="02020603050405020304" pitchFamily="18" charset="0"/>
                <a:cs typeface="Times New Roman" panose="02020603050405020304" pitchFamily="18" charset="0"/>
              </a:rPr>
              <a:t>Nando's</a:t>
            </a:r>
            <a:r>
              <a:rPr lang="en-US" dirty="0">
                <a:latin typeface="Times New Roman" panose="02020603050405020304" pitchFamily="18" charset="0"/>
                <a:cs typeface="Times New Roman" panose="02020603050405020304" pitchFamily="18" charset="0"/>
              </a:rPr>
              <a:t> such a popular destination for foodies in the UK.</a:t>
            </a:r>
          </a:p>
          <a:p>
            <a:pPr algn="just"/>
            <a:endParaRPr lang="en-US" dirty="0">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2820" y="467832"/>
            <a:ext cx="2108794" cy="393404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116"/>
        <p:cNvGrpSpPr/>
        <p:nvPr/>
      </p:nvGrpSpPr>
      <p:grpSpPr>
        <a:xfrm>
          <a:off x="0" y="0"/>
          <a:ext cx="0" cy="0"/>
          <a:chOff x="0" y="0"/>
          <a:chExt cx="0" cy="0"/>
        </a:xfrm>
      </p:grpSpPr>
      <p:sp>
        <p:nvSpPr>
          <p:cNvPr id="117" name="Google Shape;117;p15"/>
          <p:cNvSpPr txBox="1">
            <a:spLocks noGrp="1"/>
          </p:cNvSpPr>
          <p:nvPr>
            <p:ph type="ctrTitle"/>
          </p:nvPr>
        </p:nvSpPr>
        <p:spPr>
          <a:xfrm>
            <a:off x="1601894" y="826422"/>
            <a:ext cx="2863782" cy="1821085"/>
          </a:xfrm>
          <a:prstGeom prst="rect">
            <a:avLst/>
          </a:prstGeom>
        </p:spPr>
        <p:txBody>
          <a:bodyPr spcFirstLastPara="1" wrap="square" lIns="0" tIns="0" rIns="0" bIns="0" anchor="t" anchorCtr="0">
            <a:noAutofit/>
          </a:bodyPr>
          <a:lstStyle/>
          <a:p>
            <a:pPr lvl="0"/>
            <a:r>
              <a:rPr lang="en-US" sz="2800" dirty="0" err="1">
                <a:latin typeface="Times New Roman" panose="02020603050405020304" pitchFamily="18" charset="0"/>
                <a:cs typeface="Times New Roman" panose="02020603050405020304" pitchFamily="18" charset="0"/>
              </a:rPr>
              <a:t>Nando's</a:t>
            </a:r>
            <a:r>
              <a:rPr lang="en-US" sz="2800" dirty="0">
                <a:latin typeface="Times New Roman" panose="02020603050405020304" pitchFamily="18" charset="0"/>
                <a:cs typeface="Times New Roman" panose="02020603050405020304" pitchFamily="18" charset="0"/>
              </a:rPr>
              <a:t> Marketing Strategy: How the Restaurant Attracts Diners</a:t>
            </a:r>
            <a:endParaRPr sz="2800" dirty="0">
              <a:latin typeface="Times New Roman" panose="02020603050405020304" pitchFamily="18" charset="0"/>
              <a:cs typeface="Times New Roman" panose="02020603050405020304" pitchFamily="18" charset="0"/>
            </a:endParaRPr>
          </a:p>
        </p:txBody>
      </p:sp>
      <p:sp>
        <p:nvSpPr>
          <p:cNvPr id="2" name="TextBox 1"/>
          <p:cNvSpPr txBox="1"/>
          <p:nvPr/>
        </p:nvSpPr>
        <p:spPr>
          <a:xfrm>
            <a:off x="1516833" y="2317897"/>
            <a:ext cx="2863782" cy="2031325"/>
          </a:xfrm>
          <a:prstGeom prst="rect">
            <a:avLst/>
          </a:prstGeom>
          <a:noFill/>
        </p:spPr>
        <p:txBody>
          <a:bodyPr wrap="square" rtlCol="0">
            <a:spAutoFit/>
          </a:bodyPr>
          <a:lstStyle/>
          <a:p>
            <a:r>
              <a:rPr lang="en-US" dirty="0" err="1">
                <a:solidFill>
                  <a:schemeClr val="bg1"/>
                </a:solidFill>
                <a:latin typeface="Times New Roman" panose="02020603050405020304" pitchFamily="18" charset="0"/>
                <a:cs typeface="Times New Roman" panose="02020603050405020304" pitchFamily="18" charset="0"/>
              </a:rPr>
              <a:t>Nando's</a:t>
            </a:r>
            <a:r>
              <a:rPr lang="en-US" dirty="0">
                <a:solidFill>
                  <a:schemeClr val="bg1"/>
                </a:solidFill>
                <a:latin typeface="Times New Roman" panose="02020603050405020304" pitchFamily="18" charset="0"/>
                <a:cs typeface="Times New Roman" panose="02020603050405020304" pitchFamily="18" charset="0"/>
              </a:rPr>
              <a:t> is a well-known restaurant chain that has been in operation since 1987 (Cheung &amp; </a:t>
            </a:r>
            <a:r>
              <a:rPr lang="en-US" dirty="0" err="1">
                <a:solidFill>
                  <a:schemeClr val="bg1"/>
                </a:solidFill>
                <a:latin typeface="Times New Roman" panose="02020603050405020304" pitchFamily="18" charset="0"/>
                <a:cs typeface="Times New Roman" panose="02020603050405020304" pitchFamily="18" charset="0"/>
              </a:rPr>
              <a:t>Thadani</a:t>
            </a:r>
            <a:r>
              <a:rPr lang="en-US" dirty="0">
                <a:solidFill>
                  <a:schemeClr val="bg1"/>
                </a:solidFill>
                <a:latin typeface="Times New Roman" panose="02020603050405020304" pitchFamily="18" charset="0"/>
                <a:cs typeface="Times New Roman" panose="02020603050405020304" pitchFamily="18" charset="0"/>
              </a:rPr>
              <a:t>, 2012). It has grown rapidly in popularity over the years and has become a household name in the UK. Here's how </a:t>
            </a:r>
            <a:r>
              <a:rPr lang="en-US" dirty="0" err="1">
                <a:solidFill>
                  <a:schemeClr val="bg1"/>
                </a:solidFill>
                <a:latin typeface="Times New Roman" panose="02020603050405020304" pitchFamily="18" charset="0"/>
                <a:cs typeface="Times New Roman" panose="02020603050405020304" pitchFamily="18" charset="0"/>
              </a:rPr>
              <a:t>Nando's</a:t>
            </a:r>
            <a:r>
              <a:rPr lang="en-US" dirty="0">
                <a:solidFill>
                  <a:schemeClr val="bg1"/>
                </a:solidFill>
                <a:latin typeface="Times New Roman" panose="02020603050405020304" pitchFamily="18" charset="0"/>
                <a:cs typeface="Times New Roman" panose="02020603050405020304" pitchFamily="18" charset="0"/>
              </a:rPr>
              <a:t> is marketed and how diners can find out about it:</a:t>
            </a:r>
          </a:p>
          <a:p>
            <a:endParaRPr lang="en-US"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2" name="Rectangle 1"/>
          <p:cNvSpPr/>
          <p:nvPr/>
        </p:nvSpPr>
        <p:spPr>
          <a:xfrm>
            <a:off x="170121" y="127591"/>
            <a:ext cx="1252248" cy="149919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Google Shape;132;p17"/>
          <p:cNvSpPr txBox="1">
            <a:spLocks noGrp="1"/>
          </p:cNvSpPr>
          <p:nvPr>
            <p:ph type="body" idx="1"/>
          </p:nvPr>
        </p:nvSpPr>
        <p:spPr>
          <a:xfrm>
            <a:off x="344978" y="605118"/>
            <a:ext cx="5741581" cy="3955313"/>
          </a:xfrm>
          <a:prstGeom prst="rect">
            <a:avLst/>
          </a:prstGeom>
        </p:spPr>
        <p:txBody>
          <a:bodyPr spcFirstLastPara="1" wrap="square" lIns="0" tIns="0" rIns="0" bIns="0" anchor="t" anchorCtr="0">
            <a:noAutofit/>
          </a:bodyPr>
          <a:lstStyle/>
          <a:p>
            <a:pPr marL="101600" indent="0" algn="just">
              <a:buNone/>
            </a:pPr>
            <a:r>
              <a:rPr lang="en-US" sz="1400" b="1" dirty="0">
                <a:latin typeface="Times New Roman" panose="02020603050405020304" pitchFamily="18" charset="0"/>
                <a:cs typeface="Times New Roman" panose="02020603050405020304" pitchFamily="18" charset="0"/>
              </a:rPr>
              <a:t>Products</a:t>
            </a:r>
          </a:p>
          <a:p>
            <a:pPr marL="101600" indent="0" algn="just">
              <a:buNone/>
            </a:pP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is a casual dining restaurant that specializes in </a:t>
            </a:r>
            <a:r>
              <a:rPr lang="en-US" sz="1400" dirty="0" err="1">
                <a:latin typeface="Times New Roman" panose="02020603050405020304" pitchFamily="18" charset="0"/>
                <a:cs typeface="Times New Roman" panose="02020603050405020304" pitchFamily="18" charset="0"/>
              </a:rPr>
              <a:t>peri-peri</a:t>
            </a:r>
            <a:r>
              <a:rPr lang="en-US" sz="1400" dirty="0">
                <a:latin typeface="Times New Roman" panose="02020603050405020304" pitchFamily="18" charset="0"/>
                <a:cs typeface="Times New Roman" panose="02020603050405020304" pitchFamily="18" charset="0"/>
              </a:rPr>
              <a:t> chicken dishes. It offers a variety of menu items, including chicken wings, burgers, wraps, salads, and sides such as chips, corn on the cob, and coleslaw.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also has a selection of vegetarian and vegan options, including plant-based burgers and wraps. In addition, it offers a range of drinks, including soft drinks, beers, and wines (</a:t>
            </a:r>
            <a:r>
              <a:rPr lang="en-US" sz="1400" dirty="0" err="1">
                <a:latin typeface="Times New Roman" panose="02020603050405020304" pitchFamily="18" charset="0"/>
                <a:cs typeface="Times New Roman" panose="02020603050405020304" pitchFamily="18" charset="0"/>
              </a:rPr>
              <a:t>Filieri</a:t>
            </a:r>
            <a:r>
              <a:rPr lang="en-US" sz="1400" dirty="0">
                <a:latin typeface="Times New Roman" panose="02020603050405020304" pitchFamily="18" charset="0"/>
                <a:cs typeface="Times New Roman" panose="02020603050405020304" pitchFamily="18" charset="0"/>
              </a:rPr>
              <a:t>, 2015).</a:t>
            </a:r>
          </a:p>
          <a:p>
            <a:pPr marL="101600" indent="0" algn="just">
              <a:buNone/>
            </a:pPr>
            <a:r>
              <a:rPr lang="en-US" sz="1400" b="1" dirty="0" smtClean="0">
                <a:latin typeface="Times New Roman" panose="02020603050405020304" pitchFamily="18" charset="0"/>
                <a:cs typeface="Times New Roman" panose="02020603050405020304" pitchFamily="18" charset="0"/>
              </a:rPr>
              <a:t>An </a:t>
            </a:r>
            <a:r>
              <a:rPr lang="en-US" sz="1400" b="1" dirty="0">
                <a:latin typeface="Times New Roman" panose="02020603050405020304" pitchFamily="18" charset="0"/>
                <a:cs typeface="Times New Roman" panose="02020603050405020304" pitchFamily="18" charset="0"/>
              </a:rPr>
              <a:t>Overview of </a:t>
            </a:r>
            <a:r>
              <a:rPr lang="en-US" sz="1400" b="1" dirty="0" err="1">
                <a:latin typeface="Times New Roman" panose="02020603050405020304" pitchFamily="18" charset="0"/>
                <a:cs typeface="Times New Roman" panose="02020603050405020304" pitchFamily="18" charset="0"/>
              </a:rPr>
              <a:t>Nando’s</a:t>
            </a:r>
            <a:r>
              <a:rPr lang="en-US" sz="1400" b="1" dirty="0">
                <a:latin typeface="Times New Roman" panose="02020603050405020304" pitchFamily="18" charset="0"/>
                <a:cs typeface="Times New Roman" panose="02020603050405020304" pitchFamily="18" charset="0"/>
              </a:rPr>
              <a:t> and its Geographical Area </a:t>
            </a:r>
          </a:p>
          <a:p>
            <a:pPr marL="101600" indent="0" algn="just">
              <a:buNone/>
            </a:pP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has over 400 restaurants across the UK, making it easily accessible to diners in many cities and towns. The restaurants are typically located in busy areas such as shopping centers, high streets, and leisure complexes.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locations are easily found through online searches, maps, and GPS navigation. Most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locations are accessible by public transport, with many being situated close to bus and train stations. Some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locations also offer free parking for customers, making it convenient for those who are driving (Ye, Law &amp; </a:t>
            </a:r>
            <a:r>
              <a:rPr lang="en-US" sz="1400" dirty="0" err="1">
                <a:latin typeface="Times New Roman" panose="02020603050405020304" pitchFamily="18" charset="0"/>
                <a:cs typeface="Times New Roman" panose="02020603050405020304" pitchFamily="18" charset="0"/>
              </a:rPr>
              <a:t>Gu</a:t>
            </a:r>
            <a:r>
              <a:rPr lang="en-US" sz="1400" dirty="0">
                <a:latin typeface="Times New Roman" panose="02020603050405020304" pitchFamily="18" charset="0"/>
                <a:cs typeface="Times New Roman" panose="02020603050405020304" pitchFamily="18" charset="0"/>
              </a:rPr>
              <a:t>, 2009</a:t>
            </a:r>
            <a:r>
              <a:rPr lang="en-US" sz="1400" dirty="0" smtClean="0">
                <a:latin typeface="Times New Roman" panose="02020603050405020304" pitchFamily="18" charset="0"/>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6113" y="467833"/>
            <a:ext cx="2204484" cy="392823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6" name="Rectangle 5"/>
          <p:cNvSpPr/>
          <p:nvPr/>
        </p:nvSpPr>
        <p:spPr>
          <a:xfrm>
            <a:off x="191387" y="148856"/>
            <a:ext cx="8729330" cy="456136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191386" y="148856"/>
            <a:ext cx="1467293" cy="132907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191386" y="248568"/>
            <a:ext cx="8476542" cy="4180296"/>
          </a:xfrm>
        </p:spPr>
        <p:txBody>
          <a:bodyPr/>
          <a:lstStyle/>
          <a:p>
            <a:pPr marL="101600" indent="0" algn="just">
              <a:buNone/>
            </a:pPr>
            <a:r>
              <a:rPr lang="en-US" sz="1400" b="1" dirty="0">
                <a:latin typeface="Times New Roman" panose="02020603050405020304" pitchFamily="18" charset="0"/>
                <a:cs typeface="Times New Roman" panose="02020603050405020304" pitchFamily="18" charset="0"/>
              </a:rPr>
              <a:t>Pricing at </a:t>
            </a:r>
            <a:r>
              <a:rPr lang="en-US" sz="1400" b="1" dirty="0" err="1">
                <a:latin typeface="Times New Roman" panose="02020603050405020304" pitchFamily="18" charset="0"/>
                <a:cs typeface="Times New Roman" panose="02020603050405020304" pitchFamily="18" charset="0"/>
              </a:rPr>
              <a:t>Nando's</a:t>
            </a:r>
            <a:r>
              <a:rPr lang="en-US" sz="1400" b="1" dirty="0">
                <a:latin typeface="Times New Roman" panose="02020603050405020304" pitchFamily="18" charset="0"/>
                <a:cs typeface="Times New Roman" panose="02020603050405020304" pitchFamily="18" charset="0"/>
              </a:rPr>
              <a:t>: An Analysis of the Restaurant's Price Range and Diner Demographics </a:t>
            </a:r>
          </a:p>
          <a:p>
            <a:pPr marL="101600" indent="0" algn="just">
              <a:buNone/>
            </a:pP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pricing is considered to be mid-range, with meals ranging from around £10 to £20 per person. The price of starters ranges from around £3 to £7, while the price of main courses ranges from around £10 to £14. The cost of drinks varies depending on the type of beverage, with soft drinks priced at around £2 and wines priced at around £15 to £20 per bottle.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pricing is comparable to other casual dining restaurants in the same category, such as Pizza Express, Byron Burgers, and Giraffe</a:t>
            </a:r>
            <a:r>
              <a:rPr lang="en-US" sz="1400" dirty="0" smtClean="0">
                <a:latin typeface="Times New Roman" panose="02020603050405020304" pitchFamily="18" charset="0"/>
                <a:cs typeface="Times New Roman" panose="02020603050405020304" pitchFamily="18" charset="0"/>
              </a:rPr>
              <a:t>.</a:t>
            </a:r>
          </a:p>
          <a:p>
            <a:pPr marL="101600" indent="0" algn="just">
              <a:buNone/>
            </a:pPr>
            <a:r>
              <a:rPr lang="en-US" sz="1400" b="1" dirty="0">
                <a:latin typeface="Times New Roman" panose="02020603050405020304" pitchFamily="18" charset="0"/>
                <a:cs typeface="Times New Roman" panose="02020603050405020304" pitchFamily="18" charset="0"/>
              </a:rPr>
              <a:t>Promoting </a:t>
            </a:r>
            <a:r>
              <a:rPr lang="en-US" sz="1400" b="1" dirty="0" err="1">
                <a:latin typeface="Times New Roman" panose="02020603050405020304" pitchFamily="18" charset="0"/>
                <a:cs typeface="Times New Roman" panose="02020603050405020304" pitchFamily="18" charset="0"/>
              </a:rPr>
              <a:t>Nando's</a:t>
            </a:r>
            <a:r>
              <a:rPr lang="en-US" sz="1400" b="1" dirty="0">
                <a:latin typeface="Times New Roman" panose="02020603050405020304" pitchFamily="18" charset="0"/>
                <a:cs typeface="Times New Roman" panose="02020603050405020304" pitchFamily="18" charset="0"/>
              </a:rPr>
              <a:t>: How the Restaurant is Advertised and Promoted </a:t>
            </a:r>
          </a:p>
          <a:p>
            <a:pPr marL="101600" indent="0" algn="just">
              <a:buNone/>
            </a:pP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has a strong online presence and can be easily found through search engines and social media platforms. The company also has its own website where customers can find information on menu items, restaurant locations, and promotions.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also regularly runs promotions and discounts, such as its loyalty program, which offers customers free food and drink after accumulating points from their purchases (Kim &amp; Jang, 2011). The company also has a strong presence in print media, with advertisements appearing in magazines and newspapers.</a:t>
            </a:r>
          </a:p>
          <a:p>
            <a:pPr marL="101600" indent="0" algn="just">
              <a:buNone/>
            </a:pP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is marketed as a mid-range casual dining restaurant that offers a range of </a:t>
            </a:r>
            <a:r>
              <a:rPr lang="en-US" sz="1400" dirty="0" err="1">
                <a:latin typeface="Times New Roman" panose="02020603050405020304" pitchFamily="18" charset="0"/>
                <a:cs typeface="Times New Roman" panose="02020603050405020304" pitchFamily="18" charset="0"/>
              </a:rPr>
              <a:t>peri-peri</a:t>
            </a:r>
            <a:r>
              <a:rPr lang="en-US" sz="1400" dirty="0">
                <a:latin typeface="Times New Roman" panose="02020603050405020304" pitchFamily="18" charset="0"/>
                <a:cs typeface="Times New Roman" panose="02020603050405020304" pitchFamily="18" charset="0"/>
              </a:rPr>
              <a:t> chicken dishes, vegetarian and vegan options, and a variety of drinks. Its locations are easily accessible via public transport and offer free parking in some cases (</a:t>
            </a:r>
            <a:r>
              <a:rPr lang="en-US" sz="1400" dirty="0" err="1">
                <a:latin typeface="Times New Roman" panose="02020603050405020304" pitchFamily="18" charset="0"/>
                <a:cs typeface="Times New Roman" panose="02020603050405020304" pitchFamily="18" charset="0"/>
              </a:rPr>
              <a:t>Kivela</a:t>
            </a:r>
            <a:r>
              <a:rPr lang="en-US" sz="1400" dirty="0">
                <a:latin typeface="Times New Roman" panose="02020603050405020304" pitchFamily="18" charset="0"/>
                <a:cs typeface="Times New Roman" panose="02020603050405020304" pitchFamily="18" charset="0"/>
              </a:rPr>
              <a:t> et al., 1999).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pricing is mid-range and comparable to other casual dining restaurants in the same category. The restaurant is promoted through its strong online presence, loyalty program, and print media advertising.</a:t>
            </a:r>
          </a:p>
          <a:p>
            <a:pPr marL="101600" indent="0" algn="just">
              <a:buNone/>
            </a:pPr>
            <a:endParaRPr lang="en-US" sz="1400" dirty="0">
              <a:latin typeface="Times New Roman" panose="02020603050405020304" pitchFamily="18" charset="0"/>
              <a:cs typeface="Times New Roman" panose="02020603050405020304" pitchFamily="18" charset="0"/>
            </a:endParaRPr>
          </a:p>
          <a:p>
            <a:pPr algn="just"/>
            <a:endParaRPr lang="en-US" sz="14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5</a:t>
            </a:fld>
            <a:endParaRPr lang="en"/>
          </a:p>
        </p:txBody>
      </p:sp>
    </p:spTree>
    <p:extLst>
      <p:ext uri="{BB962C8B-B14F-4D97-AF65-F5344CB8AC3E}">
        <p14:creationId xmlns:p14="http://schemas.microsoft.com/office/powerpoint/2010/main" val="2389522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116"/>
        <p:cNvGrpSpPr/>
        <p:nvPr/>
      </p:nvGrpSpPr>
      <p:grpSpPr>
        <a:xfrm>
          <a:off x="0" y="0"/>
          <a:ext cx="0" cy="0"/>
          <a:chOff x="0" y="0"/>
          <a:chExt cx="0" cy="0"/>
        </a:xfrm>
      </p:grpSpPr>
      <p:sp>
        <p:nvSpPr>
          <p:cNvPr id="117" name="Google Shape;117;p15"/>
          <p:cNvSpPr txBox="1">
            <a:spLocks noGrp="1"/>
          </p:cNvSpPr>
          <p:nvPr>
            <p:ph type="ctrTitle"/>
          </p:nvPr>
        </p:nvSpPr>
        <p:spPr>
          <a:xfrm>
            <a:off x="1601894" y="868952"/>
            <a:ext cx="2863782" cy="1821085"/>
          </a:xfrm>
          <a:prstGeom prst="rect">
            <a:avLst/>
          </a:prstGeom>
        </p:spPr>
        <p:txBody>
          <a:bodyPr spcFirstLastPara="1" wrap="square" lIns="0" tIns="0" rIns="0" bIns="0" anchor="t" anchorCtr="0">
            <a:noAutofit/>
          </a:bodyPr>
          <a:lstStyle/>
          <a:p>
            <a:r>
              <a:rPr lang="en-US" sz="2200" b="1" dirty="0">
                <a:latin typeface="Times New Roman" panose="02020603050405020304" pitchFamily="18" charset="0"/>
                <a:cs typeface="Times New Roman" panose="02020603050405020304" pitchFamily="18" charset="0"/>
              </a:rPr>
              <a:t>Creating Customer Value and Engagement at </a:t>
            </a:r>
            <a:r>
              <a:rPr lang="en-US" sz="2200" b="1" dirty="0" err="1">
                <a:latin typeface="Times New Roman" panose="02020603050405020304" pitchFamily="18" charset="0"/>
                <a:cs typeface="Times New Roman" panose="02020603050405020304" pitchFamily="18" charset="0"/>
              </a:rPr>
              <a:t>Nando's</a:t>
            </a:r>
            <a:r>
              <a:rPr lang="en-US" sz="2200" b="1" dirty="0">
                <a:latin typeface="Times New Roman" panose="02020603050405020304" pitchFamily="18" charset="0"/>
                <a:cs typeface="Times New Roman" panose="02020603050405020304" pitchFamily="18" charset="0"/>
              </a:rPr>
              <a:t>: What the Restaurant Offers Diners</a:t>
            </a:r>
          </a:p>
        </p:txBody>
      </p:sp>
      <p:sp>
        <p:nvSpPr>
          <p:cNvPr id="2" name="TextBox 1"/>
          <p:cNvSpPr txBox="1"/>
          <p:nvPr/>
        </p:nvSpPr>
        <p:spPr>
          <a:xfrm>
            <a:off x="1527466" y="2371060"/>
            <a:ext cx="2863782" cy="1600438"/>
          </a:xfrm>
          <a:prstGeom prst="rect">
            <a:avLst/>
          </a:prstGeom>
          <a:noFill/>
        </p:spPr>
        <p:txBody>
          <a:bodyPr wrap="square" rtlCol="0">
            <a:spAutoFit/>
          </a:bodyPr>
          <a:lstStyle/>
          <a:p>
            <a:r>
              <a:rPr lang="en-US" dirty="0">
                <a:solidFill>
                  <a:schemeClr val="bg1"/>
                </a:solidFill>
                <a:latin typeface="Times New Roman" panose="02020603050405020304" pitchFamily="18" charset="0"/>
                <a:cs typeface="Times New Roman" panose="02020603050405020304" pitchFamily="18" charset="0"/>
              </a:rPr>
              <a:t>Creating customer value and engagement is crucial for any restaurant's success. Here's how </a:t>
            </a:r>
            <a:r>
              <a:rPr lang="en-US" dirty="0" err="1">
                <a:solidFill>
                  <a:schemeClr val="bg1"/>
                </a:solidFill>
                <a:latin typeface="Times New Roman" panose="02020603050405020304" pitchFamily="18" charset="0"/>
                <a:cs typeface="Times New Roman" panose="02020603050405020304" pitchFamily="18" charset="0"/>
              </a:rPr>
              <a:t>Nando's</a:t>
            </a:r>
            <a:r>
              <a:rPr lang="en-US" dirty="0">
                <a:solidFill>
                  <a:schemeClr val="bg1"/>
                </a:solidFill>
                <a:latin typeface="Times New Roman" panose="02020603050405020304" pitchFamily="18" charset="0"/>
                <a:cs typeface="Times New Roman" panose="02020603050405020304" pitchFamily="18" charset="0"/>
              </a:rPr>
              <a:t> creates customer value and what it offers to current and potential diners:</a:t>
            </a:r>
          </a:p>
          <a:p>
            <a:endParaRPr lang="en-US"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302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2" name="Rectangle 1"/>
          <p:cNvSpPr/>
          <p:nvPr/>
        </p:nvSpPr>
        <p:spPr>
          <a:xfrm>
            <a:off x="170121" y="127591"/>
            <a:ext cx="1252248" cy="149919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Google Shape;132;p17"/>
          <p:cNvSpPr txBox="1">
            <a:spLocks noGrp="1"/>
          </p:cNvSpPr>
          <p:nvPr>
            <p:ph type="body" idx="1"/>
          </p:nvPr>
        </p:nvSpPr>
        <p:spPr>
          <a:xfrm>
            <a:off x="344978" y="605118"/>
            <a:ext cx="5741581" cy="3955313"/>
          </a:xfrm>
          <a:prstGeom prst="rect">
            <a:avLst/>
          </a:prstGeom>
        </p:spPr>
        <p:txBody>
          <a:bodyPr spcFirstLastPara="1" wrap="square" lIns="0" tIns="0" rIns="0" bIns="0" anchor="t" anchorCtr="0">
            <a:noAutofit/>
          </a:bodyPr>
          <a:lstStyle/>
          <a:p>
            <a:pPr marL="101600" indent="0" algn="just">
              <a:buNone/>
            </a:pPr>
            <a:r>
              <a:rPr lang="en-US" sz="1400" b="1" dirty="0">
                <a:latin typeface="Times New Roman" panose="02020603050405020304" pitchFamily="18" charset="0"/>
                <a:cs typeface="Times New Roman" panose="02020603050405020304" pitchFamily="18" charset="0"/>
              </a:rPr>
              <a:t>Customer value</a:t>
            </a:r>
          </a:p>
          <a:p>
            <a:pPr marL="101600" indent="0" algn="just">
              <a:buNone/>
            </a:pP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creates customer value by offering high-quality food and drinks at an affordable price point. Its signature </a:t>
            </a:r>
            <a:r>
              <a:rPr lang="en-US" sz="1400" dirty="0" err="1">
                <a:latin typeface="Times New Roman" panose="02020603050405020304" pitchFamily="18" charset="0"/>
                <a:cs typeface="Times New Roman" panose="02020603050405020304" pitchFamily="18" charset="0"/>
              </a:rPr>
              <a:t>peri-peri</a:t>
            </a:r>
            <a:r>
              <a:rPr lang="en-US" sz="1400" dirty="0">
                <a:latin typeface="Times New Roman" panose="02020603050405020304" pitchFamily="18" charset="0"/>
                <a:cs typeface="Times New Roman" panose="02020603050405020304" pitchFamily="18" charset="0"/>
              </a:rPr>
              <a:t> chicken dishes are unique and flavorful, making it a popular destination for those who enjoy spicy food.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also offers vegetarian and vegan options, catering to a wide range of dietary requirements (Law et al., 2009). The restaurant's casual and relaxed atmosphere makes it a popular choice for families, groups of friends, and even solo diners.</a:t>
            </a:r>
          </a:p>
          <a:p>
            <a:pPr marL="101600" indent="0" algn="just">
              <a:buNone/>
            </a:pPr>
            <a:r>
              <a:rPr lang="en-US" sz="1400" b="1" dirty="0">
                <a:latin typeface="Times New Roman" panose="02020603050405020304" pitchFamily="18" charset="0"/>
                <a:cs typeface="Times New Roman" panose="02020603050405020304" pitchFamily="18" charset="0"/>
              </a:rPr>
              <a:t>Offerings</a:t>
            </a:r>
          </a:p>
          <a:p>
            <a:pPr marL="101600" indent="0" algn="just">
              <a:buNone/>
            </a:pP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offers a variety of menu items, including chicken wings, burgers, wraps, salads, and sides. Its menu also includes vegetarian and vegan options, such as the Beanie Burger and the Veggie </a:t>
            </a:r>
            <a:r>
              <a:rPr lang="en-US" sz="1400" dirty="0" err="1">
                <a:latin typeface="Times New Roman" panose="02020603050405020304" pitchFamily="18" charset="0"/>
                <a:cs typeface="Times New Roman" panose="02020603050405020304" pitchFamily="18" charset="0"/>
              </a:rPr>
              <a:t>Cataplana</a:t>
            </a:r>
            <a:r>
              <a:rPr lang="en-US" sz="1400" dirty="0">
                <a:latin typeface="Times New Roman" panose="02020603050405020304" pitchFamily="18" charset="0"/>
                <a:cs typeface="Times New Roman" panose="02020603050405020304" pitchFamily="18" charset="0"/>
              </a:rPr>
              <a:t>. In addition,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offers a range of drinks, including soft drinks, beers, and wines. The restaurant's loyalty program, the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Card, rewards customers with free food and drink after accumulating points from their purchases (Lee, 2017).</a:t>
            </a:r>
          </a:p>
        </p:txBody>
      </p:sp>
      <p:sp>
        <p:nvSpPr>
          <p:cNvPr id="133" name="Google Shape;133;p17"/>
          <p:cNvSpPr txBox="1">
            <a:spLocks noGrp="1"/>
          </p:cNvSpPr>
          <p:nvPr>
            <p:ph type="sldNum" idx="12"/>
          </p:nvPr>
        </p:nvSpPr>
        <p:spPr>
          <a:xfrm>
            <a:off x="8229600" y="4533850"/>
            <a:ext cx="609600" cy="609600"/>
          </a:xfrm>
          <a:prstGeom prst="rect">
            <a:avLst/>
          </a:prstGeom>
        </p:spPr>
        <p:txBody>
          <a:bodyPr spcFirstLastPara="1" wrap="square" lIns="0" tIns="0" rIns="0" bIns="0" anchor="ctr" anchorCtr="0">
            <a:noAutofit/>
          </a:bodyPr>
          <a:lstStyle/>
          <a:p>
            <a:pPr marL="0" lvl="0" indent="0" algn="just" rtl="0">
              <a:spcBef>
                <a:spcPts val="0"/>
              </a:spcBef>
              <a:spcAft>
                <a:spcPts val="0"/>
              </a:spcAft>
              <a:buNone/>
            </a:pPr>
            <a:fld id="{00000000-1234-1234-1234-123412341234}" type="slidenum">
              <a:rPr lang="en"/>
              <a:pPr marL="0" lvl="0" indent="0" algn="just" rtl="0">
                <a:spcBef>
                  <a:spcPts val="0"/>
                </a:spcBef>
                <a:spcAft>
                  <a:spcPts val="0"/>
                </a:spcAft>
                <a:buNone/>
              </a:pPr>
              <a:t>7</a:t>
            </a:fld>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40797" y="435932"/>
            <a:ext cx="2220433" cy="4023487"/>
          </a:xfrm>
          <a:prstGeom prst="rect">
            <a:avLst/>
          </a:prstGeom>
        </p:spPr>
      </p:pic>
    </p:spTree>
    <p:extLst>
      <p:ext uri="{BB962C8B-B14F-4D97-AF65-F5344CB8AC3E}">
        <p14:creationId xmlns:p14="http://schemas.microsoft.com/office/powerpoint/2010/main" val="38298310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2" name="Rectangle 1"/>
          <p:cNvSpPr/>
          <p:nvPr/>
        </p:nvSpPr>
        <p:spPr>
          <a:xfrm>
            <a:off x="170121" y="127591"/>
            <a:ext cx="1252248" cy="149919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Google Shape;132;p17"/>
          <p:cNvSpPr txBox="1">
            <a:spLocks noGrp="1"/>
          </p:cNvSpPr>
          <p:nvPr>
            <p:ph type="body" idx="1"/>
          </p:nvPr>
        </p:nvSpPr>
        <p:spPr>
          <a:xfrm>
            <a:off x="259917" y="435932"/>
            <a:ext cx="5992027" cy="3435254"/>
          </a:xfrm>
          <a:prstGeom prst="rect">
            <a:avLst/>
          </a:prstGeom>
        </p:spPr>
        <p:txBody>
          <a:bodyPr spcFirstLastPara="1" wrap="square" lIns="0" tIns="0" rIns="0" bIns="0" anchor="t" anchorCtr="0">
            <a:noAutofit/>
          </a:bodyPr>
          <a:lstStyle/>
          <a:p>
            <a:pPr marL="101600" indent="0" algn="just">
              <a:buNone/>
            </a:pPr>
            <a:r>
              <a:rPr lang="en-US" sz="1400" b="1" dirty="0">
                <a:latin typeface="Times New Roman" panose="02020603050405020304" pitchFamily="18" charset="0"/>
                <a:cs typeface="Times New Roman" panose="02020603050405020304" pitchFamily="18" charset="0"/>
              </a:rPr>
              <a:t>Personal Experience</a:t>
            </a:r>
          </a:p>
          <a:p>
            <a:pPr marL="101600" indent="0" algn="just">
              <a:buNone/>
            </a:pPr>
            <a:r>
              <a:rPr lang="en-US" sz="1400" dirty="0">
                <a:latin typeface="Times New Roman" panose="02020603050405020304" pitchFamily="18" charset="0"/>
                <a:cs typeface="Times New Roman" panose="02020603050405020304" pitchFamily="18" charset="0"/>
              </a:rPr>
              <a:t>During my visit to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I was immediately greeted by friendly staff and shown to a table. The restaurant had a lively atmosphere, with upbeat music playing in the background. I ordered the </a:t>
            </a:r>
            <a:r>
              <a:rPr lang="en-US" sz="1400" dirty="0" err="1">
                <a:latin typeface="Times New Roman" panose="02020603050405020304" pitchFamily="18" charset="0"/>
                <a:cs typeface="Times New Roman" panose="02020603050405020304" pitchFamily="18" charset="0"/>
              </a:rPr>
              <a:t>peri-peri</a:t>
            </a:r>
            <a:r>
              <a:rPr lang="en-US" sz="1400" dirty="0">
                <a:latin typeface="Times New Roman" panose="02020603050405020304" pitchFamily="18" charset="0"/>
                <a:cs typeface="Times New Roman" panose="02020603050405020304" pitchFamily="18" charset="0"/>
              </a:rPr>
              <a:t> chicken wings and a side of chips, along with a soft drink. The food was delivered promptly and was hot and delicious (Lu &amp; Xiao, 2014). The chicken wings were coated in a flavorful </a:t>
            </a:r>
            <a:r>
              <a:rPr lang="en-US" sz="1400" dirty="0" err="1">
                <a:latin typeface="Times New Roman" panose="02020603050405020304" pitchFamily="18" charset="0"/>
                <a:cs typeface="Times New Roman" panose="02020603050405020304" pitchFamily="18" charset="0"/>
              </a:rPr>
              <a:t>peri-peri</a:t>
            </a:r>
            <a:r>
              <a:rPr lang="en-US" sz="1400" dirty="0">
                <a:latin typeface="Times New Roman" panose="02020603050405020304" pitchFamily="18" charset="0"/>
                <a:cs typeface="Times New Roman" panose="02020603050405020304" pitchFamily="18" charset="0"/>
              </a:rPr>
              <a:t> sauce that had a good balance of spice and tanginess. The chips were crispy and well-seasoned. The portion sizes were generous, and I felt that the price point was reasonable for the quality of the food and service. The restaurant's decor was modern and colorful, with a mix of booth and table seating. Overall, I had a positive experience at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and would recommend it to others.</a:t>
            </a:r>
          </a:p>
          <a:p>
            <a:pPr marL="101600" indent="0" algn="just">
              <a:buNone/>
            </a:pP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creates customer value by offering high-quality food and drinks at an affordable price point. Its menu includes a variety of options, including vegetarian and vegan choices, and the restaurant's loyalty program rewards customers with free food and drink. During my visit, I experienced friendly service, a lively atmosphere, and delicious food. I would recommend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to anyone looking for a casual dining experience with a unique and flavorful menu (Li &amp; Wang, 2015).</a:t>
            </a:r>
          </a:p>
        </p:txBody>
      </p:sp>
      <p:sp>
        <p:nvSpPr>
          <p:cNvPr id="133" name="Google Shape;133;p17"/>
          <p:cNvSpPr txBox="1">
            <a:spLocks noGrp="1"/>
          </p:cNvSpPr>
          <p:nvPr>
            <p:ph type="sldNum" idx="12"/>
          </p:nvPr>
        </p:nvSpPr>
        <p:spPr>
          <a:xfrm>
            <a:off x="8229600" y="4533850"/>
            <a:ext cx="609600" cy="609600"/>
          </a:xfrm>
          <a:prstGeom prst="rect">
            <a:avLst/>
          </a:prstGeom>
        </p:spPr>
        <p:txBody>
          <a:bodyPr spcFirstLastPara="1" wrap="square" lIns="0" tIns="0" rIns="0" bIns="0" anchor="ctr" anchorCtr="0">
            <a:noAutofit/>
          </a:bodyPr>
          <a:lstStyle/>
          <a:p>
            <a:pPr marL="0" lvl="0" indent="0" algn="just" rtl="0">
              <a:spcBef>
                <a:spcPts val="0"/>
              </a:spcBef>
              <a:spcAft>
                <a:spcPts val="0"/>
              </a:spcAft>
              <a:buNone/>
            </a:pPr>
            <a:fld id="{00000000-1234-1234-1234-123412341234}" type="slidenum">
              <a:rPr lang="en"/>
              <a:pPr marL="0" lvl="0" indent="0" algn="just" rtl="0">
                <a:spcBef>
                  <a:spcPts val="0"/>
                </a:spcBef>
                <a:spcAft>
                  <a:spcPts val="0"/>
                </a:spcAft>
                <a:buNone/>
              </a:pPr>
              <a:t>8</a:t>
            </a:fld>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08560" y="446565"/>
            <a:ext cx="2252668" cy="3963286"/>
          </a:xfrm>
          <a:prstGeom prst="rect">
            <a:avLst/>
          </a:prstGeom>
        </p:spPr>
      </p:pic>
    </p:spTree>
    <p:extLst>
      <p:ext uri="{BB962C8B-B14F-4D97-AF65-F5344CB8AC3E}">
        <p14:creationId xmlns:p14="http://schemas.microsoft.com/office/powerpoint/2010/main" val="4170893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116"/>
        <p:cNvGrpSpPr/>
        <p:nvPr/>
      </p:nvGrpSpPr>
      <p:grpSpPr>
        <a:xfrm>
          <a:off x="0" y="0"/>
          <a:ext cx="0" cy="0"/>
          <a:chOff x="0" y="0"/>
          <a:chExt cx="0" cy="0"/>
        </a:xfrm>
      </p:grpSpPr>
      <p:sp>
        <p:nvSpPr>
          <p:cNvPr id="6" name="Google Shape;124;p16"/>
          <p:cNvSpPr txBox="1">
            <a:spLocks/>
          </p:cNvSpPr>
          <p:nvPr/>
        </p:nvSpPr>
        <p:spPr>
          <a:xfrm>
            <a:off x="1612525" y="846925"/>
            <a:ext cx="2794500" cy="3360600"/>
          </a:xfrm>
          <a:prstGeom prst="rect">
            <a:avLst/>
          </a:prstGeom>
          <a:noFill/>
          <a:ln>
            <a:noFill/>
          </a:ln>
        </p:spPr>
        <p:txBody>
          <a:bodyPr spcFirstLastPara="1" wrap="square" lIns="0" tIns="0" rIns="0" bIns="0" anchor="t" anchorCtr="0">
            <a:noAutofit/>
          </a:bodyPr>
          <a:lstStyle>
            <a:defPPr marR="0" lvl="0" algn="l" rtl="0">
              <a:lnSpc>
                <a:spcPct val="100000"/>
              </a:lnSpc>
              <a:spcBef>
                <a:spcPts val="0"/>
              </a:spcBef>
              <a:spcAft>
                <a:spcPts val="0"/>
              </a:spcAft>
            </a:defPPr>
            <a:lvl1pPr marL="457200" marR="0" lvl="0" indent="-355600" algn="l" rtl="0">
              <a:lnSpc>
                <a:spcPct val="100000"/>
              </a:lnSpc>
              <a:spcBef>
                <a:spcPts val="0"/>
              </a:spcBef>
              <a:spcAft>
                <a:spcPts val="0"/>
              </a:spcAft>
              <a:buClr>
                <a:schemeClr val="lt2"/>
              </a:buClr>
              <a:buSzPts val="2000"/>
              <a:buFont typeface="Nunito Sans Light"/>
              <a:buNone/>
              <a:defRPr sz="2000" b="0" i="0" u="none" strike="noStrike" cap="none">
                <a:solidFill>
                  <a:schemeClr val="lt2"/>
                </a:solidFill>
                <a:latin typeface="Nunito Sans Light"/>
                <a:ea typeface="Nunito Sans Light"/>
                <a:cs typeface="Nunito Sans Light"/>
                <a:sym typeface="Nunito Sans Light"/>
              </a:defRPr>
            </a:lvl1pPr>
            <a:lvl2pPr marL="914400" marR="0" lvl="1" indent="-355600" algn="l" rtl="0">
              <a:lnSpc>
                <a:spcPct val="100000"/>
              </a:lnSpc>
              <a:spcBef>
                <a:spcPts val="800"/>
              </a:spcBef>
              <a:spcAft>
                <a:spcPts val="0"/>
              </a:spcAft>
              <a:buClr>
                <a:schemeClr val="lt2"/>
              </a:buClr>
              <a:buSzPts val="3000"/>
              <a:buFont typeface="Nunito Sans Light"/>
              <a:buNone/>
              <a:defRPr sz="3000" b="0" i="0" u="none" strike="noStrike" cap="none">
                <a:solidFill>
                  <a:schemeClr val="lt2"/>
                </a:solidFill>
                <a:latin typeface="Nunito Sans Light"/>
                <a:ea typeface="Nunito Sans Light"/>
                <a:cs typeface="Nunito Sans Light"/>
                <a:sym typeface="Nunito Sans Light"/>
              </a:defRPr>
            </a:lvl2pPr>
            <a:lvl3pPr marL="1371600" marR="0" lvl="2" indent="-355600" algn="l" rtl="0">
              <a:lnSpc>
                <a:spcPct val="100000"/>
              </a:lnSpc>
              <a:spcBef>
                <a:spcPts val="800"/>
              </a:spcBef>
              <a:spcAft>
                <a:spcPts val="0"/>
              </a:spcAft>
              <a:buClr>
                <a:schemeClr val="lt2"/>
              </a:buClr>
              <a:buSzPts val="3000"/>
              <a:buFont typeface="Nunito Sans Light"/>
              <a:buNone/>
              <a:defRPr sz="3000" b="0" i="0" u="none" strike="noStrike" cap="none">
                <a:solidFill>
                  <a:schemeClr val="lt2"/>
                </a:solidFill>
                <a:latin typeface="Nunito Sans Light"/>
                <a:ea typeface="Nunito Sans Light"/>
                <a:cs typeface="Nunito Sans Light"/>
                <a:sym typeface="Nunito Sans Light"/>
              </a:defRPr>
            </a:lvl3pPr>
            <a:lvl4pPr marL="1828800" marR="0" lvl="3" indent="-355600" algn="l" rtl="0">
              <a:lnSpc>
                <a:spcPct val="100000"/>
              </a:lnSpc>
              <a:spcBef>
                <a:spcPts val="800"/>
              </a:spcBef>
              <a:spcAft>
                <a:spcPts val="0"/>
              </a:spcAft>
              <a:buClr>
                <a:schemeClr val="lt2"/>
              </a:buClr>
              <a:buSzPts val="3000"/>
              <a:buFont typeface="Nunito Sans Light"/>
              <a:buNone/>
              <a:defRPr sz="3000" b="0" i="0" u="none" strike="noStrike" cap="none">
                <a:solidFill>
                  <a:schemeClr val="lt2"/>
                </a:solidFill>
                <a:latin typeface="Nunito Sans Light"/>
                <a:ea typeface="Nunito Sans Light"/>
                <a:cs typeface="Nunito Sans Light"/>
                <a:sym typeface="Nunito Sans Light"/>
              </a:defRPr>
            </a:lvl4pPr>
            <a:lvl5pPr marL="2286000" marR="0" lvl="4" indent="-355600" algn="l" rtl="0">
              <a:lnSpc>
                <a:spcPct val="100000"/>
              </a:lnSpc>
              <a:spcBef>
                <a:spcPts val="800"/>
              </a:spcBef>
              <a:spcAft>
                <a:spcPts val="0"/>
              </a:spcAft>
              <a:buClr>
                <a:schemeClr val="lt2"/>
              </a:buClr>
              <a:buSzPts val="3000"/>
              <a:buFont typeface="Nunito Sans Light"/>
              <a:buNone/>
              <a:defRPr sz="3000" b="0" i="0" u="none" strike="noStrike" cap="none">
                <a:solidFill>
                  <a:schemeClr val="lt2"/>
                </a:solidFill>
                <a:latin typeface="Nunito Sans Light"/>
                <a:ea typeface="Nunito Sans Light"/>
                <a:cs typeface="Nunito Sans Light"/>
                <a:sym typeface="Nunito Sans Light"/>
              </a:defRPr>
            </a:lvl5pPr>
            <a:lvl6pPr marL="2743200" marR="0" lvl="5" indent="-355600" algn="l" rtl="0">
              <a:lnSpc>
                <a:spcPct val="100000"/>
              </a:lnSpc>
              <a:spcBef>
                <a:spcPts val="800"/>
              </a:spcBef>
              <a:spcAft>
                <a:spcPts val="0"/>
              </a:spcAft>
              <a:buClr>
                <a:schemeClr val="lt2"/>
              </a:buClr>
              <a:buSzPts val="3000"/>
              <a:buFont typeface="Nunito Sans Light"/>
              <a:buNone/>
              <a:defRPr sz="3000" b="0" i="0" u="none" strike="noStrike" cap="none">
                <a:solidFill>
                  <a:schemeClr val="lt2"/>
                </a:solidFill>
                <a:latin typeface="Nunito Sans Light"/>
                <a:ea typeface="Nunito Sans Light"/>
                <a:cs typeface="Nunito Sans Light"/>
                <a:sym typeface="Nunito Sans Light"/>
              </a:defRPr>
            </a:lvl6pPr>
            <a:lvl7pPr marL="3200400" marR="0" lvl="6" indent="-355600" algn="l" rtl="0">
              <a:lnSpc>
                <a:spcPct val="100000"/>
              </a:lnSpc>
              <a:spcBef>
                <a:spcPts val="800"/>
              </a:spcBef>
              <a:spcAft>
                <a:spcPts val="0"/>
              </a:spcAft>
              <a:buClr>
                <a:schemeClr val="lt2"/>
              </a:buClr>
              <a:buSzPts val="3000"/>
              <a:buFont typeface="Nunito Sans Light"/>
              <a:buNone/>
              <a:defRPr sz="3000" b="0" i="0" u="none" strike="noStrike" cap="none">
                <a:solidFill>
                  <a:schemeClr val="lt2"/>
                </a:solidFill>
                <a:latin typeface="Nunito Sans Light"/>
                <a:ea typeface="Nunito Sans Light"/>
                <a:cs typeface="Nunito Sans Light"/>
                <a:sym typeface="Nunito Sans Light"/>
              </a:defRPr>
            </a:lvl7pPr>
            <a:lvl8pPr marL="3657600" marR="0" lvl="7" indent="-355600" algn="l" rtl="0">
              <a:lnSpc>
                <a:spcPct val="100000"/>
              </a:lnSpc>
              <a:spcBef>
                <a:spcPts val="800"/>
              </a:spcBef>
              <a:spcAft>
                <a:spcPts val="0"/>
              </a:spcAft>
              <a:buClr>
                <a:schemeClr val="lt2"/>
              </a:buClr>
              <a:buSzPts val="3000"/>
              <a:buFont typeface="Nunito Sans Light"/>
              <a:buNone/>
              <a:defRPr sz="3000" b="0" i="0" u="none" strike="noStrike" cap="none">
                <a:solidFill>
                  <a:schemeClr val="lt2"/>
                </a:solidFill>
                <a:latin typeface="Nunito Sans Light"/>
                <a:ea typeface="Nunito Sans Light"/>
                <a:cs typeface="Nunito Sans Light"/>
                <a:sym typeface="Nunito Sans Light"/>
              </a:defRPr>
            </a:lvl8pPr>
            <a:lvl9pPr marL="4114800" marR="0" lvl="8" indent="-355600" algn="l" rtl="0">
              <a:lnSpc>
                <a:spcPct val="100000"/>
              </a:lnSpc>
              <a:spcBef>
                <a:spcPts val="800"/>
              </a:spcBef>
              <a:spcAft>
                <a:spcPts val="800"/>
              </a:spcAft>
              <a:buClr>
                <a:schemeClr val="lt2"/>
              </a:buClr>
              <a:buSzPts val="3000"/>
              <a:buFont typeface="Nunito Sans Light"/>
              <a:buNone/>
              <a:defRPr sz="3000" b="0" i="0" u="none" strike="noStrike" cap="none">
                <a:solidFill>
                  <a:schemeClr val="lt2"/>
                </a:solidFill>
                <a:latin typeface="Nunito Sans Light"/>
                <a:ea typeface="Nunito Sans Light"/>
                <a:cs typeface="Nunito Sans Light"/>
                <a:sym typeface="Nunito Sans Light"/>
              </a:defRPr>
            </a:lvl9pPr>
          </a:lstStyle>
          <a:p>
            <a:pPr marL="0" indent="0">
              <a:spcAft>
                <a:spcPts val="800"/>
              </a:spcAft>
            </a:pPr>
            <a:r>
              <a:rPr lang="en-US" sz="2400" b="1" dirty="0">
                <a:latin typeface="Times New Roman" panose="02020603050405020304" pitchFamily="18" charset="0"/>
                <a:cs typeface="Times New Roman" panose="02020603050405020304" pitchFamily="18" charset="0"/>
              </a:rPr>
              <a:t>The Power of Reviews: How a Secret Reviewer's Opinion Can Influence Others and Impact a Restaurant's </a:t>
            </a:r>
            <a:r>
              <a:rPr lang="en-US" sz="2400" b="1" dirty="0" smtClean="0">
                <a:latin typeface="Times New Roman" panose="02020603050405020304" pitchFamily="18" charset="0"/>
                <a:cs typeface="Times New Roman" panose="02020603050405020304" pitchFamily="18" charset="0"/>
              </a:rPr>
              <a:t>Reputation</a:t>
            </a:r>
            <a:endParaRPr lang="en-US"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59386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137"/>
        <p:cNvGrpSpPr/>
        <p:nvPr/>
      </p:nvGrpSpPr>
      <p:grpSpPr>
        <a:xfrm>
          <a:off x="0" y="0"/>
          <a:ext cx="0" cy="0"/>
          <a:chOff x="0" y="0"/>
          <a:chExt cx="0" cy="0"/>
        </a:xfrm>
      </p:grpSpPr>
      <p:sp>
        <p:nvSpPr>
          <p:cNvPr id="2" name="Rectangle 1"/>
          <p:cNvSpPr/>
          <p:nvPr/>
        </p:nvSpPr>
        <p:spPr>
          <a:xfrm>
            <a:off x="467833" y="393405"/>
            <a:ext cx="4909270" cy="425302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Google Shape;139;p18"/>
          <p:cNvSpPr txBox="1">
            <a:spLocks noGrp="1"/>
          </p:cNvSpPr>
          <p:nvPr>
            <p:ph type="subTitle" idx="4294967295"/>
          </p:nvPr>
        </p:nvSpPr>
        <p:spPr>
          <a:xfrm>
            <a:off x="432767" y="573146"/>
            <a:ext cx="4872998" cy="4242391"/>
          </a:xfrm>
          <a:prstGeom prst="rect">
            <a:avLst/>
          </a:prstGeom>
        </p:spPr>
        <p:txBody>
          <a:bodyPr spcFirstLastPara="1" wrap="square" lIns="0" tIns="0" rIns="0" bIns="0" anchor="t" anchorCtr="0">
            <a:noAutofit/>
          </a:bodyPr>
          <a:lstStyle/>
          <a:p>
            <a:pPr marL="101600" indent="0">
              <a:buNone/>
            </a:pPr>
            <a:r>
              <a:rPr lang="en-US" sz="1400" dirty="0">
                <a:solidFill>
                  <a:schemeClr val="tx1"/>
                </a:solidFill>
                <a:latin typeface="Times New Roman" panose="02020603050405020304" pitchFamily="18" charset="0"/>
                <a:cs typeface="Times New Roman" panose="02020603050405020304" pitchFamily="18" charset="0"/>
              </a:rPr>
              <a:t>As a secret reviewer, I had a positive experience at </a:t>
            </a:r>
            <a:r>
              <a:rPr lang="en-US" sz="1400" dirty="0" err="1">
                <a:solidFill>
                  <a:schemeClr val="tx1"/>
                </a:solidFill>
                <a:latin typeface="Times New Roman" panose="02020603050405020304" pitchFamily="18" charset="0"/>
                <a:cs typeface="Times New Roman" panose="02020603050405020304" pitchFamily="18" charset="0"/>
              </a:rPr>
              <a:t>Nando's</a:t>
            </a:r>
            <a:r>
              <a:rPr lang="en-US" sz="1400" dirty="0">
                <a:solidFill>
                  <a:schemeClr val="tx1"/>
                </a:solidFill>
                <a:latin typeface="Times New Roman" panose="02020603050405020304" pitchFamily="18" charset="0"/>
                <a:cs typeface="Times New Roman" panose="02020603050405020304" pitchFamily="18" charset="0"/>
              </a:rPr>
              <a:t>. The food was delicious, the atmosphere was lively, and the service was friendly. However, there were some areas where improvements could be made.</a:t>
            </a:r>
          </a:p>
          <a:p>
            <a:pPr marL="101600" indent="0">
              <a:buNone/>
            </a:pPr>
            <a:r>
              <a:rPr lang="en-US" sz="1400" dirty="0">
                <a:solidFill>
                  <a:schemeClr val="tx1"/>
                </a:solidFill>
                <a:latin typeface="Times New Roman" panose="02020603050405020304" pitchFamily="18" charset="0"/>
                <a:cs typeface="Times New Roman" panose="02020603050405020304" pitchFamily="18" charset="0"/>
              </a:rPr>
              <a:t>One area where </a:t>
            </a:r>
            <a:r>
              <a:rPr lang="en-US" sz="1400" dirty="0" err="1">
                <a:solidFill>
                  <a:schemeClr val="tx1"/>
                </a:solidFill>
                <a:latin typeface="Times New Roman" panose="02020603050405020304" pitchFamily="18" charset="0"/>
                <a:cs typeface="Times New Roman" panose="02020603050405020304" pitchFamily="18" charset="0"/>
              </a:rPr>
              <a:t>Nando's</a:t>
            </a:r>
            <a:r>
              <a:rPr lang="en-US" sz="1400" dirty="0">
                <a:solidFill>
                  <a:schemeClr val="tx1"/>
                </a:solidFill>
                <a:latin typeface="Times New Roman" panose="02020603050405020304" pitchFamily="18" charset="0"/>
                <a:cs typeface="Times New Roman" panose="02020603050405020304" pitchFamily="18" charset="0"/>
              </a:rPr>
              <a:t> could improve is the cleanliness of the restaurant. While the restaurant was not dirty, there were some areas that could have been cleaner (Oh et al., 2007). The 'scores on the doors' sign was displayed, but the rating was lower than expected. This did not impact my overall experience, but it may influence others who are considering dining at </a:t>
            </a:r>
            <a:r>
              <a:rPr lang="en-US" sz="1400" dirty="0" err="1">
                <a:solidFill>
                  <a:schemeClr val="tx1"/>
                </a:solidFill>
                <a:latin typeface="Times New Roman" panose="02020603050405020304" pitchFamily="18" charset="0"/>
                <a:cs typeface="Times New Roman" panose="02020603050405020304" pitchFamily="18" charset="0"/>
              </a:rPr>
              <a:t>Nando's</a:t>
            </a:r>
            <a:r>
              <a:rPr lang="en-US" sz="1400" dirty="0">
                <a:solidFill>
                  <a:schemeClr val="tx1"/>
                </a:solidFill>
                <a:latin typeface="Times New Roman" panose="02020603050405020304" pitchFamily="18" charset="0"/>
                <a:cs typeface="Times New Roman" panose="02020603050405020304" pitchFamily="18" charset="0"/>
              </a:rPr>
              <a:t>.</a:t>
            </a:r>
          </a:p>
          <a:p>
            <a:pPr marL="101600" indent="0">
              <a:buNone/>
            </a:pPr>
            <a:r>
              <a:rPr lang="en-US" sz="1400" dirty="0">
                <a:solidFill>
                  <a:schemeClr val="tx1"/>
                </a:solidFill>
                <a:latin typeface="Times New Roman" panose="02020603050405020304" pitchFamily="18" charset="0"/>
                <a:cs typeface="Times New Roman" panose="02020603050405020304" pitchFamily="18" charset="0"/>
              </a:rPr>
              <a:t>In terms of pricing, I found the menu to be reasonably priced for the quality of the food and service. However, some may find the prices to be slightly higher than other casual dining options. This may be due to the use of high-quality ingredients and the unique flavors of the </a:t>
            </a:r>
            <a:r>
              <a:rPr lang="en-US" sz="1400" dirty="0" err="1">
                <a:solidFill>
                  <a:schemeClr val="tx1"/>
                </a:solidFill>
                <a:latin typeface="Times New Roman" panose="02020603050405020304" pitchFamily="18" charset="0"/>
                <a:cs typeface="Times New Roman" panose="02020603050405020304" pitchFamily="18" charset="0"/>
              </a:rPr>
              <a:t>peri-peri</a:t>
            </a:r>
            <a:r>
              <a:rPr lang="en-US" sz="1400" dirty="0">
                <a:solidFill>
                  <a:schemeClr val="tx1"/>
                </a:solidFill>
                <a:latin typeface="Times New Roman" panose="02020603050405020304" pitchFamily="18" charset="0"/>
                <a:cs typeface="Times New Roman" panose="02020603050405020304" pitchFamily="18" charset="0"/>
              </a:rPr>
              <a:t> chicken dishes (Sparks &amp; Browning, 2011).</a:t>
            </a:r>
          </a:p>
        </p:txBody>
      </p:sp>
      <p:sp>
        <p:nvSpPr>
          <p:cNvPr id="140" name="Google Shape;140;p18"/>
          <p:cNvSpPr/>
          <p:nvPr/>
        </p:nvSpPr>
        <p:spPr>
          <a:xfrm>
            <a:off x="7119632" y="3347899"/>
            <a:ext cx="316396" cy="302106"/>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1" name="Google Shape;141;p18"/>
          <p:cNvGrpSpPr/>
          <p:nvPr/>
        </p:nvGrpSpPr>
        <p:grpSpPr>
          <a:xfrm>
            <a:off x="6726976" y="1651634"/>
            <a:ext cx="1355430" cy="1355799"/>
            <a:chOff x="6654650" y="3665275"/>
            <a:chExt cx="409100" cy="409125"/>
          </a:xfrm>
        </p:grpSpPr>
        <p:sp>
          <p:nvSpPr>
            <p:cNvPr id="142" name="Google Shape;142;p18"/>
            <p:cNvSpPr/>
            <p:nvPr/>
          </p:nvSpPr>
          <p:spPr>
            <a:xfrm>
              <a:off x="6808525" y="3819150"/>
              <a:ext cx="211875" cy="211900"/>
            </a:xfrm>
            <a:custGeom>
              <a:avLst/>
              <a:gdLst/>
              <a:ahLst/>
              <a:cxnLst/>
              <a:rect l="l" t="t" r="r" b="b"/>
              <a:pathLst>
                <a:path w="8475" h="8476" extrusionOk="0">
                  <a:moveTo>
                    <a:pt x="8157" y="0"/>
                  </a:moveTo>
                  <a:lnTo>
                    <a:pt x="7327" y="1075"/>
                  </a:lnTo>
                  <a:lnTo>
                    <a:pt x="6399" y="2150"/>
                  </a:lnTo>
                  <a:lnTo>
                    <a:pt x="5422" y="3249"/>
                  </a:lnTo>
                  <a:lnTo>
                    <a:pt x="4347" y="4348"/>
                  </a:lnTo>
                  <a:lnTo>
                    <a:pt x="3248" y="5422"/>
                  </a:lnTo>
                  <a:lnTo>
                    <a:pt x="2149" y="6399"/>
                  </a:lnTo>
                  <a:lnTo>
                    <a:pt x="1075" y="7327"/>
                  </a:lnTo>
                  <a:lnTo>
                    <a:pt x="0" y="8158"/>
                  </a:lnTo>
                  <a:lnTo>
                    <a:pt x="440" y="8280"/>
                  </a:lnTo>
                  <a:lnTo>
                    <a:pt x="855" y="8377"/>
                  </a:lnTo>
                  <a:lnTo>
                    <a:pt x="1294" y="8426"/>
                  </a:lnTo>
                  <a:lnTo>
                    <a:pt x="1734" y="8475"/>
                  </a:lnTo>
                  <a:lnTo>
                    <a:pt x="2174" y="8475"/>
                  </a:lnTo>
                  <a:lnTo>
                    <a:pt x="2613" y="8451"/>
                  </a:lnTo>
                  <a:lnTo>
                    <a:pt x="3028" y="8402"/>
                  </a:lnTo>
                  <a:lnTo>
                    <a:pt x="3468" y="8304"/>
                  </a:lnTo>
                  <a:lnTo>
                    <a:pt x="3883" y="8207"/>
                  </a:lnTo>
                  <a:lnTo>
                    <a:pt x="4323" y="8060"/>
                  </a:lnTo>
                  <a:lnTo>
                    <a:pt x="4714" y="7889"/>
                  </a:lnTo>
                  <a:lnTo>
                    <a:pt x="5129" y="7694"/>
                  </a:lnTo>
                  <a:lnTo>
                    <a:pt x="5520" y="7449"/>
                  </a:lnTo>
                  <a:lnTo>
                    <a:pt x="5886" y="7205"/>
                  </a:lnTo>
                  <a:lnTo>
                    <a:pt x="6252" y="6912"/>
                  </a:lnTo>
                  <a:lnTo>
                    <a:pt x="6594" y="6595"/>
                  </a:lnTo>
                  <a:lnTo>
                    <a:pt x="6912" y="6253"/>
                  </a:lnTo>
                  <a:lnTo>
                    <a:pt x="7205" y="5886"/>
                  </a:lnTo>
                  <a:lnTo>
                    <a:pt x="7449" y="5520"/>
                  </a:lnTo>
                  <a:lnTo>
                    <a:pt x="7693" y="5129"/>
                  </a:lnTo>
                  <a:lnTo>
                    <a:pt x="7889" y="4714"/>
                  </a:lnTo>
                  <a:lnTo>
                    <a:pt x="8060" y="4323"/>
                  </a:lnTo>
                  <a:lnTo>
                    <a:pt x="8206" y="3884"/>
                  </a:lnTo>
                  <a:lnTo>
                    <a:pt x="8304" y="3468"/>
                  </a:lnTo>
                  <a:lnTo>
                    <a:pt x="8402" y="3029"/>
                  </a:lnTo>
                  <a:lnTo>
                    <a:pt x="8450" y="2614"/>
                  </a:lnTo>
                  <a:lnTo>
                    <a:pt x="8475" y="2174"/>
                  </a:lnTo>
                  <a:lnTo>
                    <a:pt x="8475" y="1734"/>
                  </a:lnTo>
                  <a:lnTo>
                    <a:pt x="8426" y="1295"/>
                  </a:lnTo>
                  <a:lnTo>
                    <a:pt x="8377" y="855"/>
                  </a:lnTo>
                  <a:lnTo>
                    <a:pt x="8279" y="440"/>
                  </a:lnTo>
                  <a:lnTo>
                    <a:pt x="815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18"/>
            <p:cNvSpPr/>
            <p:nvPr/>
          </p:nvSpPr>
          <p:spPr>
            <a:xfrm>
              <a:off x="6654650" y="3665275"/>
              <a:ext cx="409100" cy="409125"/>
            </a:xfrm>
            <a:custGeom>
              <a:avLst/>
              <a:gdLst/>
              <a:ahLst/>
              <a:cxnLst/>
              <a:rect l="l" t="t" r="r" b="b"/>
              <a:pathLst>
                <a:path w="16364" h="16365" extrusionOk="0">
                  <a:moveTo>
                    <a:pt x="13580" y="1686"/>
                  </a:moveTo>
                  <a:lnTo>
                    <a:pt x="13677" y="1735"/>
                  </a:lnTo>
                  <a:lnTo>
                    <a:pt x="13775" y="1759"/>
                  </a:lnTo>
                  <a:lnTo>
                    <a:pt x="13848" y="1832"/>
                  </a:lnTo>
                  <a:lnTo>
                    <a:pt x="13897" y="1906"/>
                  </a:lnTo>
                  <a:lnTo>
                    <a:pt x="13946" y="1979"/>
                  </a:lnTo>
                  <a:lnTo>
                    <a:pt x="13970" y="2077"/>
                  </a:lnTo>
                  <a:lnTo>
                    <a:pt x="13995" y="2174"/>
                  </a:lnTo>
                  <a:lnTo>
                    <a:pt x="13995" y="2419"/>
                  </a:lnTo>
                  <a:lnTo>
                    <a:pt x="13922" y="2687"/>
                  </a:lnTo>
                  <a:lnTo>
                    <a:pt x="13824" y="3029"/>
                  </a:lnTo>
                  <a:lnTo>
                    <a:pt x="13677" y="3371"/>
                  </a:lnTo>
                  <a:lnTo>
                    <a:pt x="13482" y="3762"/>
                  </a:lnTo>
                  <a:lnTo>
                    <a:pt x="13238" y="4177"/>
                  </a:lnTo>
                  <a:lnTo>
                    <a:pt x="12993" y="3908"/>
                  </a:lnTo>
                  <a:lnTo>
                    <a:pt x="12749" y="3615"/>
                  </a:lnTo>
                  <a:lnTo>
                    <a:pt x="12407" y="3298"/>
                  </a:lnTo>
                  <a:lnTo>
                    <a:pt x="12041" y="3029"/>
                  </a:lnTo>
                  <a:lnTo>
                    <a:pt x="11675" y="2761"/>
                  </a:lnTo>
                  <a:lnTo>
                    <a:pt x="11308" y="2541"/>
                  </a:lnTo>
                  <a:lnTo>
                    <a:pt x="11748" y="2272"/>
                  </a:lnTo>
                  <a:lnTo>
                    <a:pt x="12187" y="2052"/>
                  </a:lnTo>
                  <a:lnTo>
                    <a:pt x="12554" y="1881"/>
                  </a:lnTo>
                  <a:lnTo>
                    <a:pt x="12920" y="1759"/>
                  </a:lnTo>
                  <a:lnTo>
                    <a:pt x="13213" y="1686"/>
                  </a:lnTo>
                  <a:close/>
                  <a:moveTo>
                    <a:pt x="9721" y="3591"/>
                  </a:moveTo>
                  <a:lnTo>
                    <a:pt x="9794" y="3615"/>
                  </a:lnTo>
                  <a:lnTo>
                    <a:pt x="9916" y="3713"/>
                  </a:lnTo>
                  <a:lnTo>
                    <a:pt x="10014" y="3835"/>
                  </a:lnTo>
                  <a:lnTo>
                    <a:pt x="10038" y="3908"/>
                  </a:lnTo>
                  <a:lnTo>
                    <a:pt x="10038" y="3982"/>
                  </a:lnTo>
                  <a:lnTo>
                    <a:pt x="10038" y="4055"/>
                  </a:lnTo>
                  <a:lnTo>
                    <a:pt x="10014" y="4128"/>
                  </a:lnTo>
                  <a:lnTo>
                    <a:pt x="9916" y="4250"/>
                  </a:lnTo>
                  <a:lnTo>
                    <a:pt x="9794" y="4348"/>
                  </a:lnTo>
                  <a:lnTo>
                    <a:pt x="9721" y="4372"/>
                  </a:lnTo>
                  <a:lnTo>
                    <a:pt x="9574" y="4372"/>
                  </a:lnTo>
                  <a:lnTo>
                    <a:pt x="9501" y="4348"/>
                  </a:lnTo>
                  <a:lnTo>
                    <a:pt x="9379" y="4250"/>
                  </a:lnTo>
                  <a:lnTo>
                    <a:pt x="9281" y="4128"/>
                  </a:lnTo>
                  <a:lnTo>
                    <a:pt x="9257" y="4055"/>
                  </a:lnTo>
                  <a:lnTo>
                    <a:pt x="9257" y="3982"/>
                  </a:lnTo>
                  <a:lnTo>
                    <a:pt x="9257" y="3908"/>
                  </a:lnTo>
                  <a:lnTo>
                    <a:pt x="9281" y="3835"/>
                  </a:lnTo>
                  <a:lnTo>
                    <a:pt x="9379" y="3713"/>
                  </a:lnTo>
                  <a:lnTo>
                    <a:pt x="9501" y="3615"/>
                  </a:lnTo>
                  <a:lnTo>
                    <a:pt x="9574" y="3591"/>
                  </a:lnTo>
                  <a:close/>
                  <a:moveTo>
                    <a:pt x="8182" y="3322"/>
                  </a:moveTo>
                  <a:lnTo>
                    <a:pt x="8304" y="3347"/>
                  </a:lnTo>
                  <a:lnTo>
                    <a:pt x="8402" y="3371"/>
                  </a:lnTo>
                  <a:lnTo>
                    <a:pt x="8500" y="3420"/>
                  </a:lnTo>
                  <a:lnTo>
                    <a:pt x="8597" y="3493"/>
                  </a:lnTo>
                  <a:lnTo>
                    <a:pt x="8671" y="3591"/>
                  </a:lnTo>
                  <a:lnTo>
                    <a:pt x="8719" y="3689"/>
                  </a:lnTo>
                  <a:lnTo>
                    <a:pt x="8768" y="3786"/>
                  </a:lnTo>
                  <a:lnTo>
                    <a:pt x="8768" y="3908"/>
                  </a:lnTo>
                  <a:lnTo>
                    <a:pt x="8768" y="4031"/>
                  </a:lnTo>
                  <a:lnTo>
                    <a:pt x="8719" y="4153"/>
                  </a:lnTo>
                  <a:lnTo>
                    <a:pt x="8671" y="4250"/>
                  </a:lnTo>
                  <a:lnTo>
                    <a:pt x="8597" y="4324"/>
                  </a:lnTo>
                  <a:lnTo>
                    <a:pt x="8500" y="4397"/>
                  </a:lnTo>
                  <a:lnTo>
                    <a:pt x="8402" y="4446"/>
                  </a:lnTo>
                  <a:lnTo>
                    <a:pt x="8304" y="4495"/>
                  </a:lnTo>
                  <a:lnTo>
                    <a:pt x="8060" y="4495"/>
                  </a:lnTo>
                  <a:lnTo>
                    <a:pt x="7962" y="4446"/>
                  </a:lnTo>
                  <a:lnTo>
                    <a:pt x="7865" y="4397"/>
                  </a:lnTo>
                  <a:lnTo>
                    <a:pt x="7767" y="4324"/>
                  </a:lnTo>
                  <a:lnTo>
                    <a:pt x="7694" y="4250"/>
                  </a:lnTo>
                  <a:lnTo>
                    <a:pt x="7645" y="4153"/>
                  </a:lnTo>
                  <a:lnTo>
                    <a:pt x="7596" y="4031"/>
                  </a:lnTo>
                  <a:lnTo>
                    <a:pt x="7596" y="3908"/>
                  </a:lnTo>
                  <a:lnTo>
                    <a:pt x="7596" y="3786"/>
                  </a:lnTo>
                  <a:lnTo>
                    <a:pt x="7645" y="3689"/>
                  </a:lnTo>
                  <a:lnTo>
                    <a:pt x="7694" y="3591"/>
                  </a:lnTo>
                  <a:lnTo>
                    <a:pt x="7767" y="3493"/>
                  </a:lnTo>
                  <a:lnTo>
                    <a:pt x="7865" y="3420"/>
                  </a:lnTo>
                  <a:lnTo>
                    <a:pt x="7962" y="3371"/>
                  </a:lnTo>
                  <a:lnTo>
                    <a:pt x="8060" y="3347"/>
                  </a:lnTo>
                  <a:lnTo>
                    <a:pt x="8182" y="3322"/>
                  </a:lnTo>
                  <a:close/>
                  <a:moveTo>
                    <a:pt x="9086" y="4763"/>
                  </a:moveTo>
                  <a:lnTo>
                    <a:pt x="9159" y="4788"/>
                  </a:lnTo>
                  <a:lnTo>
                    <a:pt x="9281" y="4885"/>
                  </a:lnTo>
                  <a:lnTo>
                    <a:pt x="9354" y="5007"/>
                  </a:lnTo>
                  <a:lnTo>
                    <a:pt x="9379" y="5081"/>
                  </a:lnTo>
                  <a:lnTo>
                    <a:pt x="9379" y="5154"/>
                  </a:lnTo>
                  <a:lnTo>
                    <a:pt x="9379" y="5227"/>
                  </a:lnTo>
                  <a:lnTo>
                    <a:pt x="9354" y="5301"/>
                  </a:lnTo>
                  <a:lnTo>
                    <a:pt x="9281" y="5423"/>
                  </a:lnTo>
                  <a:lnTo>
                    <a:pt x="9159" y="5520"/>
                  </a:lnTo>
                  <a:lnTo>
                    <a:pt x="9086" y="5545"/>
                  </a:lnTo>
                  <a:lnTo>
                    <a:pt x="8915" y="5545"/>
                  </a:lnTo>
                  <a:lnTo>
                    <a:pt x="8842" y="5520"/>
                  </a:lnTo>
                  <a:lnTo>
                    <a:pt x="8719" y="5423"/>
                  </a:lnTo>
                  <a:lnTo>
                    <a:pt x="8646" y="5301"/>
                  </a:lnTo>
                  <a:lnTo>
                    <a:pt x="8622" y="5227"/>
                  </a:lnTo>
                  <a:lnTo>
                    <a:pt x="8597" y="5154"/>
                  </a:lnTo>
                  <a:lnTo>
                    <a:pt x="8622" y="5081"/>
                  </a:lnTo>
                  <a:lnTo>
                    <a:pt x="8646" y="5007"/>
                  </a:lnTo>
                  <a:lnTo>
                    <a:pt x="8719" y="4885"/>
                  </a:lnTo>
                  <a:lnTo>
                    <a:pt x="8842" y="4788"/>
                  </a:lnTo>
                  <a:lnTo>
                    <a:pt x="8915" y="4763"/>
                  </a:lnTo>
                  <a:close/>
                  <a:moveTo>
                    <a:pt x="2540" y="11309"/>
                  </a:moveTo>
                  <a:lnTo>
                    <a:pt x="2760" y="11675"/>
                  </a:lnTo>
                  <a:lnTo>
                    <a:pt x="3029" y="12041"/>
                  </a:lnTo>
                  <a:lnTo>
                    <a:pt x="3298" y="12408"/>
                  </a:lnTo>
                  <a:lnTo>
                    <a:pt x="3615" y="12750"/>
                  </a:lnTo>
                  <a:lnTo>
                    <a:pt x="3908" y="12994"/>
                  </a:lnTo>
                  <a:lnTo>
                    <a:pt x="4177" y="13238"/>
                  </a:lnTo>
                  <a:lnTo>
                    <a:pt x="3762" y="13482"/>
                  </a:lnTo>
                  <a:lnTo>
                    <a:pt x="3371" y="13678"/>
                  </a:lnTo>
                  <a:lnTo>
                    <a:pt x="3029" y="13824"/>
                  </a:lnTo>
                  <a:lnTo>
                    <a:pt x="2687" y="13922"/>
                  </a:lnTo>
                  <a:lnTo>
                    <a:pt x="2418" y="13995"/>
                  </a:lnTo>
                  <a:lnTo>
                    <a:pt x="2174" y="13995"/>
                  </a:lnTo>
                  <a:lnTo>
                    <a:pt x="2076" y="13971"/>
                  </a:lnTo>
                  <a:lnTo>
                    <a:pt x="1979" y="13946"/>
                  </a:lnTo>
                  <a:lnTo>
                    <a:pt x="1905" y="13897"/>
                  </a:lnTo>
                  <a:lnTo>
                    <a:pt x="1832" y="13849"/>
                  </a:lnTo>
                  <a:lnTo>
                    <a:pt x="1759" y="13775"/>
                  </a:lnTo>
                  <a:lnTo>
                    <a:pt x="1734" y="13678"/>
                  </a:lnTo>
                  <a:lnTo>
                    <a:pt x="1686" y="13580"/>
                  </a:lnTo>
                  <a:lnTo>
                    <a:pt x="1686" y="13482"/>
                  </a:lnTo>
                  <a:lnTo>
                    <a:pt x="1686" y="13214"/>
                  </a:lnTo>
                  <a:lnTo>
                    <a:pt x="1759" y="12921"/>
                  </a:lnTo>
                  <a:lnTo>
                    <a:pt x="1881" y="12554"/>
                  </a:lnTo>
                  <a:lnTo>
                    <a:pt x="2052" y="12188"/>
                  </a:lnTo>
                  <a:lnTo>
                    <a:pt x="2272" y="11748"/>
                  </a:lnTo>
                  <a:lnTo>
                    <a:pt x="2540" y="11309"/>
                  </a:lnTo>
                  <a:close/>
                  <a:moveTo>
                    <a:pt x="15362" y="1"/>
                  </a:moveTo>
                  <a:lnTo>
                    <a:pt x="15094" y="25"/>
                  </a:lnTo>
                  <a:lnTo>
                    <a:pt x="14801" y="74"/>
                  </a:lnTo>
                  <a:lnTo>
                    <a:pt x="14483" y="172"/>
                  </a:lnTo>
                  <a:lnTo>
                    <a:pt x="14141" y="294"/>
                  </a:lnTo>
                  <a:lnTo>
                    <a:pt x="13775" y="440"/>
                  </a:lnTo>
                  <a:lnTo>
                    <a:pt x="13384" y="611"/>
                  </a:lnTo>
                  <a:lnTo>
                    <a:pt x="12993" y="831"/>
                  </a:lnTo>
                  <a:lnTo>
                    <a:pt x="12578" y="1051"/>
                  </a:lnTo>
                  <a:lnTo>
                    <a:pt x="11699" y="1613"/>
                  </a:lnTo>
                  <a:lnTo>
                    <a:pt x="10747" y="2272"/>
                  </a:lnTo>
                  <a:lnTo>
                    <a:pt x="10307" y="2101"/>
                  </a:lnTo>
                  <a:lnTo>
                    <a:pt x="9843" y="1955"/>
                  </a:lnTo>
                  <a:lnTo>
                    <a:pt x="9379" y="1857"/>
                  </a:lnTo>
                  <a:lnTo>
                    <a:pt x="8915" y="1784"/>
                  </a:lnTo>
                  <a:lnTo>
                    <a:pt x="8451" y="1735"/>
                  </a:lnTo>
                  <a:lnTo>
                    <a:pt x="7962" y="1735"/>
                  </a:lnTo>
                  <a:lnTo>
                    <a:pt x="7498" y="1784"/>
                  </a:lnTo>
                  <a:lnTo>
                    <a:pt x="7034" y="1832"/>
                  </a:lnTo>
                  <a:lnTo>
                    <a:pt x="6570" y="1930"/>
                  </a:lnTo>
                  <a:lnTo>
                    <a:pt x="6106" y="2077"/>
                  </a:lnTo>
                  <a:lnTo>
                    <a:pt x="5667" y="2248"/>
                  </a:lnTo>
                  <a:lnTo>
                    <a:pt x="5227" y="2443"/>
                  </a:lnTo>
                  <a:lnTo>
                    <a:pt x="4787" y="2687"/>
                  </a:lnTo>
                  <a:lnTo>
                    <a:pt x="4397" y="2980"/>
                  </a:lnTo>
                  <a:lnTo>
                    <a:pt x="4006" y="3273"/>
                  </a:lnTo>
                  <a:lnTo>
                    <a:pt x="3615" y="3615"/>
                  </a:lnTo>
                  <a:lnTo>
                    <a:pt x="3273" y="4006"/>
                  </a:lnTo>
                  <a:lnTo>
                    <a:pt x="2980" y="4397"/>
                  </a:lnTo>
                  <a:lnTo>
                    <a:pt x="2687" y="4788"/>
                  </a:lnTo>
                  <a:lnTo>
                    <a:pt x="2443" y="5227"/>
                  </a:lnTo>
                  <a:lnTo>
                    <a:pt x="2247" y="5667"/>
                  </a:lnTo>
                  <a:lnTo>
                    <a:pt x="2076" y="6107"/>
                  </a:lnTo>
                  <a:lnTo>
                    <a:pt x="1930" y="6571"/>
                  </a:lnTo>
                  <a:lnTo>
                    <a:pt x="1832" y="7035"/>
                  </a:lnTo>
                  <a:lnTo>
                    <a:pt x="1783" y="7499"/>
                  </a:lnTo>
                  <a:lnTo>
                    <a:pt x="1734" y="7963"/>
                  </a:lnTo>
                  <a:lnTo>
                    <a:pt x="1734" y="8451"/>
                  </a:lnTo>
                  <a:lnTo>
                    <a:pt x="1783" y="8915"/>
                  </a:lnTo>
                  <a:lnTo>
                    <a:pt x="1857" y="9379"/>
                  </a:lnTo>
                  <a:lnTo>
                    <a:pt x="1954" y="9843"/>
                  </a:lnTo>
                  <a:lnTo>
                    <a:pt x="2101" y="10307"/>
                  </a:lnTo>
                  <a:lnTo>
                    <a:pt x="2272" y="10747"/>
                  </a:lnTo>
                  <a:lnTo>
                    <a:pt x="1612" y="11699"/>
                  </a:lnTo>
                  <a:lnTo>
                    <a:pt x="1051" y="12579"/>
                  </a:lnTo>
                  <a:lnTo>
                    <a:pt x="831" y="12994"/>
                  </a:lnTo>
                  <a:lnTo>
                    <a:pt x="611" y="13385"/>
                  </a:lnTo>
                  <a:lnTo>
                    <a:pt x="440" y="13775"/>
                  </a:lnTo>
                  <a:lnTo>
                    <a:pt x="293" y="14142"/>
                  </a:lnTo>
                  <a:lnTo>
                    <a:pt x="171" y="14484"/>
                  </a:lnTo>
                  <a:lnTo>
                    <a:pt x="74" y="14801"/>
                  </a:lnTo>
                  <a:lnTo>
                    <a:pt x="25" y="15094"/>
                  </a:lnTo>
                  <a:lnTo>
                    <a:pt x="0" y="15363"/>
                  </a:lnTo>
                  <a:lnTo>
                    <a:pt x="0" y="15583"/>
                  </a:lnTo>
                  <a:lnTo>
                    <a:pt x="49" y="15802"/>
                  </a:lnTo>
                  <a:lnTo>
                    <a:pt x="123" y="15973"/>
                  </a:lnTo>
                  <a:lnTo>
                    <a:pt x="245" y="16120"/>
                  </a:lnTo>
                  <a:lnTo>
                    <a:pt x="342" y="16218"/>
                  </a:lnTo>
                  <a:lnTo>
                    <a:pt x="489" y="16291"/>
                  </a:lnTo>
                  <a:lnTo>
                    <a:pt x="635" y="16340"/>
                  </a:lnTo>
                  <a:lnTo>
                    <a:pt x="806" y="16364"/>
                  </a:lnTo>
                  <a:lnTo>
                    <a:pt x="1173" y="16364"/>
                  </a:lnTo>
                  <a:lnTo>
                    <a:pt x="1393" y="16315"/>
                  </a:lnTo>
                  <a:lnTo>
                    <a:pt x="1637" y="16267"/>
                  </a:lnTo>
                  <a:lnTo>
                    <a:pt x="2150" y="16120"/>
                  </a:lnTo>
                  <a:lnTo>
                    <a:pt x="2711" y="15876"/>
                  </a:lnTo>
                  <a:lnTo>
                    <a:pt x="3322" y="15583"/>
                  </a:lnTo>
                  <a:lnTo>
                    <a:pt x="3957" y="15192"/>
                  </a:lnTo>
                  <a:lnTo>
                    <a:pt x="4665" y="14752"/>
                  </a:lnTo>
                  <a:lnTo>
                    <a:pt x="5373" y="14264"/>
                  </a:lnTo>
                  <a:lnTo>
                    <a:pt x="6131" y="13702"/>
                  </a:lnTo>
                  <a:lnTo>
                    <a:pt x="6912" y="13092"/>
                  </a:lnTo>
                  <a:lnTo>
                    <a:pt x="7718" y="12432"/>
                  </a:lnTo>
                  <a:lnTo>
                    <a:pt x="8524" y="11724"/>
                  </a:lnTo>
                  <a:lnTo>
                    <a:pt x="9330" y="10967"/>
                  </a:lnTo>
                  <a:lnTo>
                    <a:pt x="10160" y="10161"/>
                  </a:lnTo>
                  <a:lnTo>
                    <a:pt x="10966" y="9330"/>
                  </a:lnTo>
                  <a:lnTo>
                    <a:pt x="11723" y="8524"/>
                  </a:lnTo>
                  <a:lnTo>
                    <a:pt x="12432" y="7718"/>
                  </a:lnTo>
                  <a:lnTo>
                    <a:pt x="13091" y="6912"/>
                  </a:lnTo>
                  <a:lnTo>
                    <a:pt x="13702" y="6131"/>
                  </a:lnTo>
                  <a:lnTo>
                    <a:pt x="14263" y="5374"/>
                  </a:lnTo>
                  <a:lnTo>
                    <a:pt x="14752" y="4666"/>
                  </a:lnTo>
                  <a:lnTo>
                    <a:pt x="15192" y="3957"/>
                  </a:lnTo>
                  <a:lnTo>
                    <a:pt x="15582" y="3322"/>
                  </a:lnTo>
                  <a:lnTo>
                    <a:pt x="15875" y="2712"/>
                  </a:lnTo>
                  <a:lnTo>
                    <a:pt x="16120" y="2150"/>
                  </a:lnTo>
                  <a:lnTo>
                    <a:pt x="16266" y="1637"/>
                  </a:lnTo>
                  <a:lnTo>
                    <a:pt x="16315" y="1393"/>
                  </a:lnTo>
                  <a:lnTo>
                    <a:pt x="16364" y="1173"/>
                  </a:lnTo>
                  <a:lnTo>
                    <a:pt x="16364" y="978"/>
                  </a:lnTo>
                  <a:lnTo>
                    <a:pt x="16364" y="807"/>
                  </a:lnTo>
                  <a:lnTo>
                    <a:pt x="16339" y="636"/>
                  </a:lnTo>
                  <a:lnTo>
                    <a:pt x="16291" y="489"/>
                  </a:lnTo>
                  <a:lnTo>
                    <a:pt x="16217" y="343"/>
                  </a:lnTo>
                  <a:lnTo>
                    <a:pt x="16120" y="245"/>
                  </a:lnTo>
                  <a:lnTo>
                    <a:pt x="15973" y="123"/>
                  </a:lnTo>
                  <a:lnTo>
                    <a:pt x="15802" y="50"/>
                  </a:lnTo>
                  <a:lnTo>
                    <a:pt x="155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 name="Google Shape;144;p18"/>
          <p:cNvGrpSpPr/>
          <p:nvPr/>
        </p:nvGrpSpPr>
        <p:grpSpPr>
          <a:xfrm rot="1056907">
            <a:off x="5420508" y="2717264"/>
            <a:ext cx="895473" cy="895595"/>
            <a:chOff x="570875" y="4322250"/>
            <a:chExt cx="443300" cy="443325"/>
          </a:xfrm>
        </p:grpSpPr>
        <p:sp>
          <p:nvSpPr>
            <p:cNvPr id="145" name="Google Shape;145;p18"/>
            <p:cNvSpPr/>
            <p:nvPr/>
          </p:nvSpPr>
          <p:spPr>
            <a:xfrm>
              <a:off x="570875" y="4322250"/>
              <a:ext cx="443300" cy="443325"/>
            </a:xfrm>
            <a:custGeom>
              <a:avLst/>
              <a:gdLst/>
              <a:ahLst/>
              <a:cxnLst/>
              <a:rect l="l" t="t" r="r" b="b"/>
              <a:pathLst>
                <a:path w="17732" h="17733" extrusionOk="0">
                  <a:moveTo>
                    <a:pt x="13091" y="2712"/>
                  </a:moveTo>
                  <a:lnTo>
                    <a:pt x="13286" y="2736"/>
                  </a:lnTo>
                  <a:lnTo>
                    <a:pt x="13506" y="2785"/>
                  </a:lnTo>
                  <a:lnTo>
                    <a:pt x="13702" y="2858"/>
                  </a:lnTo>
                  <a:lnTo>
                    <a:pt x="13873" y="2956"/>
                  </a:lnTo>
                  <a:lnTo>
                    <a:pt x="14068" y="3054"/>
                  </a:lnTo>
                  <a:lnTo>
                    <a:pt x="14239" y="3176"/>
                  </a:lnTo>
                  <a:lnTo>
                    <a:pt x="14410" y="3323"/>
                  </a:lnTo>
                  <a:lnTo>
                    <a:pt x="14556" y="3493"/>
                  </a:lnTo>
                  <a:lnTo>
                    <a:pt x="14679" y="3664"/>
                  </a:lnTo>
                  <a:lnTo>
                    <a:pt x="14776" y="3860"/>
                  </a:lnTo>
                  <a:lnTo>
                    <a:pt x="14874" y="4031"/>
                  </a:lnTo>
                  <a:lnTo>
                    <a:pt x="14947" y="4226"/>
                  </a:lnTo>
                  <a:lnTo>
                    <a:pt x="14996" y="4446"/>
                  </a:lnTo>
                  <a:lnTo>
                    <a:pt x="15021" y="4641"/>
                  </a:lnTo>
                  <a:lnTo>
                    <a:pt x="15021" y="4861"/>
                  </a:lnTo>
                  <a:lnTo>
                    <a:pt x="15021" y="5057"/>
                  </a:lnTo>
                  <a:lnTo>
                    <a:pt x="14996" y="5252"/>
                  </a:lnTo>
                  <a:lnTo>
                    <a:pt x="14947" y="5472"/>
                  </a:lnTo>
                  <a:lnTo>
                    <a:pt x="14874" y="5667"/>
                  </a:lnTo>
                  <a:lnTo>
                    <a:pt x="14776" y="5838"/>
                  </a:lnTo>
                  <a:lnTo>
                    <a:pt x="14679" y="6033"/>
                  </a:lnTo>
                  <a:lnTo>
                    <a:pt x="14556" y="6204"/>
                  </a:lnTo>
                  <a:lnTo>
                    <a:pt x="14410" y="6375"/>
                  </a:lnTo>
                  <a:lnTo>
                    <a:pt x="13433" y="7328"/>
                  </a:lnTo>
                  <a:lnTo>
                    <a:pt x="13311" y="7426"/>
                  </a:lnTo>
                  <a:lnTo>
                    <a:pt x="13189" y="7499"/>
                  </a:lnTo>
                  <a:lnTo>
                    <a:pt x="13042" y="7548"/>
                  </a:lnTo>
                  <a:lnTo>
                    <a:pt x="12871" y="7572"/>
                  </a:lnTo>
                  <a:lnTo>
                    <a:pt x="12725" y="7548"/>
                  </a:lnTo>
                  <a:lnTo>
                    <a:pt x="12578" y="7499"/>
                  </a:lnTo>
                  <a:lnTo>
                    <a:pt x="12456" y="7426"/>
                  </a:lnTo>
                  <a:lnTo>
                    <a:pt x="12334" y="7328"/>
                  </a:lnTo>
                  <a:lnTo>
                    <a:pt x="10405" y="5398"/>
                  </a:lnTo>
                  <a:lnTo>
                    <a:pt x="10307" y="5276"/>
                  </a:lnTo>
                  <a:lnTo>
                    <a:pt x="10234" y="5154"/>
                  </a:lnTo>
                  <a:lnTo>
                    <a:pt x="10185" y="5008"/>
                  </a:lnTo>
                  <a:lnTo>
                    <a:pt x="10160" y="4861"/>
                  </a:lnTo>
                  <a:lnTo>
                    <a:pt x="10185" y="4690"/>
                  </a:lnTo>
                  <a:lnTo>
                    <a:pt x="10234" y="4544"/>
                  </a:lnTo>
                  <a:lnTo>
                    <a:pt x="10307" y="4422"/>
                  </a:lnTo>
                  <a:lnTo>
                    <a:pt x="10405" y="4299"/>
                  </a:lnTo>
                  <a:lnTo>
                    <a:pt x="11357" y="3323"/>
                  </a:lnTo>
                  <a:lnTo>
                    <a:pt x="11528" y="3176"/>
                  </a:lnTo>
                  <a:lnTo>
                    <a:pt x="11699" y="3054"/>
                  </a:lnTo>
                  <a:lnTo>
                    <a:pt x="11894" y="2956"/>
                  </a:lnTo>
                  <a:lnTo>
                    <a:pt x="12065" y="2858"/>
                  </a:lnTo>
                  <a:lnTo>
                    <a:pt x="12261" y="2785"/>
                  </a:lnTo>
                  <a:lnTo>
                    <a:pt x="12481" y="2736"/>
                  </a:lnTo>
                  <a:lnTo>
                    <a:pt x="12676" y="2712"/>
                  </a:lnTo>
                  <a:close/>
                  <a:moveTo>
                    <a:pt x="8377" y="8867"/>
                  </a:moveTo>
                  <a:lnTo>
                    <a:pt x="8475" y="8891"/>
                  </a:lnTo>
                  <a:lnTo>
                    <a:pt x="8548" y="8915"/>
                  </a:lnTo>
                  <a:lnTo>
                    <a:pt x="8646" y="8964"/>
                  </a:lnTo>
                  <a:lnTo>
                    <a:pt x="8719" y="9013"/>
                  </a:lnTo>
                  <a:lnTo>
                    <a:pt x="8768" y="9086"/>
                  </a:lnTo>
                  <a:lnTo>
                    <a:pt x="8817" y="9184"/>
                  </a:lnTo>
                  <a:lnTo>
                    <a:pt x="8841" y="9257"/>
                  </a:lnTo>
                  <a:lnTo>
                    <a:pt x="8866" y="9355"/>
                  </a:lnTo>
                  <a:lnTo>
                    <a:pt x="8841" y="9453"/>
                  </a:lnTo>
                  <a:lnTo>
                    <a:pt x="8817" y="9550"/>
                  </a:lnTo>
                  <a:lnTo>
                    <a:pt x="8768" y="9624"/>
                  </a:lnTo>
                  <a:lnTo>
                    <a:pt x="8719" y="9697"/>
                  </a:lnTo>
                  <a:lnTo>
                    <a:pt x="6179" y="12237"/>
                  </a:lnTo>
                  <a:lnTo>
                    <a:pt x="6106" y="12310"/>
                  </a:lnTo>
                  <a:lnTo>
                    <a:pt x="6033" y="12359"/>
                  </a:lnTo>
                  <a:lnTo>
                    <a:pt x="5935" y="12383"/>
                  </a:lnTo>
                  <a:lnTo>
                    <a:pt x="5740" y="12383"/>
                  </a:lnTo>
                  <a:lnTo>
                    <a:pt x="5642" y="12359"/>
                  </a:lnTo>
                  <a:lnTo>
                    <a:pt x="5569" y="12310"/>
                  </a:lnTo>
                  <a:lnTo>
                    <a:pt x="5496" y="12237"/>
                  </a:lnTo>
                  <a:lnTo>
                    <a:pt x="5422" y="12164"/>
                  </a:lnTo>
                  <a:lnTo>
                    <a:pt x="5373" y="12090"/>
                  </a:lnTo>
                  <a:lnTo>
                    <a:pt x="5349" y="11993"/>
                  </a:lnTo>
                  <a:lnTo>
                    <a:pt x="5349" y="11895"/>
                  </a:lnTo>
                  <a:lnTo>
                    <a:pt x="5349" y="11797"/>
                  </a:lnTo>
                  <a:lnTo>
                    <a:pt x="5373" y="11700"/>
                  </a:lnTo>
                  <a:lnTo>
                    <a:pt x="5422" y="11626"/>
                  </a:lnTo>
                  <a:lnTo>
                    <a:pt x="5496" y="11553"/>
                  </a:lnTo>
                  <a:lnTo>
                    <a:pt x="8036" y="9013"/>
                  </a:lnTo>
                  <a:lnTo>
                    <a:pt x="8109" y="8964"/>
                  </a:lnTo>
                  <a:lnTo>
                    <a:pt x="8182" y="8915"/>
                  </a:lnTo>
                  <a:lnTo>
                    <a:pt x="8280" y="8891"/>
                  </a:lnTo>
                  <a:lnTo>
                    <a:pt x="8377" y="8867"/>
                  </a:lnTo>
                  <a:close/>
                  <a:moveTo>
                    <a:pt x="14825" y="1"/>
                  </a:moveTo>
                  <a:lnTo>
                    <a:pt x="14288" y="25"/>
                  </a:lnTo>
                  <a:lnTo>
                    <a:pt x="13751" y="50"/>
                  </a:lnTo>
                  <a:lnTo>
                    <a:pt x="13213" y="123"/>
                  </a:lnTo>
                  <a:lnTo>
                    <a:pt x="12676" y="245"/>
                  </a:lnTo>
                  <a:lnTo>
                    <a:pt x="12163" y="367"/>
                  </a:lnTo>
                  <a:lnTo>
                    <a:pt x="11675" y="538"/>
                  </a:lnTo>
                  <a:lnTo>
                    <a:pt x="11235" y="758"/>
                  </a:lnTo>
                  <a:lnTo>
                    <a:pt x="11015" y="856"/>
                  </a:lnTo>
                  <a:lnTo>
                    <a:pt x="10844" y="1002"/>
                  </a:lnTo>
                  <a:lnTo>
                    <a:pt x="10649" y="1124"/>
                  </a:lnTo>
                  <a:lnTo>
                    <a:pt x="10502" y="1271"/>
                  </a:lnTo>
                  <a:lnTo>
                    <a:pt x="5544" y="6229"/>
                  </a:lnTo>
                  <a:lnTo>
                    <a:pt x="391" y="6229"/>
                  </a:lnTo>
                  <a:lnTo>
                    <a:pt x="245" y="6253"/>
                  </a:lnTo>
                  <a:lnTo>
                    <a:pt x="147" y="6278"/>
                  </a:lnTo>
                  <a:lnTo>
                    <a:pt x="49" y="6327"/>
                  </a:lnTo>
                  <a:lnTo>
                    <a:pt x="0" y="6400"/>
                  </a:lnTo>
                  <a:lnTo>
                    <a:pt x="0" y="6473"/>
                  </a:lnTo>
                  <a:lnTo>
                    <a:pt x="25" y="6571"/>
                  </a:lnTo>
                  <a:lnTo>
                    <a:pt x="74" y="6668"/>
                  </a:lnTo>
                  <a:lnTo>
                    <a:pt x="171" y="6791"/>
                  </a:lnTo>
                  <a:lnTo>
                    <a:pt x="2589" y="9184"/>
                  </a:lnTo>
                  <a:lnTo>
                    <a:pt x="2272" y="9502"/>
                  </a:lnTo>
                  <a:lnTo>
                    <a:pt x="953" y="9746"/>
                  </a:lnTo>
                  <a:lnTo>
                    <a:pt x="806" y="9795"/>
                  </a:lnTo>
                  <a:lnTo>
                    <a:pt x="684" y="9843"/>
                  </a:lnTo>
                  <a:lnTo>
                    <a:pt x="611" y="9941"/>
                  </a:lnTo>
                  <a:lnTo>
                    <a:pt x="562" y="10014"/>
                  </a:lnTo>
                  <a:lnTo>
                    <a:pt x="562" y="10112"/>
                  </a:lnTo>
                  <a:lnTo>
                    <a:pt x="586" y="10234"/>
                  </a:lnTo>
                  <a:lnTo>
                    <a:pt x="635" y="10332"/>
                  </a:lnTo>
                  <a:lnTo>
                    <a:pt x="733" y="10454"/>
                  </a:lnTo>
                  <a:lnTo>
                    <a:pt x="7278" y="16999"/>
                  </a:lnTo>
                  <a:lnTo>
                    <a:pt x="7401" y="17097"/>
                  </a:lnTo>
                  <a:lnTo>
                    <a:pt x="7498" y="17146"/>
                  </a:lnTo>
                  <a:lnTo>
                    <a:pt x="7620" y="17170"/>
                  </a:lnTo>
                  <a:lnTo>
                    <a:pt x="7718" y="17170"/>
                  </a:lnTo>
                  <a:lnTo>
                    <a:pt x="7791" y="17122"/>
                  </a:lnTo>
                  <a:lnTo>
                    <a:pt x="7889" y="17048"/>
                  </a:lnTo>
                  <a:lnTo>
                    <a:pt x="7938" y="16926"/>
                  </a:lnTo>
                  <a:lnTo>
                    <a:pt x="7987" y="16780"/>
                  </a:lnTo>
                  <a:lnTo>
                    <a:pt x="8231" y="15461"/>
                  </a:lnTo>
                  <a:lnTo>
                    <a:pt x="8548" y="15143"/>
                  </a:lnTo>
                  <a:lnTo>
                    <a:pt x="10942" y="17561"/>
                  </a:lnTo>
                  <a:lnTo>
                    <a:pt x="11064" y="17659"/>
                  </a:lnTo>
                  <a:lnTo>
                    <a:pt x="11162" y="17708"/>
                  </a:lnTo>
                  <a:lnTo>
                    <a:pt x="11259" y="17732"/>
                  </a:lnTo>
                  <a:lnTo>
                    <a:pt x="11333" y="17732"/>
                  </a:lnTo>
                  <a:lnTo>
                    <a:pt x="11406" y="17683"/>
                  </a:lnTo>
                  <a:lnTo>
                    <a:pt x="11455" y="17586"/>
                  </a:lnTo>
                  <a:lnTo>
                    <a:pt x="11479" y="17488"/>
                  </a:lnTo>
                  <a:lnTo>
                    <a:pt x="11504" y="17341"/>
                  </a:lnTo>
                  <a:lnTo>
                    <a:pt x="11504" y="12188"/>
                  </a:lnTo>
                  <a:lnTo>
                    <a:pt x="16461" y="7230"/>
                  </a:lnTo>
                  <a:lnTo>
                    <a:pt x="16608" y="7084"/>
                  </a:lnTo>
                  <a:lnTo>
                    <a:pt x="16730" y="6888"/>
                  </a:lnTo>
                  <a:lnTo>
                    <a:pt x="16877" y="6693"/>
                  </a:lnTo>
                  <a:lnTo>
                    <a:pt x="16974" y="6498"/>
                  </a:lnTo>
                  <a:lnTo>
                    <a:pt x="17194" y="6058"/>
                  </a:lnTo>
                  <a:lnTo>
                    <a:pt x="17365" y="5569"/>
                  </a:lnTo>
                  <a:lnTo>
                    <a:pt x="17487" y="5057"/>
                  </a:lnTo>
                  <a:lnTo>
                    <a:pt x="17609" y="4519"/>
                  </a:lnTo>
                  <a:lnTo>
                    <a:pt x="17683" y="3982"/>
                  </a:lnTo>
                  <a:lnTo>
                    <a:pt x="17707" y="3445"/>
                  </a:lnTo>
                  <a:lnTo>
                    <a:pt x="17731" y="2907"/>
                  </a:lnTo>
                  <a:lnTo>
                    <a:pt x="17731" y="2419"/>
                  </a:lnTo>
                  <a:lnTo>
                    <a:pt x="17707" y="1955"/>
                  </a:lnTo>
                  <a:lnTo>
                    <a:pt x="17658" y="1515"/>
                  </a:lnTo>
                  <a:lnTo>
                    <a:pt x="17585" y="1149"/>
                  </a:lnTo>
                  <a:lnTo>
                    <a:pt x="17512" y="831"/>
                  </a:lnTo>
                  <a:lnTo>
                    <a:pt x="17414" y="587"/>
                  </a:lnTo>
                  <a:lnTo>
                    <a:pt x="17341" y="489"/>
                  </a:lnTo>
                  <a:lnTo>
                    <a:pt x="17292" y="441"/>
                  </a:lnTo>
                  <a:lnTo>
                    <a:pt x="17243" y="392"/>
                  </a:lnTo>
                  <a:lnTo>
                    <a:pt x="17145" y="318"/>
                  </a:lnTo>
                  <a:lnTo>
                    <a:pt x="16901" y="221"/>
                  </a:lnTo>
                  <a:lnTo>
                    <a:pt x="16584" y="148"/>
                  </a:lnTo>
                  <a:lnTo>
                    <a:pt x="16217" y="74"/>
                  </a:lnTo>
                  <a:lnTo>
                    <a:pt x="15778" y="25"/>
                  </a:lnTo>
                  <a:lnTo>
                    <a:pt x="1531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8"/>
            <p:cNvSpPr/>
            <p:nvPr/>
          </p:nvSpPr>
          <p:spPr>
            <a:xfrm>
              <a:off x="597725" y="4665400"/>
              <a:ext cx="73300" cy="73300"/>
            </a:xfrm>
            <a:custGeom>
              <a:avLst/>
              <a:gdLst/>
              <a:ahLst/>
              <a:cxnLst/>
              <a:rect l="l" t="t" r="r" b="b"/>
              <a:pathLst>
                <a:path w="2932" h="2932" extrusionOk="0">
                  <a:moveTo>
                    <a:pt x="2028" y="1"/>
                  </a:moveTo>
                  <a:lnTo>
                    <a:pt x="1857" y="25"/>
                  </a:lnTo>
                  <a:lnTo>
                    <a:pt x="1686" y="74"/>
                  </a:lnTo>
                  <a:lnTo>
                    <a:pt x="1515" y="147"/>
                  </a:lnTo>
                  <a:lnTo>
                    <a:pt x="1369" y="269"/>
                  </a:lnTo>
                  <a:lnTo>
                    <a:pt x="1222" y="489"/>
                  </a:lnTo>
                  <a:lnTo>
                    <a:pt x="1002" y="831"/>
                  </a:lnTo>
                  <a:lnTo>
                    <a:pt x="563" y="1735"/>
                  </a:lnTo>
                  <a:lnTo>
                    <a:pt x="172" y="2565"/>
                  </a:lnTo>
                  <a:lnTo>
                    <a:pt x="1" y="2932"/>
                  </a:lnTo>
                  <a:lnTo>
                    <a:pt x="1" y="2932"/>
                  </a:lnTo>
                  <a:lnTo>
                    <a:pt x="367" y="2761"/>
                  </a:lnTo>
                  <a:lnTo>
                    <a:pt x="1198" y="2370"/>
                  </a:lnTo>
                  <a:lnTo>
                    <a:pt x="2101" y="1930"/>
                  </a:lnTo>
                  <a:lnTo>
                    <a:pt x="2443" y="1710"/>
                  </a:lnTo>
                  <a:lnTo>
                    <a:pt x="2663" y="1564"/>
                  </a:lnTo>
                  <a:lnTo>
                    <a:pt x="2785" y="1417"/>
                  </a:lnTo>
                  <a:lnTo>
                    <a:pt x="2858" y="1246"/>
                  </a:lnTo>
                  <a:lnTo>
                    <a:pt x="2907" y="1075"/>
                  </a:lnTo>
                  <a:lnTo>
                    <a:pt x="2932" y="904"/>
                  </a:lnTo>
                  <a:lnTo>
                    <a:pt x="2907" y="733"/>
                  </a:lnTo>
                  <a:lnTo>
                    <a:pt x="2858" y="562"/>
                  </a:lnTo>
                  <a:lnTo>
                    <a:pt x="2785" y="416"/>
                  </a:lnTo>
                  <a:lnTo>
                    <a:pt x="2663" y="269"/>
                  </a:lnTo>
                  <a:lnTo>
                    <a:pt x="2517" y="147"/>
                  </a:lnTo>
                  <a:lnTo>
                    <a:pt x="2370" y="74"/>
                  </a:lnTo>
                  <a:lnTo>
                    <a:pt x="2199" y="25"/>
                  </a:lnTo>
                  <a:lnTo>
                    <a:pt x="202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8"/>
            <p:cNvSpPr/>
            <p:nvPr/>
          </p:nvSpPr>
          <p:spPr>
            <a:xfrm>
              <a:off x="654525" y="4708150"/>
              <a:ext cx="47025" cy="47025"/>
            </a:xfrm>
            <a:custGeom>
              <a:avLst/>
              <a:gdLst/>
              <a:ahLst/>
              <a:cxnLst/>
              <a:rect l="l" t="t" r="r" b="b"/>
              <a:pathLst>
                <a:path w="1881" h="1881" extrusionOk="0">
                  <a:moveTo>
                    <a:pt x="1124" y="0"/>
                  </a:moveTo>
                  <a:lnTo>
                    <a:pt x="977" y="25"/>
                  </a:lnTo>
                  <a:lnTo>
                    <a:pt x="831" y="74"/>
                  </a:lnTo>
                  <a:lnTo>
                    <a:pt x="709" y="147"/>
                  </a:lnTo>
                  <a:lnTo>
                    <a:pt x="586" y="245"/>
                  </a:lnTo>
                  <a:lnTo>
                    <a:pt x="464" y="391"/>
                  </a:lnTo>
                  <a:lnTo>
                    <a:pt x="367" y="611"/>
                  </a:lnTo>
                  <a:lnTo>
                    <a:pt x="269" y="880"/>
                  </a:lnTo>
                  <a:lnTo>
                    <a:pt x="171" y="1173"/>
                  </a:lnTo>
                  <a:lnTo>
                    <a:pt x="49" y="1686"/>
                  </a:lnTo>
                  <a:lnTo>
                    <a:pt x="0" y="1881"/>
                  </a:lnTo>
                  <a:lnTo>
                    <a:pt x="0" y="1881"/>
                  </a:lnTo>
                  <a:lnTo>
                    <a:pt x="220" y="1857"/>
                  </a:lnTo>
                  <a:lnTo>
                    <a:pt x="733" y="1710"/>
                  </a:lnTo>
                  <a:lnTo>
                    <a:pt x="1002" y="1637"/>
                  </a:lnTo>
                  <a:lnTo>
                    <a:pt x="1270" y="1539"/>
                  </a:lnTo>
                  <a:lnTo>
                    <a:pt x="1515" y="1417"/>
                  </a:lnTo>
                  <a:lnTo>
                    <a:pt x="1661" y="1319"/>
                  </a:lnTo>
                  <a:lnTo>
                    <a:pt x="1759" y="1197"/>
                  </a:lnTo>
                  <a:lnTo>
                    <a:pt x="1832" y="1051"/>
                  </a:lnTo>
                  <a:lnTo>
                    <a:pt x="1881" y="928"/>
                  </a:lnTo>
                  <a:lnTo>
                    <a:pt x="1881" y="782"/>
                  </a:lnTo>
                  <a:lnTo>
                    <a:pt x="1881" y="635"/>
                  </a:lnTo>
                  <a:lnTo>
                    <a:pt x="1832" y="489"/>
                  </a:lnTo>
                  <a:lnTo>
                    <a:pt x="1759" y="367"/>
                  </a:lnTo>
                  <a:lnTo>
                    <a:pt x="1661" y="245"/>
                  </a:lnTo>
                  <a:lnTo>
                    <a:pt x="1539" y="147"/>
                  </a:lnTo>
                  <a:lnTo>
                    <a:pt x="1417" y="74"/>
                  </a:lnTo>
                  <a:lnTo>
                    <a:pt x="1270" y="25"/>
                  </a:lnTo>
                  <a:lnTo>
                    <a:pt x="112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18"/>
            <p:cNvSpPr/>
            <p:nvPr/>
          </p:nvSpPr>
          <p:spPr>
            <a:xfrm>
              <a:off x="581250" y="4634875"/>
              <a:ext cx="47050" cy="47050"/>
            </a:xfrm>
            <a:custGeom>
              <a:avLst/>
              <a:gdLst/>
              <a:ahLst/>
              <a:cxnLst/>
              <a:rect l="l" t="t" r="r" b="b"/>
              <a:pathLst>
                <a:path w="1882" h="1882" extrusionOk="0">
                  <a:moveTo>
                    <a:pt x="953" y="1"/>
                  </a:moveTo>
                  <a:lnTo>
                    <a:pt x="831" y="49"/>
                  </a:lnTo>
                  <a:lnTo>
                    <a:pt x="684" y="123"/>
                  </a:lnTo>
                  <a:lnTo>
                    <a:pt x="562" y="220"/>
                  </a:lnTo>
                  <a:lnTo>
                    <a:pt x="465" y="367"/>
                  </a:lnTo>
                  <a:lnTo>
                    <a:pt x="342" y="611"/>
                  </a:lnTo>
                  <a:lnTo>
                    <a:pt x="245" y="880"/>
                  </a:lnTo>
                  <a:lnTo>
                    <a:pt x="171" y="1148"/>
                  </a:lnTo>
                  <a:lnTo>
                    <a:pt x="25" y="1661"/>
                  </a:lnTo>
                  <a:lnTo>
                    <a:pt x="1" y="1881"/>
                  </a:lnTo>
                  <a:lnTo>
                    <a:pt x="196" y="1832"/>
                  </a:lnTo>
                  <a:lnTo>
                    <a:pt x="709" y="1710"/>
                  </a:lnTo>
                  <a:lnTo>
                    <a:pt x="1002" y="1613"/>
                  </a:lnTo>
                  <a:lnTo>
                    <a:pt x="1271" y="1515"/>
                  </a:lnTo>
                  <a:lnTo>
                    <a:pt x="1490" y="1417"/>
                  </a:lnTo>
                  <a:lnTo>
                    <a:pt x="1637" y="1295"/>
                  </a:lnTo>
                  <a:lnTo>
                    <a:pt x="1735" y="1173"/>
                  </a:lnTo>
                  <a:lnTo>
                    <a:pt x="1808" y="1051"/>
                  </a:lnTo>
                  <a:lnTo>
                    <a:pt x="1857" y="904"/>
                  </a:lnTo>
                  <a:lnTo>
                    <a:pt x="1881" y="758"/>
                  </a:lnTo>
                  <a:lnTo>
                    <a:pt x="1857" y="611"/>
                  </a:lnTo>
                  <a:lnTo>
                    <a:pt x="1808" y="465"/>
                  </a:lnTo>
                  <a:lnTo>
                    <a:pt x="1735" y="343"/>
                  </a:lnTo>
                  <a:lnTo>
                    <a:pt x="1637" y="220"/>
                  </a:lnTo>
                  <a:lnTo>
                    <a:pt x="1515" y="123"/>
                  </a:lnTo>
                  <a:lnTo>
                    <a:pt x="1393" y="49"/>
                  </a:lnTo>
                  <a:lnTo>
                    <a:pt x="124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9" name="Google Shape;149;p18"/>
          <p:cNvSpPr/>
          <p:nvPr/>
        </p:nvSpPr>
        <p:spPr>
          <a:xfrm rot="2466588">
            <a:off x="5521170" y="1914241"/>
            <a:ext cx="439576" cy="419722"/>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8"/>
          <p:cNvSpPr/>
          <p:nvPr/>
        </p:nvSpPr>
        <p:spPr>
          <a:xfrm rot="-1609360">
            <a:off x="6164017" y="2178335"/>
            <a:ext cx="316318" cy="302031"/>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8"/>
          <p:cNvSpPr/>
          <p:nvPr/>
        </p:nvSpPr>
        <p:spPr>
          <a:xfrm rot="2926260">
            <a:off x="8082062" y="2417615"/>
            <a:ext cx="236901" cy="226201"/>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8"/>
          <p:cNvSpPr/>
          <p:nvPr/>
        </p:nvSpPr>
        <p:spPr>
          <a:xfrm rot="-1609447">
            <a:off x="7096239" y="902262"/>
            <a:ext cx="213441" cy="203800"/>
          </a:xfrm>
          <a:custGeom>
            <a:avLst/>
            <a:gdLst/>
            <a:ahLst/>
            <a:cxnLst/>
            <a:rect l="l" t="t" r="r" b="b"/>
            <a:pathLst>
              <a:path w="15144" h="14460" extrusionOk="0">
                <a:moveTo>
                  <a:pt x="7572" y="1"/>
                </a:moveTo>
                <a:lnTo>
                  <a:pt x="7499" y="25"/>
                </a:lnTo>
                <a:lnTo>
                  <a:pt x="7401" y="74"/>
                </a:lnTo>
                <a:lnTo>
                  <a:pt x="7328" y="172"/>
                </a:lnTo>
                <a:lnTo>
                  <a:pt x="7255" y="294"/>
                </a:lnTo>
                <a:lnTo>
                  <a:pt x="5594" y="4104"/>
                </a:lnTo>
                <a:lnTo>
                  <a:pt x="5521" y="4226"/>
                </a:lnTo>
                <a:lnTo>
                  <a:pt x="5398" y="4373"/>
                </a:lnTo>
                <a:lnTo>
                  <a:pt x="5276" y="4495"/>
                </a:lnTo>
                <a:lnTo>
                  <a:pt x="5130" y="4617"/>
                </a:lnTo>
                <a:lnTo>
                  <a:pt x="4983" y="4715"/>
                </a:lnTo>
                <a:lnTo>
                  <a:pt x="4812" y="4788"/>
                </a:lnTo>
                <a:lnTo>
                  <a:pt x="4666" y="4861"/>
                </a:lnTo>
                <a:lnTo>
                  <a:pt x="4495" y="4886"/>
                </a:lnTo>
                <a:lnTo>
                  <a:pt x="392" y="5301"/>
                </a:lnTo>
                <a:lnTo>
                  <a:pt x="245" y="5325"/>
                </a:lnTo>
                <a:lnTo>
                  <a:pt x="123" y="5374"/>
                </a:lnTo>
                <a:lnTo>
                  <a:pt x="50" y="5423"/>
                </a:lnTo>
                <a:lnTo>
                  <a:pt x="1" y="5521"/>
                </a:lnTo>
                <a:lnTo>
                  <a:pt x="1" y="5594"/>
                </a:lnTo>
                <a:lnTo>
                  <a:pt x="25" y="5692"/>
                </a:lnTo>
                <a:lnTo>
                  <a:pt x="74" y="5789"/>
                </a:lnTo>
                <a:lnTo>
                  <a:pt x="196" y="5911"/>
                </a:lnTo>
                <a:lnTo>
                  <a:pt x="3274" y="8647"/>
                </a:lnTo>
                <a:lnTo>
                  <a:pt x="3396" y="8769"/>
                </a:lnTo>
                <a:lnTo>
                  <a:pt x="3493" y="8915"/>
                </a:lnTo>
                <a:lnTo>
                  <a:pt x="3567" y="9086"/>
                </a:lnTo>
                <a:lnTo>
                  <a:pt x="3640" y="9257"/>
                </a:lnTo>
                <a:lnTo>
                  <a:pt x="3689" y="9428"/>
                </a:lnTo>
                <a:lnTo>
                  <a:pt x="3713" y="9599"/>
                </a:lnTo>
                <a:lnTo>
                  <a:pt x="3713" y="9770"/>
                </a:lnTo>
                <a:lnTo>
                  <a:pt x="3689" y="9941"/>
                </a:lnTo>
                <a:lnTo>
                  <a:pt x="2810" y="13995"/>
                </a:lnTo>
                <a:lnTo>
                  <a:pt x="2785" y="14142"/>
                </a:lnTo>
                <a:lnTo>
                  <a:pt x="2810" y="14240"/>
                </a:lnTo>
                <a:lnTo>
                  <a:pt x="2834" y="14337"/>
                </a:lnTo>
                <a:lnTo>
                  <a:pt x="2883" y="14411"/>
                </a:lnTo>
                <a:lnTo>
                  <a:pt x="2981" y="14435"/>
                </a:lnTo>
                <a:lnTo>
                  <a:pt x="3078" y="14459"/>
                </a:lnTo>
                <a:lnTo>
                  <a:pt x="3200" y="14411"/>
                </a:lnTo>
                <a:lnTo>
                  <a:pt x="3322" y="14362"/>
                </a:lnTo>
                <a:lnTo>
                  <a:pt x="6888" y="12261"/>
                </a:lnTo>
                <a:lnTo>
                  <a:pt x="7035" y="12188"/>
                </a:lnTo>
                <a:lnTo>
                  <a:pt x="7206" y="12139"/>
                </a:lnTo>
                <a:lnTo>
                  <a:pt x="7401" y="12115"/>
                </a:lnTo>
                <a:lnTo>
                  <a:pt x="7743" y="12115"/>
                </a:lnTo>
                <a:lnTo>
                  <a:pt x="7938" y="12139"/>
                </a:lnTo>
                <a:lnTo>
                  <a:pt x="8109" y="12188"/>
                </a:lnTo>
                <a:lnTo>
                  <a:pt x="8256" y="12261"/>
                </a:lnTo>
                <a:lnTo>
                  <a:pt x="11822" y="14362"/>
                </a:lnTo>
                <a:lnTo>
                  <a:pt x="11944" y="14411"/>
                </a:lnTo>
                <a:lnTo>
                  <a:pt x="12066" y="14459"/>
                </a:lnTo>
                <a:lnTo>
                  <a:pt x="12164" y="14435"/>
                </a:lnTo>
                <a:lnTo>
                  <a:pt x="12261" y="14411"/>
                </a:lnTo>
                <a:lnTo>
                  <a:pt x="12310" y="14337"/>
                </a:lnTo>
                <a:lnTo>
                  <a:pt x="12335" y="14240"/>
                </a:lnTo>
                <a:lnTo>
                  <a:pt x="12359" y="14142"/>
                </a:lnTo>
                <a:lnTo>
                  <a:pt x="12335" y="13995"/>
                </a:lnTo>
                <a:lnTo>
                  <a:pt x="11455" y="9941"/>
                </a:lnTo>
                <a:lnTo>
                  <a:pt x="11431" y="9770"/>
                </a:lnTo>
                <a:lnTo>
                  <a:pt x="11431" y="9599"/>
                </a:lnTo>
                <a:lnTo>
                  <a:pt x="11455" y="9428"/>
                </a:lnTo>
                <a:lnTo>
                  <a:pt x="11504" y="9257"/>
                </a:lnTo>
                <a:lnTo>
                  <a:pt x="11577" y="9086"/>
                </a:lnTo>
                <a:lnTo>
                  <a:pt x="11651" y="8915"/>
                </a:lnTo>
                <a:lnTo>
                  <a:pt x="11748" y="8769"/>
                </a:lnTo>
                <a:lnTo>
                  <a:pt x="11870" y="8647"/>
                </a:lnTo>
                <a:lnTo>
                  <a:pt x="14948" y="5911"/>
                </a:lnTo>
                <a:lnTo>
                  <a:pt x="15070" y="5789"/>
                </a:lnTo>
                <a:lnTo>
                  <a:pt x="15119" y="5692"/>
                </a:lnTo>
                <a:lnTo>
                  <a:pt x="15143" y="5594"/>
                </a:lnTo>
                <a:lnTo>
                  <a:pt x="15143" y="5521"/>
                </a:lnTo>
                <a:lnTo>
                  <a:pt x="15094" y="5423"/>
                </a:lnTo>
                <a:lnTo>
                  <a:pt x="15021" y="5374"/>
                </a:lnTo>
                <a:lnTo>
                  <a:pt x="14899" y="5325"/>
                </a:lnTo>
                <a:lnTo>
                  <a:pt x="14752" y="5301"/>
                </a:lnTo>
                <a:lnTo>
                  <a:pt x="10649" y="4886"/>
                </a:lnTo>
                <a:lnTo>
                  <a:pt x="10478" y="4861"/>
                </a:lnTo>
                <a:lnTo>
                  <a:pt x="10332" y="4788"/>
                </a:lnTo>
                <a:lnTo>
                  <a:pt x="10161" y="4715"/>
                </a:lnTo>
                <a:lnTo>
                  <a:pt x="10014" y="4617"/>
                </a:lnTo>
                <a:lnTo>
                  <a:pt x="9868" y="4495"/>
                </a:lnTo>
                <a:lnTo>
                  <a:pt x="9746" y="4373"/>
                </a:lnTo>
                <a:lnTo>
                  <a:pt x="9624" y="4226"/>
                </a:lnTo>
                <a:lnTo>
                  <a:pt x="9550" y="4104"/>
                </a:lnTo>
                <a:lnTo>
                  <a:pt x="7890" y="294"/>
                </a:lnTo>
                <a:lnTo>
                  <a:pt x="7816" y="172"/>
                </a:lnTo>
                <a:lnTo>
                  <a:pt x="7743" y="74"/>
                </a:lnTo>
                <a:lnTo>
                  <a:pt x="7645" y="25"/>
                </a:lnTo>
                <a:lnTo>
                  <a:pt x="7572"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8"/>
          <p:cNvSpPr txBox="1">
            <a:spLocks noGrp="1"/>
          </p:cNvSpPr>
          <p:nvPr>
            <p:ph type="sldNum" idx="12"/>
          </p:nvPr>
        </p:nvSpPr>
        <p:spPr>
          <a:xfrm>
            <a:off x="8833200" y="2262825"/>
            <a:ext cx="310800" cy="6096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10</a:t>
            </a:f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4" name="Rectangle 3"/>
          <p:cNvSpPr/>
          <p:nvPr/>
        </p:nvSpPr>
        <p:spPr>
          <a:xfrm>
            <a:off x="255181" y="180753"/>
            <a:ext cx="1318438" cy="126527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8" name="Google Shape;158;p19"/>
          <p:cNvSpPr txBox="1">
            <a:spLocks noGrp="1"/>
          </p:cNvSpPr>
          <p:nvPr>
            <p:ph type="body" idx="1"/>
          </p:nvPr>
        </p:nvSpPr>
        <p:spPr>
          <a:xfrm>
            <a:off x="357118" y="813390"/>
            <a:ext cx="5650277" cy="4167963"/>
          </a:xfrm>
          <a:prstGeom prst="rect">
            <a:avLst/>
          </a:prstGeom>
        </p:spPr>
        <p:txBody>
          <a:bodyPr spcFirstLastPara="1" wrap="square" lIns="0" tIns="0" rIns="0" bIns="0" anchor="t" anchorCtr="0">
            <a:noAutofit/>
          </a:bodyPr>
          <a:lstStyle/>
          <a:p>
            <a:pPr marL="114300" indent="0" algn="just">
              <a:buNone/>
            </a:pPr>
            <a:r>
              <a:rPr lang="en-US" sz="1400" dirty="0">
                <a:latin typeface="Times New Roman" panose="02020603050405020304" pitchFamily="18" charset="0"/>
                <a:cs typeface="Times New Roman" panose="02020603050405020304" pitchFamily="18" charset="0"/>
              </a:rPr>
              <a:t>Overall, I had a positive experience at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and would recommend it to others. However, there were some areas where improvements could be made. If the cleanliness of the restaurant and the ratings on the doors sign were improved, it would enhance the overall dining experience. Additionally, while the menu was reasonably priced for me, some diners may find it to be slightly expensive for a casual dining experience (Pang &amp; Lee, 2018</a:t>
            </a:r>
            <a:r>
              <a:rPr lang="en-US" sz="1400" dirty="0" smtClean="0">
                <a:latin typeface="Times New Roman" panose="02020603050405020304" pitchFamily="18" charset="0"/>
                <a:cs typeface="Times New Roman" panose="02020603050405020304" pitchFamily="18" charset="0"/>
              </a:rPr>
              <a:t>).</a:t>
            </a:r>
          </a:p>
          <a:p>
            <a:pPr marL="114300" indent="0" algn="just">
              <a:buNone/>
            </a:pPr>
            <a:endParaRPr lang="en-US" sz="1400" dirty="0">
              <a:latin typeface="Times New Roman" panose="02020603050405020304" pitchFamily="18" charset="0"/>
              <a:cs typeface="Times New Roman" panose="02020603050405020304" pitchFamily="18" charset="0"/>
            </a:endParaRPr>
          </a:p>
          <a:p>
            <a:pPr marL="114300" indent="0" algn="just">
              <a:buNone/>
            </a:pPr>
            <a:r>
              <a:rPr lang="en-US" sz="1400" dirty="0">
                <a:latin typeface="Times New Roman" panose="02020603050405020304" pitchFamily="18" charset="0"/>
                <a:cs typeface="Times New Roman" panose="02020603050405020304" pitchFamily="18" charset="0"/>
              </a:rPr>
              <a:t>As a reviewer, I believe it is important to provide an honest and accurate picture of the dining experience. Reviewers have the power to make or break a restaurant, and it is important to be truthful in order to maintain the integrity of the industry. While my experience at </a:t>
            </a:r>
            <a:r>
              <a:rPr lang="en-US" sz="1400" dirty="0" err="1">
                <a:latin typeface="Times New Roman" panose="02020603050405020304" pitchFamily="18" charset="0"/>
                <a:cs typeface="Times New Roman" panose="02020603050405020304" pitchFamily="18" charset="0"/>
              </a:rPr>
              <a:t>Nando's</a:t>
            </a:r>
            <a:r>
              <a:rPr lang="en-US" sz="1400" dirty="0">
                <a:latin typeface="Times New Roman" panose="02020603050405020304" pitchFamily="18" charset="0"/>
                <a:cs typeface="Times New Roman" panose="02020603050405020304" pitchFamily="18" charset="0"/>
              </a:rPr>
              <a:t> was positive overall, I hope that my feedback will be taken into consideration in order to improve the overall dining experience for future customers (Prasad &amp; </a:t>
            </a:r>
            <a:r>
              <a:rPr lang="en-US" sz="1400" dirty="0" err="1">
                <a:latin typeface="Times New Roman" panose="02020603050405020304" pitchFamily="18" charset="0"/>
                <a:cs typeface="Times New Roman" panose="02020603050405020304" pitchFamily="18" charset="0"/>
              </a:rPr>
              <a:t>Dev</a:t>
            </a:r>
            <a:r>
              <a:rPr lang="en-US" sz="1400" dirty="0">
                <a:latin typeface="Times New Roman" panose="02020603050405020304" pitchFamily="18" charset="0"/>
                <a:cs typeface="Times New Roman" panose="02020603050405020304" pitchFamily="18" charset="0"/>
              </a:rPr>
              <a:t>, 2017).</a:t>
            </a:r>
          </a:p>
          <a:p>
            <a:pPr marL="0" lvl="0" indent="0" algn="just" rtl="0">
              <a:spcBef>
                <a:spcPts val="0"/>
              </a:spcBef>
              <a:spcAft>
                <a:spcPts val="0"/>
              </a:spcAft>
              <a:buNone/>
            </a:pPr>
            <a:endParaRPr sz="1400" dirty="0">
              <a:latin typeface="Times New Roman" panose="02020603050405020304" pitchFamily="18" charset="0"/>
              <a:cs typeface="Times New Roman" panose="02020603050405020304" pitchFamily="18" charset="0"/>
            </a:endParaRPr>
          </a:p>
        </p:txBody>
      </p:sp>
      <p:sp>
        <p:nvSpPr>
          <p:cNvPr id="161" name="Google Shape;161;p19"/>
          <p:cNvSpPr txBox="1">
            <a:spLocks noGrp="1"/>
          </p:cNvSpPr>
          <p:nvPr>
            <p:ph type="sldNum" idx="12"/>
          </p:nvPr>
        </p:nvSpPr>
        <p:spPr>
          <a:xfrm>
            <a:off x="8229600" y="4533850"/>
            <a:ext cx="609600" cy="609600"/>
          </a:xfrm>
          <a:prstGeom prst="rect">
            <a:avLst/>
          </a:prstGeom>
        </p:spPr>
        <p:txBody>
          <a:bodyPr spcFirstLastPara="1" wrap="square" lIns="0" tIns="0" rIns="0" bIns="0" anchor="ctr" anchorCtr="0">
            <a:noAutofit/>
          </a:bodyPr>
          <a:lstStyle/>
          <a:p>
            <a:pPr marL="0" lvl="0" indent="0" algn="r" rtl="0">
              <a:spcBef>
                <a:spcPts val="0"/>
              </a:spcBef>
              <a:spcAft>
                <a:spcPts val="0"/>
              </a:spcAft>
              <a:buNone/>
            </a:pPr>
            <a:fld id="{00000000-1234-1234-1234-123412341234}" type="slidenum">
              <a:rPr lang="en"/>
              <a:t>11</a:t>
            </a:fld>
            <a:endParaRP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58517" y="446565"/>
            <a:ext cx="2181447" cy="3987211"/>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3"/>
          <p:cNvSpPr txBox="1">
            <a:spLocks noGrp="1"/>
          </p:cNvSpPr>
          <p:nvPr>
            <p:ph type="title"/>
          </p:nvPr>
        </p:nvSpPr>
        <p:spPr>
          <a:xfrm>
            <a:off x="702900" y="836000"/>
            <a:ext cx="5129100" cy="396300"/>
          </a:xfrm>
          <a:prstGeom prst="rect">
            <a:avLst/>
          </a:prstGeom>
        </p:spPr>
        <p:txBody>
          <a:bodyPr spcFirstLastPara="1" wrap="square" lIns="0" tIns="0" rIns="0" bIns="0" anchor="b" anchorCtr="0">
            <a:noAutofit/>
          </a:bodyPr>
          <a:lstStyle/>
          <a:p>
            <a:pPr marL="0" lvl="0" indent="0" algn="just" rtl="0">
              <a:spcBef>
                <a:spcPts val="0"/>
              </a:spcBef>
              <a:spcAft>
                <a:spcPts val="0"/>
              </a:spcAft>
              <a:buNone/>
            </a:pPr>
            <a:r>
              <a:rPr lang="en" dirty="0" smtClean="0">
                <a:latin typeface="Times New Roman" panose="02020603050405020304" pitchFamily="18" charset="0"/>
                <a:cs typeface="Times New Roman" panose="02020603050405020304" pitchFamily="18" charset="0"/>
              </a:rPr>
              <a:t>Conclusion</a:t>
            </a:r>
            <a:endParaRPr dirty="0">
              <a:latin typeface="Times New Roman" panose="02020603050405020304" pitchFamily="18" charset="0"/>
              <a:cs typeface="Times New Roman" panose="02020603050405020304" pitchFamily="18" charset="0"/>
            </a:endParaRPr>
          </a:p>
        </p:txBody>
      </p:sp>
      <p:sp>
        <p:nvSpPr>
          <p:cNvPr id="104" name="Google Shape;104;p13"/>
          <p:cNvSpPr txBox="1">
            <a:spLocks noGrp="1"/>
          </p:cNvSpPr>
          <p:nvPr>
            <p:ph type="sldNum" idx="12"/>
          </p:nvPr>
        </p:nvSpPr>
        <p:spPr>
          <a:xfrm>
            <a:off x="8229600" y="4533850"/>
            <a:ext cx="609600" cy="609600"/>
          </a:xfrm>
          <a:prstGeom prst="rect">
            <a:avLst/>
          </a:prstGeom>
        </p:spPr>
        <p:txBody>
          <a:bodyPr spcFirstLastPara="1" wrap="square" lIns="0" tIns="0" rIns="0" bIns="0" anchor="ctr" anchorCtr="0">
            <a:noAutofit/>
          </a:bodyPr>
          <a:lstStyle/>
          <a:p>
            <a:pPr marL="0" lvl="0" indent="0" algn="just" rtl="0">
              <a:spcBef>
                <a:spcPts val="0"/>
              </a:spcBef>
              <a:spcAft>
                <a:spcPts val="0"/>
              </a:spcAft>
              <a:buNone/>
            </a:pPr>
            <a:fld id="{00000000-1234-1234-1234-123412341234}" type="slidenum">
              <a:rPr lang="en">
                <a:latin typeface="Times New Roman" panose="02020603050405020304" pitchFamily="18" charset="0"/>
                <a:cs typeface="Times New Roman" panose="02020603050405020304" pitchFamily="18" charset="0"/>
              </a:rPr>
              <a:pPr marL="0" lvl="0" indent="0" algn="just" rtl="0">
                <a:spcBef>
                  <a:spcPts val="0"/>
                </a:spcBef>
                <a:spcAft>
                  <a:spcPts val="0"/>
                </a:spcAft>
                <a:buNone/>
              </a:pPr>
              <a:t>12</a:t>
            </a:fld>
            <a:endParaRPr>
              <a:latin typeface="Times New Roman" panose="02020603050405020304" pitchFamily="18" charset="0"/>
              <a:cs typeface="Times New Roman" panose="02020603050405020304" pitchFamily="18" charset="0"/>
            </a:endParaRPr>
          </a:p>
        </p:txBody>
      </p:sp>
      <p:sp>
        <p:nvSpPr>
          <p:cNvPr id="5" name="TextBox 4"/>
          <p:cNvSpPr txBox="1"/>
          <p:nvPr/>
        </p:nvSpPr>
        <p:spPr>
          <a:xfrm>
            <a:off x="510362" y="1488559"/>
            <a:ext cx="5819511" cy="3108543"/>
          </a:xfrm>
          <a:prstGeom prst="rect">
            <a:avLst/>
          </a:prstGeom>
          <a:noFill/>
        </p:spPr>
        <p:txBody>
          <a:bodyPr wrap="square" rtlCol="0">
            <a:spAutoFit/>
          </a:bodyPr>
          <a:lstStyle/>
          <a:p>
            <a:pPr marL="0" lvl="0" indent="0" algn="just">
              <a:spcAft>
                <a:spcPts val="800"/>
              </a:spcAft>
              <a:buNone/>
            </a:pPr>
            <a:r>
              <a:rPr lang="en-US" dirty="0">
                <a:latin typeface="Times New Roman" panose="02020603050405020304" pitchFamily="18" charset="0"/>
                <a:cs typeface="Times New Roman" panose="02020603050405020304" pitchFamily="18" charset="0"/>
              </a:rPr>
              <a:t>The role of a secret reviewer in the restaurant industry is to provide an unbiased and honest review of the dining experience (</a:t>
            </a:r>
            <a:r>
              <a:rPr lang="en-US" dirty="0" err="1">
                <a:latin typeface="Times New Roman" panose="02020603050405020304" pitchFamily="18" charset="0"/>
                <a:cs typeface="Times New Roman" panose="02020603050405020304" pitchFamily="18" charset="0"/>
              </a:rPr>
              <a:t>Quan</a:t>
            </a:r>
            <a:r>
              <a:rPr lang="en-US" dirty="0">
                <a:latin typeface="Times New Roman" panose="02020603050405020304" pitchFamily="18" charset="0"/>
                <a:cs typeface="Times New Roman" panose="02020603050405020304" pitchFamily="18" charset="0"/>
              </a:rPr>
              <a:t> &amp; Wang, 2004). The feedback provided by a secret reviewer can be used by restaurants to improve the quality of their service, food, and overall dining experience. As a secret reviewer, it is important to evaluate the restaurant's product, place, price, and promotion. Additionally, it is essential to assess how the restaurant creates customer value and engagement, and provide feedback on the overall experience (Scott &amp; Laws, 2006). The reviewer's opinion and influence on others is also important to consider, as a positive or negative review can have a significant impact on a restaurant's reputation. Overall, the role of a secret reviewer is crucial in maintaining the integrity of the restaurant industry. By providing honest and accurate reviews, secret reviewers can help restaurants improve their services and provide an enjoyable dining experience for customers.</a:t>
            </a:r>
            <a:endParaRPr lang="en-US"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1302" y="424227"/>
            <a:ext cx="2218661" cy="3998917"/>
          </a:xfrm>
          <a:prstGeom prst="rect">
            <a:avLst/>
          </a:prstGeom>
        </p:spPr>
      </p:pic>
    </p:spTree>
    <p:extLst>
      <p:ext uri="{BB962C8B-B14F-4D97-AF65-F5344CB8AC3E}">
        <p14:creationId xmlns:p14="http://schemas.microsoft.com/office/powerpoint/2010/main" val="2892114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13</a:t>
            </a:fld>
            <a:endParaRPr lang="en"/>
          </a:p>
        </p:txBody>
      </p:sp>
      <p:sp>
        <p:nvSpPr>
          <p:cNvPr id="3" name="TextBox 2"/>
          <p:cNvSpPr txBox="1"/>
          <p:nvPr/>
        </p:nvSpPr>
        <p:spPr>
          <a:xfrm>
            <a:off x="467833" y="510363"/>
            <a:ext cx="1967023" cy="400110"/>
          </a:xfrm>
          <a:prstGeom prst="rect">
            <a:avLst/>
          </a:prstGeom>
          <a:noFill/>
        </p:spPr>
        <p:txBody>
          <a:bodyPr wrap="square" rtlCol="0">
            <a:spAutoFit/>
          </a:bodyPr>
          <a:lstStyle/>
          <a:p>
            <a:r>
              <a:rPr lang="en-US" sz="2000" dirty="0" smtClean="0">
                <a:latin typeface="Times New Roman" panose="02020603050405020304" pitchFamily="18" charset="0"/>
                <a:cs typeface="Times New Roman" panose="02020603050405020304" pitchFamily="18" charset="0"/>
              </a:rPr>
              <a:t>References</a:t>
            </a:r>
            <a:endParaRPr lang="en-US" sz="20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467833" y="994988"/>
            <a:ext cx="8218967" cy="3754874"/>
          </a:xfrm>
          <a:prstGeom prst="rect">
            <a:avLst/>
          </a:prstGeom>
          <a:noFill/>
        </p:spPr>
        <p:txBody>
          <a:bodyPr wrap="square" rtlCol="0">
            <a:spAutoFit/>
          </a:bodyPr>
          <a:lstStyle/>
          <a:p>
            <a:pPr algn="just"/>
            <a:r>
              <a:rPr lang="en-US" dirty="0">
                <a:latin typeface="Times New Roman" panose="02020603050405020304" pitchFamily="18" charset="0"/>
                <a:cs typeface="Times New Roman" panose="02020603050405020304" pitchFamily="18" charset="0"/>
              </a:rPr>
              <a:t>Cheung, C., &amp; </a:t>
            </a:r>
            <a:r>
              <a:rPr lang="en-US" dirty="0" err="1">
                <a:latin typeface="Times New Roman" panose="02020603050405020304" pitchFamily="18" charset="0"/>
                <a:cs typeface="Times New Roman" panose="02020603050405020304" pitchFamily="18" charset="0"/>
              </a:rPr>
              <a:t>Thadani</a:t>
            </a:r>
            <a:r>
              <a:rPr lang="en-US" dirty="0">
                <a:latin typeface="Times New Roman" panose="02020603050405020304" pitchFamily="18" charset="0"/>
                <a:cs typeface="Times New Roman" panose="02020603050405020304" pitchFamily="18" charset="0"/>
              </a:rPr>
              <a:t>, R. (2012). The impact of restaurant review sites. Cornell Hospitality Report, 12(12), 6-13. </a:t>
            </a:r>
          </a:p>
          <a:p>
            <a:pPr algn="just"/>
            <a:r>
              <a:rPr lang="en-US" dirty="0" err="1">
                <a:latin typeface="Times New Roman" panose="02020603050405020304" pitchFamily="18" charset="0"/>
                <a:cs typeface="Times New Roman" panose="02020603050405020304" pitchFamily="18" charset="0"/>
              </a:rPr>
              <a:t>Filieri</a:t>
            </a:r>
            <a:r>
              <a:rPr lang="en-US" dirty="0">
                <a:latin typeface="Times New Roman" panose="02020603050405020304" pitchFamily="18" charset="0"/>
                <a:cs typeface="Times New Roman" panose="02020603050405020304" pitchFamily="18" charset="0"/>
              </a:rPr>
              <a:t>, R. (2015). What makes online reviews helpful? A </a:t>
            </a:r>
            <a:r>
              <a:rPr lang="en-US" dirty="0" err="1">
                <a:latin typeface="Times New Roman" panose="02020603050405020304" pitchFamily="18" charset="0"/>
                <a:cs typeface="Times New Roman" panose="02020603050405020304" pitchFamily="18" charset="0"/>
              </a:rPr>
              <a:t>diagnosticity</a:t>
            </a:r>
            <a:r>
              <a:rPr lang="en-US" dirty="0">
                <a:latin typeface="Times New Roman" panose="02020603050405020304" pitchFamily="18" charset="0"/>
                <a:cs typeface="Times New Roman" panose="02020603050405020304" pitchFamily="18" charset="0"/>
              </a:rPr>
              <a:t>-adoption framework to explain informational and normative influences in e-WOM. Journal of Business Research, 68(6), 1261-1270. </a:t>
            </a:r>
            <a:r>
              <a:rPr lang="en-US" u="sng" dirty="0">
                <a:latin typeface="Times New Roman" panose="02020603050405020304" pitchFamily="18" charset="0"/>
                <a:cs typeface="Times New Roman" panose="02020603050405020304" pitchFamily="18" charset="0"/>
                <a:hlinkClick r:id="rId2"/>
              </a:rPr>
              <a:t>https://doi.org/10.1016/j.jbusres.2014.11.006</a:t>
            </a:r>
            <a:r>
              <a:rPr lang="en-US" dirty="0">
                <a:latin typeface="Times New Roman" panose="02020603050405020304" pitchFamily="18" charset="0"/>
                <a:cs typeface="Times New Roman" panose="02020603050405020304" pitchFamily="18" charset="0"/>
              </a:rPr>
              <a:t> </a:t>
            </a:r>
          </a:p>
          <a:p>
            <a:pPr algn="just"/>
            <a:r>
              <a:rPr lang="en-US" dirty="0">
                <a:latin typeface="Times New Roman" panose="02020603050405020304" pitchFamily="18" charset="0"/>
                <a:cs typeface="Times New Roman" panose="02020603050405020304" pitchFamily="18" charset="0"/>
              </a:rPr>
              <a:t>Kim, J. H., &amp; Jang, S. S. (2011). Restaurant customers' self-presentation on social media. Journal of Travel &amp; Tourism Marketing, 28(4), 385-399. </a:t>
            </a:r>
          </a:p>
          <a:p>
            <a:pPr algn="just"/>
            <a:r>
              <a:rPr lang="en-US" dirty="0" err="1">
                <a:latin typeface="Times New Roman" panose="02020603050405020304" pitchFamily="18" charset="0"/>
                <a:cs typeface="Times New Roman" panose="02020603050405020304" pitchFamily="18" charset="0"/>
              </a:rPr>
              <a:t>Kivela</a:t>
            </a:r>
            <a:r>
              <a:rPr lang="en-US" dirty="0">
                <a:latin typeface="Times New Roman" panose="02020603050405020304" pitchFamily="18" charset="0"/>
                <a:cs typeface="Times New Roman" panose="02020603050405020304" pitchFamily="18" charset="0"/>
              </a:rPr>
              <a:t>, J., </a:t>
            </a:r>
            <a:r>
              <a:rPr lang="en-US" dirty="0" err="1">
                <a:latin typeface="Times New Roman" panose="02020603050405020304" pitchFamily="18" charset="0"/>
                <a:cs typeface="Times New Roman" panose="02020603050405020304" pitchFamily="18" charset="0"/>
              </a:rPr>
              <a:t>Inbakaran</a:t>
            </a:r>
            <a:r>
              <a:rPr lang="en-US" dirty="0">
                <a:latin typeface="Times New Roman" panose="02020603050405020304" pitchFamily="18" charset="0"/>
                <a:cs typeface="Times New Roman" panose="02020603050405020304" pitchFamily="18" charset="0"/>
              </a:rPr>
              <a:t>, R., &amp; Reece, J. (1999). Consumer research in the restaurant environment, part 1: a conceptual model of dining satisfaction and return patronage. International Journal of Contemporary Hospitality Management, 11(5), 205-222. </a:t>
            </a:r>
          </a:p>
          <a:p>
            <a:pPr algn="just"/>
            <a:r>
              <a:rPr lang="en-US" dirty="0">
                <a:latin typeface="Times New Roman" panose="02020603050405020304" pitchFamily="18" charset="0"/>
                <a:cs typeface="Times New Roman" panose="02020603050405020304" pitchFamily="18" charset="0"/>
              </a:rPr>
              <a:t>Law, R., Leung, R., &amp; </a:t>
            </a:r>
            <a:r>
              <a:rPr lang="en-US" dirty="0" err="1">
                <a:latin typeface="Times New Roman" panose="02020603050405020304" pitchFamily="18" charset="0"/>
                <a:cs typeface="Times New Roman" panose="02020603050405020304" pitchFamily="18" charset="0"/>
              </a:rPr>
              <a:t>Buhalis</a:t>
            </a:r>
            <a:r>
              <a:rPr lang="en-US" dirty="0">
                <a:latin typeface="Times New Roman" panose="02020603050405020304" pitchFamily="18" charset="0"/>
                <a:cs typeface="Times New Roman" panose="02020603050405020304" pitchFamily="18" charset="0"/>
              </a:rPr>
              <a:t>, D. (2009). Information technology applications in hospitality and tourism: A review of publications from 2005 to 2007. Journal of Travel &amp; Tourism Marketing, 26(5-6), 599-623. </a:t>
            </a:r>
          </a:p>
          <a:p>
            <a:pPr algn="just"/>
            <a:r>
              <a:rPr lang="en-US" dirty="0">
                <a:latin typeface="Times New Roman" panose="02020603050405020304" pitchFamily="18" charset="0"/>
                <a:cs typeface="Times New Roman" panose="02020603050405020304" pitchFamily="18" charset="0"/>
              </a:rPr>
              <a:t>Lee, H. (2017). Restaurant evaluation and the role of social media. Journal of Hospitality and Tourism Technology, 8(2), 123-136. </a:t>
            </a:r>
            <a:endParaRPr lang="en-US" dirty="0" smtClean="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Li, X. R., &amp; Wang, D. (2015). A study on restaurant customer review mining based on sentiment analysis. Journal of Foodservice Business Research, 18(5), 555-573. </a:t>
            </a: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285826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idx="12"/>
          </p:nvPr>
        </p:nvSpPr>
        <p:spPr/>
        <p:txBody>
          <a:bodyPr/>
          <a:lstStyle/>
          <a:p>
            <a:pPr marL="0" lvl="0" indent="0" algn="ctr" rtl="0">
              <a:spcBef>
                <a:spcPts val="0"/>
              </a:spcBef>
              <a:spcAft>
                <a:spcPts val="0"/>
              </a:spcAft>
              <a:buNone/>
            </a:pPr>
            <a:fld id="{00000000-1234-1234-1234-123412341234}" type="slidenum">
              <a:rPr lang="en" smtClean="0"/>
              <a:t>14</a:t>
            </a:fld>
            <a:endParaRPr lang="en"/>
          </a:p>
        </p:txBody>
      </p:sp>
      <p:sp>
        <p:nvSpPr>
          <p:cNvPr id="3" name="TextBox 2"/>
          <p:cNvSpPr txBox="1"/>
          <p:nvPr/>
        </p:nvSpPr>
        <p:spPr>
          <a:xfrm>
            <a:off x="467833" y="510363"/>
            <a:ext cx="1967023" cy="400110"/>
          </a:xfrm>
          <a:prstGeom prst="rect">
            <a:avLst/>
          </a:prstGeom>
          <a:noFill/>
        </p:spPr>
        <p:txBody>
          <a:bodyPr wrap="square" rtlCol="0">
            <a:spAutoFit/>
          </a:bodyPr>
          <a:lstStyle/>
          <a:p>
            <a:r>
              <a:rPr lang="en-US" sz="2000" dirty="0" smtClean="0">
                <a:latin typeface="Times New Roman" panose="02020603050405020304" pitchFamily="18" charset="0"/>
                <a:cs typeface="Times New Roman" panose="02020603050405020304" pitchFamily="18" charset="0"/>
              </a:rPr>
              <a:t>References</a:t>
            </a:r>
            <a:endParaRPr lang="en-US" sz="20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467833" y="1000269"/>
            <a:ext cx="8218967" cy="3970318"/>
          </a:xfrm>
          <a:prstGeom prst="rect">
            <a:avLst/>
          </a:prstGeom>
          <a:noFill/>
        </p:spPr>
        <p:txBody>
          <a:bodyPr wrap="square" rtlCol="0">
            <a:spAutoFit/>
          </a:bodyPr>
          <a:lstStyle/>
          <a:p>
            <a:pPr algn="just"/>
            <a:r>
              <a:rPr lang="en-US" dirty="0" smtClean="0">
                <a:latin typeface="Times New Roman" panose="02020603050405020304" pitchFamily="18" charset="0"/>
                <a:cs typeface="Times New Roman" panose="02020603050405020304" pitchFamily="18" charset="0"/>
              </a:rPr>
              <a:t>Lu</a:t>
            </a:r>
            <a:r>
              <a:rPr lang="en-US" dirty="0">
                <a:latin typeface="Times New Roman" panose="02020603050405020304" pitchFamily="18" charset="0"/>
                <a:cs typeface="Times New Roman" panose="02020603050405020304" pitchFamily="18" charset="0"/>
              </a:rPr>
              <a:t>, Y., &amp; Xiao, L. (2014). Understanding restaurant customers' decision making: The effects of website attributes on online restaurant booking. International Journal of Hospitality Management, 40, 1-10. </a:t>
            </a:r>
            <a:endParaRPr lang="en-US" dirty="0" smtClean="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Oh, H., Fiore, A. M., &amp; </a:t>
            </a:r>
            <a:r>
              <a:rPr lang="en-US" dirty="0" err="1">
                <a:latin typeface="Times New Roman" panose="02020603050405020304" pitchFamily="18" charset="0"/>
                <a:cs typeface="Times New Roman" panose="02020603050405020304" pitchFamily="18" charset="0"/>
              </a:rPr>
              <a:t>Jeoung</a:t>
            </a:r>
            <a:r>
              <a:rPr lang="en-US" dirty="0">
                <a:latin typeface="Times New Roman" panose="02020603050405020304" pitchFamily="18" charset="0"/>
                <a:cs typeface="Times New Roman" panose="02020603050405020304" pitchFamily="18" charset="0"/>
              </a:rPr>
              <a:t>, M. (2007). Measuring experience economy concepts: Tourism applications. Journal of Travel Research, 46(2), 119-132. </a:t>
            </a:r>
          </a:p>
          <a:p>
            <a:pPr algn="just"/>
            <a:r>
              <a:rPr lang="en-US" dirty="0">
                <a:latin typeface="Times New Roman" panose="02020603050405020304" pitchFamily="18" charset="0"/>
                <a:cs typeface="Times New Roman" panose="02020603050405020304" pitchFamily="18" charset="0"/>
              </a:rPr>
              <a:t>Pang, N., &amp; Lee, Y. (2018). An analysis of online restaurant reviews using latent </a:t>
            </a:r>
            <a:r>
              <a:rPr lang="en-US" dirty="0" err="1">
                <a:latin typeface="Times New Roman" panose="02020603050405020304" pitchFamily="18" charset="0"/>
                <a:cs typeface="Times New Roman" panose="02020603050405020304" pitchFamily="18" charset="0"/>
              </a:rPr>
              <a:t>Dirichlet</a:t>
            </a:r>
            <a:r>
              <a:rPr lang="en-US" dirty="0">
                <a:latin typeface="Times New Roman" panose="02020603050405020304" pitchFamily="18" charset="0"/>
                <a:cs typeface="Times New Roman" panose="02020603050405020304" pitchFamily="18" charset="0"/>
              </a:rPr>
              <a:t> allocation. International Journal of Hospitality Management, 69, 25-33. </a:t>
            </a:r>
          </a:p>
          <a:p>
            <a:pPr algn="just"/>
            <a:r>
              <a:rPr lang="en-US" dirty="0">
                <a:latin typeface="Times New Roman" panose="02020603050405020304" pitchFamily="18" charset="0"/>
                <a:cs typeface="Times New Roman" panose="02020603050405020304" pitchFamily="18" charset="0"/>
              </a:rPr>
              <a:t>Prasad, K., &amp; </a:t>
            </a:r>
            <a:r>
              <a:rPr lang="en-US" dirty="0" err="1">
                <a:latin typeface="Times New Roman" panose="02020603050405020304" pitchFamily="18" charset="0"/>
                <a:cs typeface="Times New Roman" panose="02020603050405020304" pitchFamily="18" charset="0"/>
              </a:rPr>
              <a:t>Dev</a:t>
            </a:r>
            <a:r>
              <a:rPr lang="en-US" dirty="0">
                <a:latin typeface="Times New Roman" panose="02020603050405020304" pitchFamily="18" charset="0"/>
                <a:cs typeface="Times New Roman" panose="02020603050405020304" pitchFamily="18" charset="0"/>
              </a:rPr>
              <a:t>, C. S. (2017). Analyzing customer satisfaction and loyalty in Indian restaurants: Role of food quality, service quality, and restaurant atmosphere. Journal of Foodservice Business Research, 20(3), 249-267. </a:t>
            </a:r>
          </a:p>
          <a:p>
            <a:pPr algn="just"/>
            <a:r>
              <a:rPr lang="en-US" dirty="0" err="1">
                <a:latin typeface="Times New Roman" panose="02020603050405020304" pitchFamily="18" charset="0"/>
                <a:cs typeface="Times New Roman" panose="02020603050405020304" pitchFamily="18" charset="0"/>
              </a:rPr>
              <a:t>Quan</a:t>
            </a:r>
            <a:r>
              <a:rPr lang="en-US" dirty="0">
                <a:latin typeface="Times New Roman" panose="02020603050405020304" pitchFamily="18" charset="0"/>
                <a:cs typeface="Times New Roman" panose="02020603050405020304" pitchFamily="18" charset="0"/>
              </a:rPr>
              <a:t>, S., &amp; Wang, N. (2004). Towards a structural model of the tourist experience: An illustration from food experiences in tourism. Tourism Management, 25(3), 297-305. </a:t>
            </a:r>
          </a:p>
          <a:p>
            <a:pPr algn="just"/>
            <a:r>
              <a:rPr lang="en-US" dirty="0">
                <a:latin typeface="Times New Roman" panose="02020603050405020304" pitchFamily="18" charset="0"/>
                <a:cs typeface="Times New Roman" panose="02020603050405020304" pitchFamily="18" charset="0"/>
              </a:rPr>
              <a:t>Scott, D., &amp; Laws, E. (2006). Researching tourism satisfaction and dissatisfaction: A review of the literature. Tourism and Hospitality Research, 6(1), 1-25. </a:t>
            </a:r>
          </a:p>
          <a:p>
            <a:pPr algn="just"/>
            <a:r>
              <a:rPr lang="en-US" dirty="0">
                <a:latin typeface="Times New Roman" panose="02020603050405020304" pitchFamily="18" charset="0"/>
                <a:cs typeface="Times New Roman" panose="02020603050405020304" pitchFamily="18" charset="0"/>
              </a:rPr>
              <a:t>Sparks, B., &amp; Browning, V. (2011). The impact of online reviews on hotel booking intentions and perception of trust. Tourism Management, 32(6), 1310-1323. </a:t>
            </a:r>
          </a:p>
          <a:p>
            <a:pPr algn="just"/>
            <a:r>
              <a:rPr lang="en-US" dirty="0">
                <a:latin typeface="Times New Roman" panose="02020603050405020304" pitchFamily="18" charset="0"/>
                <a:cs typeface="Times New Roman" panose="02020603050405020304" pitchFamily="18" charset="0"/>
              </a:rPr>
              <a:t>Ye, Q., Law, R., &amp; </a:t>
            </a:r>
            <a:r>
              <a:rPr lang="en-US" dirty="0" err="1">
                <a:latin typeface="Times New Roman" panose="02020603050405020304" pitchFamily="18" charset="0"/>
                <a:cs typeface="Times New Roman" panose="02020603050405020304" pitchFamily="18" charset="0"/>
              </a:rPr>
              <a:t>Gu</a:t>
            </a:r>
            <a:r>
              <a:rPr lang="en-US" dirty="0">
                <a:latin typeface="Times New Roman" panose="02020603050405020304" pitchFamily="18" charset="0"/>
                <a:cs typeface="Times New Roman" panose="02020603050405020304" pitchFamily="18" charset="0"/>
              </a:rPr>
              <a:t>, B. (2009). The impact of online user reviews on hotel room sales. International Journal of Hospitality Management, 28(1), 180-182. </a:t>
            </a:r>
            <a:r>
              <a:rPr lang="en-US" u="sng" dirty="0">
                <a:latin typeface="Times New Roman" panose="02020603050405020304" pitchFamily="18" charset="0"/>
                <a:cs typeface="Times New Roman" panose="02020603050405020304" pitchFamily="18" charset="0"/>
                <a:hlinkClick r:id="rId2"/>
              </a:rPr>
              <a:t>https://doi.org/10.1016/j.ijhm.2008.08.003</a:t>
            </a:r>
            <a:r>
              <a:rPr lang="en-US" dirty="0">
                <a:latin typeface="Times New Roman" panose="02020603050405020304" pitchFamily="18" charset="0"/>
                <a:cs typeface="Times New Roman" panose="02020603050405020304" pitchFamily="18" charset="0"/>
              </a:rPr>
              <a:t> </a:t>
            </a:r>
          </a:p>
          <a:p>
            <a:pPr algn="just"/>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4353142"/>
      </p:ext>
    </p:extLst>
  </p:cSld>
  <p:clrMapOvr>
    <a:masterClrMapping/>
  </p:clrMapOvr>
</p:sld>
</file>

<file path=ppt/theme/theme1.xml><?xml version="1.0" encoding="utf-8"?>
<a:theme xmlns:a="http://schemas.openxmlformats.org/drawingml/2006/main" name="Egeon template">
  <a:themeElements>
    <a:clrScheme name="Custom 347">
      <a:dk1>
        <a:srgbClr val="1B151B"/>
      </a:dk1>
      <a:lt1>
        <a:srgbClr val="FFFFFF"/>
      </a:lt1>
      <a:dk2>
        <a:srgbClr val="9E8D8B"/>
      </a:dk2>
      <a:lt2>
        <a:srgbClr val="F0EBE9"/>
      </a:lt2>
      <a:accent1>
        <a:srgbClr val="FF5454"/>
      </a:accent1>
      <a:accent2>
        <a:srgbClr val="F88326"/>
      </a:accent2>
      <a:accent3>
        <a:srgbClr val="C97140"/>
      </a:accent3>
      <a:accent4>
        <a:srgbClr val="FFB900"/>
      </a:accent4>
      <a:accent5>
        <a:srgbClr val="92C532"/>
      </a:accent5>
      <a:accent6>
        <a:srgbClr val="9F55A5"/>
      </a:accent6>
      <a:hlink>
        <a:srgbClr val="FF5454"/>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TotalTime>
  <Words>2318</Words>
  <Application>Microsoft Office PowerPoint</Application>
  <PresentationFormat>On-screen Show (16:9)</PresentationFormat>
  <Paragraphs>62</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Nunito Sans Light</vt:lpstr>
      <vt:lpstr>Times New Roman</vt:lpstr>
      <vt:lpstr>Lexend Deca</vt:lpstr>
      <vt:lpstr>Arial</vt:lpstr>
      <vt:lpstr>Egeon template</vt:lpstr>
      <vt:lpstr>Exploring Nando's : A Secret Reviewer's Insight into the Restaurant's Success</vt:lpstr>
      <vt:lpstr>Introduction</vt:lpstr>
      <vt:lpstr>Nando's Marketing Strategy: How the Restaurant Attracts Diners</vt:lpstr>
      <vt:lpstr>PowerPoint Presentation</vt:lpstr>
      <vt:lpstr>PowerPoint Presentation</vt:lpstr>
      <vt:lpstr>Creating Customer Value and Engagement at Nando's: What the Restaurant Offers Diners</vt:lpstr>
      <vt:lpstr>PowerPoint Presentation</vt:lpstr>
      <vt:lpstr>PowerPoint Presentation</vt:lpstr>
      <vt:lpstr>PowerPoint Presentation</vt:lpstr>
      <vt:lpstr>PowerPoint Presentation</vt:lpstr>
      <vt:lpstr>PowerPoint Presentation</vt:lpstr>
      <vt:lpstr>Conclusion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Nando's : A Secret Reviewer's Insight into the Restaurant's Success</dc:title>
  <dc:creator>Aristo_NPC</dc:creator>
  <cp:lastModifiedBy>Aristo_NPC</cp:lastModifiedBy>
  <cp:revision>8</cp:revision>
  <dcterms:modified xsi:type="dcterms:W3CDTF">2023-03-06T14:58:35Z</dcterms:modified>
</cp:coreProperties>
</file>