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FAD9"/>
    <a:srgbClr val="824007"/>
    <a:srgbClr val="1582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57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Poznanska" userId="afc76586f1ab154f" providerId="LiveId" clId="{F4D9E059-A4D9-4ECE-90F3-CEEB9A074F94}"/>
    <pc:docChg chg="modSld">
      <pc:chgData name="Anna Poznanska" userId="afc76586f1ab154f" providerId="LiveId" clId="{F4D9E059-A4D9-4ECE-90F3-CEEB9A074F94}" dt="2026-07-12T18:43:45.519" v="5" actId="255"/>
      <pc:docMkLst>
        <pc:docMk/>
      </pc:docMkLst>
      <pc:sldChg chg="modSp mod">
        <pc:chgData name="Anna Poznanska" userId="afc76586f1ab154f" providerId="LiveId" clId="{F4D9E059-A4D9-4ECE-90F3-CEEB9A074F94}" dt="2026-07-12T18:42:46.469" v="2" actId="255"/>
        <pc:sldMkLst>
          <pc:docMk/>
          <pc:sldMk cId="2041936690" sldId="263"/>
        </pc:sldMkLst>
        <pc:spChg chg="mod">
          <ac:chgData name="Anna Poznanska" userId="afc76586f1ab154f" providerId="LiveId" clId="{F4D9E059-A4D9-4ECE-90F3-CEEB9A074F94}" dt="2026-07-12T18:42:46.469" v="2" actId="255"/>
          <ac:spMkLst>
            <pc:docMk/>
            <pc:sldMk cId="2041936690" sldId="263"/>
            <ac:spMk id="3" creationId="{90ED823F-D2B4-1AF5-F41A-6FAC9422DEB9}"/>
          </ac:spMkLst>
        </pc:spChg>
      </pc:sldChg>
      <pc:sldChg chg="modSp mod">
        <pc:chgData name="Anna Poznanska" userId="afc76586f1ab154f" providerId="LiveId" clId="{F4D9E059-A4D9-4ECE-90F3-CEEB9A074F94}" dt="2026-07-12T18:43:45.519" v="5" actId="255"/>
        <pc:sldMkLst>
          <pc:docMk/>
          <pc:sldMk cId="3678595125" sldId="268"/>
        </pc:sldMkLst>
        <pc:spChg chg="mod">
          <ac:chgData name="Anna Poznanska" userId="afc76586f1ab154f" providerId="LiveId" clId="{F4D9E059-A4D9-4ECE-90F3-CEEB9A074F94}" dt="2026-07-12T18:43:45.519" v="5" actId="255"/>
          <ac:spMkLst>
            <pc:docMk/>
            <pc:sldMk cId="3678595125" sldId="268"/>
            <ac:spMk id="2" creationId="{D194AC7F-3E9E-DA2C-DDB6-AA9E64FE4CAC}"/>
          </ac:spMkLst>
        </pc:spChg>
        <pc:spChg chg="mod">
          <ac:chgData name="Anna Poznanska" userId="afc76586f1ab154f" providerId="LiveId" clId="{F4D9E059-A4D9-4ECE-90F3-CEEB9A074F94}" dt="2026-07-12T18:43:32.383" v="3" actId="2711"/>
          <ac:spMkLst>
            <pc:docMk/>
            <pc:sldMk cId="3678595125" sldId="268"/>
            <ac:spMk id="3" creationId="{F7139171-1495-5029-C267-773442A8D13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91757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738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234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8303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180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479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08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15530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2490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5450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40386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AD9">
            <a:alpha val="4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8AA868-8872-43E4-8C98-D34DABD1FD38}" type="datetimeFigureOut">
              <a:rPr lang="pl-PL" smtClean="0"/>
              <a:t>12.07.2026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26633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361612" y="1119185"/>
            <a:ext cx="11417216" cy="115512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400" b="1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Theory-Informed Early Help Plan for Isaac: </a:t>
            </a:r>
            <a:br>
              <a:rPr lang="en-US" sz="4400" b="1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b="1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Attachment Perspective</a:t>
            </a:r>
            <a:endParaRPr lang="pl-PL" sz="4400" dirty="0">
              <a:solidFill>
                <a:srgbClr val="8A5C3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400" b="1" kern="1200" dirty="0">
              <a:latin typeface="+mj-lt"/>
            </a:endParaRPr>
          </a:p>
          <a:p>
            <a:pPr algn="l"/>
            <a:endParaRPr lang="en-US" sz="4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3DC58B-72F5-A79B-0D41-65129125C224}"/>
              </a:ext>
            </a:extLst>
          </p:cNvPr>
          <p:cNvSpPr txBox="1"/>
          <p:nvPr/>
        </p:nvSpPr>
        <p:spPr>
          <a:xfrm>
            <a:off x="2722879" y="2621086"/>
            <a:ext cx="62840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(LCHS4010)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719F8F-D0FD-1169-EDDE-7333DE0C2A56}"/>
              </a:ext>
            </a:extLst>
          </p:cNvPr>
          <p:cNvSpPr txBox="1"/>
          <p:nvPr/>
        </p:nvSpPr>
        <p:spPr>
          <a:xfrm>
            <a:off x="2171126" y="3367976"/>
            <a:ext cx="738760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Presenter – Jowita Nowacka </a:t>
            </a:r>
          </a:p>
          <a:p>
            <a:pPr algn="ctr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 – 25134290</a:t>
            </a:r>
          </a:p>
          <a:p>
            <a:pPr algn="ctr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Role – Trainee Early Years Support Worker </a:t>
            </a:r>
          </a:p>
          <a:p>
            <a:pPr algn="ctr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Program – Certificate of Higher Education Skills for the Workplace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3A13DC40-F046-DC66-B6E3-0129C9843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05966"/>
            <a:ext cx="5251316" cy="1233382"/>
          </a:xfrm>
        </p:spPr>
        <p:txBody>
          <a:bodyPr>
            <a:normAutofit/>
          </a:bodyPr>
          <a:lstStyle/>
          <a:p>
            <a:r>
              <a:rPr lang="pl-PL" sz="4000" b="1" dirty="0">
                <a:latin typeface="Arial" panose="020B0604020202020204" pitchFamily="34" charset="0"/>
                <a:cs typeface="Arial" panose="020B0604020202020204" pitchFamily="34" charset="0"/>
              </a:rPr>
              <a:t>Presentation Outline</a:t>
            </a:r>
            <a:endParaRPr lang="pl-PL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5D61CBE8-3A85-EBCD-A3A3-6C9FD8C8A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710150"/>
            <a:ext cx="4619621" cy="329534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Introduction &amp; Case Overview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Theoretical Framework: Bowlby’s Attachment Theory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Application of Theory to Isaac’s Experiences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Nature vs. Nurture Discussion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Proposed Practical Strategies &amp; Multi-Agency Collaboration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the Theory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Conclusion &amp; References</a:t>
            </a:r>
          </a:p>
          <a:p>
            <a:endParaRPr lang="pl-PL" sz="2000" dirty="0"/>
          </a:p>
        </p:txBody>
      </p:sp>
      <p:pic>
        <p:nvPicPr>
          <p:cNvPr id="8" name="Obraz 7" descr="image">
            <a:extLst>
              <a:ext uri="{FF2B5EF4-FFF2-40B4-BE49-F238E27FC236}">
                <a16:creationId xmlns:a16="http://schemas.microsoft.com/office/drawing/2014/main" id="{1FAF31D0-E214-52D6-FA12-17F059B051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77" r="4277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56509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CE26B17A-D337-CC8E-CFF4-CE65A0CF1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5111"/>
            <a:ext cx="8698653" cy="944064"/>
          </a:xfrm>
        </p:spPr>
        <p:txBody>
          <a:bodyPr>
            <a:normAutofit fontScale="90000"/>
          </a:bodyPr>
          <a:lstStyle/>
          <a:p>
            <a:r>
              <a:rPr lang="pl-PL" b="1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Overview: Isaac’s 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07DE29B0-A6D9-97F1-963F-D4BA19AE3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47583"/>
            <a:ext cx="10515600" cy="447551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pl-PL" sz="16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Context</a:t>
            </a:r>
            <a:endParaRPr lang="pl-PL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Single mother experiencing post-natal depression; limited social support; recent move to London.</a:t>
            </a:r>
            <a:endParaRPr lang="en-US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l-PL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l-PL" sz="16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Disrupted Care</a:t>
            </a:r>
            <a:endParaRPr lang="pl-PL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Unstable childcare arrangements over the past two years.</a:t>
            </a:r>
            <a:endParaRPr lang="en-US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l-PL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l-PL" sz="16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Observed Behaviors at the Centre</a:t>
            </a:r>
            <a:endParaRPr lang="pl-PL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Quiet and withdrawn during free play. Distressed during separation from mother. Struggles to join group activities.</a:t>
            </a:r>
            <a:endParaRPr lang="en-US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l-PL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l-PL" sz="16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 Observations</a:t>
            </a:r>
            <a:endParaRPr lang="pl-PL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sleeping, clingy behavior, rarely plays independently.</a:t>
            </a:r>
            <a:endParaRPr lang="en-US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l-PL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l-PL" sz="16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Developmental Delay</a:t>
            </a:r>
            <a:endParaRPr lang="pl-PL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Delays in language development.</a:t>
            </a:r>
            <a:endParaRPr lang="pl-PL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l-PL" sz="1100" dirty="0"/>
          </a:p>
        </p:txBody>
      </p:sp>
    </p:spTree>
    <p:extLst>
      <p:ext uri="{BB962C8B-B14F-4D97-AF65-F5344CB8AC3E}">
        <p14:creationId xmlns:p14="http://schemas.microsoft.com/office/powerpoint/2010/main" val="3562071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F705C5CA-BD6F-B801-094A-60CFA9341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960" y="384478"/>
            <a:ext cx="11562080" cy="1325563"/>
          </a:xfrm>
        </p:spPr>
        <p:txBody>
          <a:bodyPr>
            <a:normAutofit/>
          </a:bodyPr>
          <a:lstStyle/>
          <a:p>
            <a:r>
              <a:rPr lang="pl-PL" sz="4000" b="1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Framework: Bowlby’s Attachment Theory</a:t>
            </a:r>
            <a:endParaRPr lang="pl-PL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2344E9AE-C99E-6341-F2B1-52FE16F2A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1232"/>
            <a:ext cx="10515600" cy="43522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l-PL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CONCEPT:</a:t>
            </a:r>
            <a:endParaRPr lang="pl-PL" sz="16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Humans are biologically driven to form secure attachments with a primary caregiver for survival (Bowlby, 1988).</a:t>
            </a:r>
            <a:endParaRPr lang="en-US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l-PL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WORKING MODEL (IWM):</a:t>
            </a:r>
            <a:endParaRPr lang="pl-PL" sz="16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mental template formed in early childhood that shapes future relationships and self-worth (Bowlby, 1988).</a:t>
            </a:r>
            <a:endParaRPr lang="en-US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l-PL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SECURE BASE:</a:t>
            </a:r>
            <a:endParaRPr lang="pl-PL" sz="16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reliable caregiver allows the child to explore the world safely, which is crucial for early childhood development (Ainsworth et al., 1978).</a:t>
            </a:r>
            <a:endParaRPr lang="en-US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l-PL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RELEVANCE:</a:t>
            </a:r>
            <a:endParaRPr lang="pl-PL" sz="16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for emotional regulation, social skills, and cognitive growth (Walker, 2024).</a:t>
            </a:r>
          </a:p>
          <a:p>
            <a:pPr marL="0" indent="0"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Secure attachment supports exploration, learning, and the development of trust in self and others.</a:t>
            </a:r>
            <a:endParaRPr lang="pl-PL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l-PL" sz="1100" dirty="0"/>
          </a:p>
        </p:txBody>
      </p:sp>
    </p:spTree>
    <p:extLst>
      <p:ext uri="{BB962C8B-B14F-4D97-AF65-F5344CB8AC3E}">
        <p14:creationId xmlns:p14="http://schemas.microsoft.com/office/powerpoint/2010/main" val="7630593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881D869-5C7C-C602-03DF-1563A9D18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955"/>
            <a:ext cx="10053320" cy="1325563"/>
          </a:xfrm>
        </p:spPr>
        <p:txBody>
          <a:bodyPr>
            <a:normAutofit/>
          </a:bodyPr>
          <a:lstStyle/>
          <a:p>
            <a:r>
              <a:rPr lang="pl-PL" sz="4000" b="1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Theory to Isaac’s Experiences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550F8834-F212-12C1-B743-4F7C8637E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3585"/>
            <a:ext cx="10515600" cy="413921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pl-PL" sz="17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Maternal Mental Health</a:t>
            </a:r>
          </a:p>
          <a:p>
            <a:pPr marL="0" indent="0">
              <a:buNone/>
            </a:pPr>
            <a:r>
              <a:rPr lang="en-US" sz="15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5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Post-natal depression can limit a mother’s emotional responsiveness, leading to an insecure attachment style (Ainsworth et al., 1978).</a:t>
            </a:r>
            <a:endParaRPr lang="en-US" sz="15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l-PL" sz="15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l-PL" sz="17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Disrupted Childcare</a:t>
            </a:r>
          </a:p>
          <a:p>
            <a:pPr marL="0" indent="0">
              <a:buNone/>
            </a:pPr>
            <a:r>
              <a:rPr lang="en-US" sz="15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5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Frequent changes in care mean Isaac could not form stable secondary attachments, damaging his sense of safety.</a:t>
            </a:r>
            <a:endParaRPr lang="en-US" sz="15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l-PL" sz="15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l-PL" sz="17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Behavioral Link</a:t>
            </a:r>
          </a:p>
          <a:p>
            <a:pPr marL="0" indent="0">
              <a:buNone/>
            </a:pPr>
            <a:r>
              <a:rPr lang="en-US" sz="15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5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 “clinginess” and separation anxiety are adaptive strategies to keep an unpredictable attachment figure close.</a:t>
            </a:r>
            <a:endParaRPr lang="en-US" sz="15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l-PL" sz="15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l-PL" sz="17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</a:p>
          <a:p>
            <a:pPr marL="0" indent="0">
              <a:buNone/>
            </a:pPr>
            <a:r>
              <a:rPr lang="en-US" sz="15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5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Chronic emotional stress and limited interaction can slow down cognitive and speech development (Walker, 2024).</a:t>
            </a:r>
          </a:p>
          <a:p>
            <a:endParaRPr lang="pl-PL" sz="1100" dirty="0"/>
          </a:p>
        </p:txBody>
      </p:sp>
    </p:spTree>
    <p:extLst>
      <p:ext uri="{BB962C8B-B14F-4D97-AF65-F5344CB8AC3E}">
        <p14:creationId xmlns:p14="http://schemas.microsoft.com/office/powerpoint/2010/main" val="1433801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D784A569-7F05-31F2-1C8C-D18F2595C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036955"/>
          </a:xfrm>
        </p:spPr>
        <p:txBody>
          <a:bodyPr>
            <a:normAutofit/>
          </a:bodyPr>
          <a:lstStyle/>
          <a:p>
            <a:r>
              <a:rPr lang="pl-PL" sz="4000" b="1" dirty="0">
                <a:latin typeface="Arial" panose="020B0604020202020204" pitchFamily="34" charset="0"/>
                <a:cs typeface="Arial" panose="020B0604020202020204" pitchFamily="34" charset="0"/>
              </a:rPr>
              <a:t>Nature vs. Nurture</a:t>
            </a:r>
            <a:endParaRPr lang="pl-PL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90ED823F-D2B4-1AF5-F41A-6FAC9422D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506949"/>
            <a:ext cx="4619621" cy="48057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pl-PL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 (Biological Influences)</a:t>
            </a:r>
            <a:endParaRPr lang="pl-PL" sz="1600" dirty="0">
              <a:solidFill>
                <a:srgbClr val="82400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Innate temperament: Isaac might have a naturally sensitive or anxious temperament (Walker, 2024).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Early brain development: Chronic stress can hyperactivate the fear response (Walker, 2024).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pl-PL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pl-PL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 (Environmental Influences)</a:t>
            </a:r>
            <a:endParaRPr lang="pl-PL" sz="1600" dirty="0">
              <a:solidFill>
                <a:srgbClr val="82400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The impact of maternal depression, isolation in London, and disrupted routines.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Interaction: nature and nurture interact; environmental stress activates and shapes biological vulnerabilities (Walker, 2024).</a:t>
            </a:r>
          </a:p>
          <a:p>
            <a:endParaRPr lang="pl-PL" sz="1400" dirty="0">
              <a:latin typeface="Inter"/>
            </a:endParaRPr>
          </a:p>
          <a:p>
            <a:endParaRPr lang="pl-PL" sz="1400" dirty="0"/>
          </a:p>
        </p:txBody>
      </p:sp>
      <p:pic>
        <p:nvPicPr>
          <p:cNvPr id="4" name="Obraz 3" descr="image">
            <a:extLst>
              <a:ext uri="{FF2B5EF4-FFF2-40B4-BE49-F238E27FC236}">
                <a16:creationId xmlns:a16="http://schemas.microsoft.com/office/drawing/2014/main" id="{50EA2617-F8BF-8CF4-DF90-E7E7EF73B5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3" r="1087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41936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0803A9E0-6EA1-308C-1007-87A47841D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4045"/>
            <a:ext cx="8988213" cy="1325563"/>
          </a:xfrm>
        </p:spPr>
        <p:txBody>
          <a:bodyPr>
            <a:normAutofit fontScale="90000"/>
          </a:bodyPr>
          <a:lstStyle/>
          <a:p>
            <a:r>
              <a:rPr lang="pl-PL" b="1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Proposed Practical Support Plan </a:t>
            </a:r>
            <a:br>
              <a:rPr lang="en-US" b="1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l-PL" b="1" dirty="0">
                <a:solidFill>
                  <a:srgbClr val="6F67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(Early Years Setting)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5EB73C86-11C2-B374-19D2-D01CDBC91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4612"/>
            <a:ext cx="10515600" cy="467360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60000"/>
              </a:lnSpc>
            </a:pPr>
            <a:r>
              <a:rPr lang="pl-PL" sz="16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Attachment-Based Approach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pl-PL" sz="1400" b="1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Person System</a:t>
            </a:r>
          </a:p>
          <a:p>
            <a:pPr>
              <a:lnSpc>
                <a:spcPct val="160000"/>
              </a:lnSpc>
            </a:pP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 a specific staff member to build a consistent, trusting bond with Isaac to act as a secondary secure base (Elfer, Golding and Rustin, 2022).</a:t>
            </a:r>
          </a:p>
          <a:p>
            <a:pPr>
              <a:lnSpc>
                <a:spcPct val="160000"/>
              </a:lnSpc>
            </a:pPr>
            <a:r>
              <a:rPr lang="pl-PL" sz="16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Play-Based Learning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small-group, structured play to build social confidence gently.</a:t>
            </a:r>
          </a:p>
          <a:p>
            <a:pPr>
              <a:lnSpc>
                <a:spcPct val="160000"/>
              </a:lnSpc>
            </a:pPr>
            <a:r>
              <a:rPr lang="pl-PL" sz="16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Language-Rich Environments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One-on-one reading and low-pressure communication to build vocabulary.</a:t>
            </a:r>
          </a:p>
          <a:p>
            <a:pPr>
              <a:lnSpc>
                <a:spcPct val="160000"/>
              </a:lnSpc>
            </a:pPr>
            <a:r>
              <a:rPr lang="pl-PL" sz="1600" b="1" cap="all" dirty="0">
                <a:solidFill>
                  <a:srgbClr val="8A5C3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Parental Support &amp; Modelling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Stay-and-play sessions where staff model positive, warm interactions for the mother without judgment.</a:t>
            </a:r>
          </a:p>
          <a:p>
            <a:endParaRPr lang="pl-PL" sz="1100" dirty="0"/>
          </a:p>
        </p:txBody>
      </p:sp>
    </p:spTree>
    <p:extLst>
      <p:ext uri="{BB962C8B-B14F-4D97-AF65-F5344CB8AC3E}">
        <p14:creationId xmlns:p14="http://schemas.microsoft.com/office/powerpoint/2010/main" val="3135379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07AAEDBD-0CEF-A4BF-69CD-9574CAC15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3936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pl-PL" sz="4000" b="1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Proposing Strategies: Multi-Agency Collaboration</a:t>
            </a:r>
            <a:endParaRPr lang="pl-PL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DD80AA6D-6A02-4452-0221-C4B6CE471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568" y="1664926"/>
            <a:ext cx="10776857" cy="494642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pl-PL" sz="14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Holistic Approach: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Integrating services to support the whole family (Department for Education, 2023).</a:t>
            </a:r>
            <a:endParaRPr lang="pl-PL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1D1B1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pl-PL" sz="1400" dirty="0">
              <a:solidFill>
                <a:srgbClr val="82400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pl-PL" sz="14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Mental Health Services: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Referral for the mother to support her recovery from depression.</a:t>
            </a:r>
          </a:p>
          <a:p>
            <a:pPr algn="ctr"/>
            <a:r>
              <a:rPr lang="pl-PL" sz="14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 and Language Therapy (SALT):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Specialist intervention for Isaac’s language delay.</a:t>
            </a:r>
          </a:p>
          <a:p>
            <a:pPr algn="ctr"/>
            <a:r>
              <a:rPr lang="pl-PL" sz="14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Community Hubs:</a:t>
            </a: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Connecting the mother with local networks in London to reduce social isolation.</a:t>
            </a:r>
          </a:p>
          <a:p>
            <a:endParaRPr lang="pl-PL" sz="1100" dirty="0"/>
          </a:p>
        </p:txBody>
      </p:sp>
      <p:pic>
        <p:nvPicPr>
          <p:cNvPr id="4" name="Obraz 3">
            <a:extLst>
              <a:ext uri="{FF2B5EF4-FFF2-40B4-BE49-F238E27FC236}">
                <a16:creationId xmlns:a16="http://schemas.microsoft.com/office/drawing/2014/main" id="{9C676721-B003-A780-C237-E3D3DB09FD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3810" y="2343408"/>
            <a:ext cx="4524375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291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AABFFF1F-54D5-D967-5B26-E6609DC1C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0123"/>
            <a:ext cx="10515600" cy="1325563"/>
          </a:xfrm>
        </p:spPr>
        <p:txBody>
          <a:bodyPr>
            <a:normAutofit/>
          </a:bodyPr>
          <a:lstStyle/>
          <a:p>
            <a:r>
              <a:rPr lang="pl-PL" sz="4000" b="1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Attachment Theory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89E18CF4-ACC4-66B3-312A-88AC36E40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4699"/>
            <a:ext cx="10515600" cy="336855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pl-PL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&amp; Usefulness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Highly practical for early years; explains why Isaac is clingy or withdrawn.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Emphasizes the vital role of emotional safety in learning.</a:t>
            </a:r>
          </a:p>
          <a:p>
            <a:pPr>
              <a:lnSpc>
                <a:spcPct val="150000"/>
              </a:lnSpc>
            </a:pPr>
            <a:endParaRPr lang="pl-PL" sz="1400" dirty="0">
              <a:solidFill>
                <a:srgbClr val="82400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pl-PL" sz="1600" b="1" dirty="0">
                <a:solidFill>
                  <a:srgbClr val="82400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&amp; Criticisms</a:t>
            </a:r>
            <a:endParaRPr lang="pl-PL" sz="1600" dirty="0">
              <a:solidFill>
                <a:srgbClr val="82400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Eurocentric bias: Bowlby focused heavily on the Western, nuclear family model.</a:t>
            </a:r>
            <a:endParaRPr lang="pl-PL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pl-PL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considerations in London: many diverse communities use multiple caregiving models (e.g., extended family), which can create high resilience in children, challenging Bowlby's exclusive focus on a single figure (Keller, 2022).</a:t>
            </a:r>
            <a:endParaRPr lang="pl-PL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l-PL" sz="1100" dirty="0"/>
          </a:p>
        </p:txBody>
      </p:sp>
    </p:spTree>
    <p:extLst>
      <p:ext uri="{BB962C8B-B14F-4D97-AF65-F5344CB8AC3E}">
        <p14:creationId xmlns:p14="http://schemas.microsoft.com/office/powerpoint/2010/main" val="7198108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braz 3" descr="image">
            <a:extLst>
              <a:ext uri="{FF2B5EF4-FFF2-40B4-BE49-F238E27FC236}">
                <a16:creationId xmlns:a16="http://schemas.microsoft.com/office/drawing/2014/main" id="{4E7BDDB3-0D25-BCE9-97F2-691E2C485D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6168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8AC92175-327C-96BF-882F-382BF6517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534644"/>
            <a:ext cx="4992624" cy="1243584"/>
          </a:xfrm>
        </p:spPr>
        <p:txBody>
          <a:bodyPr anchor="ctr">
            <a:normAutofit/>
          </a:bodyPr>
          <a:lstStyle/>
          <a:p>
            <a:r>
              <a:rPr lang="pl-PL" sz="4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D268992F-E428-BFAE-6F80-FC329735D5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753243"/>
            <a:ext cx="5065776" cy="225563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Isaac’s delays and anxiety are deeply connected to environmental stress and his attachment history.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Attachment theory successfully guides us to look beyond behavior and focus on emotional security.</a:t>
            </a:r>
          </a:p>
          <a:p>
            <a:pPr>
              <a:lnSpc>
                <a:spcPct val="150000"/>
              </a:lnSpc>
            </a:pPr>
            <a:r>
              <a:rPr lang="pl-PL" sz="1400" dirty="0">
                <a:latin typeface="Arial" panose="020B0604020202020204" pitchFamily="34" charset="0"/>
                <a:cs typeface="Arial" panose="020B0604020202020204" pitchFamily="34" charset="0"/>
              </a:rPr>
              <a:t>A combination of an attachment-focused early years environment and multi-agency support is essential for long-term well-being.</a:t>
            </a:r>
          </a:p>
          <a:p>
            <a:endParaRPr lang="pl-PL" sz="2000" dirty="0"/>
          </a:p>
        </p:txBody>
      </p:sp>
    </p:spTree>
    <p:extLst>
      <p:ext uri="{BB962C8B-B14F-4D97-AF65-F5344CB8AC3E}">
        <p14:creationId xmlns:p14="http://schemas.microsoft.com/office/powerpoint/2010/main" val="12217561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D194AC7F-3E9E-DA2C-DDB6-AA9E64FE4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8773"/>
            <a:ext cx="10515600" cy="1325563"/>
          </a:xfrm>
        </p:spPr>
        <p:txBody>
          <a:bodyPr>
            <a:normAutofit/>
          </a:bodyPr>
          <a:lstStyle/>
          <a:p>
            <a:r>
              <a:rPr lang="pl-PL" sz="4000" b="1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F7139171-1495-5029-C267-773442A8D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4336"/>
            <a:ext cx="10515600" cy="3629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US" sz="1400" dirty="0" err="1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 *Patterns of attachment: A psychological study of the strange situation*. Hillsdale, NJ: Lawrence Erlbaum Associates.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Bowlby, J. (1988) *A secure base: Parent-child attachment and healthy human development*. London: Routledge.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for Education (2023) *Working together to safeguard children: A guide to multi-agency working*. London: HM Government.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Elfer, P., Goldschmied, E. and Selleck, D.Y. (2022) *Key persons in the early years: Building relationships for quality provision in early years settings and primary schools*. 3rd </a:t>
            </a:r>
            <a:r>
              <a:rPr lang="en-US" sz="1400" dirty="0" err="1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Abingdon: Routledge.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Keller, H. (2022) ‘The myth of universal attachment: Culturally sensitive perspectives’, *Human Development*, 66(1), pp. 45–58.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1D1B1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Walker, J. (2024) *Child psychology and development in health and social care*. London: SAGE Publications.</a:t>
            </a:r>
          </a:p>
          <a:p>
            <a:endParaRPr lang="pl-PL" sz="1100" dirty="0"/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3678595125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akiet 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958</Words>
  <Application>Microsoft Office PowerPoint</Application>
  <PresentationFormat>Widescreen</PresentationFormat>
  <Paragraphs>111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Inter</vt:lpstr>
      <vt:lpstr>Motyw pakietu Office</vt:lpstr>
      <vt:lpstr>A Theory-Informed Early Help Plan for Isaac:  An Attachment Perspective  </vt:lpstr>
      <vt:lpstr>Presentation Outline</vt:lpstr>
      <vt:lpstr>Case Overview: Isaac’s Challenges</vt:lpstr>
      <vt:lpstr>Theoretical Framework: Bowlby’s Attachment Theory</vt:lpstr>
      <vt:lpstr>Applying Theory to Isaac’s Experiences</vt:lpstr>
      <vt:lpstr>Nature vs. Nurture</vt:lpstr>
      <vt:lpstr>Proposed Practical Support Plan  (Early Years Setting)</vt:lpstr>
      <vt:lpstr>Proposing Strategies: Multi-Agency Collaboration</vt:lpstr>
      <vt:lpstr>Critical Evaluation of Attachment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Anna Poznanska</cp:lastModifiedBy>
  <cp:revision>185</cp:revision>
  <dcterms:created xsi:type="dcterms:W3CDTF">2026-07-10T13:38:55Z</dcterms:created>
  <dcterms:modified xsi:type="dcterms:W3CDTF">2026-07-12T18:43:49Z</dcterms:modified>
</cp:coreProperties>
</file>