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7"/>
  </p:notesMasterIdLst>
  <p:handoutMasterIdLst>
    <p:handoutMasterId r:id="rId38"/>
  </p:handoutMasterIdLst>
  <p:sldIdLst>
    <p:sldId id="256" r:id="rId5"/>
    <p:sldId id="484" r:id="rId6"/>
    <p:sldId id="510" r:id="rId7"/>
    <p:sldId id="483" r:id="rId8"/>
    <p:sldId id="488" r:id="rId9"/>
    <p:sldId id="491" r:id="rId10"/>
    <p:sldId id="457" r:id="rId11"/>
    <p:sldId id="504" r:id="rId12"/>
    <p:sldId id="512" r:id="rId13"/>
    <p:sldId id="494" r:id="rId14"/>
    <p:sldId id="514" r:id="rId15"/>
    <p:sldId id="523" r:id="rId16"/>
    <p:sldId id="519" r:id="rId17"/>
    <p:sldId id="520" r:id="rId18"/>
    <p:sldId id="521" r:id="rId19"/>
    <p:sldId id="522" r:id="rId20"/>
    <p:sldId id="463" r:id="rId21"/>
    <p:sldId id="516" r:id="rId22"/>
    <p:sldId id="515" r:id="rId23"/>
    <p:sldId id="503" r:id="rId24"/>
    <p:sldId id="429" r:id="rId25"/>
    <p:sldId id="421" r:id="rId26"/>
    <p:sldId id="422" r:id="rId27"/>
    <p:sldId id="423" r:id="rId28"/>
    <p:sldId id="424" r:id="rId29"/>
    <p:sldId id="425" r:id="rId30"/>
    <p:sldId id="401" r:id="rId31"/>
    <p:sldId id="433" r:id="rId32"/>
    <p:sldId id="432" r:id="rId33"/>
    <p:sldId id="431" r:id="rId34"/>
    <p:sldId id="437" r:id="rId35"/>
    <p:sldId id="435" r:id="rId3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F59EE01-20CC-4B7A-8FBB-FE3EC89B1B76}" v="96" dt="2019-01-04T01:37:07.989"/>
    <p1510:client id="{EA2509AC-C29A-4BCD-A69F-05F7502646F5}" v="3" dt="2019-11-05T00:00:26.9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7838" autoAdjust="0"/>
  </p:normalViewPr>
  <p:slideViewPr>
    <p:cSldViewPr>
      <p:cViewPr varScale="1">
        <p:scale>
          <a:sx n="100" d="100"/>
          <a:sy n="100" d="100"/>
        </p:scale>
        <p:origin x="1914" y="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18/03/2021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271C06-530D-469F-A1BA-41779AB85BD4}" type="datetimeFigureOut">
              <a:rPr lang="en-GB" smtClean="0"/>
              <a:t>18/03/2021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A431A8-FCA0-4CBE-ABAB-A78DBAEF8320}" type="slidenum">
              <a:rPr lang="en-GB" smtClean="0"/>
              <a:t>‹#›</a:t>
            </a:fld>
            <a:endParaRPr lang="en-GB"/>
          </a:p>
        </p:txBody>
      </p:sp>
    </p:spTree>
    <p:extLst>
      <p:ext uri="{BB962C8B-B14F-4D97-AF65-F5344CB8AC3E}">
        <p14:creationId xmlns:p14="http://schemas.microsoft.com/office/powerpoint/2010/main" val="2559640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t>We</a:t>
            </a:r>
            <a:r>
              <a:rPr lang="en-GB" b="0" i="0" baseline="0" dirty="0"/>
              <a:t> would only look at the classical and modern theories in this module, Behavioural and Quantitative schools would be covered in the other modules.</a:t>
            </a:r>
            <a:endParaRPr lang="en-GB" b="0" i="0" dirty="0"/>
          </a:p>
        </p:txBody>
      </p:sp>
      <p:sp>
        <p:nvSpPr>
          <p:cNvPr id="4" name="Slide Number Placeholder 3"/>
          <p:cNvSpPr>
            <a:spLocks noGrp="1"/>
          </p:cNvSpPr>
          <p:nvPr>
            <p:ph type="sldNum" sz="quarter" idx="10"/>
          </p:nvPr>
        </p:nvSpPr>
        <p:spPr/>
        <p:txBody>
          <a:bodyPr/>
          <a:lstStyle/>
          <a:p>
            <a:fld id="{820C147D-9612-40AB-A76B-7FCAD55CD87B}" type="slidenum">
              <a:rPr lang="en-GB" smtClean="0"/>
              <a:pPr/>
              <a:t>2</a:t>
            </a:fld>
            <a:endParaRPr lang="en-GB" dirty="0"/>
          </a:p>
        </p:txBody>
      </p:sp>
    </p:spTree>
    <p:extLst>
      <p:ext uri="{BB962C8B-B14F-4D97-AF65-F5344CB8AC3E}">
        <p14:creationId xmlns:p14="http://schemas.microsoft.com/office/powerpoint/2010/main" val="39433714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9099854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5036D78-D66C-4B02-BD34-F26F96F66CBA}" type="slidenum">
              <a:rPr lang="en-US" altLang="en-US">
                <a:solidFill>
                  <a:prstClr val="black"/>
                </a:solidFill>
              </a:rPr>
              <a:pPr/>
              <a:t>6</a:t>
            </a:fld>
            <a:endParaRPr lang="en-US" altLang="en-US">
              <a:solidFill>
                <a:prstClr val="black"/>
              </a:solidFill>
            </a:endParaRPr>
          </a:p>
        </p:txBody>
      </p:sp>
      <p:sp>
        <p:nvSpPr>
          <p:cNvPr id="117762" name="Rectangle 2"/>
          <p:cNvSpPr>
            <a:spLocks noGrp="1" noRot="1" noChangeAspect="1" noChangeArrowheads="1" noTextEdit="1"/>
          </p:cNvSpPr>
          <p:nvPr>
            <p:ph type="sldImg"/>
          </p:nvPr>
        </p:nvSpPr>
        <p:spPr>
          <a:ln/>
        </p:spPr>
      </p:sp>
      <p:sp>
        <p:nvSpPr>
          <p:cNvPr id="117763" name="Rectangle 3"/>
          <p:cNvSpPr>
            <a:spLocks noGrp="1" noChangeArrowheads="1"/>
          </p:cNvSpPr>
          <p:nvPr>
            <p:ph type="body" idx="1"/>
          </p:nvPr>
        </p:nvSpPr>
        <p:spPr/>
        <p:txBody>
          <a:bodyPr/>
          <a:lstStyle/>
          <a:p>
            <a:endParaRPr lang="en-US" altLang="en-US" dirty="0"/>
          </a:p>
        </p:txBody>
      </p:sp>
    </p:spTree>
    <p:extLst>
      <p:ext uri="{BB962C8B-B14F-4D97-AF65-F5344CB8AC3E}">
        <p14:creationId xmlns:p14="http://schemas.microsoft.com/office/powerpoint/2010/main" val="11851640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t>7</a:t>
            </a:fld>
            <a:endParaRPr lang="en-GB"/>
          </a:p>
        </p:txBody>
      </p:sp>
    </p:spTree>
    <p:extLst>
      <p:ext uri="{BB962C8B-B14F-4D97-AF65-F5344CB8AC3E}">
        <p14:creationId xmlns:p14="http://schemas.microsoft.com/office/powerpoint/2010/main" val="3491257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p:txBody>
      </p:sp>
      <p:sp>
        <p:nvSpPr>
          <p:cNvPr id="4" name="Slide Number Placeholder 3"/>
          <p:cNvSpPr>
            <a:spLocks noGrp="1"/>
          </p:cNvSpPr>
          <p:nvPr>
            <p:ph type="sldNum" sz="quarter" idx="10"/>
          </p:nvPr>
        </p:nvSpPr>
        <p:spPr/>
        <p:txBody>
          <a:bodyPr/>
          <a:lstStyle/>
          <a:p>
            <a:fld id="{83A431A8-FCA0-4CBE-ABAB-A78DBAEF8320}" type="slidenum">
              <a:rPr lang="en-GB" smtClean="0"/>
              <a:t>8</a:t>
            </a:fld>
            <a:endParaRPr lang="en-GB"/>
          </a:p>
        </p:txBody>
      </p:sp>
    </p:spTree>
    <p:extLst>
      <p:ext uri="{BB962C8B-B14F-4D97-AF65-F5344CB8AC3E}">
        <p14:creationId xmlns:p14="http://schemas.microsoft.com/office/powerpoint/2010/main" val="36370279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Feedback as an element is discussed later</a:t>
            </a:r>
            <a:r>
              <a:rPr lang="en-GB" baseline="0" dirty="0"/>
              <a:t> in this session</a:t>
            </a:r>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t>9</a:t>
            </a:fld>
            <a:endParaRPr lang="en-GB"/>
          </a:p>
        </p:txBody>
      </p:sp>
    </p:spTree>
    <p:extLst>
      <p:ext uri="{BB962C8B-B14F-4D97-AF65-F5344CB8AC3E}">
        <p14:creationId xmlns:p14="http://schemas.microsoft.com/office/powerpoint/2010/main" val="30762398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a:t>
            </a:r>
            <a:r>
              <a:rPr lang="en-GB" baseline="0" dirty="0"/>
              <a:t> a look at the diagram and attempt to rationalise it. Using an example,  make an attempt to explain how this system works</a:t>
            </a:r>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t>10</a:t>
            </a:fld>
            <a:endParaRPr lang="en-GB"/>
          </a:p>
        </p:txBody>
      </p:sp>
    </p:spTree>
    <p:extLst>
      <p:ext uri="{BB962C8B-B14F-4D97-AF65-F5344CB8AC3E}">
        <p14:creationId xmlns:p14="http://schemas.microsoft.com/office/powerpoint/2010/main" val="10792040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t>11</a:t>
            </a:fld>
            <a:endParaRPr lang="en-GB"/>
          </a:p>
        </p:txBody>
      </p:sp>
    </p:spTree>
    <p:extLst>
      <p:ext uri="{BB962C8B-B14F-4D97-AF65-F5344CB8AC3E}">
        <p14:creationId xmlns:p14="http://schemas.microsoft.com/office/powerpoint/2010/main" val="25308954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148605416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t>13</a:t>
            </a:fld>
            <a:endParaRPr lang="en-GB"/>
          </a:p>
        </p:txBody>
      </p:sp>
    </p:spTree>
    <p:extLst>
      <p:ext uri="{BB962C8B-B14F-4D97-AF65-F5344CB8AC3E}">
        <p14:creationId xmlns:p14="http://schemas.microsoft.com/office/powerpoint/2010/main" val="19692390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t>14</a:t>
            </a:fld>
            <a:endParaRPr lang="en-GB"/>
          </a:p>
        </p:txBody>
      </p:sp>
    </p:spTree>
    <p:extLst>
      <p:ext uri="{BB962C8B-B14F-4D97-AF65-F5344CB8AC3E}">
        <p14:creationId xmlns:p14="http://schemas.microsoft.com/office/powerpoint/2010/main" val="8815721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Entropy</a:t>
            </a:r>
            <a:r>
              <a:rPr lang="en-GB" baseline="0" dirty="0"/>
              <a:t> is a feature of systems as they tend to move toward disorganisation if unsupervised. This also supplements the Chaos theory.</a:t>
            </a:r>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t>15</a:t>
            </a:fld>
            <a:endParaRPr lang="en-GB"/>
          </a:p>
        </p:txBody>
      </p:sp>
    </p:spTree>
    <p:extLst>
      <p:ext uri="{BB962C8B-B14F-4D97-AF65-F5344CB8AC3E}">
        <p14:creationId xmlns:p14="http://schemas.microsoft.com/office/powerpoint/2010/main" val="42675038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t>Some of these related are not wholly within the field of management and are outside the scope of learning</a:t>
            </a:r>
            <a:r>
              <a:rPr lang="en-GB" baseline="0" dirty="0"/>
              <a:t> in this module.</a:t>
            </a:r>
            <a:endParaRPr lang="en-GB" dirty="0"/>
          </a:p>
        </p:txBody>
      </p:sp>
      <p:sp>
        <p:nvSpPr>
          <p:cNvPr id="4" name="Slide Number Placeholder 3"/>
          <p:cNvSpPr>
            <a:spLocks noGrp="1"/>
          </p:cNvSpPr>
          <p:nvPr>
            <p:ph type="sldNum" sz="quarter" idx="10"/>
          </p:nvPr>
        </p:nvSpPr>
        <p:spPr/>
        <p:txBody>
          <a:bodyPr/>
          <a:lstStyle/>
          <a:p>
            <a:fld id="{83A431A8-FCA0-4CBE-ABAB-A78DBAEF8320}" type="slidenum">
              <a:rPr lang="en-GB" smtClean="0"/>
              <a:t>16</a:t>
            </a:fld>
            <a:endParaRPr lang="en-GB"/>
          </a:p>
        </p:txBody>
      </p:sp>
    </p:spTree>
    <p:extLst>
      <p:ext uri="{BB962C8B-B14F-4D97-AF65-F5344CB8AC3E}">
        <p14:creationId xmlns:p14="http://schemas.microsoft.com/office/powerpoint/2010/main" val="38900455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52767607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spect="1" noChangeArrowheads="1" noTextEdit="1"/>
          </p:cNvSpPr>
          <p:nvPr>
            <p:ph type="sldImg"/>
          </p:nvPr>
        </p:nvSpPr>
        <p:spPr>
          <a:xfrm>
            <a:off x="917575" y="744538"/>
            <a:ext cx="4962525" cy="3722687"/>
          </a:xfrm>
          <a:ln/>
        </p:spPr>
      </p:sp>
      <p:sp>
        <p:nvSpPr>
          <p:cNvPr id="61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38674594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Available on Moodle</a:t>
            </a:r>
          </a:p>
        </p:txBody>
      </p:sp>
      <p:sp>
        <p:nvSpPr>
          <p:cNvPr id="4" name="Slide Number Placeholder 3"/>
          <p:cNvSpPr>
            <a:spLocks noGrp="1"/>
          </p:cNvSpPr>
          <p:nvPr>
            <p:ph type="sldNum" sz="quarter" idx="10"/>
          </p:nvPr>
        </p:nvSpPr>
        <p:spPr/>
        <p:txBody>
          <a:bodyPr/>
          <a:lstStyle/>
          <a:p>
            <a:fld id="{83A431A8-FCA0-4CBE-ABAB-A78DBAEF8320}" type="slidenum">
              <a:rPr lang="en-GB" smtClean="0"/>
              <a:t>20</a:t>
            </a:fld>
            <a:endParaRPr lang="en-GB"/>
          </a:p>
        </p:txBody>
      </p:sp>
    </p:spTree>
    <p:extLst>
      <p:ext uri="{BB962C8B-B14F-4D97-AF65-F5344CB8AC3E}">
        <p14:creationId xmlns:p14="http://schemas.microsoft.com/office/powerpoint/2010/main" val="23933647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Two-pronged approach so emphasise the importance of doing</a:t>
            </a:r>
            <a:r>
              <a:rPr lang="en-GB" baseline="0" dirty="0"/>
              <a:t> citations correctly. </a:t>
            </a:r>
          </a:p>
          <a:p>
            <a:r>
              <a:rPr lang="en-GB" baseline="0" dirty="0"/>
              <a:t>Reference list v bibliography – students should check the precise requirements for their module.</a:t>
            </a:r>
            <a:endParaRPr lang="en-GB" dirty="0"/>
          </a:p>
        </p:txBody>
      </p:sp>
      <p:sp>
        <p:nvSpPr>
          <p:cNvPr id="4" name="Slide Number Placeholder 3"/>
          <p:cNvSpPr>
            <a:spLocks noGrp="1"/>
          </p:cNvSpPr>
          <p:nvPr>
            <p:ph type="sldNum" sz="quarter" idx="10"/>
          </p:nvPr>
        </p:nvSpPr>
        <p:spPr/>
        <p:txBody>
          <a:bodyPr/>
          <a:lstStyle/>
          <a:p>
            <a:fld id="{4E429F82-F1E6-4B9A-8E9F-19BC61DE78B4}" type="slidenum">
              <a:rPr lang="en-GB" smtClean="0"/>
              <a:t>22</a:t>
            </a:fld>
            <a:endParaRPr lang="en-GB" dirty="0"/>
          </a:p>
        </p:txBody>
      </p:sp>
    </p:spTree>
    <p:extLst>
      <p:ext uri="{BB962C8B-B14F-4D97-AF65-F5344CB8AC3E}">
        <p14:creationId xmlns:p14="http://schemas.microsoft.com/office/powerpoint/2010/main" val="39879635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Cite Them Right examples give</a:t>
            </a:r>
            <a:r>
              <a:rPr lang="en-GB" baseline="0" dirty="0"/>
              <a:t> page numbers when paraphrasing (so tutors can trace the original quote you’ve reworked) but not when summarising</a:t>
            </a:r>
            <a:endParaRPr lang="en-GB" dirty="0"/>
          </a:p>
        </p:txBody>
      </p:sp>
      <p:sp>
        <p:nvSpPr>
          <p:cNvPr id="4" name="Slide Number Placeholder 3"/>
          <p:cNvSpPr>
            <a:spLocks noGrp="1"/>
          </p:cNvSpPr>
          <p:nvPr>
            <p:ph type="sldNum" sz="quarter" idx="10"/>
          </p:nvPr>
        </p:nvSpPr>
        <p:spPr/>
        <p:txBody>
          <a:bodyPr/>
          <a:lstStyle/>
          <a:p>
            <a:fld id="{4E429F82-F1E6-4B9A-8E9F-19BC61DE78B4}" type="slidenum">
              <a:rPr lang="en-GB" smtClean="0"/>
              <a:t>23</a:t>
            </a:fld>
            <a:endParaRPr lang="en-GB" dirty="0"/>
          </a:p>
        </p:txBody>
      </p:sp>
    </p:spTree>
    <p:extLst>
      <p:ext uri="{BB962C8B-B14F-4D97-AF65-F5344CB8AC3E}">
        <p14:creationId xmlns:p14="http://schemas.microsoft.com/office/powerpoint/2010/main" val="240234094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University’s preference is</a:t>
            </a:r>
            <a:r>
              <a:rPr lang="en-GB" baseline="0" dirty="0"/>
              <a:t> to name all authors in your reference list. However, Cite Them Right does give the option of using et al for your full reference when there are four or more authors, and some subject disciplines may choose to follow this instead. If in doubt please check with your tutor.</a:t>
            </a:r>
            <a:endParaRPr lang="en-GB" dirty="0"/>
          </a:p>
        </p:txBody>
      </p:sp>
      <p:sp>
        <p:nvSpPr>
          <p:cNvPr id="4" name="Slide Number Placeholder 3"/>
          <p:cNvSpPr>
            <a:spLocks noGrp="1"/>
          </p:cNvSpPr>
          <p:nvPr>
            <p:ph type="sldNum" sz="quarter" idx="10"/>
          </p:nvPr>
        </p:nvSpPr>
        <p:spPr/>
        <p:txBody>
          <a:bodyPr/>
          <a:lstStyle/>
          <a:p>
            <a:fld id="{4E429F82-F1E6-4B9A-8E9F-19BC61DE78B4}" type="slidenum">
              <a:rPr lang="en-GB" smtClean="0">
                <a:solidFill>
                  <a:prstClr val="black"/>
                </a:solidFill>
              </a:rPr>
              <a:pPr/>
              <a:t>24</a:t>
            </a:fld>
            <a:endParaRPr lang="en-GB" dirty="0">
              <a:solidFill>
                <a:prstClr val="black"/>
              </a:solidFill>
            </a:endParaRPr>
          </a:p>
        </p:txBody>
      </p:sp>
    </p:spTree>
    <p:extLst>
      <p:ext uri="{BB962C8B-B14F-4D97-AF65-F5344CB8AC3E}">
        <p14:creationId xmlns:p14="http://schemas.microsoft.com/office/powerpoint/2010/main" val="51990250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6B60BB19-C43D-4DAB-B739-AEEE793FF5CF}" type="slidenum">
              <a:rPr lang="en-GB" smtClean="0"/>
              <a:pPr>
                <a:defRPr/>
              </a:pPr>
              <a:t>25</a:t>
            </a:fld>
            <a:endParaRPr lang="en-GB" dirty="0"/>
          </a:p>
        </p:txBody>
      </p:sp>
    </p:spTree>
    <p:extLst>
      <p:ext uri="{BB962C8B-B14F-4D97-AF65-F5344CB8AC3E}">
        <p14:creationId xmlns:p14="http://schemas.microsoft.com/office/powerpoint/2010/main" val="15342419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article title is given in single</a:t>
            </a:r>
            <a:r>
              <a:rPr lang="en-GB" baseline="0" dirty="0"/>
              <a:t> quotation marks, and volume number is no longer bold.</a:t>
            </a:r>
            <a:endParaRPr lang="en-GB" dirty="0"/>
          </a:p>
        </p:txBody>
      </p:sp>
      <p:sp>
        <p:nvSpPr>
          <p:cNvPr id="4" name="Slide Number Placeholder 3"/>
          <p:cNvSpPr>
            <a:spLocks noGrp="1"/>
          </p:cNvSpPr>
          <p:nvPr>
            <p:ph type="sldNum" sz="quarter" idx="10"/>
          </p:nvPr>
        </p:nvSpPr>
        <p:spPr/>
        <p:txBody>
          <a:bodyPr/>
          <a:lstStyle/>
          <a:p>
            <a:pPr>
              <a:defRPr/>
            </a:pPr>
            <a:fld id="{6B60BB19-C43D-4DAB-B739-AEEE793FF5CF}" type="slidenum">
              <a:rPr lang="en-GB" smtClean="0"/>
              <a:pPr>
                <a:defRPr/>
              </a:pPr>
              <a:t>26</a:t>
            </a:fld>
            <a:endParaRPr lang="en-GB" dirty="0"/>
          </a:p>
        </p:txBody>
      </p:sp>
    </p:spTree>
    <p:extLst>
      <p:ext uri="{BB962C8B-B14F-4D97-AF65-F5344CB8AC3E}">
        <p14:creationId xmlns:p14="http://schemas.microsoft.com/office/powerpoint/2010/main" val="224341658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18/03/2021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18/03/2021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18/03/2021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18/03/2021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18/03/2021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18/03/2021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18/03/2021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18/03/2021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18/03/2021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18/03/2021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1L1c-EKOY-w&amp;feature=youtu.be"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a:extLst>
              <a:ext uri="{FF2B5EF4-FFF2-40B4-BE49-F238E27FC236}">
                <a16:creationId xmlns:a16="http://schemas.microsoft.com/office/drawing/2014/main" id="{8D6DDD63-B6D0-4E63-BD49-651DBEFD364C}"/>
              </a:ext>
            </a:extLst>
          </p:cNvPr>
          <p:cNvSpPr>
            <a:spLocks noGrp="1"/>
          </p:cNvSpPr>
          <p:nvPr>
            <p:ph type="subTitle" idx="1"/>
          </p:nvPr>
        </p:nvSpPr>
        <p:spPr>
          <a:xfrm>
            <a:off x="1403648" y="2996952"/>
            <a:ext cx="6768752" cy="2160240"/>
          </a:xfrm>
        </p:spPr>
        <p:txBody>
          <a:bodyPr>
            <a:normAutofit/>
          </a:bodyPr>
          <a:lstStyle/>
          <a:p>
            <a:r>
              <a:rPr lang="en-GB" sz="3600" b="1" dirty="0">
                <a:solidFill>
                  <a:srgbClr val="FFFF00"/>
                </a:solidFill>
              </a:rPr>
              <a:t>Week 9</a:t>
            </a:r>
          </a:p>
          <a:p>
            <a:r>
              <a:rPr lang="en-GB" sz="3600" b="1" dirty="0">
                <a:solidFill>
                  <a:srgbClr val="FFFF00"/>
                </a:solidFill>
              </a:rPr>
              <a:t>Theories of management</a:t>
            </a:r>
          </a:p>
          <a:p>
            <a:r>
              <a:rPr lang="en-GB" sz="3600" b="1" dirty="0">
                <a:solidFill>
                  <a:srgbClr val="FFFF00"/>
                </a:solidFill>
              </a:rPr>
              <a:t>(Systems approach)</a:t>
            </a:r>
          </a:p>
          <a:p>
            <a:endParaRPr lang="en-GB" sz="3600" b="1" dirty="0">
              <a:solidFill>
                <a:srgbClr val="FFFF00"/>
              </a:solidFill>
            </a:endParaRPr>
          </a:p>
        </p:txBody>
      </p:sp>
      <p:sp>
        <p:nvSpPr>
          <p:cNvPr id="7" name="Title 6">
            <a:extLst>
              <a:ext uri="{FF2B5EF4-FFF2-40B4-BE49-F238E27FC236}">
                <a16:creationId xmlns:a16="http://schemas.microsoft.com/office/drawing/2014/main" id="{911A42AD-C9CB-4369-868A-52319A77498B}"/>
              </a:ext>
            </a:extLst>
          </p:cNvPr>
          <p:cNvSpPr>
            <a:spLocks noGrp="1"/>
          </p:cNvSpPr>
          <p:nvPr>
            <p:ph type="ctrTitle"/>
          </p:nvPr>
        </p:nvSpPr>
        <p:spPr>
          <a:xfrm>
            <a:off x="683568" y="1268760"/>
            <a:ext cx="7772400" cy="1470025"/>
          </a:xfrm>
        </p:spPr>
        <p:txBody>
          <a:bodyPr>
            <a:normAutofit/>
          </a:bodyPr>
          <a:lstStyle/>
          <a:p>
            <a:r>
              <a:rPr lang="en-GB" sz="3600" b="1" dirty="0"/>
              <a:t>BMSW5101 Developing workplace critical thinking</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a:bodyPr>
          <a:lstStyle/>
          <a:p>
            <a:pPr fontAlgn="auto">
              <a:spcAft>
                <a:spcPts val="0"/>
              </a:spcAft>
              <a:defRPr/>
            </a:pPr>
            <a:r>
              <a:rPr lang="en-GB" sz="3200" dirty="0">
                <a:solidFill>
                  <a:schemeClr val="tx2"/>
                </a:solidFill>
              </a:rPr>
              <a:t>Recap</a:t>
            </a:r>
          </a:p>
        </p:txBody>
      </p:sp>
      <p:sp>
        <p:nvSpPr>
          <p:cNvPr id="3" name="Content Placeholder 2"/>
          <p:cNvSpPr>
            <a:spLocks noGrp="1"/>
          </p:cNvSpPr>
          <p:nvPr>
            <p:ph idx="1"/>
          </p:nvPr>
        </p:nvSpPr>
        <p:spPr>
          <a:xfrm>
            <a:off x="323528" y="908720"/>
            <a:ext cx="8640960" cy="4752528"/>
          </a:xfrm>
        </p:spPr>
        <p:txBody>
          <a:bodyPr rtlCol="0">
            <a:normAutofit/>
          </a:bodyPr>
          <a:lstStyle/>
          <a:p>
            <a:pPr marL="461772">
              <a:lnSpc>
                <a:spcPct val="150000"/>
              </a:lnSpc>
              <a:spcBef>
                <a:spcPts val="0"/>
              </a:spcBef>
              <a:buFont typeface="Wingdings" panose="05000000000000000000" pitchFamily="2" charset="2"/>
              <a:buChar char="§"/>
              <a:defRPr/>
            </a:pPr>
            <a:r>
              <a:rPr lang="en-GB" sz="2400" dirty="0"/>
              <a:t>Classical management	theory</a:t>
            </a:r>
          </a:p>
          <a:p>
            <a:pPr marL="838962" lvl="1" indent="-320040">
              <a:lnSpc>
                <a:spcPct val="150000"/>
              </a:lnSpc>
              <a:spcBef>
                <a:spcPts val="0"/>
              </a:spcBef>
              <a:buFont typeface="Wingdings 2"/>
              <a:buChar char=""/>
              <a:defRPr/>
            </a:pPr>
            <a:r>
              <a:rPr lang="en-GB" sz="2000" dirty="0"/>
              <a:t>Scientific</a:t>
            </a:r>
          </a:p>
          <a:p>
            <a:pPr marL="838962" lvl="1" indent="-320040">
              <a:lnSpc>
                <a:spcPct val="150000"/>
              </a:lnSpc>
              <a:spcBef>
                <a:spcPts val="0"/>
              </a:spcBef>
              <a:buFont typeface="Wingdings 2"/>
              <a:buChar char=""/>
              <a:defRPr/>
            </a:pPr>
            <a:r>
              <a:rPr lang="en-GB" sz="2000" dirty="0"/>
              <a:t>Bureaucracy</a:t>
            </a:r>
          </a:p>
          <a:p>
            <a:pPr marL="838962" lvl="1" indent="-320040">
              <a:lnSpc>
                <a:spcPct val="150000"/>
              </a:lnSpc>
              <a:spcBef>
                <a:spcPts val="0"/>
              </a:spcBef>
              <a:buFont typeface="Wingdings 2"/>
              <a:buChar char=""/>
              <a:defRPr/>
            </a:pPr>
            <a:r>
              <a:rPr lang="en-GB" sz="2000" dirty="0"/>
              <a:t>Administrative</a:t>
            </a:r>
          </a:p>
          <a:p>
            <a:pPr marL="438912" indent="-320040" fontAlgn="auto">
              <a:lnSpc>
                <a:spcPct val="150000"/>
              </a:lnSpc>
              <a:spcBef>
                <a:spcPts val="0"/>
              </a:spcBef>
              <a:spcAft>
                <a:spcPts val="0"/>
              </a:spcAft>
              <a:buFont typeface="Wingdings 2"/>
              <a:buChar char=""/>
              <a:defRPr/>
            </a:pPr>
            <a:r>
              <a:rPr lang="en-GB" sz="2400" dirty="0"/>
              <a:t>Behavioural school</a:t>
            </a:r>
          </a:p>
          <a:p>
            <a:pPr marL="438912" indent="-320040" fontAlgn="auto">
              <a:lnSpc>
                <a:spcPct val="150000"/>
              </a:lnSpc>
              <a:spcBef>
                <a:spcPts val="0"/>
              </a:spcBef>
              <a:spcAft>
                <a:spcPts val="0"/>
              </a:spcAft>
              <a:buFont typeface="Wingdings 2"/>
              <a:buChar char=""/>
              <a:defRPr/>
            </a:pPr>
            <a:r>
              <a:rPr lang="en-GB" sz="2400" dirty="0"/>
              <a:t>Quantitative school</a:t>
            </a:r>
          </a:p>
          <a:p>
            <a:pPr marL="438912" indent="-320040" fontAlgn="auto">
              <a:lnSpc>
                <a:spcPct val="150000"/>
              </a:lnSpc>
              <a:spcBef>
                <a:spcPts val="0"/>
              </a:spcBef>
              <a:spcAft>
                <a:spcPts val="0"/>
              </a:spcAft>
              <a:buFont typeface="Wingdings 2"/>
              <a:buChar char=""/>
              <a:defRPr/>
            </a:pPr>
            <a:r>
              <a:rPr lang="en-GB" sz="2400" dirty="0"/>
              <a:t>Modern theory</a:t>
            </a:r>
          </a:p>
          <a:p>
            <a:pPr marL="838962" lvl="1" indent="-320040">
              <a:lnSpc>
                <a:spcPct val="150000"/>
              </a:lnSpc>
              <a:spcBef>
                <a:spcPts val="0"/>
              </a:spcBef>
              <a:buFont typeface="Wingdings 2"/>
              <a:buChar char=""/>
              <a:defRPr/>
            </a:pPr>
            <a:r>
              <a:rPr lang="en-GB" sz="2000" dirty="0"/>
              <a:t>Systems</a:t>
            </a:r>
          </a:p>
          <a:p>
            <a:pPr marL="838962" lvl="1" indent="-320040">
              <a:lnSpc>
                <a:spcPct val="150000"/>
              </a:lnSpc>
              <a:spcBef>
                <a:spcPts val="0"/>
              </a:spcBef>
              <a:buFont typeface="Wingdings 2"/>
              <a:buChar char=""/>
              <a:defRPr/>
            </a:pPr>
            <a:r>
              <a:rPr lang="en-GB" sz="2000" dirty="0"/>
              <a:t>Contingency </a:t>
            </a:r>
          </a:p>
          <a:p>
            <a:pPr marL="118872" indent="0" fontAlgn="auto">
              <a:spcBef>
                <a:spcPts val="0"/>
              </a:spcBef>
              <a:spcAft>
                <a:spcPts val="0"/>
              </a:spcAft>
              <a:buNone/>
              <a:defRPr/>
            </a:pPr>
            <a:endParaRPr lang="en-GB" sz="2400"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39952" y="2204864"/>
            <a:ext cx="4687416" cy="3158298"/>
          </a:xfrm>
          <a:prstGeom prst="rect">
            <a:avLst/>
          </a:prstGeom>
        </p:spPr>
      </p:pic>
    </p:spTree>
    <p:extLst>
      <p:ext uri="{BB962C8B-B14F-4D97-AF65-F5344CB8AC3E}">
        <p14:creationId xmlns:p14="http://schemas.microsoft.com/office/powerpoint/2010/main" val="10013756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2060848"/>
            <a:ext cx="8496944" cy="1107996"/>
          </a:xfrm>
          <a:prstGeom prst="rect">
            <a:avLst/>
          </a:prstGeom>
          <a:noFill/>
        </p:spPr>
        <p:txBody>
          <a:bodyPr wrap="square" lIns="91440" tIns="45720" rIns="91440" bIns="45720">
            <a:spAutoFit/>
          </a:bodyPr>
          <a:lstStyle/>
          <a:p>
            <a:pPr algn="ctr"/>
            <a:r>
              <a:rPr lang="en-US" sz="66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Systems Approach</a:t>
            </a:r>
            <a:endParaRPr lang="en-US" sz="66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Tree>
    <p:extLst>
      <p:ext uri="{BB962C8B-B14F-4D97-AF65-F5344CB8AC3E}">
        <p14:creationId xmlns:p14="http://schemas.microsoft.com/office/powerpoint/2010/main" val="38312339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a:bodyPr>
          <a:lstStyle/>
          <a:p>
            <a:r>
              <a:rPr lang="en-GB" sz="3200" dirty="0">
                <a:solidFill>
                  <a:schemeClr val="tx2"/>
                </a:solidFill>
                <a:latin typeface="CenturyGothic"/>
              </a:rPr>
              <a:t>Systems approach to Management</a:t>
            </a:r>
          </a:p>
        </p:txBody>
      </p:sp>
      <p:sp>
        <p:nvSpPr>
          <p:cNvPr id="3" name="Content Placeholder 2"/>
          <p:cNvSpPr>
            <a:spLocks noGrp="1"/>
          </p:cNvSpPr>
          <p:nvPr>
            <p:ph idx="1"/>
          </p:nvPr>
        </p:nvSpPr>
        <p:spPr>
          <a:xfrm>
            <a:off x="323528" y="1196752"/>
            <a:ext cx="8363272" cy="4320480"/>
          </a:xfrm>
        </p:spPr>
        <p:txBody>
          <a:bodyPr>
            <a:normAutofit/>
          </a:bodyPr>
          <a:lstStyle/>
          <a:p>
            <a:r>
              <a:rPr lang="en-GB" sz="2800" dirty="0">
                <a:solidFill>
                  <a:srgbClr val="3E3D2D"/>
                </a:solidFill>
                <a:latin typeface="CenturyGothic"/>
              </a:rPr>
              <a:t>Most modern approaches to management have integrated and expanded the key concepts developed within the classical approaches</a:t>
            </a:r>
          </a:p>
          <a:p>
            <a:endParaRPr lang="en-GB" sz="2800" dirty="0">
              <a:solidFill>
                <a:srgbClr val="95C700"/>
              </a:solidFill>
              <a:latin typeface="Wingdings2"/>
            </a:endParaRPr>
          </a:p>
          <a:p>
            <a:r>
              <a:rPr lang="en-GB" sz="2800" dirty="0">
                <a:solidFill>
                  <a:srgbClr val="3E3D2D"/>
                </a:solidFill>
                <a:latin typeface="CenturyGothic"/>
              </a:rPr>
              <a:t>Modern theory of management  is studied in 2 phases:</a:t>
            </a:r>
          </a:p>
          <a:p>
            <a:pPr lvl="1"/>
            <a:r>
              <a:rPr lang="en-GB" b="1" i="1" dirty="0">
                <a:solidFill>
                  <a:srgbClr val="3E3D2D"/>
                </a:solidFill>
                <a:latin typeface="CenturyGothic-BoldItalic"/>
              </a:rPr>
              <a:t>Systems approach</a:t>
            </a:r>
          </a:p>
          <a:p>
            <a:pPr lvl="1"/>
            <a:r>
              <a:rPr lang="en-GB" dirty="0">
                <a:solidFill>
                  <a:srgbClr val="3E3D2D"/>
                </a:solidFill>
                <a:latin typeface="CenturyGothic"/>
              </a:rPr>
              <a:t>Contingency approach</a:t>
            </a:r>
          </a:p>
          <a:p>
            <a:pPr marL="457200" lvl="1" indent="0">
              <a:buNone/>
            </a:pPr>
            <a:endParaRPr lang="en-GB" dirty="0">
              <a:solidFill>
                <a:srgbClr val="3E3D2D"/>
              </a:solidFill>
              <a:latin typeface="CenturyGothic"/>
            </a:endParaRPr>
          </a:p>
        </p:txBody>
      </p:sp>
    </p:spTree>
    <p:extLst>
      <p:ext uri="{BB962C8B-B14F-4D97-AF65-F5344CB8AC3E}">
        <p14:creationId xmlns:p14="http://schemas.microsoft.com/office/powerpoint/2010/main" val="10333646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normAutofit/>
          </a:bodyPr>
          <a:lstStyle/>
          <a:p>
            <a:r>
              <a:rPr lang="en-GB" sz="3200" dirty="0">
                <a:solidFill>
                  <a:schemeClr val="tx2"/>
                </a:solidFill>
                <a:latin typeface="CenturyGothic"/>
              </a:rPr>
              <a:t>What is a system?</a:t>
            </a:r>
            <a:endParaRPr lang="en-US" sz="3200" dirty="0">
              <a:solidFill>
                <a:schemeClr val="tx2"/>
              </a:solidFill>
            </a:endParaRPr>
          </a:p>
        </p:txBody>
      </p:sp>
      <p:sp>
        <p:nvSpPr>
          <p:cNvPr id="3" name="Content Placeholder 2"/>
          <p:cNvSpPr>
            <a:spLocks noGrp="1"/>
          </p:cNvSpPr>
          <p:nvPr>
            <p:ph idx="1"/>
          </p:nvPr>
        </p:nvSpPr>
        <p:spPr>
          <a:xfrm>
            <a:off x="179512" y="1268761"/>
            <a:ext cx="8784976" cy="4032447"/>
          </a:xfrm>
        </p:spPr>
        <p:txBody>
          <a:bodyPr>
            <a:normAutofit lnSpcReduction="10000"/>
          </a:bodyPr>
          <a:lstStyle/>
          <a:p>
            <a:pPr algn="just"/>
            <a:r>
              <a:rPr lang="en-GB" dirty="0"/>
              <a:t>A system is a collection of </a:t>
            </a:r>
            <a:r>
              <a:rPr lang="en-GB" dirty="0">
                <a:highlight>
                  <a:srgbClr val="FFFF00"/>
                </a:highlight>
              </a:rPr>
              <a:t>interrelated</a:t>
            </a:r>
            <a:r>
              <a:rPr lang="en-GB" dirty="0"/>
              <a:t> parts which form some whole – like the human body – </a:t>
            </a:r>
            <a:r>
              <a:rPr lang="en-GB" i="1" dirty="0"/>
              <a:t>Cole and Kelly (2015)</a:t>
            </a:r>
          </a:p>
          <a:p>
            <a:pPr algn="just"/>
            <a:endParaRPr lang="en-GB" dirty="0"/>
          </a:p>
          <a:p>
            <a:pPr algn="just"/>
            <a:r>
              <a:rPr lang="en-GB" dirty="0"/>
              <a:t>Or, the term ‘System’ may be defined as </a:t>
            </a:r>
            <a:r>
              <a:rPr lang="en-GB" dirty="0">
                <a:highlight>
                  <a:srgbClr val="FFFF00"/>
                </a:highlight>
              </a:rPr>
              <a:t>a set of interrelated and interacting components</a:t>
            </a:r>
            <a:r>
              <a:rPr lang="en-GB" dirty="0"/>
              <a:t> assembled in a particular </a:t>
            </a:r>
            <a:r>
              <a:rPr lang="en-GB" dirty="0">
                <a:highlight>
                  <a:srgbClr val="FFFF00"/>
                </a:highlight>
              </a:rPr>
              <a:t>sequence</a:t>
            </a:r>
            <a:r>
              <a:rPr lang="en-GB" dirty="0"/>
              <a:t> so as to produce some results.</a:t>
            </a:r>
            <a:endParaRPr lang="en-US" dirty="0"/>
          </a:p>
        </p:txBody>
      </p:sp>
    </p:spTree>
    <p:extLst>
      <p:ext uri="{BB962C8B-B14F-4D97-AF65-F5344CB8AC3E}">
        <p14:creationId xmlns:p14="http://schemas.microsoft.com/office/powerpoint/2010/main" val="35620400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a:xfrm>
            <a:off x="441175" y="116632"/>
            <a:ext cx="8229600" cy="562074"/>
          </a:xfrm>
        </p:spPr>
        <p:txBody>
          <a:bodyPr>
            <a:normAutofit fontScale="90000"/>
          </a:bodyPr>
          <a:lstStyle/>
          <a:p>
            <a:r>
              <a:rPr lang="en-GB" sz="3200" dirty="0">
                <a:solidFill>
                  <a:schemeClr val="tx2"/>
                </a:solidFill>
                <a:latin typeface="CenturyGothic"/>
              </a:rPr>
              <a:t>Systems approach and examples</a:t>
            </a:r>
            <a:endParaRPr lang="en-US" altLang="en-US" sz="3200" dirty="0">
              <a:solidFill>
                <a:schemeClr val="tx2"/>
              </a:solidFill>
            </a:endParaRPr>
          </a:p>
        </p:txBody>
      </p:sp>
      <p:sp>
        <p:nvSpPr>
          <p:cNvPr id="79875" name="Rectangle 3"/>
          <p:cNvSpPr>
            <a:spLocks noGrp="1" noChangeArrowheads="1"/>
          </p:cNvSpPr>
          <p:nvPr>
            <p:ph idx="1"/>
          </p:nvPr>
        </p:nvSpPr>
        <p:spPr>
          <a:xfrm>
            <a:off x="251520" y="764704"/>
            <a:ext cx="8784976" cy="4968552"/>
          </a:xfrm>
        </p:spPr>
        <p:txBody>
          <a:bodyPr>
            <a:noAutofit/>
          </a:bodyPr>
          <a:lstStyle/>
          <a:p>
            <a:pPr algn="just"/>
            <a:r>
              <a:rPr lang="en-GB" altLang="en-US" sz="2400" dirty="0"/>
              <a:t>The system approach is a management approach whereby attention is focused on the total work of the organisation and the interrelationships of structure and behaviour and the range of the variables within the organisation.</a:t>
            </a:r>
          </a:p>
          <a:p>
            <a:pPr algn="just"/>
            <a:endParaRPr lang="en-GB" altLang="en-US" sz="2400" dirty="0"/>
          </a:p>
          <a:p>
            <a:pPr lvl="1" algn="just"/>
            <a:r>
              <a:rPr lang="en-GB" altLang="en-US" sz="2000" dirty="0"/>
              <a:t>For e.g. A tree is a system of leaves, branches, trunk, that together interact through photosynthesis and other processes to create outcomes far larger than what any single part could create.</a:t>
            </a:r>
          </a:p>
          <a:p>
            <a:pPr marL="457200" lvl="1" indent="0" algn="just">
              <a:buNone/>
            </a:pPr>
            <a:endParaRPr lang="en-GB" altLang="en-US" sz="2400" dirty="0"/>
          </a:p>
          <a:p>
            <a:pPr lvl="1" algn="just"/>
            <a:r>
              <a:rPr lang="en-GB" altLang="en-US" sz="2000" dirty="0"/>
              <a:t>The tree itself could be a part of a larger system like a forest or the ecosystem.</a:t>
            </a:r>
            <a:endParaRPr lang="en-GB" altLang="en-US" sz="2400" dirty="0"/>
          </a:p>
          <a:p>
            <a:pPr lvl="1" algn="just"/>
            <a:endParaRPr lang="en-GB" altLang="en-US" sz="2400" dirty="0"/>
          </a:p>
          <a:p>
            <a:pPr lvl="1" algn="just"/>
            <a:r>
              <a:rPr lang="en-GB" altLang="en-US" sz="2000" dirty="0"/>
              <a:t>Neighbourhood          Cities            Regions         Nation</a:t>
            </a:r>
          </a:p>
        </p:txBody>
      </p:sp>
      <p:sp>
        <p:nvSpPr>
          <p:cNvPr id="2" name="Right Arrow 1"/>
          <p:cNvSpPr/>
          <p:nvPr/>
        </p:nvSpPr>
        <p:spPr>
          <a:xfrm>
            <a:off x="2987824" y="5301208"/>
            <a:ext cx="432048" cy="21602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ight Arrow 4"/>
          <p:cNvSpPr/>
          <p:nvPr/>
        </p:nvSpPr>
        <p:spPr>
          <a:xfrm>
            <a:off x="4339951" y="5301208"/>
            <a:ext cx="432048" cy="21602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ight Arrow 5"/>
          <p:cNvSpPr/>
          <p:nvPr/>
        </p:nvSpPr>
        <p:spPr>
          <a:xfrm>
            <a:off x="6012160" y="5301208"/>
            <a:ext cx="432048" cy="21602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902959B6-B7E2-4492-8E7A-9D84001D02E5}"/>
              </a:ext>
            </a:extLst>
          </p:cNvPr>
          <p:cNvSpPr txBox="1"/>
          <p:nvPr/>
        </p:nvSpPr>
        <p:spPr>
          <a:xfrm>
            <a:off x="683568" y="4839275"/>
            <a:ext cx="7776864" cy="646331"/>
          </a:xfrm>
          <a:prstGeom prst="rect">
            <a:avLst/>
          </a:prstGeom>
          <a:noFill/>
        </p:spPr>
        <p:txBody>
          <a:bodyPr wrap="square">
            <a:spAutoFit/>
          </a:bodyPr>
          <a:lstStyle/>
          <a:p>
            <a:r>
              <a:rPr lang="en-GB" dirty="0">
                <a:hlinkClick r:id="rId3"/>
              </a:rPr>
              <a:t>https://www.youtube.com/watch?v=1L1c-EKOY-w&amp;feature=youtu.be</a:t>
            </a:r>
            <a:endParaRPr lang="en-GB" dirty="0"/>
          </a:p>
          <a:p>
            <a:endParaRPr lang="en-GB" dirty="0"/>
          </a:p>
        </p:txBody>
      </p:sp>
    </p:spTree>
    <p:extLst>
      <p:ext uri="{BB962C8B-B14F-4D97-AF65-F5344CB8AC3E}">
        <p14:creationId xmlns:p14="http://schemas.microsoft.com/office/powerpoint/2010/main" val="12618592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Date Placeholder 1"/>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F926EE05-93CE-4715-B16B-2628325273A9}" type="datetime1">
              <a:rPr lang="en-GB" altLang="en-US" sz="1000" smtClean="0">
                <a:solidFill>
                  <a:srgbClr val="898989"/>
                </a:solidFill>
              </a:rPr>
              <a:pPr>
                <a:spcBef>
                  <a:spcPct val="0"/>
                </a:spcBef>
                <a:buFontTx/>
                <a:buNone/>
              </a:pPr>
              <a:t>18/03/2021</a:t>
            </a:fld>
            <a:endParaRPr lang="en-GB" altLang="en-US" sz="1000">
              <a:solidFill>
                <a:srgbClr val="898989"/>
              </a:solidFill>
            </a:endParaRPr>
          </a:p>
        </p:txBody>
      </p:sp>
      <p:sp>
        <p:nvSpPr>
          <p:cNvPr id="13315" name="Slide Number Placeholder 2"/>
          <p:cNvSpPr>
            <a:spLocks noGrp="1"/>
          </p:cNvSpPr>
          <p:nvPr>
            <p:ph type="sldNum" sz="quarter" idx="429496729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spcBef>
                <a:spcPct val="0"/>
              </a:spcBef>
              <a:buFontTx/>
              <a:buNone/>
            </a:pPr>
            <a:fld id="{49437C41-E408-456F-A720-BBC486FAB1D6}" type="slidenum">
              <a:rPr lang="en-GB" altLang="en-US" sz="1200" smtClean="0">
                <a:solidFill>
                  <a:srgbClr val="898989"/>
                </a:solidFill>
              </a:rPr>
              <a:pPr>
                <a:spcBef>
                  <a:spcPct val="0"/>
                </a:spcBef>
                <a:buFontTx/>
                <a:buNone/>
              </a:pPr>
              <a:t>7</a:t>
            </a:fld>
            <a:endParaRPr lang="en-GB" altLang="en-US" sz="1200">
              <a:solidFill>
                <a:srgbClr val="898989"/>
              </a:solidFill>
            </a:endParaRPr>
          </a:p>
        </p:txBody>
      </p:sp>
      <p:sp>
        <p:nvSpPr>
          <p:cNvPr id="13318" name="Slide Number Placeholder 3"/>
          <p:cNvSpPr txBox="1">
            <a:spLocks noGrp="1"/>
          </p:cNvSpPr>
          <p:nvPr/>
        </p:nvSpPr>
        <p:spPr bwMode="auto">
          <a:xfrm>
            <a:off x="6553200" y="6245225"/>
            <a:ext cx="2133600" cy="476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Myriad Pro"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Myriad Pro"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Myriad Pro"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pitchFamily="34" charset="0"/>
                <a:ea typeface="MS PGothic" panose="020B0600070205080204" pitchFamily="34" charset="-128"/>
              </a:defRPr>
            </a:lvl9pPr>
          </a:lstStyle>
          <a:p>
            <a:pPr algn="r" eaLnBrk="1" hangingPunct="1">
              <a:spcBef>
                <a:spcPct val="0"/>
              </a:spcBef>
              <a:buFontTx/>
              <a:buNone/>
            </a:pPr>
            <a:fld id="{94C610F3-ABC9-4000-8C3D-B6F7E6338925}" type="slidenum">
              <a:rPr lang="en-US" altLang="en-US" sz="1400">
                <a:latin typeface="Arial" panose="020B0604020202020204" pitchFamily="34" charset="0"/>
              </a:rPr>
              <a:pPr algn="r" eaLnBrk="1" hangingPunct="1">
                <a:spcBef>
                  <a:spcPct val="0"/>
                </a:spcBef>
                <a:buFontTx/>
                <a:buNone/>
              </a:pPr>
              <a:t>7</a:t>
            </a:fld>
            <a:endParaRPr lang="en-US" altLang="en-US" sz="1400">
              <a:latin typeface="Arial" panose="020B0604020202020204" pitchFamily="34" charset="0"/>
            </a:endParaRPr>
          </a:p>
        </p:txBody>
      </p:sp>
      <p:sp>
        <p:nvSpPr>
          <p:cNvPr id="9" name="Rectangle 3"/>
          <p:cNvSpPr txBox="1">
            <a:spLocks noChangeArrowheads="1"/>
          </p:cNvSpPr>
          <p:nvPr/>
        </p:nvSpPr>
        <p:spPr>
          <a:xfrm>
            <a:off x="457200" y="1124744"/>
            <a:ext cx="8363272" cy="3744416"/>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800" i="1" dirty="0"/>
          </a:p>
          <a:p>
            <a:endParaRPr lang="en-US" altLang="en-US" dirty="0"/>
          </a:p>
          <a:p>
            <a:pPr>
              <a:buFontTx/>
              <a:buNone/>
            </a:pPr>
            <a:endParaRPr lang="en-US" altLang="en-US" dirty="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16632"/>
            <a:ext cx="9245218" cy="5616624"/>
          </a:xfrm>
          <a:prstGeom prst="rect">
            <a:avLst/>
          </a:prstGeom>
        </p:spPr>
      </p:pic>
    </p:spTree>
    <p:extLst>
      <p:ext uri="{BB962C8B-B14F-4D97-AF65-F5344CB8AC3E}">
        <p14:creationId xmlns:p14="http://schemas.microsoft.com/office/powerpoint/2010/main" val="4068406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499"/>
                                          </p:stCondLst>
                                        </p:cTn>
                                        <p:tgtEl>
                                          <p:spTgt spid="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9512" y="188640"/>
            <a:ext cx="8784976" cy="5521597"/>
          </a:xfrm>
          <a:prstGeom prst="rect">
            <a:avLst/>
          </a:prstGeom>
        </p:spPr>
      </p:pic>
    </p:spTree>
    <p:extLst>
      <p:ext uri="{BB962C8B-B14F-4D97-AF65-F5344CB8AC3E}">
        <p14:creationId xmlns:p14="http://schemas.microsoft.com/office/powerpoint/2010/main" val="42339885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7666" y="188640"/>
            <a:ext cx="8229600" cy="648072"/>
          </a:xfrm>
        </p:spPr>
        <p:txBody>
          <a:bodyPr>
            <a:normAutofit/>
          </a:bodyPr>
          <a:lstStyle/>
          <a:p>
            <a:r>
              <a:rPr lang="en-GB" sz="3200" dirty="0">
                <a:solidFill>
                  <a:schemeClr val="tx2"/>
                </a:solidFill>
                <a:latin typeface="CenturyGothic"/>
              </a:rPr>
              <a:t>Elements</a:t>
            </a:r>
            <a:r>
              <a:rPr lang="en-GB" sz="2400" dirty="0">
                <a:solidFill>
                  <a:schemeClr val="tx2"/>
                </a:solidFill>
              </a:rPr>
              <a:t> </a:t>
            </a:r>
            <a:r>
              <a:rPr lang="en-GB" sz="3200" dirty="0">
                <a:solidFill>
                  <a:schemeClr val="tx2"/>
                </a:solidFill>
                <a:latin typeface="CenturyGothic"/>
              </a:rPr>
              <a:t>of an open system</a:t>
            </a:r>
            <a:endParaRPr lang="en-US" sz="3200" dirty="0">
              <a:solidFill>
                <a:schemeClr val="tx2"/>
              </a:solidFill>
              <a:latin typeface="CenturyGothic"/>
            </a:endParaRPr>
          </a:p>
        </p:txBody>
      </p:sp>
      <p:sp>
        <p:nvSpPr>
          <p:cNvPr id="3" name="Content Placeholder 2"/>
          <p:cNvSpPr>
            <a:spLocks noGrp="1"/>
          </p:cNvSpPr>
          <p:nvPr>
            <p:ph idx="1"/>
          </p:nvPr>
        </p:nvSpPr>
        <p:spPr>
          <a:xfrm>
            <a:off x="323528" y="908720"/>
            <a:ext cx="8568952" cy="4320480"/>
          </a:xfrm>
        </p:spPr>
        <p:txBody>
          <a:bodyPr>
            <a:normAutofit fontScale="85000" lnSpcReduction="10000"/>
          </a:bodyPr>
          <a:lstStyle/>
          <a:p>
            <a:pPr>
              <a:lnSpc>
                <a:spcPct val="200000"/>
              </a:lnSpc>
            </a:pPr>
            <a:r>
              <a:rPr lang="en-GB" dirty="0"/>
              <a:t>Input</a:t>
            </a:r>
          </a:p>
          <a:p>
            <a:pPr>
              <a:lnSpc>
                <a:spcPct val="200000"/>
              </a:lnSpc>
            </a:pPr>
            <a:r>
              <a:rPr lang="en-GB" dirty="0"/>
              <a:t>Transformation</a:t>
            </a:r>
          </a:p>
          <a:p>
            <a:pPr>
              <a:lnSpc>
                <a:spcPct val="200000"/>
              </a:lnSpc>
            </a:pPr>
            <a:r>
              <a:rPr lang="en-GB" dirty="0"/>
              <a:t>Output</a:t>
            </a:r>
          </a:p>
          <a:p>
            <a:pPr>
              <a:lnSpc>
                <a:spcPct val="200000"/>
              </a:lnSpc>
            </a:pPr>
            <a:r>
              <a:rPr lang="en-GB" dirty="0"/>
              <a:t>Feedback</a:t>
            </a:r>
          </a:p>
          <a:p>
            <a:pPr>
              <a:lnSpc>
                <a:spcPct val="200000"/>
              </a:lnSpc>
            </a:pPr>
            <a:r>
              <a:rPr lang="en-GB" dirty="0"/>
              <a:t>The environment</a:t>
            </a:r>
            <a:endParaRPr lang="en-US" dirty="0"/>
          </a:p>
        </p:txBody>
      </p:sp>
    </p:spTree>
    <p:extLst>
      <p:ext uri="{BB962C8B-B14F-4D97-AF65-F5344CB8AC3E}">
        <p14:creationId xmlns:p14="http://schemas.microsoft.com/office/powerpoint/2010/main" val="41268871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590" y="116632"/>
            <a:ext cx="9001000" cy="584775"/>
          </a:xfrm>
          <a:prstGeom prst="rect">
            <a:avLst/>
          </a:prstGeom>
        </p:spPr>
        <p:txBody>
          <a:bodyPr wrap="square">
            <a:spAutoFit/>
          </a:bodyPr>
          <a:lstStyle/>
          <a:p>
            <a:pPr algn="ctr"/>
            <a:r>
              <a:rPr lang="en-GB" sz="3200" dirty="0">
                <a:solidFill>
                  <a:schemeClr val="tx2"/>
                </a:solidFill>
                <a:latin typeface="CenturyGothic"/>
              </a:rPr>
              <a:t>An Industrial Organization as an Open System</a:t>
            </a:r>
            <a:endParaRPr lang="en-GB" sz="3200" dirty="0">
              <a:solidFill>
                <a:schemeClr val="tx2"/>
              </a:solidFill>
            </a:endParaRPr>
          </a:p>
        </p:txBody>
      </p:sp>
      <p:pic>
        <p:nvPicPr>
          <p:cNvPr id="4" name="Picture 3"/>
          <p:cNvPicPr>
            <a:picLocks noChangeAspect="1"/>
          </p:cNvPicPr>
          <p:nvPr/>
        </p:nvPicPr>
        <p:blipFill>
          <a:blip r:embed="rId3"/>
          <a:stretch>
            <a:fillRect/>
          </a:stretch>
        </p:blipFill>
        <p:spPr>
          <a:xfrm>
            <a:off x="13590" y="717025"/>
            <a:ext cx="9130410" cy="5016231"/>
          </a:xfrm>
          <a:prstGeom prst="rect">
            <a:avLst/>
          </a:prstGeom>
        </p:spPr>
      </p:pic>
    </p:spTree>
    <p:extLst>
      <p:ext uri="{BB962C8B-B14F-4D97-AF65-F5344CB8AC3E}">
        <p14:creationId xmlns:p14="http://schemas.microsoft.com/office/powerpoint/2010/main" val="4092019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908720"/>
            <a:ext cx="9036496" cy="4824536"/>
          </a:xfrm>
        </p:spPr>
        <p:txBody>
          <a:bodyPr numCol="2">
            <a:noAutofit/>
          </a:bodyPr>
          <a:lstStyle/>
          <a:p>
            <a:r>
              <a:rPr lang="en-GB" sz="2400" dirty="0">
                <a:solidFill>
                  <a:srgbClr val="3E3D2D"/>
                </a:solidFill>
                <a:latin typeface="CenturyGothic"/>
              </a:rPr>
              <a:t>For managers, it permits seeing the organization as a whole with interdependent parts.</a:t>
            </a:r>
          </a:p>
          <a:p>
            <a:endParaRPr lang="en-GB" sz="2400" dirty="0">
              <a:solidFill>
                <a:srgbClr val="3E3D2D"/>
              </a:solidFill>
              <a:latin typeface="CenturyGothic"/>
            </a:endParaRPr>
          </a:p>
          <a:p>
            <a:r>
              <a:rPr lang="en-GB" sz="2400" dirty="0">
                <a:solidFill>
                  <a:srgbClr val="3E3D2D"/>
                </a:solidFill>
                <a:latin typeface="CenturyGothic"/>
              </a:rPr>
              <a:t>Prevents lower-level managers from viewing their jobs as static or isolated.</a:t>
            </a:r>
          </a:p>
          <a:p>
            <a:endParaRPr lang="en-GB" sz="2400" dirty="0">
              <a:solidFill>
                <a:srgbClr val="3E3D2D"/>
              </a:solidFill>
              <a:latin typeface="CenturyGothic"/>
            </a:endParaRPr>
          </a:p>
          <a:p>
            <a:r>
              <a:rPr lang="en-GB" sz="2400" dirty="0">
                <a:solidFill>
                  <a:srgbClr val="3E3D2D"/>
                </a:solidFill>
                <a:latin typeface="CenturyGothic"/>
              </a:rPr>
              <a:t>Encourages managers to identify and understand the environment.</a:t>
            </a:r>
          </a:p>
          <a:p>
            <a:r>
              <a:rPr lang="en-GB" sz="2400" dirty="0">
                <a:solidFill>
                  <a:srgbClr val="3E3D2D"/>
                </a:solidFill>
                <a:latin typeface="CenturyGothic"/>
              </a:rPr>
              <a:t>More effective problem solving</a:t>
            </a:r>
          </a:p>
          <a:p>
            <a:endParaRPr lang="en-GB" sz="2400" dirty="0">
              <a:solidFill>
                <a:srgbClr val="3E3D2D"/>
              </a:solidFill>
              <a:latin typeface="CenturyGothic"/>
            </a:endParaRPr>
          </a:p>
          <a:p>
            <a:r>
              <a:rPr lang="en-GB" sz="2400" dirty="0">
                <a:solidFill>
                  <a:srgbClr val="3E3D2D"/>
                </a:solidFill>
                <a:latin typeface="CenturyGothic"/>
              </a:rPr>
              <a:t>Satisfaction of all stakeholders</a:t>
            </a:r>
            <a:endParaRPr lang="en-US" sz="2400" dirty="0"/>
          </a:p>
        </p:txBody>
      </p:sp>
      <p:sp>
        <p:nvSpPr>
          <p:cNvPr id="2" name="Rectangle 1"/>
          <p:cNvSpPr/>
          <p:nvPr/>
        </p:nvSpPr>
        <p:spPr>
          <a:xfrm>
            <a:off x="130425" y="116632"/>
            <a:ext cx="8761448" cy="584775"/>
          </a:xfrm>
          <a:prstGeom prst="rect">
            <a:avLst/>
          </a:prstGeom>
        </p:spPr>
        <p:txBody>
          <a:bodyPr wrap="square">
            <a:spAutoFit/>
          </a:bodyPr>
          <a:lstStyle/>
          <a:p>
            <a:pPr algn="ctr"/>
            <a:r>
              <a:rPr lang="en-GB" sz="3200" dirty="0">
                <a:solidFill>
                  <a:schemeClr val="tx2"/>
                </a:solidFill>
                <a:latin typeface="CenturyGothic"/>
              </a:rPr>
              <a:t>Importance of the Systems perspective</a:t>
            </a:r>
            <a:endParaRPr lang="en-GB" sz="3200" dirty="0">
              <a:solidFill>
                <a:schemeClr val="tx2"/>
              </a:solidFill>
            </a:endParaRPr>
          </a:p>
        </p:txBody>
      </p:sp>
    </p:spTree>
    <p:extLst>
      <p:ext uri="{BB962C8B-B14F-4D97-AF65-F5344CB8AC3E}">
        <p14:creationId xmlns:p14="http://schemas.microsoft.com/office/powerpoint/2010/main" val="38274198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146228" y="2420888"/>
            <a:ext cx="7073411" cy="769441"/>
          </a:xfrm>
          <a:prstGeom prst="rect">
            <a:avLst/>
          </a:prstGeom>
          <a:noFill/>
        </p:spPr>
        <p:txBody>
          <a:bodyPr wrap="none" lIns="91440" tIns="45720" rIns="91440" bIns="45720">
            <a:spAutoFit/>
          </a:bodyPr>
          <a:lstStyle/>
          <a:p>
            <a:pPr algn="ctr"/>
            <a:r>
              <a:rPr lang="en-US" sz="4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Other properties of systems</a:t>
            </a:r>
          </a:p>
        </p:txBody>
      </p:sp>
    </p:spTree>
    <p:extLst>
      <p:ext uri="{BB962C8B-B14F-4D97-AF65-F5344CB8AC3E}">
        <p14:creationId xmlns:p14="http://schemas.microsoft.com/office/powerpoint/2010/main" val="15425339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7" y="845423"/>
            <a:ext cx="8424937" cy="4527793"/>
          </a:xfrm>
        </p:spPr>
        <p:txBody>
          <a:bodyPr>
            <a:noAutofit/>
          </a:bodyPr>
          <a:lstStyle/>
          <a:p>
            <a:endParaRPr lang="en-GB" sz="2800" dirty="0">
              <a:solidFill>
                <a:srgbClr val="3E3D2D"/>
              </a:solidFill>
              <a:latin typeface="CenturyGothic"/>
            </a:endParaRPr>
          </a:p>
          <a:p>
            <a:r>
              <a:rPr lang="en-GB" sz="2800" dirty="0">
                <a:solidFill>
                  <a:srgbClr val="3E3D2D"/>
                </a:solidFill>
                <a:latin typeface="CenturyGothic"/>
              </a:rPr>
              <a:t>Goals in a system are contingent and negotiated.</a:t>
            </a:r>
          </a:p>
          <a:p>
            <a:endParaRPr lang="en-GB" sz="2800" dirty="0">
              <a:solidFill>
                <a:srgbClr val="3E3D2D"/>
              </a:solidFill>
              <a:latin typeface="CenturyGothic"/>
            </a:endParaRPr>
          </a:p>
          <a:p>
            <a:r>
              <a:rPr lang="en-GB" sz="2800" dirty="0">
                <a:solidFill>
                  <a:srgbClr val="3E3D2D"/>
                </a:solidFill>
                <a:latin typeface="CenturyGothic"/>
              </a:rPr>
              <a:t>Equifinality:</a:t>
            </a:r>
          </a:p>
          <a:p>
            <a:pPr lvl="1"/>
            <a:r>
              <a:rPr lang="en-GB" dirty="0">
                <a:solidFill>
                  <a:srgbClr val="3E3D2D"/>
                </a:solidFill>
                <a:latin typeface="CenturyGothic"/>
              </a:rPr>
              <a:t>There is </a:t>
            </a:r>
            <a:r>
              <a:rPr lang="en-GB" u="sng" dirty="0">
                <a:solidFill>
                  <a:srgbClr val="3E3D2D"/>
                </a:solidFill>
                <a:latin typeface="CenturyGothic"/>
              </a:rPr>
              <a:t>no best way </a:t>
            </a:r>
            <a:r>
              <a:rPr lang="en-GB" dirty="0">
                <a:solidFill>
                  <a:srgbClr val="3E3D2D"/>
                </a:solidFill>
                <a:latin typeface="CenturyGothic"/>
              </a:rPr>
              <a:t>to organise</a:t>
            </a:r>
          </a:p>
          <a:p>
            <a:pPr lvl="1"/>
            <a:r>
              <a:rPr lang="en-GB" dirty="0">
                <a:solidFill>
                  <a:srgbClr val="3E3D2D"/>
                </a:solidFill>
                <a:latin typeface="CenturyGothic"/>
              </a:rPr>
              <a:t>All ways of organising are </a:t>
            </a:r>
            <a:r>
              <a:rPr lang="en-GB" u="sng" dirty="0">
                <a:solidFill>
                  <a:srgbClr val="3E3D2D"/>
                </a:solidFill>
                <a:latin typeface="CenturyGothic"/>
              </a:rPr>
              <a:t>not</a:t>
            </a:r>
            <a:r>
              <a:rPr lang="en-GB" dirty="0">
                <a:solidFill>
                  <a:srgbClr val="3E3D2D"/>
                </a:solidFill>
                <a:latin typeface="CenturyGothic"/>
              </a:rPr>
              <a:t> equally effective</a:t>
            </a:r>
          </a:p>
          <a:p>
            <a:endParaRPr lang="en-GB" sz="2800" dirty="0">
              <a:solidFill>
                <a:srgbClr val="3E3D2D"/>
              </a:solidFill>
              <a:latin typeface="CenturyGothic"/>
            </a:endParaRPr>
          </a:p>
        </p:txBody>
      </p:sp>
      <p:sp>
        <p:nvSpPr>
          <p:cNvPr id="2" name="Rectangle 1"/>
          <p:cNvSpPr/>
          <p:nvPr/>
        </p:nvSpPr>
        <p:spPr>
          <a:xfrm>
            <a:off x="159531" y="260648"/>
            <a:ext cx="8761448" cy="584775"/>
          </a:xfrm>
          <a:prstGeom prst="rect">
            <a:avLst/>
          </a:prstGeom>
        </p:spPr>
        <p:txBody>
          <a:bodyPr wrap="square">
            <a:spAutoFit/>
          </a:bodyPr>
          <a:lstStyle/>
          <a:p>
            <a:pPr algn="ctr"/>
            <a:r>
              <a:rPr lang="en-GB" sz="3200" dirty="0">
                <a:solidFill>
                  <a:schemeClr val="tx2"/>
                </a:solidFill>
                <a:latin typeface="CenturyGothic"/>
              </a:rPr>
              <a:t>Goals &amp; Equifinality</a:t>
            </a:r>
            <a:endParaRPr lang="en-GB" sz="3200" dirty="0">
              <a:solidFill>
                <a:schemeClr val="tx2"/>
              </a:solidFill>
            </a:endParaRPr>
          </a:p>
        </p:txBody>
      </p:sp>
    </p:spTree>
    <p:extLst>
      <p:ext uri="{BB962C8B-B14F-4D97-AF65-F5344CB8AC3E}">
        <p14:creationId xmlns:p14="http://schemas.microsoft.com/office/powerpoint/2010/main" val="37031802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4034" y="621218"/>
            <a:ext cx="8790454" cy="4167324"/>
          </a:xfrm>
        </p:spPr>
        <p:txBody>
          <a:bodyPr>
            <a:noAutofit/>
          </a:bodyPr>
          <a:lstStyle/>
          <a:p>
            <a:pPr algn="just"/>
            <a:endParaRPr lang="en-GB" sz="2800" dirty="0">
              <a:solidFill>
                <a:srgbClr val="3E3D2D"/>
              </a:solidFill>
              <a:latin typeface="CenturyGothic"/>
            </a:endParaRPr>
          </a:p>
          <a:p>
            <a:pPr algn="just"/>
            <a:r>
              <a:rPr lang="en-GB" sz="2800" dirty="0">
                <a:solidFill>
                  <a:srgbClr val="3E3D2D"/>
                </a:solidFill>
                <a:latin typeface="CenturyGothic"/>
              </a:rPr>
              <a:t>Negative feedback: Seeks to correct or reduce deviations in the system’s processes to re-establish a steady course back in the direction of the system’s goal</a:t>
            </a:r>
          </a:p>
          <a:p>
            <a:pPr algn="just"/>
            <a:endParaRPr lang="en-GB" sz="2800" dirty="0">
              <a:solidFill>
                <a:srgbClr val="3E3D2D"/>
              </a:solidFill>
              <a:latin typeface="CenturyGothic"/>
            </a:endParaRPr>
          </a:p>
          <a:p>
            <a:pPr algn="just"/>
            <a:r>
              <a:rPr lang="en-GB" sz="2800" dirty="0">
                <a:solidFill>
                  <a:srgbClr val="3E3D2D"/>
                </a:solidFill>
                <a:latin typeface="CenturyGothic"/>
              </a:rPr>
              <a:t>Positive feedback: Changes the system in ways that amplify and enhance current good processes.</a:t>
            </a:r>
          </a:p>
        </p:txBody>
      </p:sp>
      <p:sp>
        <p:nvSpPr>
          <p:cNvPr id="2" name="Rectangle 1"/>
          <p:cNvSpPr/>
          <p:nvPr/>
        </p:nvSpPr>
        <p:spPr>
          <a:xfrm>
            <a:off x="188537" y="260648"/>
            <a:ext cx="8761448" cy="584775"/>
          </a:xfrm>
          <a:prstGeom prst="rect">
            <a:avLst/>
          </a:prstGeom>
        </p:spPr>
        <p:txBody>
          <a:bodyPr wrap="square">
            <a:spAutoFit/>
          </a:bodyPr>
          <a:lstStyle/>
          <a:p>
            <a:pPr algn="ctr"/>
            <a:r>
              <a:rPr lang="en-GB" sz="3200" dirty="0">
                <a:solidFill>
                  <a:schemeClr val="tx2"/>
                </a:solidFill>
                <a:latin typeface="CenturyGothic"/>
              </a:rPr>
              <a:t>Feedback</a:t>
            </a:r>
            <a:endParaRPr lang="en-GB" sz="3200" dirty="0">
              <a:solidFill>
                <a:schemeClr val="tx2"/>
              </a:solidFill>
            </a:endParaRPr>
          </a:p>
        </p:txBody>
      </p:sp>
    </p:spTree>
    <p:extLst>
      <p:ext uri="{BB962C8B-B14F-4D97-AF65-F5344CB8AC3E}">
        <p14:creationId xmlns:p14="http://schemas.microsoft.com/office/powerpoint/2010/main" val="35434560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5535" y="1052736"/>
            <a:ext cx="8674938" cy="4752528"/>
          </a:xfrm>
        </p:spPr>
        <p:txBody>
          <a:bodyPr>
            <a:noAutofit/>
          </a:bodyPr>
          <a:lstStyle/>
          <a:p>
            <a:pPr algn="just"/>
            <a:r>
              <a:rPr lang="en-GB" sz="2800" dirty="0"/>
              <a:t>The amount of order or lack of order in a system</a:t>
            </a:r>
            <a:r>
              <a:rPr lang="en-GB" sz="2800" i="1" dirty="0"/>
              <a:t> – (Cambridge Dictionaries, 2020)</a:t>
            </a:r>
          </a:p>
          <a:p>
            <a:pPr algn="just"/>
            <a:endParaRPr lang="en-GB" sz="2800" i="1" dirty="0"/>
          </a:p>
          <a:p>
            <a:pPr algn="just"/>
            <a:r>
              <a:rPr lang="en-GB" sz="2800" dirty="0"/>
              <a:t>Systems tend to run down and move towards disorganisation.</a:t>
            </a:r>
          </a:p>
          <a:p>
            <a:pPr algn="just"/>
            <a:endParaRPr lang="en-GB" sz="2800" dirty="0"/>
          </a:p>
          <a:p>
            <a:pPr algn="just"/>
            <a:r>
              <a:rPr lang="en-GB" sz="2800" dirty="0"/>
              <a:t>Balance: Energy, resources, and information coming into the system help it reach equilibrium.</a:t>
            </a:r>
          </a:p>
          <a:p>
            <a:endParaRPr lang="en-GB" sz="2800" i="1" dirty="0">
              <a:solidFill>
                <a:srgbClr val="3E3D2D"/>
              </a:solidFill>
              <a:latin typeface="CenturyGothic"/>
            </a:endParaRPr>
          </a:p>
          <a:p>
            <a:endParaRPr lang="en-GB" sz="2800" i="1" dirty="0">
              <a:solidFill>
                <a:srgbClr val="3E3D2D"/>
              </a:solidFill>
              <a:latin typeface="CenturyGothic"/>
            </a:endParaRPr>
          </a:p>
        </p:txBody>
      </p:sp>
      <p:sp>
        <p:nvSpPr>
          <p:cNvPr id="2" name="Rectangle 1"/>
          <p:cNvSpPr/>
          <p:nvPr/>
        </p:nvSpPr>
        <p:spPr>
          <a:xfrm>
            <a:off x="152431" y="44624"/>
            <a:ext cx="8761448" cy="584775"/>
          </a:xfrm>
          <a:prstGeom prst="rect">
            <a:avLst/>
          </a:prstGeom>
        </p:spPr>
        <p:txBody>
          <a:bodyPr wrap="square">
            <a:spAutoFit/>
          </a:bodyPr>
          <a:lstStyle/>
          <a:p>
            <a:pPr algn="ctr"/>
            <a:r>
              <a:rPr lang="en-GB" sz="3200" dirty="0">
                <a:solidFill>
                  <a:schemeClr val="tx2"/>
                </a:solidFill>
                <a:latin typeface="CenturyGothic"/>
              </a:rPr>
              <a:t>Entropy</a:t>
            </a:r>
            <a:endParaRPr lang="en-GB" sz="3200" dirty="0">
              <a:solidFill>
                <a:schemeClr val="tx2"/>
              </a:solidFill>
            </a:endParaRPr>
          </a:p>
        </p:txBody>
      </p:sp>
    </p:spTree>
    <p:extLst>
      <p:ext uri="{BB962C8B-B14F-4D97-AF65-F5344CB8AC3E}">
        <p14:creationId xmlns:p14="http://schemas.microsoft.com/office/powerpoint/2010/main" val="12354262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68253" y="1340768"/>
            <a:ext cx="8292180" cy="4320480"/>
          </a:xfrm>
        </p:spPr>
        <p:txBody>
          <a:bodyPr>
            <a:noAutofit/>
          </a:bodyPr>
          <a:lstStyle/>
          <a:p>
            <a:r>
              <a:rPr lang="en-GB" i="1" dirty="0"/>
              <a:t>Chaos theory</a:t>
            </a:r>
          </a:p>
          <a:p>
            <a:endParaRPr lang="en-GB" i="1" dirty="0"/>
          </a:p>
          <a:p>
            <a:r>
              <a:rPr lang="en-GB" i="1" dirty="0"/>
              <a:t>Learning organisations by Peter Senge</a:t>
            </a:r>
          </a:p>
          <a:p>
            <a:endParaRPr lang="en-GB" i="1" dirty="0"/>
          </a:p>
          <a:p>
            <a:r>
              <a:rPr lang="en-GB" i="1" dirty="0"/>
              <a:t>Karl Weick’s research on loosely coupled systems.</a:t>
            </a:r>
          </a:p>
          <a:p>
            <a:endParaRPr lang="en-GB" sz="2800" i="1" dirty="0">
              <a:solidFill>
                <a:srgbClr val="3E3D2D"/>
              </a:solidFill>
              <a:latin typeface="CenturyGothic"/>
            </a:endParaRPr>
          </a:p>
          <a:p>
            <a:endParaRPr lang="en-GB" sz="2800" i="1" dirty="0">
              <a:solidFill>
                <a:srgbClr val="3E3D2D"/>
              </a:solidFill>
              <a:latin typeface="CenturyGothic"/>
            </a:endParaRPr>
          </a:p>
        </p:txBody>
      </p:sp>
      <p:sp>
        <p:nvSpPr>
          <p:cNvPr id="2" name="Rectangle 1"/>
          <p:cNvSpPr/>
          <p:nvPr/>
        </p:nvSpPr>
        <p:spPr>
          <a:xfrm>
            <a:off x="150605" y="260648"/>
            <a:ext cx="8761448" cy="584775"/>
          </a:xfrm>
          <a:prstGeom prst="rect">
            <a:avLst/>
          </a:prstGeom>
        </p:spPr>
        <p:txBody>
          <a:bodyPr wrap="square">
            <a:spAutoFit/>
          </a:bodyPr>
          <a:lstStyle/>
          <a:p>
            <a:pPr algn="ctr"/>
            <a:r>
              <a:rPr lang="en-GB" sz="3200" dirty="0">
                <a:solidFill>
                  <a:schemeClr val="tx2"/>
                </a:solidFill>
                <a:latin typeface="CenturyGothic"/>
              </a:rPr>
              <a:t>Systems theory – related areas</a:t>
            </a:r>
            <a:endParaRPr lang="en-GB" sz="3200" dirty="0">
              <a:solidFill>
                <a:schemeClr val="tx2"/>
              </a:solidFill>
            </a:endParaRPr>
          </a:p>
        </p:txBody>
      </p:sp>
    </p:spTree>
    <p:extLst>
      <p:ext uri="{BB962C8B-B14F-4D97-AF65-F5344CB8AC3E}">
        <p14:creationId xmlns:p14="http://schemas.microsoft.com/office/powerpoint/2010/main" val="33300316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2420888"/>
            <a:ext cx="8430769" cy="769441"/>
          </a:xfrm>
          <a:prstGeom prst="rect">
            <a:avLst/>
          </a:prstGeom>
          <a:noFill/>
        </p:spPr>
        <p:txBody>
          <a:bodyPr wrap="none" lIns="91440" tIns="45720" rIns="91440" bIns="45720">
            <a:spAutoFit/>
          </a:bodyPr>
          <a:lstStyle/>
          <a:p>
            <a:pPr algn="ctr"/>
            <a:r>
              <a:rPr lang="en-US" sz="4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TEST YOUR UNDERSTANDING</a:t>
            </a:r>
          </a:p>
        </p:txBody>
      </p:sp>
    </p:spTree>
    <p:extLst>
      <p:ext uri="{BB962C8B-B14F-4D97-AF65-F5344CB8AC3E}">
        <p14:creationId xmlns:p14="http://schemas.microsoft.com/office/powerpoint/2010/main" val="2231673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78098"/>
          </a:xfrm>
        </p:spPr>
        <p:txBody>
          <a:bodyPr>
            <a:normAutofit/>
          </a:bodyPr>
          <a:lstStyle/>
          <a:p>
            <a:r>
              <a:rPr lang="en-GB" sz="3200" dirty="0">
                <a:solidFill>
                  <a:srgbClr val="FF0000"/>
                </a:solidFill>
              </a:rPr>
              <a:t>Group activity: Open systems</a:t>
            </a:r>
          </a:p>
        </p:txBody>
      </p:sp>
      <p:sp>
        <p:nvSpPr>
          <p:cNvPr id="3" name="Content Placeholder 2"/>
          <p:cNvSpPr>
            <a:spLocks noGrp="1"/>
          </p:cNvSpPr>
          <p:nvPr>
            <p:ph idx="1"/>
          </p:nvPr>
        </p:nvSpPr>
        <p:spPr>
          <a:xfrm>
            <a:off x="457200" y="1196753"/>
            <a:ext cx="8229600" cy="4104456"/>
          </a:xfrm>
        </p:spPr>
        <p:txBody>
          <a:bodyPr/>
          <a:lstStyle/>
          <a:p>
            <a:pPr algn="just"/>
            <a:r>
              <a:rPr lang="en-GB" dirty="0"/>
              <a:t>In groups, think about any organisation of your choice </a:t>
            </a:r>
            <a:r>
              <a:rPr lang="en-GB" i="1" u="sng" dirty="0"/>
              <a:t>as a system</a:t>
            </a:r>
            <a:r>
              <a:rPr lang="en-GB" dirty="0"/>
              <a:t> and explain how they operate as an organisation within that system. </a:t>
            </a:r>
          </a:p>
        </p:txBody>
      </p:sp>
    </p:spTree>
    <p:extLst>
      <p:ext uri="{BB962C8B-B14F-4D97-AF65-F5344CB8AC3E}">
        <p14:creationId xmlns:p14="http://schemas.microsoft.com/office/powerpoint/2010/main" val="29711072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71536" y="2420888"/>
            <a:ext cx="7600927" cy="1107996"/>
          </a:xfrm>
          <a:prstGeom prst="rect">
            <a:avLst/>
          </a:prstGeom>
          <a:noFill/>
        </p:spPr>
        <p:txBody>
          <a:bodyPr wrap="none" lIns="91440" tIns="45720" rIns="91440" bIns="45720">
            <a:spAutoFit/>
          </a:bodyPr>
          <a:lstStyle/>
          <a:p>
            <a:pPr algn="ctr"/>
            <a:r>
              <a:rPr lang="en-US" sz="66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ANY QUESTIONS?</a:t>
            </a:r>
          </a:p>
        </p:txBody>
      </p:sp>
    </p:spTree>
    <p:extLst>
      <p:ext uri="{BB962C8B-B14F-4D97-AF65-F5344CB8AC3E}">
        <p14:creationId xmlns:p14="http://schemas.microsoft.com/office/powerpoint/2010/main" val="26312352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Home work read </a:t>
            </a:r>
            <a:endParaRPr lang="en-US" dirty="0"/>
          </a:p>
        </p:txBody>
      </p:sp>
      <p:pic>
        <p:nvPicPr>
          <p:cNvPr id="87042" name="Picture 2"/>
          <p:cNvPicPr>
            <a:picLocks noGrp="1" noChangeAspect="1" noChangeArrowheads="1"/>
          </p:cNvPicPr>
          <p:nvPr>
            <p:ph idx="1"/>
          </p:nvPr>
        </p:nvPicPr>
        <p:blipFill>
          <a:blip r:embed="rId3"/>
          <a:srcRect/>
          <a:stretch>
            <a:fillRect/>
          </a:stretch>
        </p:blipFill>
        <p:spPr bwMode="auto">
          <a:xfrm>
            <a:off x="1835696" y="1556792"/>
            <a:ext cx="5286411" cy="3740773"/>
          </a:xfrm>
          <a:prstGeom prst="rect">
            <a:avLst/>
          </a:prstGeom>
          <a:noFill/>
          <a:ln w="9525">
            <a:noFill/>
            <a:miter lim="800000"/>
            <a:headEnd/>
            <a:tailEnd/>
          </a:ln>
          <a:effectLst/>
        </p:spPr>
      </p:pic>
    </p:spTree>
    <p:extLst>
      <p:ext uri="{BB962C8B-B14F-4D97-AF65-F5344CB8AC3E}">
        <p14:creationId xmlns:p14="http://schemas.microsoft.com/office/powerpoint/2010/main" val="37098732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75656" y="2564904"/>
            <a:ext cx="6552728" cy="1224136"/>
          </a:xfrm>
        </p:spPr>
        <p:txBody>
          <a:bodyPr/>
          <a:lstStyle/>
          <a:p>
            <a:pPr algn="ctr"/>
            <a:r>
              <a:rPr lang="en-GB" dirty="0">
                <a:solidFill>
                  <a:srgbClr val="7030A0"/>
                </a:solidFill>
              </a:rPr>
              <a:t>Referencing</a:t>
            </a:r>
          </a:p>
        </p:txBody>
      </p:sp>
    </p:spTree>
    <p:extLst>
      <p:ext uri="{BB962C8B-B14F-4D97-AF65-F5344CB8AC3E}">
        <p14:creationId xmlns:p14="http://schemas.microsoft.com/office/powerpoint/2010/main" val="339901199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p:cNvSpPr txBox="1">
            <a:spLocks/>
          </p:cNvSpPr>
          <p:nvPr/>
        </p:nvSpPr>
        <p:spPr>
          <a:xfrm>
            <a:off x="1331640" y="188640"/>
            <a:ext cx="6768752" cy="720080"/>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GB" sz="4000" dirty="0">
                <a:solidFill>
                  <a:srgbClr val="7030A0"/>
                </a:solidFill>
                <a:ea typeface="MS PGothic" pitchFamily="34" charset="-128"/>
                <a:cs typeface="MS PGothic" charset="0"/>
              </a:rPr>
              <a:t>Harvard: author-date method</a:t>
            </a:r>
          </a:p>
        </p:txBody>
      </p:sp>
      <p:sp>
        <p:nvSpPr>
          <p:cNvPr id="9" name="Content Placeholder 2"/>
          <p:cNvSpPr>
            <a:spLocks noGrp="1"/>
          </p:cNvSpPr>
          <p:nvPr>
            <p:ph idx="1"/>
          </p:nvPr>
        </p:nvSpPr>
        <p:spPr>
          <a:xfrm>
            <a:off x="1043608" y="795861"/>
            <a:ext cx="7488832" cy="5266278"/>
          </a:xfrm>
        </p:spPr>
        <p:txBody>
          <a:bodyPr>
            <a:normAutofit lnSpcReduction="10000"/>
          </a:bodyPr>
          <a:lstStyle/>
          <a:p>
            <a:endParaRPr lang="en-GB" sz="1200" dirty="0"/>
          </a:p>
          <a:p>
            <a:r>
              <a:rPr lang="en-GB" dirty="0"/>
              <a:t>Cite </a:t>
            </a:r>
            <a:r>
              <a:rPr lang="en-GB" b="1" dirty="0">
                <a:solidFill>
                  <a:srgbClr val="0070C0"/>
                </a:solidFill>
              </a:rPr>
              <a:t>author(s)</a:t>
            </a:r>
            <a:r>
              <a:rPr lang="en-GB" dirty="0">
                <a:solidFill>
                  <a:schemeClr val="accent3"/>
                </a:solidFill>
              </a:rPr>
              <a:t> </a:t>
            </a:r>
            <a:r>
              <a:rPr lang="en-GB" dirty="0"/>
              <a:t>and </a:t>
            </a:r>
            <a:r>
              <a:rPr lang="en-GB" b="1" dirty="0">
                <a:solidFill>
                  <a:srgbClr val="0070C0"/>
                </a:solidFill>
              </a:rPr>
              <a:t>date</a:t>
            </a:r>
            <a:r>
              <a:rPr lang="en-GB" dirty="0">
                <a:solidFill>
                  <a:schemeClr val="accent3"/>
                </a:solidFill>
              </a:rPr>
              <a:t> </a:t>
            </a:r>
            <a:r>
              <a:rPr lang="en-GB" dirty="0"/>
              <a:t>in your text</a:t>
            </a:r>
          </a:p>
          <a:p>
            <a:pPr lvl="1"/>
            <a:r>
              <a:rPr lang="en-GB" sz="2400" dirty="0"/>
              <a:t>where their ideas/theories have been used e.g.  </a:t>
            </a:r>
          </a:p>
          <a:p>
            <a:pPr marL="457200" lvl="1" indent="0">
              <a:buNone/>
            </a:pPr>
            <a:r>
              <a:rPr lang="en-GB" sz="2400" dirty="0"/>
              <a:t>                                Smith (2009) states that…</a:t>
            </a:r>
            <a:endParaRPr lang="en-GB" sz="1800" b="1" dirty="0">
              <a:solidFill>
                <a:srgbClr val="FF0000"/>
              </a:solidFill>
            </a:endParaRPr>
          </a:p>
          <a:p>
            <a:pPr marL="457200" lvl="1" indent="0" algn="ctr">
              <a:buNone/>
            </a:pPr>
            <a:r>
              <a:rPr lang="en-GB" sz="3200" b="1" dirty="0">
                <a:solidFill>
                  <a:srgbClr val="0070C0"/>
                </a:solidFill>
              </a:rPr>
              <a:t>AND </a:t>
            </a:r>
          </a:p>
          <a:p>
            <a:pPr marL="457200" lvl="1" indent="0" algn="ctr">
              <a:buNone/>
            </a:pPr>
            <a:endParaRPr lang="en-GB" sz="1800" dirty="0"/>
          </a:p>
          <a:p>
            <a:r>
              <a:rPr lang="en-GB" dirty="0"/>
              <a:t>Compile your </a:t>
            </a:r>
            <a:r>
              <a:rPr lang="en-GB" b="1" dirty="0">
                <a:solidFill>
                  <a:srgbClr val="0070C0"/>
                </a:solidFill>
              </a:rPr>
              <a:t>reference list</a:t>
            </a:r>
          </a:p>
          <a:p>
            <a:pPr lvl="1"/>
            <a:r>
              <a:rPr lang="en-GB" sz="2400" dirty="0"/>
              <a:t>an A-Z list of references at the end of your document: </a:t>
            </a:r>
          </a:p>
          <a:p>
            <a:pPr marL="457200" lvl="1" indent="0">
              <a:buNone/>
            </a:pPr>
            <a:endParaRPr lang="en-GB" sz="2400" dirty="0"/>
          </a:p>
          <a:p>
            <a:pPr marL="457200" lvl="1" indent="0">
              <a:buNone/>
            </a:pPr>
            <a:r>
              <a:rPr lang="en-GB" sz="2400" dirty="0"/>
              <a:t>Smith, J. (2009) </a:t>
            </a:r>
            <a:r>
              <a:rPr lang="en-GB" sz="2400" i="1" dirty="0"/>
              <a:t>How to Reference Correctly</a:t>
            </a:r>
            <a:r>
              <a:rPr lang="en-GB" sz="2400" dirty="0"/>
              <a:t>. London: Penguin.</a:t>
            </a:r>
          </a:p>
          <a:p>
            <a:pPr lvl="1"/>
            <a:endParaRPr lang="en-GB" sz="2400" dirty="0"/>
          </a:p>
          <a:p>
            <a:pPr marL="457200" lvl="1" indent="0">
              <a:buNone/>
            </a:pPr>
            <a:endParaRPr lang="en-GB" sz="2400" dirty="0"/>
          </a:p>
        </p:txBody>
      </p:sp>
    </p:spTree>
    <p:extLst>
      <p:ext uri="{BB962C8B-B14F-4D97-AF65-F5344CB8AC3E}">
        <p14:creationId xmlns:p14="http://schemas.microsoft.com/office/powerpoint/2010/main" val="41899289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208871" y="1344012"/>
            <a:ext cx="7107545" cy="1396574"/>
            <a:chOff x="-43850" y="1297852"/>
            <a:chExt cx="6139850" cy="1038124"/>
          </a:xfrm>
        </p:grpSpPr>
        <p:sp>
          <p:nvSpPr>
            <p:cNvPr id="14" name="Rectangle 13"/>
            <p:cNvSpPr/>
            <p:nvPr/>
          </p:nvSpPr>
          <p:spPr>
            <a:xfrm>
              <a:off x="-43850" y="1297852"/>
              <a:ext cx="6096000" cy="1038124"/>
            </a:xfrm>
            <a:prstGeom prst="rect">
              <a:avLst/>
            </a:prstGeom>
          </p:spPr>
          <p:style>
            <a:lnRef idx="2">
              <a:schemeClr val="accent3">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vert="horz" lIns="360000" tIns="0" rIns="360000" bIns="0" anchor="ctr" anchorCtr="0"/>
            <a:lstStyle/>
            <a:p>
              <a:r>
                <a:rPr lang="en-GB" sz="2000" b="1" kern="0" dirty="0">
                  <a:solidFill>
                    <a:srgbClr val="000000"/>
                  </a:solidFill>
                </a:rPr>
                <a:t>"By shifting the physical quality of one's voice, a person can express varied emotional states" (Evans, 2012, p. 21).</a:t>
              </a:r>
            </a:p>
          </p:txBody>
        </p:sp>
        <p:sp>
          <p:nvSpPr>
            <p:cNvPr id="15" name="Rectangle 14"/>
            <p:cNvSpPr/>
            <p:nvPr/>
          </p:nvSpPr>
          <p:spPr>
            <a:xfrm>
              <a:off x="0" y="1520125"/>
              <a:ext cx="6096000" cy="815850"/>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473117" tIns="291592" rIns="473117" bIns="99568" numCol="1" spcCol="1270" anchor="ctr" anchorCtr="0">
              <a:noAutofit/>
            </a:bodyPr>
            <a:lstStyle/>
            <a:p>
              <a:pPr marL="114300" lvl="1" indent="-114300" algn="l" defTabSz="622300">
                <a:lnSpc>
                  <a:spcPct val="90000"/>
                </a:lnSpc>
                <a:spcBef>
                  <a:spcPct val="0"/>
                </a:spcBef>
                <a:spcAft>
                  <a:spcPct val="15000"/>
                </a:spcAft>
                <a:buChar char="••"/>
              </a:pPr>
              <a:endParaRPr lang="en-GB" kern="1200" dirty="0"/>
            </a:p>
          </p:txBody>
        </p:sp>
      </p:grpSp>
      <p:grpSp>
        <p:nvGrpSpPr>
          <p:cNvPr id="5" name="Group 4"/>
          <p:cNvGrpSpPr/>
          <p:nvPr/>
        </p:nvGrpSpPr>
        <p:grpSpPr>
          <a:xfrm>
            <a:off x="1208871" y="809616"/>
            <a:ext cx="5544616" cy="484708"/>
            <a:chOff x="304800" y="1313485"/>
            <a:chExt cx="4267200" cy="413280"/>
          </a:xfrm>
        </p:grpSpPr>
        <p:sp>
          <p:nvSpPr>
            <p:cNvPr id="12" name="Rounded Rectangle 11"/>
            <p:cNvSpPr/>
            <p:nvPr/>
          </p:nvSpPr>
          <p:spPr>
            <a:xfrm>
              <a:off x="304800" y="1313485"/>
              <a:ext cx="4267200" cy="413280"/>
            </a:xfrm>
            <a:prstGeom prst="roundRect">
              <a:avLst/>
            </a:prstGeom>
          </p:spPr>
          <p:style>
            <a:lnRef idx="1">
              <a:schemeClr val="accent6"/>
            </a:lnRef>
            <a:fillRef idx="2">
              <a:schemeClr val="accent6"/>
            </a:fillRef>
            <a:effectRef idx="1">
              <a:schemeClr val="accent6"/>
            </a:effectRef>
            <a:fontRef idx="minor">
              <a:schemeClr val="dk1"/>
            </a:fontRef>
          </p:style>
        </p:sp>
        <p:sp>
          <p:nvSpPr>
            <p:cNvPr id="13" name="Rounded Rectangle 6"/>
            <p:cNvSpPr/>
            <p:nvPr/>
          </p:nvSpPr>
          <p:spPr>
            <a:xfrm>
              <a:off x="324975" y="1333660"/>
              <a:ext cx="4226850" cy="372930"/>
            </a:xfrm>
            <a:prstGeom prst="rect">
              <a:avLst/>
            </a:prstGeom>
          </p:spPr>
          <p:style>
            <a:lnRef idx="1">
              <a:schemeClr val="accent6"/>
            </a:lnRef>
            <a:fillRef idx="2">
              <a:schemeClr val="accent6"/>
            </a:fillRef>
            <a:effectRef idx="1">
              <a:schemeClr val="accent6"/>
            </a:effectRef>
            <a:fontRef idx="minor">
              <a:schemeClr val="dk1"/>
            </a:fontRef>
          </p:style>
          <p:txBody>
            <a:bodyPr spcFirstLastPara="0" vert="horz" wrap="square" lIns="161290" tIns="0" rIns="161290" bIns="0" numCol="1" spcCol="1270" anchor="ctr" anchorCtr="0">
              <a:noAutofit/>
            </a:bodyPr>
            <a:lstStyle/>
            <a:p>
              <a:pPr lvl="0" algn="l" defTabSz="622300">
                <a:lnSpc>
                  <a:spcPct val="90000"/>
                </a:lnSpc>
                <a:spcBef>
                  <a:spcPct val="0"/>
                </a:spcBef>
                <a:spcAft>
                  <a:spcPct val="35000"/>
                </a:spcAft>
              </a:pPr>
              <a:r>
                <a:rPr lang="en-GB" kern="1200" dirty="0"/>
                <a:t>Direct Quote</a:t>
              </a:r>
            </a:p>
          </p:txBody>
        </p:sp>
      </p:grpSp>
      <p:sp>
        <p:nvSpPr>
          <p:cNvPr id="17" name="Title 1"/>
          <p:cNvSpPr txBox="1">
            <a:spLocks/>
          </p:cNvSpPr>
          <p:nvPr/>
        </p:nvSpPr>
        <p:spPr>
          <a:xfrm>
            <a:off x="1920290" y="34072"/>
            <a:ext cx="6768752" cy="714322"/>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GB" sz="3900" dirty="0">
                <a:solidFill>
                  <a:srgbClr val="7030A0"/>
                </a:solidFill>
                <a:ea typeface="MS PGothic" pitchFamily="34" charset="-128"/>
                <a:cs typeface="MS PGothic" charset="0"/>
              </a:rPr>
              <a:t>How to cite?</a:t>
            </a:r>
          </a:p>
        </p:txBody>
      </p:sp>
      <p:grpSp>
        <p:nvGrpSpPr>
          <p:cNvPr id="24" name="Group 23"/>
          <p:cNvGrpSpPr/>
          <p:nvPr/>
        </p:nvGrpSpPr>
        <p:grpSpPr>
          <a:xfrm>
            <a:off x="899592" y="3284811"/>
            <a:ext cx="7071073" cy="2229177"/>
            <a:chOff x="-7450" y="1441938"/>
            <a:chExt cx="6342489" cy="815850"/>
          </a:xfrm>
        </p:grpSpPr>
        <p:sp>
          <p:nvSpPr>
            <p:cNvPr id="28" name="Rectangle 27"/>
            <p:cNvSpPr/>
            <p:nvPr/>
          </p:nvSpPr>
          <p:spPr>
            <a:xfrm>
              <a:off x="93469" y="1441938"/>
              <a:ext cx="6241570" cy="815850"/>
            </a:xfrm>
            <a:prstGeom prst="rect">
              <a:avLst/>
            </a:prstGeom>
          </p:spPr>
          <p:style>
            <a:lnRef idx="2">
              <a:schemeClr val="accent3">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29" name="Rectangle 28"/>
            <p:cNvSpPr/>
            <p:nvPr/>
          </p:nvSpPr>
          <p:spPr>
            <a:xfrm>
              <a:off x="-7450" y="1494709"/>
              <a:ext cx="5761864" cy="616741"/>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360000" tIns="0" rIns="360000" bIns="0" numCol="1" spcCol="1270" anchor="ctr" anchorCtr="0">
              <a:noAutofit/>
            </a:bodyPr>
            <a:lstStyle/>
            <a:p>
              <a:pPr marL="114300" lvl="1" indent="-114300" defTabSz="622300">
                <a:lnSpc>
                  <a:spcPct val="90000"/>
                </a:lnSpc>
                <a:spcBef>
                  <a:spcPct val="0"/>
                </a:spcBef>
                <a:spcAft>
                  <a:spcPct val="15000"/>
                </a:spcAft>
                <a:buFontTx/>
                <a:buChar char="••"/>
              </a:pPr>
              <a:endParaRPr lang="en-GB" b="1" kern="0" dirty="0">
                <a:solidFill>
                  <a:srgbClr val="7030A0"/>
                </a:solidFill>
              </a:endParaRPr>
            </a:p>
            <a:p>
              <a:pPr marL="0" lvl="1" defTabSz="622300">
                <a:lnSpc>
                  <a:spcPct val="90000"/>
                </a:lnSpc>
                <a:spcBef>
                  <a:spcPct val="0"/>
                </a:spcBef>
                <a:spcAft>
                  <a:spcPct val="15000"/>
                </a:spcAft>
              </a:pPr>
              <a:r>
                <a:rPr lang="en-GB" sz="2000" b="1" kern="0" dirty="0">
                  <a:solidFill>
                    <a:srgbClr val="7030A0"/>
                  </a:solidFill>
                </a:rPr>
                <a:t>In order to convey different feelings, people may use different voice tone, volume, or emphasis (Evans, 2012).</a:t>
              </a:r>
            </a:p>
            <a:p>
              <a:pPr marL="0" lvl="1" defTabSz="622300">
                <a:lnSpc>
                  <a:spcPct val="90000"/>
                </a:lnSpc>
                <a:spcBef>
                  <a:spcPct val="0"/>
                </a:spcBef>
                <a:spcAft>
                  <a:spcPct val="15000"/>
                </a:spcAft>
              </a:pPr>
              <a:endParaRPr lang="en-GB" sz="2000" b="1" kern="0" dirty="0">
                <a:solidFill>
                  <a:srgbClr val="7030A0"/>
                </a:solidFill>
              </a:endParaRPr>
            </a:p>
            <a:p>
              <a:pPr marL="0" lvl="1" defTabSz="622300">
                <a:lnSpc>
                  <a:spcPct val="90000"/>
                </a:lnSpc>
                <a:spcBef>
                  <a:spcPct val="0"/>
                </a:spcBef>
                <a:spcAft>
                  <a:spcPct val="15000"/>
                </a:spcAft>
              </a:pPr>
              <a:r>
                <a:rPr lang="en-GB" sz="2000" b="1" kern="0" dirty="0">
                  <a:solidFill>
                    <a:srgbClr val="0070C0"/>
                  </a:solidFill>
                </a:rPr>
                <a:t>Evans (2012) notes that a person can express different emotions by changing the tone, stress or volume of his or her voice.</a:t>
              </a:r>
            </a:p>
          </p:txBody>
        </p:sp>
      </p:grpSp>
      <p:grpSp>
        <p:nvGrpSpPr>
          <p:cNvPr id="25" name="Group 24"/>
          <p:cNvGrpSpPr/>
          <p:nvPr/>
        </p:nvGrpSpPr>
        <p:grpSpPr>
          <a:xfrm>
            <a:off x="1182657" y="2768942"/>
            <a:ext cx="5544616" cy="484708"/>
            <a:chOff x="304800" y="1313485"/>
            <a:chExt cx="4267200" cy="413280"/>
          </a:xfrm>
        </p:grpSpPr>
        <p:sp>
          <p:nvSpPr>
            <p:cNvPr id="26" name="Rounded Rectangle 25"/>
            <p:cNvSpPr/>
            <p:nvPr/>
          </p:nvSpPr>
          <p:spPr>
            <a:xfrm>
              <a:off x="304800" y="1313485"/>
              <a:ext cx="4267200" cy="413280"/>
            </a:xfrm>
            <a:prstGeom prst="roundRect">
              <a:avLst/>
            </a:prstGeom>
          </p:spPr>
          <p:style>
            <a:lnRef idx="1">
              <a:schemeClr val="accent6"/>
            </a:lnRef>
            <a:fillRef idx="2">
              <a:schemeClr val="accent6"/>
            </a:fillRef>
            <a:effectRef idx="1">
              <a:schemeClr val="accent6"/>
            </a:effectRef>
            <a:fontRef idx="minor">
              <a:schemeClr val="dk1"/>
            </a:fontRef>
          </p:style>
        </p:sp>
        <p:sp>
          <p:nvSpPr>
            <p:cNvPr id="27" name="Rounded Rectangle 6"/>
            <p:cNvSpPr/>
            <p:nvPr/>
          </p:nvSpPr>
          <p:spPr>
            <a:xfrm>
              <a:off x="324975" y="1333660"/>
              <a:ext cx="4226850" cy="372930"/>
            </a:xfrm>
            <a:prstGeom prst="rect">
              <a:avLst/>
            </a:prstGeom>
          </p:spPr>
          <p:style>
            <a:lnRef idx="1">
              <a:schemeClr val="accent6"/>
            </a:lnRef>
            <a:fillRef idx="2">
              <a:schemeClr val="accent6"/>
            </a:fillRef>
            <a:effectRef idx="1">
              <a:schemeClr val="accent6"/>
            </a:effectRef>
            <a:fontRef idx="minor">
              <a:schemeClr val="dk1"/>
            </a:fontRef>
          </p:style>
          <p:txBody>
            <a:bodyPr spcFirstLastPara="0" vert="horz" wrap="square" lIns="161290" tIns="0" rIns="161290" bIns="0" numCol="1" spcCol="1270" anchor="ctr" anchorCtr="0">
              <a:noAutofit/>
            </a:bodyPr>
            <a:lstStyle/>
            <a:p>
              <a:pPr lvl="0" algn="l" defTabSz="622300">
                <a:lnSpc>
                  <a:spcPct val="90000"/>
                </a:lnSpc>
                <a:spcBef>
                  <a:spcPct val="0"/>
                </a:spcBef>
                <a:spcAft>
                  <a:spcPct val="35000"/>
                </a:spcAft>
              </a:pPr>
              <a:r>
                <a:rPr lang="en-GB" kern="1200" dirty="0"/>
                <a:t>Paraphrase</a:t>
              </a:r>
            </a:p>
          </p:txBody>
        </p:sp>
      </p:grpSp>
    </p:spTree>
    <p:extLst>
      <p:ext uri="{BB962C8B-B14F-4D97-AF65-F5344CB8AC3E}">
        <p14:creationId xmlns:p14="http://schemas.microsoft.com/office/powerpoint/2010/main" val="98718476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1259633" y="104412"/>
            <a:ext cx="6120680" cy="645448"/>
          </a:xfrm>
        </p:spPr>
        <p:txBody>
          <a:bodyPr>
            <a:normAutofit fontScale="90000"/>
          </a:bodyPr>
          <a:lstStyle/>
          <a:p>
            <a:pPr eaLnBrk="1" hangingPunct="1"/>
            <a:r>
              <a:rPr lang="en-GB" sz="3800" dirty="0">
                <a:solidFill>
                  <a:srgbClr val="7030A0"/>
                </a:solidFill>
              </a:rPr>
              <a:t>Multiple authors</a:t>
            </a:r>
          </a:p>
        </p:txBody>
      </p:sp>
      <p:sp>
        <p:nvSpPr>
          <p:cNvPr id="5" name="Content Placeholder 2"/>
          <p:cNvSpPr>
            <a:spLocks noGrp="1"/>
          </p:cNvSpPr>
          <p:nvPr>
            <p:ph idx="1"/>
          </p:nvPr>
        </p:nvSpPr>
        <p:spPr>
          <a:xfrm>
            <a:off x="107504" y="836712"/>
            <a:ext cx="8928992" cy="4824389"/>
          </a:xfrm>
        </p:spPr>
        <p:txBody>
          <a:bodyPr tIns="180000"/>
          <a:lstStyle/>
          <a:p>
            <a:pPr marL="342900" lvl="1" indent="-342900">
              <a:buFontTx/>
              <a:buChar char="•"/>
            </a:pPr>
            <a:r>
              <a:rPr lang="en-GB" sz="2400" dirty="0"/>
              <a:t>If there are four or more authors, give the first surname followed by </a:t>
            </a:r>
            <a:r>
              <a:rPr lang="en-GB" sz="2400" i="1" dirty="0"/>
              <a:t>et al. </a:t>
            </a:r>
            <a:r>
              <a:rPr lang="en-GB" sz="2400" dirty="0"/>
              <a:t>in your </a:t>
            </a:r>
            <a:r>
              <a:rPr lang="en-GB" sz="2400" u="sng" dirty="0"/>
              <a:t>citation</a:t>
            </a:r>
          </a:p>
          <a:p>
            <a:pPr marL="342900" lvl="1" indent="-342900">
              <a:buFontTx/>
              <a:buChar char="•"/>
            </a:pPr>
            <a:endParaRPr lang="en-GB" sz="2400" b="1" dirty="0">
              <a:solidFill>
                <a:srgbClr val="0070C0"/>
              </a:solidFill>
            </a:endParaRPr>
          </a:p>
          <a:p>
            <a:pPr marL="0" indent="0">
              <a:buNone/>
            </a:pPr>
            <a:endParaRPr lang="en-GB" sz="2400" dirty="0"/>
          </a:p>
          <a:p>
            <a:endParaRPr lang="en-GB" sz="2400" dirty="0"/>
          </a:p>
          <a:p>
            <a:r>
              <a:rPr lang="en-GB" sz="2400" dirty="0"/>
              <a:t>For your reference list, include every author </a:t>
            </a:r>
          </a:p>
        </p:txBody>
      </p:sp>
      <p:grpSp>
        <p:nvGrpSpPr>
          <p:cNvPr id="2" name="Group 1"/>
          <p:cNvGrpSpPr/>
          <p:nvPr/>
        </p:nvGrpSpPr>
        <p:grpSpPr>
          <a:xfrm>
            <a:off x="1259633" y="1956590"/>
            <a:ext cx="7488831" cy="1112370"/>
            <a:chOff x="654336" y="2953598"/>
            <a:chExt cx="7920880" cy="1076168"/>
          </a:xfrm>
        </p:grpSpPr>
        <p:grpSp>
          <p:nvGrpSpPr>
            <p:cNvPr id="6" name="Group 5"/>
            <p:cNvGrpSpPr/>
            <p:nvPr/>
          </p:nvGrpSpPr>
          <p:grpSpPr>
            <a:xfrm>
              <a:off x="654336" y="3195952"/>
              <a:ext cx="7920880" cy="833814"/>
              <a:chOff x="0" y="1520125"/>
              <a:chExt cx="6096000" cy="1005518"/>
            </a:xfrm>
          </p:grpSpPr>
          <p:sp>
            <p:nvSpPr>
              <p:cNvPr id="7" name="Rectangle 6"/>
              <p:cNvSpPr/>
              <p:nvPr/>
            </p:nvSpPr>
            <p:spPr>
              <a:xfrm>
                <a:off x="0" y="1581386"/>
                <a:ext cx="6096000" cy="944257"/>
              </a:xfrm>
              <a:prstGeom prst="rect">
                <a:avLst/>
              </a:prstGeom>
            </p:spPr>
            <p:style>
              <a:lnRef idx="2">
                <a:schemeClr val="accent3">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vert="horz" lIns="0" tIns="0" rIns="0" bIns="0" anchor="ctr" anchorCtr="0"/>
              <a:lstStyle/>
              <a:p>
                <a:pPr lvl="1"/>
                <a:r>
                  <a:rPr lang="en-GB" sz="2400" dirty="0">
                    <a:solidFill>
                      <a:prstClr val="black">
                        <a:hueOff val="0"/>
                        <a:satOff val="0"/>
                        <a:lumOff val="0"/>
                        <a:alphaOff val="0"/>
                      </a:prstClr>
                    </a:solidFill>
                  </a:rPr>
                  <a:t>....was proved by L’Etang </a:t>
                </a:r>
                <a:r>
                  <a:rPr lang="en-GB" sz="2400" i="1" dirty="0">
                    <a:solidFill>
                      <a:prstClr val="black">
                        <a:hueOff val="0"/>
                        <a:satOff val="0"/>
                        <a:lumOff val="0"/>
                        <a:alphaOff val="0"/>
                      </a:prstClr>
                    </a:solidFill>
                  </a:rPr>
                  <a:t>et al</a:t>
                </a:r>
                <a:r>
                  <a:rPr lang="en-GB" sz="2400" dirty="0">
                    <a:solidFill>
                      <a:prstClr val="black">
                        <a:hueOff val="0"/>
                        <a:satOff val="0"/>
                        <a:lumOff val="0"/>
                        <a:alphaOff val="0"/>
                      </a:prstClr>
                    </a:solidFill>
                  </a:rPr>
                  <a:t>. (2016)</a:t>
                </a:r>
              </a:p>
            </p:txBody>
          </p:sp>
          <p:sp>
            <p:nvSpPr>
              <p:cNvPr id="8" name="Rectangle 7"/>
              <p:cNvSpPr/>
              <p:nvPr/>
            </p:nvSpPr>
            <p:spPr>
              <a:xfrm>
                <a:off x="0" y="1520125"/>
                <a:ext cx="6096000" cy="815850"/>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473117" tIns="291592" rIns="473117" bIns="99568" numCol="1" spcCol="1270" anchor="ctr" anchorCtr="0">
                <a:noAutofit/>
              </a:bodyPr>
              <a:lstStyle/>
              <a:p>
                <a:pPr marL="114300" lvl="1" indent="-114300" defTabSz="622300">
                  <a:lnSpc>
                    <a:spcPct val="90000"/>
                  </a:lnSpc>
                  <a:spcBef>
                    <a:spcPct val="0"/>
                  </a:spcBef>
                  <a:spcAft>
                    <a:spcPct val="15000"/>
                  </a:spcAft>
                  <a:buFontTx/>
                  <a:buChar char="••"/>
                </a:pPr>
                <a:endParaRPr lang="en-GB" dirty="0">
                  <a:solidFill>
                    <a:prstClr val="black">
                      <a:hueOff val="0"/>
                      <a:satOff val="0"/>
                      <a:lumOff val="0"/>
                      <a:alphaOff val="0"/>
                    </a:prstClr>
                  </a:solidFill>
                </a:endParaRPr>
              </a:p>
            </p:txBody>
          </p:sp>
        </p:grpSp>
        <p:grpSp>
          <p:nvGrpSpPr>
            <p:cNvPr id="9" name="Group 8"/>
            <p:cNvGrpSpPr/>
            <p:nvPr/>
          </p:nvGrpSpPr>
          <p:grpSpPr>
            <a:xfrm>
              <a:off x="1039704" y="2953598"/>
              <a:ext cx="5544616" cy="484708"/>
              <a:chOff x="304800" y="1313485"/>
              <a:chExt cx="4267200" cy="413280"/>
            </a:xfrm>
          </p:grpSpPr>
          <p:sp>
            <p:nvSpPr>
              <p:cNvPr id="10" name="Rounded Rectangle 9"/>
              <p:cNvSpPr/>
              <p:nvPr/>
            </p:nvSpPr>
            <p:spPr>
              <a:xfrm>
                <a:off x="304800" y="1313485"/>
                <a:ext cx="4267200" cy="413280"/>
              </a:xfrm>
              <a:prstGeom prst="roundRect">
                <a:avLst/>
              </a:prstGeom>
            </p:spPr>
            <p:style>
              <a:lnRef idx="1">
                <a:schemeClr val="accent6"/>
              </a:lnRef>
              <a:fillRef idx="2">
                <a:schemeClr val="accent6"/>
              </a:fillRef>
              <a:effectRef idx="1">
                <a:schemeClr val="accent6"/>
              </a:effectRef>
              <a:fontRef idx="minor">
                <a:schemeClr val="dk1"/>
              </a:fontRef>
            </p:style>
          </p:sp>
          <p:sp>
            <p:nvSpPr>
              <p:cNvPr id="11" name="Rounded Rectangle 6"/>
              <p:cNvSpPr/>
              <p:nvPr/>
            </p:nvSpPr>
            <p:spPr>
              <a:xfrm>
                <a:off x="324975" y="1333660"/>
                <a:ext cx="4226850" cy="37293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61290" tIns="0" rIns="161290" bIns="0" numCol="1" spcCol="1270" anchor="ctr" anchorCtr="0">
                <a:noAutofit/>
              </a:bodyPr>
              <a:lstStyle/>
              <a:p>
                <a:pPr defTabSz="622300">
                  <a:lnSpc>
                    <a:spcPct val="90000"/>
                  </a:lnSpc>
                  <a:spcBef>
                    <a:spcPct val="0"/>
                  </a:spcBef>
                  <a:spcAft>
                    <a:spcPct val="35000"/>
                  </a:spcAft>
                </a:pPr>
                <a:r>
                  <a:rPr lang="en-GB" dirty="0">
                    <a:solidFill>
                      <a:prstClr val="white"/>
                    </a:solidFill>
                  </a:rPr>
                  <a:t>In the text </a:t>
                </a:r>
              </a:p>
            </p:txBody>
          </p:sp>
        </p:grpSp>
      </p:grpSp>
      <p:grpSp>
        <p:nvGrpSpPr>
          <p:cNvPr id="3" name="Group 2"/>
          <p:cNvGrpSpPr/>
          <p:nvPr/>
        </p:nvGrpSpPr>
        <p:grpSpPr>
          <a:xfrm>
            <a:off x="958256" y="3577481"/>
            <a:ext cx="7776863" cy="2003322"/>
            <a:chOff x="622236" y="4349097"/>
            <a:chExt cx="7920880" cy="1967327"/>
          </a:xfrm>
        </p:grpSpPr>
        <p:grpSp>
          <p:nvGrpSpPr>
            <p:cNvPr id="12" name="Group 11"/>
            <p:cNvGrpSpPr/>
            <p:nvPr/>
          </p:nvGrpSpPr>
          <p:grpSpPr>
            <a:xfrm>
              <a:off x="622236" y="4591448"/>
              <a:ext cx="7920880" cy="1724976"/>
              <a:chOff x="0" y="1520125"/>
              <a:chExt cx="6096000" cy="815850"/>
            </a:xfrm>
          </p:grpSpPr>
          <p:sp>
            <p:nvSpPr>
              <p:cNvPr id="13" name="Rectangle 12"/>
              <p:cNvSpPr/>
              <p:nvPr/>
            </p:nvSpPr>
            <p:spPr>
              <a:xfrm>
                <a:off x="0" y="1520125"/>
                <a:ext cx="6096000" cy="815850"/>
              </a:xfrm>
              <a:prstGeom prst="rect">
                <a:avLst/>
              </a:prstGeom>
            </p:spPr>
            <p:style>
              <a:lnRef idx="2">
                <a:schemeClr val="accent3">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vert="horz" lIns="0" tIns="0" rIns="0" bIns="0" anchor="ctr" anchorCtr="0"/>
              <a:lstStyle/>
              <a:p>
                <a:pPr lvl="1"/>
                <a:r>
                  <a:rPr lang="en-GB" sz="2400" dirty="0">
                    <a:solidFill>
                      <a:prstClr val="black">
                        <a:hueOff val="0"/>
                        <a:satOff val="0"/>
                        <a:lumOff val="0"/>
                        <a:alphaOff val="0"/>
                      </a:prstClr>
                    </a:solidFill>
                  </a:rPr>
                  <a:t>L'Etang, J., McKie, D., Snow, N. and Xifra, J. (2016) </a:t>
                </a:r>
                <a:r>
                  <a:rPr lang="en-GB" sz="2400" i="1" dirty="0">
                    <a:solidFill>
                      <a:prstClr val="black">
                        <a:hueOff val="0"/>
                        <a:satOff val="0"/>
                        <a:lumOff val="0"/>
                        <a:alphaOff val="0"/>
                      </a:prstClr>
                    </a:solidFill>
                  </a:rPr>
                  <a:t>The Routledge handbook of critical public relations. </a:t>
                </a:r>
                <a:r>
                  <a:rPr lang="en-GB" sz="2400" dirty="0">
                    <a:solidFill>
                      <a:prstClr val="black">
                        <a:hueOff val="0"/>
                        <a:satOff val="0"/>
                        <a:lumOff val="0"/>
                        <a:alphaOff val="0"/>
                      </a:prstClr>
                    </a:solidFill>
                  </a:rPr>
                  <a:t>London: Routledge.</a:t>
                </a:r>
                <a:endParaRPr lang="en-GB" sz="2400" i="1" dirty="0">
                  <a:solidFill>
                    <a:prstClr val="black">
                      <a:hueOff val="0"/>
                      <a:satOff val="0"/>
                      <a:lumOff val="0"/>
                      <a:alphaOff val="0"/>
                    </a:prstClr>
                  </a:solidFill>
                </a:endParaRPr>
              </a:p>
            </p:txBody>
          </p:sp>
          <p:sp>
            <p:nvSpPr>
              <p:cNvPr id="14" name="Rectangle 13"/>
              <p:cNvSpPr/>
              <p:nvPr/>
            </p:nvSpPr>
            <p:spPr>
              <a:xfrm>
                <a:off x="0" y="1520125"/>
                <a:ext cx="6096000" cy="815850"/>
              </a:xfrm>
              <a:prstGeom prst="rect">
                <a:avLst/>
              </a:prstGeom>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473117" tIns="291592" rIns="473117" bIns="99568" numCol="1" spcCol="1270" anchor="ctr" anchorCtr="0">
                <a:noAutofit/>
              </a:bodyPr>
              <a:lstStyle/>
              <a:p>
                <a:pPr marL="114300" lvl="1" indent="-114300" defTabSz="622300">
                  <a:lnSpc>
                    <a:spcPct val="90000"/>
                  </a:lnSpc>
                  <a:spcBef>
                    <a:spcPct val="0"/>
                  </a:spcBef>
                  <a:spcAft>
                    <a:spcPct val="15000"/>
                  </a:spcAft>
                  <a:buFontTx/>
                  <a:buChar char="••"/>
                </a:pPr>
                <a:endParaRPr lang="en-GB" dirty="0">
                  <a:solidFill>
                    <a:prstClr val="black">
                      <a:hueOff val="0"/>
                      <a:satOff val="0"/>
                      <a:lumOff val="0"/>
                      <a:alphaOff val="0"/>
                    </a:prstClr>
                  </a:solidFill>
                </a:endParaRPr>
              </a:p>
            </p:txBody>
          </p:sp>
        </p:grpSp>
        <p:grpSp>
          <p:nvGrpSpPr>
            <p:cNvPr id="15" name="Group 14"/>
            <p:cNvGrpSpPr/>
            <p:nvPr/>
          </p:nvGrpSpPr>
          <p:grpSpPr>
            <a:xfrm>
              <a:off x="1007604" y="4349097"/>
              <a:ext cx="5544616" cy="484708"/>
              <a:chOff x="304800" y="1130477"/>
              <a:chExt cx="4267200" cy="413280"/>
            </a:xfrm>
          </p:grpSpPr>
          <p:sp>
            <p:nvSpPr>
              <p:cNvPr id="16" name="Rounded Rectangle 15"/>
              <p:cNvSpPr/>
              <p:nvPr/>
            </p:nvSpPr>
            <p:spPr>
              <a:xfrm>
                <a:off x="304800" y="1130477"/>
                <a:ext cx="4267200" cy="413280"/>
              </a:xfrm>
              <a:prstGeom prst="roundRect">
                <a:avLst/>
              </a:prstGeom>
            </p:spPr>
            <p:style>
              <a:lnRef idx="1">
                <a:schemeClr val="accent6"/>
              </a:lnRef>
              <a:fillRef idx="2">
                <a:schemeClr val="accent6"/>
              </a:fillRef>
              <a:effectRef idx="1">
                <a:schemeClr val="accent6"/>
              </a:effectRef>
              <a:fontRef idx="minor">
                <a:schemeClr val="dk1"/>
              </a:fontRef>
            </p:style>
          </p:sp>
          <p:sp>
            <p:nvSpPr>
              <p:cNvPr id="17" name="Rounded Rectangle 6"/>
              <p:cNvSpPr/>
              <p:nvPr/>
            </p:nvSpPr>
            <p:spPr>
              <a:xfrm>
                <a:off x="324975" y="1151044"/>
                <a:ext cx="4226850" cy="372930"/>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161290" tIns="0" rIns="161290" bIns="0" numCol="1" spcCol="1270" anchor="ctr" anchorCtr="0">
                <a:noAutofit/>
              </a:bodyPr>
              <a:lstStyle/>
              <a:p>
                <a:pPr defTabSz="622300">
                  <a:lnSpc>
                    <a:spcPct val="90000"/>
                  </a:lnSpc>
                  <a:spcBef>
                    <a:spcPct val="0"/>
                  </a:spcBef>
                  <a:spcAft>
                    <a:spcPct val="35000"/>
                  </a:spcAft>
                </a:pPr>
                <a:r>
                  <a:rPr lang="en-GB" dirty="0">
                    <a:solidFill>
                      <a:prstClr val="white"/>
                    </a:solidFill>
                  </a:rPr>
                  <a:t>In the reference list</a:t>
                </a:r>
              </a:p>
            </p:txBody>
          </p:sp>
        </p:grpSp>
      </p:grpSp>
    </p:spTree>
    <p:extLst>
      <p:ext uri="{BB962C8B-B14F-4D97-AF65-F5344CB8AC3E}">
        <p14:creationId xmlns:p14="http://schemas.microsoft.com/office/powerpoint/2010/main" val="2741582191"/>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5616" y="188640"/>
            <a:ext cx="7704856" cy="1080120"/>
          </a:xfrm>
        </p:spPr>
        <p:txBody>
          <a:bodyPr>
            <a:normAutofit/>
          </a:bodyPr>
          <a:lstStyle/>
          <a:p>
            <a:pPr eaLnBrk="1" hangingPunct="1"/>
            <a:r>
              <a:rPr lang="en-GB" sz="3800" dirty="0">
                <a:solidFill>
                  <a:srgbClr val="7030A0"/>
                </a:solidFill>
              </a:rPr>
              <a:t>References deconstructed - Books</a:t>
            </a:r>
          </a:p>
        </p:txBody>
      </p:sp>
      <p:sp>
        <p:nvSpPr>
          <p:cNvPr id="3" name="Content Placeholder 2"/>
          <p:cNvSpPr>
            <a:spLocks noGrp="1"/>
          </p:cNvSpPr>
          <p:nvPr>
            <p:ph idx="1"/>
          </p:nvPr>
        </p:nvSpPr>
        <p:spPr>
          <a:xfrm>
            <a:off x="1331640" y="2852936"/>
            <a:ext cx="7416824" cy="1301335"/>
          </a:xfrm>
        </p:spPr>
        <p:txBody>
          <a:bodyPr>
            <a:normAutofit fontScale="92500"/>
          </a:bodyPr>
          <a:lstStyle/>
          <a:p>
            <a:pPr marL="0" indent="0">
              <a:buNone/>
            </a:pPr>
            <a:r>
              <a:rPr lang="en-GB" b="1" dirty="0">
                <a:solidFill>
                  <a:schemeClr val="bg1">
                    <a:lumMod val="50000"/>
                  </a:schemeClr>
                </a:solidFill>
              </a:rPr>
              <a:t>Cottrell, S. </a:t>
            </a:r>
            <a:r>
              <a:rPr lang="en-GB" b="1" dirty="0">
                <a:solidFill>
                  <a:schemeClr val="accent6">
                    <a:lumMod val="50000"/>
                  </a:schemeClr>
                </a:solidFill>
              </a:rPr>
              <a:t>(2010) </a:t>
            </a:r>
            <a:r>
              <a:rPr lang="en-GB" b="1" i="1" dirty="0">
                <a:solidFill>
                  <a:srgbClr val="0070C0"/>
                </a:solidFill>
              </a:rPr>
              <a:t>Skills for success.</a:t>
            </a:r>
            <a:r>
              <a:rPr lang="en-GB" b="1" dirty="0">
                <a:solidFill>
                  <a:srgbClr val="0070C0"/>
                </a:solidFill>
              </a:rPr>
              <a:t> </a:t>
            </a:r>
            <a:r>
              <a:rPr lang="en-GB" b="1" dirty="0">
                <a:solidFill>
                  <a:srgbClr val="FFC000"/>
                </a:solidFill>
              </a:rPr>
              <a:t>2</a:t>
            </a:r>
            <a:r>
              <a:rPr lang="en-GB" b="1" baseline="30000" dirty="0">
                <a:solidFill>
                  <a:srgbClr val="FFC000"/>
                </a:solidFill>
              </a:rPr>
              <a:t>nd</a:t>
            </a:r>
            <a:r>
              <a:rPr lang="en-GB" b="1" dirty="0">
                <a:solidFill>
                  <a:srgbClr val="FFC000"/>
                </a:solidFill>
              </a:rPr>
              <a:t> edn.</a:t>
            </a:r>
            <a:r>
              <a:rPr lang="en-GB" b="1" dirty="0"/>
              <a:t> </a:t>
            </a:r>
            <a:r>
              <a:rPr lang="en-GB" b="1" dirty="0">
                <a:solidFill>
                  <a:srgbClr val="FF99FF"/>
                </a:solidFill>
              </a:rPr>
              <a:t>Basingstoke: Palgrave Macmillan.</a:t>
            </a:r>
          </a:p>
        </p:txBody>
      </p:sp>
      <p:sp>
        <p:nvSpPr>
          <p:cNvPr id="4" name="TextBox 3"/>
          <p:cNvSpPr txBox="1"/>
          <p:nvPr/>
        </p:nvSpPr>
        <p:spPr>
          <a:xfrm>
            <a:off x="1086559" y="1911006"/>
            <a:ext cx="7704856" cy="461665"/>
          </a:xfrm>
          <a:prstGeom prst="rect">
            <a:avLst/>
          </a:prstGeom>
          <a:noFill/>
        </p:spPr>
        <p:txBody>
          <a:bodyPr wrap="square" rtlCol="0">
            <a:spAutoFit/>
          </a:bodyPr>
          <a:lstStyle/>
          <a:p>
            <a:r>
              <a:rPr lang="en-GB" sz="2400" dirty="0"/>
              <a:t>Author		   Date		  Title		 Edition</a:t>
            </a:r>
          </a:p>
        </p:txBody>
      </p:sp>
      <p:sp>
        <p:nvSpPr>
          <p:cNvPr id="5" name="TextBox 4"/>
          <p:cNvSpPr txBox="1"/>
          <p:nvPr/>
        </p:nvSpPr>
        <p:spPr>
          <a:xfrm>
            <a:off x="1331640" y="4653136"/>
            <a:ext cx="6912768" cy="461665"/>
          </a:xfrm>
          <a:prstGeom prst="rect">
            <a:avLst/>
          </a:prstGeom>
          <a:noFill/>
        </p:spPr>
        <p:txBody>
          <a:bodyPr wrap="square" rtlCol="0">
            <a:spAutoFit/>
          </a:bodyPr>
          <a:lstStyle/>
          <a:p>
            <a:r>
              <a:rPr lang="en-GB" sz="2400" dirty="0"/>
              <a:t>Place of publication:                     Publisher</a:t>
            </a:r>
          </a:p>
        </p:txBody>
      </p:sp>
      <p:cxnSp>
        <p:nvCxnSpPr>
          <p:cNvPr id="8" name="Straight Connector 7"/>
          <p:cNvCxnSpPr/>
          <p:nvPr/>
        </p:nvCxnSpPr>
        <p:spPr>
          <a:xfrm>
            <a:off x="1691680" y="2372671"/>
            <a:ext cx="576064" cy="552273"/>
          </a:xfrm>
          <a:prstGeom prst="line">
            <a:avLst/>
          </a:prstGeom>
        </p:spPr>
        <p:style>
          <a:lnRef idx="1">
            <a:schemeClr val="dk1"/>
          </a:lnRef>
          <a:fillRef idx="0">
            <a:schemeClr val="dk1"/>
          </a:fillRef>
          <a:effectRef idx="0">
            <a:schemeClr val="dk1"/>
          </a:effectRef>
          <a:fontRef idx="minor">
            <a:schemeClr val="tx1"/>
          </a:fontRef>
        </p:style>
      </p:cxnSp>
      <p:cxnSp>
        <p:nvCxnSpPr>
          <p:cNvPr id="10" name="Straight Connector 9"/>
          <p:cNvCxnSpPr/>
          <p:nvPr/>
        </p:nvCxnSpPr>
        <p:spPr>
          <a:xfrm>
            <a:off x="3635896" y="2450505"/>
            <a:ext cx="504056" cy="474439"/>
          </a:xfrm>
          <a:prstGeom prst="line">
            <a:avLst/>
          </a:prstGeom>
        </p:spPr>
        <p:style>
          <a:lnRef idx="1">
            <a:schemeClr val="dk1"/>
          </a:lnRef>
          <a:fillRef idx="0">
            <a:schemeClr val="dk1"/>
          </a:fillRef>
          <a:effectRef idx="0">
            <a:schemeClr val="dk1"/>
          </a:effectRef>
          <a:fontRef idx="minor">
            <a:schemeClr val="tx1"/>
          </a:fontRef>
        </p:style>
      </p:cxnSp>
      <p:cxnSp>
        <p:nvCxnSpPr>
          <p:cNvPr id="12" name="Straight Connector 11"/>
          <p:cNvCxnSpPr/>
          <p:nvPr/>
        </p:nvCxnSpPr>
        <p:spPr>
          <a:xfrm>
            <a:off x="6084168" y="2450505"/>
            <a:ext cx="432048" cy="564412"/>
          </a:xfrm>
          <a:prstGeom prst="line">
            <a:avLst/>
          </a:prstGeom>
        </p:spPr>
        <p:style>
          <a:lnRef idx="1">
            <a:schemeClr val="dk1"/>
          </a:lnRef>
          <a:fillRef idx="0">
            <a:schemeClr val="dk1"/>
          </a:fillRef>
          <a:effectRef idx="0">
            <a:schemeClr val="dk1"/>
          </a:effectRef>
          <a:fontRef idx="minor">
            <a:schemeClr val="tx1"/>
          </a:fontRef>
        </p:style>
      </p:cxnSp>
      <p:cxnSp>
        <p:nvCxnSpPr>
          <p:cNvPr id="14" name="Straight Connector 13"/>
          <p:cNvCxnSpPr/>
          <p:nvPr/>
        </p:nvCxnSpPr>
        <p:spPr>
          <a:xfrm>
            <a:off x="7956376" y="2450505"/>
            <a:ext cx="216024" cy="402431"/>
          </a:xfrm>
          <a:prstGeom prst="line">
            <a:avLst/>
          </a:prstGeom>
        </p:spPr>
        <p:style>
          <a:lnRef idx="1">
            <a:schemeClr val="dk1"/>
          </a:lnRef>
          <a:fillRef idx="0">
            <a:schemeClr val="dk1"/>
          </a:fillRef>
          <a:effectRef idx="0">
            <a:schemeClr val="dk1"/>
          </a:effectRef>
          <a:fontRef idx="minor">
            <a:schemeClr val="tx1"/>
          </a:fontRef>
        </p:style>
      </p:cxnSp>
      <p:cxnSp>
        <p:nvCxnSpPr>
          <p:cNvPr id="16" name="Straight Connector 15"/>
          <p:cNvCxnSpPr/>
          <p:nvPr/>
        </p:nvCxnSpPr>
        <p:spPr>
          <a:xfrm flipV="1">
            <a:off x="2411760" y="3933056"/>
            <a:ext cx="864096" cy="720080"/>
          </a:xfrm>
          <a:prstGeom prst="line">
            <a:avLst/>
          </a:prstGeom>
        </p:spPr>
        <p:style>
          <a:lnRef idx="1">
            <a:schemeClr val="dk1"/>
          </a:lnRef>
          <a:fillRef idx="0">
            <a:schemeClr val="dk1"/>
          </a:fillRef>
          <a:effectRef idx="0">
            <a:schemeClr val="dk1"/>
          </a:effectRef>
          <a:fontRef idx="minor">
            <a:schemeClr val="tx1"/>
          </a:fontRef>
        </p:style>
      </p:cxnSp>
      <p:cxnSp>
        <p:nvCxnSpPr>
          <p:cNvPr id="18" name="Straight Connector 17"/>
          <p:cNvCxnSpPr/>
          <p:nvPr/>
        </p:nvCxnSpPr>
        <p:spPr>
          <a:xfrm flipV="1">
            <a:off x="6516216" y="3933056"/>
            <a:ext cx="576064" cy="720080"/>
          </a:xfrm>
          <a:prstGeom prst="line">
            <a:avLst/>
          </a:prstGeom>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9651991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53878" y="298056"/>
            <a:ext cx="7106554" cy="970704"/>
          </a:xfrm>
        </p:spPr>
        <p:txBody>
          <a:bodyPr>
            <a:noAutofit/>
          </a:bodyPr>
          <a:lstStyle/>
          <a:p>
            <a:pPr eaLnBrk="1" hangingPunct="1"/>
            <a:r>
              <a:rPr lang="en-GB" sz="3600" dirty="0">
                <a:solidFill>
                  <a:srgbClr val="7030A0"/>
                </a:solidFill>
              </a:rPr>
              <a:t>References deconstructed – Journal articles</a:t>
            </a:r>
          </a:p>
        </p:txBody>
      </p:sp>
      <p:sp>
        <p:nvSpPr>
          <p:cNvPr id="3" name="Content Placeholder 2"/>
          <p:cNvSpPr>
            <a:spLocks noGrp="1"/>
          </p:cNvSpPr>
          <p:nvPr>
            <p:ph idx="1"/>
          </p:nvPr>
        </p:nvSpPr>
        <p:spPr>
          <a:xfrm>
            <a:off x="1151619" y="3062302"/>
            <a:ext cx="7128793" cy="1181805"/>
          </a:xfrm>
        </p:spPr>
        <p:txBody>
          <a:bodyPr>
            <a:normAutofit fontScale="70000" lnSpcReduction="20000"/>
          </a:bodyPr>
          <a:lstStyle/>
          <a:p>
            <a:pPr marL="0" indent="0" algn="ctr">
              <a:buNone/>
            </a:pPr>
            <a:r>
              <a:rPr lang="en-GB" dirty="0">
                <a:solidFill>
                  <a:schemeClr val="bg1">
                    <a:lumMod val="50000"/>
                  </a:schemeClr>
                </a:solidFill>
              </a:rPr>
              <a:t>Kirwan, B. and Leather, C. </a:t>
            </a:r>
            <a:r>
              <a:rPr lang="en-GB" dirty="0">
                <a:solidFill>
                  <a:schemeClr val="accent6">
                    <a:lumMod val="90000"/>
                  </a:schemeClr>
                </a:solidFill>
              </a:rPr>
              <a:t>(2011) </a:t>
            </a:r>
            <a:r>
              <a:rPr lang="en-GB" dirty="0">
                <a:solidFill>
                  <a:srgbClr val="FFC000"/>
                </a:solidFill>
              </a:rPr>
              <a:t>‘Students’ voices: a report of the student view of dyslexia study skills tuition’, </a:t>
            </a:r>
            <a:r>
              <a:rPr lang="en-GB" i="1" dirty="0">
                <a:solidFill>
                  <a:srgbClr val="0070C0"/>
                </a:solidFill>
              </a:rPr>
              <a:t>Support for Learning</a:t>
            </a:r>
            <a:r>
              <a:rPr lang="en-GB" dirty="0"/>
              <a:t>, </a:t>
            </a:r>
            <a:r>
              <a:rPr lang="en-GB" dirty="0">
                <a:solidFill>
                  <a:srgbClr val="FF99FF"/>
                </a:solidFill>
              </a:rPr>
              <a:t>29(1)</a:t>
            </a:r>
            <a:r>
              <a:rPr lang="en-GB" dirty="0"/>
              <a:t>, </a:t>
            </a:r>
            <a:r>
              <a:rPr lang="en-GB" dirty="0">
                <a:solidFill>
                  <a:srgbClr val="7030A0"/>
                </a:solidFill>
              </a:rPr>
              <a:t>pp. 33-41.</a:t>
            </a:r>
          </a:p>
          <a:p>
            <a:endParaRPr lang="en-GB" dirty="0"/>
          </a:p>
          <a:p>
            <a:endParaRPr lang="en-GB" dirty="0"/>
          </a:p>
        </p:txBody>
      </p:sp>
      <p:sp>
        <p:nvSpPr>
          <p:cNvPr id="4" name="TextBox 3"/>
          <p:cNvSpPr txBox="1"/>
          <p:nvPr/>
        </p:nvSpPr>
        <p:spPr>
          <a:xfrm>
            <a:off x="1403648" y="2031231"/>
            <a:ext cx="7344816" cy="400110"/>
          </a:xfrm>
          <a:prstGeom prst="rect">
            <a:avLst/>
          </a:prstGeom>
          <a:noFill/>
        </p:spPr>
        <p:txBody>
          <a:bodyPr wrap="square" rtlCol="0">
            <a:spAutoFit/>
          </a:bodyPr>
          <a:lstStyle/>
          <a:p>
            <a:r>
              <a:rPr lang="en-GB" sz="2000" dirty="0"/>
              <a:t>Author	(s)	           Date                        </a:t>
            </a:r>
            <a:r>
              <a:rPr lang="en-GB" sz="2000" u="sng" dirty="0"/>
              <a:t>Article</a:t>
            </a:r>
            <a:r>
              <a:rPr lang="en-GB" sz="2000" dirty="0"/>
              <a:t> title</a:t>
            </a:r>
          </a:p>
        </p:txBody>
      </p:sp>
      <p:sp>
        <p:nvSpPr>
          <p:cNvPr id="5" name="TextBox 4"/>
          <p:cNvSpPr txBox="1"/>
          <p:nvPr/>
        </p:nvSpPr>
        <p:spPr>
          <a:xfrm>
            <a:off x="971600" y="5174769"/>
            <a:ext cx="7776864" cy="400110"/>
          </a:xfrm>
          <a:prstGeom prst="rect">
            <a:avLst/>
          </a:prstGeom>
          <a:noFill/>
        </p:spPr>
        <p:txBody>
          <a:bodyPr wrap="square" rtlCol="0">
            <a:spAutoFit/>
          </a:bodyPr>
          <a:lstStyle/>
          <a:p>
            <a:r>
              <a:rPr lang="en-GB" sz="2000" i="1" u="sng" dirty="0"/>
              <a:t>Journal</a:t>
            </a:r>
            <a:r>
              <a:rPr lang="en-GB" sz="2000" i="1" dirty="0"/>
              <a:t> title</a:t>
            </a:r>
            <a:r>
              <a:rPr lang="en-GB" sz="2000" dirty="0"/>
              <a:t>	          Volume (Issue)          Page numbers 	</a:t>
            </a:r>
          </a:p>
        </p:txBody>
      </p:sp>
      <p:cxnSp>
        <p:nvCxnSpPr>
          <p:cNvPr id="7" name="Straight Connector 6"/>
          <p:cNvCxnSpPr/>
          <p:nvPr/>
        </p:nvCxnSpPr>
        <p:spPr>
          <a:xfrm>
            <a:off x="2025258" y="2420888"/>
            <a:ext cx="72008" cy="576064"/>
          </a:xfrm>
          <a:prstGeom prst="line">
            <a:avLst/>
          </a:prstGeom>
        </p:spPr>
        <p:style>
          <a:lnRef idx="2">
            <a:schemeClr val="dk1"/>
          </a:lnRef>
          <a:fillRef idx="0">
            <a:schemeClr val="dk1"/>
          </a:fillRef>
          <a:effectRef idx="1">
            <a:schemeClr val="dk1"/>
          </a:effectRef>
          <a:fontRef idx="minor">
            <a:schemeClr val="tx1"/>
          </a:fontRef>
        </p:style>
      </p:cxnSp>
      <p:cxnSp>
        <p:nvCxnSpPr>
          <p:cNvPr id="9" name="Straight Connector 8"/>
          <p:cNvCxnSpPr/>
          <p:nvPr/>
        </p:nvCxnSpPr>
        <p:spPr>
          <a:xfrm>
            <a:off x="4355976" y="2523994"/>
            <a:ext cx="720080" cy="472958"/>
          </a:xfrm>
          <a:prstGeom prst="line">
            <a:avLst/>
          </a:prstGeom>
        </p:spPr>
        <p:style>
          <a:lnRef idx="2">
            <a:schemeClr val="dk1"/>
          </a:lnRef>
          <a:fillRef idx="0">
            <a:schemeClr val="dk1"/>
          </a:fillRef>
          <a:effectRef idx="1">
            <a:schemeClr val="dk1"/>
          </a:effectRef>
          <a:fontRef idx="minor">
            <a:schemeClr val="tx1"/>
          </a:fontRef>
        </p:style>
      </p:cxnSp>
      <p:cxnSp>
        <p:nvCxnSpPr>
          <p:cNvPr id="11" name="Straight Connector 10"/>
          <p:cNvCxnSpPr/>
          <p:nvPr/>
        </p:nvCxnSpPr>
        <p:spPr>
          <a:xfrm>
            <a:off x="6804248" y="2523994"/>
            <a:ext cx="0" cy="374596"/>
          </a:xfrm>
          <a:prstGeom prst="line">
            <a:avLst/>
          </a:prstGeom>
        </p:spPr>
        <p:style>
          <a:lnRef idx="2">
            <a:schemeClr val="dk1"/>
          </a:lnRef>
          <a:fillRef idx="0">
            <a:schemeClr val="dk1"/>
          </a:fillRef>
          <a:effectRef idx="1">
            <a:schemeClr val="dk1"/>
          </a:effectRef>
          <a:fontRef idx="minor">
            <a:schemeClr val="tx1"/>
          </a:fontRef>
        </p:style>
      </p:cxnSp>
      <p:cxnSp>
        <p:nvCxnSpPr>
          <p:cNvPr id="14" name="Straight Connector 13"/>
          <p:cNvCxnSpPr/>
          <p:nvPr/>
        </p:nvCxnSpPr>
        <p:spPr>
          <a:xfrm flipV="1">
            <a:off x="1907704" y="4078277"/>
            <a:ext cx="1872208" cy="1052475"/>
          </a:xfrm>
          <a:prstGeom prst="line">
            <a:avLst/>
          </a:prstGeom>
        </p:spPr>
        <p:style>
          <a:lnRef idx="2">
            <a:schemeClr val="dk1"/>
          </a:lnRef>
          <a:fillRef idx="0">
            <a:schemeClr val="dk1"/>
          </a:fillRef>
          <a:effectRef idx="1">
            <a:schemeClr val="dk1"/>
          </a:effectRef>
          <a:fontRef idx="minor">
            <a:schemeClr val="tx1"/>
          </a:fontRef>
        </p:style>
      </p:cxnSp>
      <p:cxnSp>
        <p:nvCxnSpPr>
          <p:cNvPr id="18" name="Straight Connector 17"/>
          <p:cNvCxnSpPr/>
          <p:nvPr/>
        </p:nvCxnSpPr>
        <p:spPr>
          <a:xfrm flipV="1">
            <a:off x="5076056" y="4078277"/>
            <a:ext cx="1080120" cy="1096492"/>
          </a:xfrm>
          <a:prstGeom prst="line">
            <a:avLst/>
          </a:prstGeom>
        </p:spPr>
        <p:style>
          <a:lnRef idx="2">
            <a:schemeClr val="dk1"/>
          </a:lnRef>
          <a:fillRef idx="0">
            <a:schemeClr val="dk1"/>
          </a:fillRef>
          <a:effectRef idx="1">
            <a:schemeClr val="dk1"/>
          </a:effectRef>
          <a:fontRef idx="minor">
            <a:schemeClr val="tx1"/>
          </a:fontRef>
        </p:style>
      </p:cxnSp>
      <p:cxnSp>
        <p:nvCxnSpPr>
          <p:cNvPr id="20" name="Straight Connector 19"/>
          <p:cNvCxnSpPr/>
          <p:nvPr/>
        </p:nvCxnSpPr>
        <p:spPr>
          <a:xfrm flipV="1">
            <a:off x="6372200" y="4175003"/>
            <a:ext cx="792088" cy="972144"/>
          </a:xfrm>
          <a:prstGeom prst="line">
            <a:avLst/>
          </a:prstGeom>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24418145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100" y="274638"/>
            <a:ext cx="7499350" cy="562074"/>
          </a:xfrm>
        </p:spPr>
        <p:txBody>
          <a:bodyPr>
            <a:normAutofit fontScale="90000"/>
          </a:bodyPr>
          <a:lstStyle/>
          <a:p>
            <a:r>
              <a:rPr lang="en-GB" sz="4000" dirty="0">
                <a:solidFill>
                  <a:srgbClr val="7030A0"/>
                </a:solidFill>
                <a:effectLst/>
              </a:rPr>
              <a:t>Activity 1</a:t>
            </a:r>
          </a:p>
        </p:txBody>
      </p:sp>
      <p:sp>
        <p:nvSpPr>
          <p:cNvPr id="3" name="Content Placeholder 2"/>
          <p:cNvSpPr>
            <a:spLocks noGrp="1"/>
          </p:cNvSpPr>
          <p:nvPr>
            <p:ph idx="1"/>
          </p:nvPr>
        </p:nvSpPr>
        <p:spPr>
          <a:xfrm>
            <a:off x="323528" y="836712"/>
            <a:ext cx="8610922" cy="4752528"/>
          </a:xfrm>
        </p:spPr>
        <p:txBody>
          <a:bodyPr>
            <a:normAutofit lnSpcReduction="10000"/>
          </a:bodyPr>
          <a:lstStyle/>
          <a:p>
            <a:pPr marL="82550" indent="0">
              <a:buNone/>
            </a:pPr>
            <a:r>
              <a:rPr lang="en-GB" sz="3000" dirty="0">
                <a:solidFill>
                  <a:srgbClr val="4B2377"/>
                </a:solidFill>
              </a:rPr>
              <a:t>1) Laura used some material from this book in her assignment:</a:t>
            </a:r>
          </a:p>
          <a:p>
            <a:pPr lvl="1"/>
            <a:r>
              <a:rPr lang="en-GB" sz="2600" dirty="0">
                <a:solidFill>
                  <a:srgbClr val="0070C0"/>
                </a:solidFill>
              </a:rPr>
              <a:t>Financial accounting</a:t>
            </a:r>
          </a:p>
          <a:p>
            <a:pPr lvl="1"/>
            <a:r>
              <a:rPr lang="en-GB" sz="2600" dirty="0">
                <a:solidFill>
                  <a:srgbClr val="0070C0"/>
                </a:solidFill>
              </a:rPr>
              <a:t>Michael Jones</a:t>
            </a:r>
          </a:p>
          <a:p>
            <a:pPr lvl="1"/>
            <a:r>
              <a:rPr lang="en-GB" sz="2600" dirty="0">
                <a:solidFill>
                  <a:srgbClr val="0070C0"/>
                </a:solidFill>
              </a:rPr>
              <a:t>2014; Second edition.</a:t>
            </a:r>
          </a:p>
          <a:p>
            <a:pPr lvl="1"/>
            <a:r>
              <a:rPr lang="en-GB" sz="2600" dirty="0">
                <a:solidFill>
                  <a:srgbClr val="0070C0"/>
                </a:solidFill>
              </a:rPr>
              <a:t>Published by John Wiley &amp; Sons in West Sussex</a:t>
            </a:r>
          </a:p>
          <a:p>
            <a:pPr marL="403225" lvl="1" indent="0">
              <a:buNone/>
            </a:pPr>
            <a:r>
              <a:rPr lang="en-GB" sz="3000" dirty="0">
                <a:solidFill>
                  <a:srgbClr val="4B2377"/>
                </a:solidFill>
              </a:rPr>
              <a:t>Which one is the right in-text citation:</a:t>
            </a:r>
          </a:p>
          <a:p>
            <a:pPr marL="917575" lvl="1" indent="-514350">
              <a:buFont typeface="+mj-lt"/>
              <a:buAutoNum type="alphaUcPeriod"/>
            </a:pPr>
            <a:r>
              <a:rPr lang="en-GB" sz="3000" dirty="0">
                <a:solidFill>
                  <a:srgbClr val="4B2377"/>
                </a:solidFill>
              </a:rPr>
              <a:t>Jones (2014)</a:t>
            </a:r>
          </a:p>
          <a:p>
            <a:pPr marL="917575" lvl="1" indent="-514350">
              <a:buFont typeface="+mj-lt"/>
              <a:buAutoNum type="alphaUcPeriod"/>
            </a:pPr>
            <a:r>
              <a:rPr lang="en-GB" sz="3000" dirty="0">
                <a:solidFill>
                  <a:srgbClr val="4B2377"/>
                </a:solidFill>
              </a:rPr>
              <a:t>Michael (2014)</a:t>
            </a:r>
          </a:p>
          <a:p>
            <a:pPr marL="917575" lvl="1" indent="-514350">
              <a:buFont typeface="+mj-lt"/>
              <a:buAutoNum type="alphaUcPeriod"/>
            </a:pPr>
            <a:r>
              <a:rPr lang="en-GB" sz="3000" dirty="0">
                <a:solidFill>
                  <a:srgbClr val="4B2377"/>
                </a:solidFill>
              </a:rPr>
              <a:t>Jones, M. (2014)</a:t>
            </a:r>
          </a:p>
        </p:txBody>
      </p:sp>
    </p:spTree>
    <p:extLst>
      <p:ext uri="{BB962C8B-B14F-4D97-AF65-F5344CB8AC3E}">
        <p14:creationId xmlns:p14="http://schemas.microsoft.com/office/powerpoint/2010/main" val="348110947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7624" y="116632"/>
            <a:ext cx="7499350" cy="562074"/>
          </a:xfrm>
        </p:spPr>
        <p:txBody>
          <a:bodyPr>
            <a:normAutofit fontScale="90000"/>
          </a:bodyPr>
          <a:lstStyle/>
          <a:p>
            <a:r>
              <a:rPr lang="en-GB" sz="4000" dirty="0">
                <a:solidFill>
                  <a:srgbClr val="7030A0"/>
                </a:solidFill>
                <a:effectLst/>
              </a:rPr>
              <a:t>Activity </a:t>
            </a:r>
            <a:r>
              <a:rPr lang="en-GB" sz="4000" dirty="0">
                <a:solidFill>
                  <a:srgbClr val="7030A0"/>
                </a:solidFill>
              </a:rPr>
              <a:t>1</a:t>
            </a:r>
            <a:endParaRPr lang="en-GB" sz="4000" dirty="0">
              <a:solidFill>
                <a:srgbClr val="7030A0"/>
              </a:solidFill>
              <a:effectLst/>
            </a:endParaRPr>
          </a:p>
        </p:txBody>
      </p:sp>
      <p:sp>
        <p:nvSpPr>
          <p:cNvPr id="3" name="Content Placeholder 2"/>
          <p:cNvSpPr>
            <a:spLocks noGrp="1"/>
          </p:cNvSpPr>
          <p:nvPr>
            <p:ph idx="1"/>
          </p:nvPr>
        </p:nvSpPr>
        <p:spPr>
          <a:xfrm>
            <a:off x="1403648" y="678706"/>
            <a:ext cx="7499350" cy="5411688"/>
          </a:xfrm>
        </p:spPr>
        <p:txBody>
          <a:bodyPr/>
          <a:lstStyle/>
          <a:p>
            <a:pPr marL="82550" indent="0">
              <a:buNone/>
            </a:pPr>
            <a:r>
              <a:rPr lang="en-GB" sz="2400" dirty="0">
                <a:solidFill>
                  <a:srgbClr val="4B2377"/>
                </a:solidFill>
              </a:rPr>
              <a:t>2) Laura used some material from this book in her assignment:</a:t>
            </a:r>
          </a:p>
          <a:p>
            <a:pPr lvl="1"/>
            <a:r>
              <a:rPr lang="en-GB" sz="2000" dirty="0">
                <a:solidFill>
                  <a:srgbClr val="0070C0"/>
                </a:solidFill>
              </a:rPr>
              <a:t>Financial accounting</a:t>
            </a:r>
          </a:p>
          <a:p>
            <a:pPr lvl="1"/>
            <a:r>
              <a:rPr lang="en-GB" sz="2000" dirty="0">
                <a:solidFill>
                  <a:srgbClr val="0070C0"/>
                </a:solidFill>
              </a:rPr>
              <a:t>Michael Jones</a:t>
            </a:r>
          </a:p>
          <a:p>
            <a:pPr lvl="1"/>
            <a:r>
              <a:rPr lang="en-GB" sz="2000" dirty="0">
                <a:solidFill>
                  <a:srgbClr val="0070C0"/>
                </a:solidFill>
              </a:rPr>
              <a:t>2014; Second edition.</a:t>
            </a:r>
          </a:p>
          <a:p>
            <a:pPr lvl="1"/>
            <a:r>
              <a:rPr lang="en-GB" sz="2000" dirty="0">
                <a:solidFill>
                  <a:srgbClr val="0070C0"/>
                </a:solidFill>
              </a:rPr>
              <a:t>Published by John Wiley &amp; Sons in West Sussex</a:t>
            </a:r>
          </a:p>
          <a:p>
            <a:pPr marL="403225" lvl="1" indent="0">
              <a:buNone/>
            </a:pPr>
            <a:r>
              <a:rPr lang="en-GB" sz="2400" dirty="0">
                <a:solidFill>
                  <a:srgbClr val="4B2377"/>
                </a:solidFill>
              </a:rPr>
              <a:t>Which one is the right full reference:</a:t>
            </a:r>
          </a:p>
          <a:p>
            <a:pPr marL="917575" lvl="1" indent="-514350">
              <a:buFont typeface="+mj-lt"/>
              <a:buAutoNum type="alphaUcPeriod"/>
            </a:pPr>
            <a:r>
              <a:rPr lang="en-GB" sz="2300" dirty="0">
                <a:solidFill>
                  <a:srgbClr val="4B2377"/>
                </a:solidFill>
              </a:rPr>
              <a:t>Jones, M. (2014) </a:t>
            </a:r>
            <a:r>
              <a:rPr lang="en-GB" sz="2300" i="1" dirty="0">
                <a:solidFill>
                  <a:srgbClr val="4B2377"/>
                </a:solidFill>
              </a:rPr>
              <a:t>Financial accounting </a:t>
            </a:r>
            <a:r>
              <a:rPr lang="en-GB" sz="2300" dirty="0">
                <a:solidFill>
                  <a:srgbClr val="4B2377"/>
                </a:solidFill>
              </a:rPr>
              <a:t>. 2</a:t>
            </a:r>
            <a:r>
              <a:rPr lang="en-GB" sz="2300" baseline="30000" dirty="0">
                <a:solidFill>
                  <a:srgbClr val="4B2377"/>
                </a:solidFill>
              </a:rPr>
              <a:t>nd</a:t>
            </a:r>
            <a:r>
              <a:rPr lang="en-GB" sz="2300" dirty="0">
                <a:solidFill>
                  <a:srgbClr val="4B2377"/>
                </a:solidFill>
              </a:rPr>
              <a:t> </a:t>
            </a:r>
            <a:r>
              <a:rPr lang="en-GB" sz="2300" dirty="0" err="1">
                <a:solidFill>
                  <a:srgbClr val="4B2377"/>
                </a:solidFill>
              </a:rPr>
              <a:t>edn</a:t>
            </a:r>
            <a:r>
              <a:rPr lang="en-GB" sz="2300" dirty="0">
                <a:solidFill>
                  <a:srgbClr val="4B2377"/>
                </a:solidFill>
              </a:rPr>
              <a:t>. John Wiley and Sons: West Sussex.</a:t>
            </a:r>
          </a:p>
          <a:p>
            <a:pPr marL="917575" lvl="1" indent="-514350">
              <a:buClr>
                <a:srgbClr val="CEB966"/>
              </a:buClr>
              <a:buFont typeface="+mj-lt"/>
              <a:buAutoNum type="alphaUcPeriod"/>
            </a:pPr>
            <a:r>
              <a:rPr lang="en-GB" sz="2300" dirty="0">
                <a:solidFill>
                  <a:srgbClr val="4B2377"/>
                </a:solidFill>
              </a:rPr>
              <a:t>Jones, M. (2014) </a:t>
            </a:r>
            <a:r>
              <a:rPr lang="en-GB" sz="2300" i="1" dirty="0">
                <a:solidFill>
                  <a:srgbClr val="4B2377"/>
                </a:solidFill>
              </a:rPr>
              <a:t>Financial accounting </a:t>
            </a:r>
            <a:r>
              <a:rPr lang="en-GB" sz="2300" dirty="0">
                <a:solidFill>
                  <a:srgbClr val="4B2377"/>
                </a:solidFill>
              </a:rPr>
              <a:t>. 2</a:t>
            </a:r>
            <a:r>
              <a:rPr lang="en-GB" sz="2300" baseline="30000" dirty="0">
                <a:solidFill>
                  <a:srgbClr val="4B2377"/>
                </a:solidFill>
              </a:rPr>
              <a:t>nd</a:t>
            </a:r>
            <a:r>
              <a:rPr lang="en-GB" sz="2300" dirty="0">
                <a:solidFill>
                  <a:srgbClr val="4B2377"/>
                </a:solidFill>
              </a:rPr>
              <a:t> </a:t>
            </a:r>
            <a:r>
              <a:rPr lang="en-GB" sz="2300" dirty="0" err="1">
                <a:solidFill>
                  <a:srgbClr val="4B2377"/>
                </a:solidFill>
              </a:rPr>
              <a:t>edn</a:t>
            </a:r>
            <a:r>
              <a:rPr lang="en-GB" sz="2300" dirty="0">
                <a:solidFill>
                  <a:srgbClr val="4B2377"/>
                </a:solidFill>
              </a:rPr>
              <a:t>. West Sussex: John Wiley and Sons.</a:t>
            </a:r>
          </a:p>
          <a:p>
            <a:pPr marL="917575" lvl="1" indent="-514350">
              <a:buClr>
                <a:srgbClr val="CEB966"/>
              </a:buClr>
              <a:buFont typeface="+mj-lt"/>
              <a:buAutoNum type="alphaUcPeriod"/>
            </a:pPr>
            <a:r>
              <a:rPr lang="en-GB" sz="2300" dirty="0">
                <a:solidFill>
                  <a:srgbClr val="4B2377"/>
                </a:solidFill>
              </a:rPr>
              <a:t>Jones, Michael. (2014) </a:t>
            </a:r>
            <a:r>
              <a:rPr lang="en-GB" sz="2300" i="1" dirty="0">
                <a:solidFill>
                  <a:srgbClr val="4B2377"/>
                </a:solidFill>
              </a:rPr>
              <a:t>Financial accounting </a:t>
            </a:r>
            <a:r>
              <a:rPr lang="en-GB" sz="2300" dirty="0">
                <a:solidFill>
                  <a:srgbClr val="4B2377"/>
                </a:solidFill>
              </a:rPr>
              <a:t>. 2</a:t>
            </a:r>
            <a:r>
              <a:rPr lang="en-GB" sz="2300" baseline="30000" dirty="0">
                <a:solidFill>
                  <a:srgbClr val="4B2377"/>
                </a:solidFill>
              </a:rPr>
              <a:t>nd</a:t>
            </a:r>
            <a:r>
              <a:rPr lang="en-GB" sz="2300" dirty="0">
                <a:solidFill>
                  <a:srgbClr val="4B2377"/>
                </a:solidFill>
              </a:rPr>
              <a:t> </a:t>
            </a:r>
            <a:r>
              <a:rPr lang="en-GB" sz="2300" dirty="0" err="1">
                <a:solidFill>
                  <a:srgbClr val="4B2377"/>
                </a:solidFill>
              </a:rPr>
              <a:t>edn</a:t>
            </a:r>
            <a:r>
              <a:rPr lang="en-GB" sz="2300" dirty="0">
                <a:solidFill>
                  <a:srgbClr val="4B2377"/>
                </a:solidFill>
              </a:rPr>
              <a:t>. West Sussex: John Wiley and Sons.</a:t>
            </a:r>
          </a:p>
          <a:p>
            <a:pPr marL="917575" lvl="1" indent="-514350">
              <a:buFont typeface="+mj-lt"/>
              <a:buAutoNum type="alphaUcPeriod"/>
            </a:pPr>
            <a:endParaRPr lang="en-GB" sz="2400" dirty="0">
              <a:solidFill>
                <a:srgbClr val="4B2377"/>
              </a:solidFill>
            </a:endParaRPr>
          </a:p>
        </p:txBody>
      </p:sp>
    </p:spTree>
    <p:extLst>
      <p:ext uri="{BB962C8B-B14F-4D97-AF65-F5344CB8AC3E}">
        <p14:creationId xmlns:p14="http://schemas.microsoft.com/office/powerpoint/2010/main" val="3833810364"/>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100" y="274638"/>
            <a:ext cx="7499350" cy="562074"/>
          </a:xfrm>
        </p:spPr>
        <p:txBody>
          <a:bodyPr>
            <a:normAutofit fontScale="90000"/>
          </a:bodyPr>
          <a:lstStyle/>
          <a:p>
            <a:r>
              <a:rPr lang="en-GB" sz="4000" dirty="0">
                <a:solidFill>
                  <a:srgbClr val="7030A0"/>
                </a:solidFill>
                <a:effectLst/>
              </a:rPr>
              <a:t>Activity 1</a:t>
            </a:r>
          </a:p>
        </p:txBody>
      </p:sp>
      <p:sp>
        <p:nvSpPr>
          <p:cNvPr id="3" name="Content Placeholder 2"/>
          <p:cNvSpPr>
            <a:spLocks noGrp="1"/>
          </p:cNvSpPr>
          <p:nvPr>
            <p:ph idx="1"/>
          </p:nvPr>
        </p:nvSpPr>
        <p:spPr>
          <a:xfrm>
            <a:off x="611560" y="836712"/>
            <a:ext cx="8322890" cy="5411688"/>
          </a:xfrm>
        </p:spPr>
        <p:txBody>
          <a:bodyPr/>
          <a:lstStyle/>
          <a:p>
            <a:pPr marL="82550" indent="0">
              <a:buNone/>
            </a:pPr>
            <a:r>
              <a:rPr lang="en-GB" sz="3000" dirty="0">
                <a:solidFill>
                  <a:srgbClr val="4B2377"/>
                </a:solidFill>
              </a:rPr>
              <a:t>3) Simon used information from this journal article in his assignment:</a:t>
            </a:r>
          </a:p>
          <a:p>
            <a:pPr lvl="1"/>
            <a:r>
              <a:rPr lang="en-GB" sz="2600" dirty="0">
                <a:solidFill>
                  <a:srgbClr val="0070C0"/>
                </a:solidFill>
              </a:rPr>
              <a:t>Internal Control and Operational Efficiency</a:t>
            </a:r>
          </a:p>
          <a:p>
            <a:pPr lvl="1"/>
            <a:r>
              <a:rPr lang="en-GB" sz="2600" dirty="0" err="1">
                <a:solidFill>
                  <a:srgbClr val="0070C0"/>
                </a:solidFill>
              </a:rPr>
              <a:t>Qiang</a:t>
            </a:r>
            <a:r>
              <a:rPr lang="en-GB" sz="2600" dirty="0">
                <a:solidFill>
                  <a:srgbClr val="0070C0"/>
                </a:solidFill>
              </a:rPr>
              <a:t> Cheng, </a:t>
            </a:r>
            <a:r>
              <a:rPr lang="en-GB" sz="2600" dirty="0" err="1">
                <a:solidFill>
                  <a:srgbClr val="0070C0"/>
                </a:solidFill>
              </a:rPr>
              <a:t>Beng</a:t>
            </a:r>
            <a:r>
              <a:rPr lang="en-GB" sz="2600" dirty="0">
                <a:solidFill>
                  <a:srgbClr val="0070C0"/>
                </a:solidFill>
              </a:rPr>
              <a:t> Wee Goh, Jae B Kim, </a:t>
            </a:r>
          </a:p>
          <a:p>
            <a:pPr lvl="1"/>
            <a:r>
              <a:rPr lang="en-GB" sz="2600" dirty="0">
                <a:solidFill>
                  <a:srgbClr val="0070C0"/>
                </a:solidFill>
              </a:rPr>
              <a:t>Contemporary accounting research, 2018-06, Vol.35 (2), p.1102-1139</a:t>
            </a:r>
            <a:endParaRPr lang="en-GB" sz="3000" dirty="0">
              <a:solidFill>
                <a:srgbClr val="0070C0"/>
              </a:solidFill>
            </a:endParaRPr>
          </a:p>
          <a:p>
            <a:pPr marL="403225" lvl="1" indent="0">
              <a:buNone/>
            </a:pPr>
            <a:r>
              <a:rPr lang="en-GB" dirty="0">
                <a:solidFill>
                  <a:srgbClr val="4B2377"/>
                </a:solidFill>
              </a:rPr>
              <a:t>Which one is the right in-text citation:</a:t>
            </a:r>
          </a:p>
          <a:p>
            <a:pPr marL="917575" lvl="1" indent="-514350">
              <a:buFont typeface="+mj-lt"/>
              <a:buAutoNum type="alphaUcPeriod"/>
            </a:pPr>
            <a:r>
              <a:rPr lang="en-GB" dirty="0">
                <a:solidFill>
                  <a:srgbClr val="4B2377"/>
                </a:solidFill>
              </a:rPr>
              <a:t>Chen, et al. (2018)</a:t>
            </a:r>
          </a:p>
          <a:p>
            <a:pPr marL="917575" lvl="1" indent="-514350">
              <a:buFont typeface="+mj-lt"/>
              <a:buAutoNum type="alphaUcPeriod"/>
            </a:pPr>
            <a:r>
              <a:rPr lang="en-GB" dirty="0">
                <a:solidFill>
                  <a:srgbClr val="4B2377"/>
                </a:solidFill>
              </a:rPr>
              <a:t>Chen </a:t>
            </a:r>
            <a:r>
              <a:rPr lang="en-GB" i="1" dirty="0">
                <a:solidFill>
                  <a:srgbClr val="4B2377"/>
                </a:solidFill>
              </a:rPr>
              <a:t>et al. </a:t>
            </a:r>
            <a:r>
              <a:rPr lang="en-GB" dirty="0">
                <a:solidFill>
                  <a:srgbClr val="4B2377"/>
                </a:solidFill>
              </a:rPr>
              <a:t>(2018)</a:t>
            </a:r>
          </a:p>
          <a:p>
            <a:pPr marL="917575" lvl="1" indent="-514350">
              <a:buFont typeface="+mj-lt"/>
              <a:buAutoNum type="alphaUcPeriod"/>
            </a:pPr>
            <a:r>
              <a:rPr lang="en-GB" dirty="0">
                <a:solidFill>
                  <a:srgbClr val="4B2377"/>
                </a:solidFill>
              </a:rPr>
              <a:t>Cheng, Gosh and Kim (2018)</a:t>
            </a:r>
          </a:p>
        </p:txBody>
      </p:sp>
    </p:spTree>
    <p:extLst>
      <p:ext uri="{BB962C8B-B14F-4D97-AF65-F5344CB8AC3E}">
        <p14:creationId xmlns:p14="http://schemas.microsoft.com/office/powerpoint/2010/main" val="145479470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7624" y="0"/>
            <a:ext cx="7499350" cy="562074"/>
          </a:xfrm>
        </p:spPr>
        <p:txBody>
          <a:bodyPr>
            <a:normAutofit fontScale="90000"/>
          </a:bodyPr>
          <a:lstStyle/>
          <a:p>
            <a:r>
              <a:rPr lang="en-GB" sz="4000" dirty="0">
                <a:solidFill>
                  <a:srgbClr val="7030A0"/>
                </a:solidFill>
                <a:effectLst/>
              </a:rPr>
              <a:t>Activity 1</a:t>
            </a:r>
          </a:p>
        </p:txBody>
      </p:sp>
      <p:sp>
        <p:nvSpPr>
          <p:cNvPr id="3" name="Content Placeholder 2"/>
          <p:cNvSpPr>
            <a:spLocks noGrp="1"/>
          </p:cNvSpPr>
          <p:nvPr>
            <p:ph idx="1"/>
          </p:nvPr>
        </p:nvSpPr>
        <p:spPr>
          <a:xfrm>
            <a:off x="1115616" y="576750"/>
            <a:ext cx="7499350" cy="5660562"/>
          </a:xfrm>
        </p:spPr>
        <p:txBody>
          <a:bodyPr/>
          <a:lstStyle/>
          <a:p>
            <a:pPr marL="82550" indent="0">
              <a:buNone/>
            </a:pPr>
            <a:r>
              <a:rPr lang="en-GB" sz="2400" dirty="0">
                <a:solidFill>
                  <a:srgbClr val="4B2377"/>
                </a:solidFill>
              </a:rPr>
              <a:t>4) Simon used information from this journal article in his assignment. </a:t>
            </a:r>
          </a:p>
          <a:p>
            <a:pPr lvl="1"/>
            <a:r>
              <a:rPr lang="en-GB" sz="2000" dirty="0">
                <a:solidFill>
                  <a:srgbClr val="0070C0"/>
                </a:solidFill>
              </a:rPr>
              <a:t>Internal Control and Operational Efficiency</a:t>
            </a:r>
          </a:p>
          <a:p>
            <a:pPr lvl="1"/>
            <a:r>
              <a:rPr lang="en-GB" sz="2000" dirty="0" err="1">
                <a:solidFill>
                  <a:srgbClr val="0070C0"/>
                </a:solidFill>
              </a:rPr>
              <a:t>Qiang</a:t>
            </a:r>
            <a:r>
              <a:rPr lang="en-GB" sz="2000" dirty="0">
                <a:solidFill>
                  <a:srgbClr val="0070C0"/>
                </a:solidFill>
              </a:rPr>
              <a:t> Cheng, </a:t>
            </a:r>
            <a:r>
              <a:rPr lang="en-GB" sz="2000" dirty="0" err="1">
                <a:solidFill>
                  <a:srgbClr val="0070C0"/>
                </a:solidFill>
              </a:rPr>
              <a:t>Beng</a:t>
            </a:r>
            <a:r>
              <a:rPr lang="en-GB" sz="2000" dirty="0">
                <a:solidFill>
                  <a:srgbClr val="0070C0"/>
                </a:solidFill>
              </a:rPr>
              <a:t> Wee Goh, Jae B Kim, </a:t>
            </a:r>
          </a:p>
          <a:p>
            <a:pPr lvl="1"/>
            <a:r>
              <a:rPr lang="en-GB" sz="2000" dirty="0">
                <a:solidFill>
                  <a:srgbClr val="0070C0"/>
                </a:solidFill>
              </a:rPr>
              <a:t>Contemporary accounting research, 2018-06, Vol.35 (2), p.1102-1139</a:t>
            </a:r>
            <a:endParaRPr lang="en-GB" sz="2400" dirty="0">
              <a:solidFill>
                <a:srgbClr val="0070C0"/>
              </a:solidFill>
            </a:endParaRPr>
          </a:p>
          <a:p>
            <a:pPr marL="403225" lvl="1" indent="0">
              <a:buNone/>
            </a:pPr>
            <a:r>
              <a:rPr lang="en-GB" sz="3000" dirty="0">
                <a:solidFill>
                  <a:srgbClr val="4B2377"/>
                </a:solidFill>
              </a:rPr>
              <a:t>Which one is the right full reference:</a:t>
            </a:r>
          </a:p>
          <a:p>
            <a:pPr marL="917575" lvl="1" indent="-514350">
              <a:buFont typeface="+mj-lt"/>
              <a:buAutoNum type="alphaUcPeriod"/>
            </a:pPr>
            <a:r>
              <a:rPr lang="en-GB" sz="1800" dirty="0">
                <a:solidFill>
                  <a:schemeClr val="accent6">
                    <a:lumMod val="75000"/>
                  </a:schemeClr>
                </a:solidFill>
                <a:latin typeface="Source Sans Pro"/>
              </a:rPr>
              <a:t>Cheng, Q. et al. (2018) Internal Control and Operational Efficiency. </a:t>
            </a:r>
            <a:r>
              <a:rPr lang="en-GB" sz="1800" i="1" dirty="0">
                <a:solidFill>
                  <a:schemeClr val="accent6">
                    <a:lumMod val="75000"/>
                  </a:schemeClr>
                </a:solidFill>
                <a:latin typeface="Source Sans Pro"/>
              </a:rPr>
              <a:t>Contemporary accounting research</a:t>
            </a:r>
            <a:r>
              <a:rPr lang="en-GB" sz="1800" dirty="0">
                <a:solidFill>
                  <a:schemeClr val="accent6">
                    <a:lumMod val="75000"/>
                  </a:schemeClr>
                </a:solidFill>
                <a:latin typeface="Source Sans Pro"/>
              </a:rPr>
              <a:t>. 35 (2), 1102–1139.</a:t>
            </a:r>
          </a:p>
          <a:p>
            <a:pPr marL="917575" lvl="1" indent="-514350">
              <a:buClr>
                <a:srgbClr val="CEB966"/>
              </a:buClr>
              <a:buFont typeface="+mj-lt"/>
              <a:buAutoNum type="alphaUcPeriod"/>
            </a:pPr>
            <a:r>
              <a:rPr lang="en-GB" sz="1800" dirty="0">
                <a:solidFill>
                  <a:schemeClr val="accent6">
                    <a:lumMod val="75000"/>
                  </a:schemeClr>
                </a:solidFill>
                <a:latin typeface="Open Sans"/>
              </a:rPr>
              <a:t>Cheng, Q., Goh, B.W. and Kim, J.B. (2018), Internal Control and Operational Efficiency. </a:t>
            </a:r>
            <a:r>
              <a:rPr lang="en-GB" sz="1800" i="1" dirty="0">
                <a:solidFill>
                  <a:schemeClr val="accent6">
                    <a:lumMod val="75000"/>
                  </a:schemeClr>
                </a:solidFill>
                <a:latin typeface="Source Sans Pro"/>
              </a:rPr>
              <a:t>Contemporary accounting research</a:t>
            </a:r>
            <a:r>
              <a:rPr lang="en-GB" sz="1800" dirty="0">
                <a:solidFill>
                  <a:schemeClr val="accent6">
                    <a:lumMod val="75000"/>
                  </a:schemeClr>
                </a:solidFill>
                <a:latin typeface="Source Sans Pro"/>
              </a:rPr>
              <a:t>,</a:t>
            </a:r>
            <a:r>
              <a:rPr lang="en-GB" sz="1800" dirty="0">
                <a:solidFill>
                  <a:schemeClr val="accent6">
                    <a:lumMod val="75000"/>
                  </a:schemeClr>
                </a:solidFill>
                <a:latin typeface="Open Sans"/>
              </a:rPr>
              <a:t> </a:t>
            </a:r>
            <a:r>
              <a:rPr lang="en-GB" sz="1800" dirty="0">
                <a:solidFill>
                  <a:schemeClr val="accent6">
                    <a:lumMod val="75000"/>
                  </a:schemeClr>
                </a:solidFill>
                <a:latin typeface="Source Sans Pro"/>
              </a:rPr>
              <a:t>35 (2), pp. 1102–1139.</a:t>
            </a:r>
          </a:p>
          <a:p>
            <a:pPr marL="917575" lvl="1" indent="-514350">
              <a:buClr>
                <a:srgbClr val="CEB966"/>
              </a:buClr>
              <a:buFont typeface="+mj-lt"/>
              <a:buAutoNum type="alphaUcPeriod"/>
            </a:pPr>
            <a:r>
              <a:rPr lang="en-GB" sz="1800" dirty="0">
                <a:solidFill>
                  <a:schemeClr val="accent6">
                    <a:lumMod val="75000"/>
                  </a:schemeClr>
                </a:solidFill>
                <a:latin typeface="Open Sans"/>
              </a:rPr>
              <a:t>Cheng, Q., Goh, B.W. and Kim, J.B. (2018), Internal Control and Operational Efficiency. </a:t>
            </a:r>
            <a:r>
              <a:rPr lang="en-GB" sz="1800" i="1" dirty="0">
                <a:solidFill>
                  <a:schemeClr val="accent6">
                    <a:lumMod val="75000"/>
                  </a:schemeClr>
                </a:solidFill>
                <a:latin typeface="Source Sans Pro"/>
              </a:rPr>
              <a:t>Contemporary accounting research</a:t>
            </a:r>
            <a:r>
              <a:rPr lang="en-GB" sz="1800" dirty="0">
                <a:solidFill>
                  <a:schemeClr val="accent6">
                    <a:lumMod val="75000"/>
                  </a:schemeClr>
                </a:solidFill>
                <a:latin typeface="Source Sans Pro"/>
              </a:rPr>
              <a:t>, pp. 1102–1139.</a:t>
            </a:r>
          </a:p>
          <a:p>
            <a:pPr marL="917575" lvl="1" indent="-514350">
              <a:buClr>
                <a:srgbClr val="CEB966"/>
              </a:buClr>
              <a:buFont typeface="+mj-lt"/>
              <a:buAutoNum type="alphaUcPeriod"/>
            </a:pPr>
            <a:endParaRPr lang="en-GB" sz="2000" dirty="0">
              <a:solidFill>
                <a:srgbClr val="3A3A3A"/>
              </a:solidFill>
              <a:latin typeface="Source Sans Pro"/>
            </a:endParaRPr>
          </a:p>
          <a:p>
            <a:pPr marL="917575" lvl="1" indent="-514350">
              <a:buFont typeface="+mj-lt"/>
              <a:buAutoNum type="alphaUcPeriod"/>
            </a:pPr>
            <a:endParaRPr lang="en-GB" sz="2000" dirty="0">
              <a:solidFill>
                <a:srgbClr val="3A3A3A"/>
              </a:solidFill>
              <a:latin typeface="Source Sans Pro"/>
            </a:endParaRPr>
          </a:p>
          <a:p>
            <a:pPr marL="917575" lvl="1" indent="-514350">
              <a:buFont typeface="+mj-lt"/>
              <a:buAutoNum type="alphaUcPeriod"/>
            </a:pPr>
            <a:endParaRPr lang="en-GB" sz="2000" dirty="0">
              <a:solidFill>
                <a:srgbClr val="3A3A3A"/>
              </a:solidFill>
              <a:latin typeface="Source Sans Pro"/>
            </a:endParaRPr>
          </a:p>
        </p:txBody>
      </p:sp>
    </p:spTree>
    <p:extLst>
      <p:ext uri="{BB962C8B-B14F-4D97-AF65-F5344CB8AC3E}">
        <p14:creationId xmlns:p14="http://schemas.microsoft.com/office/powerpoint/2010/main" val="138267754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7624" y="116632"/>
            <a:ext cx="7499350" cy="562074"/>
          </a:xfrm>
        </p:spPr>
        <p:txBody>
          <a:bodyPr>
            <a:normAutofit fontScale="90000"/>
          </a:bodyPr>
          <a:lstStyle/>
          <a:p>
            <a:r>
              <a:rPr lang="en-GB" sz="4000" dirty="0">
                <a:solidFill>
                  <a:srgbClr val="7030A0"/>
                </a:solidFill>
                <a:effectLst/>
              </a:rPr>
              <a:t>Activity 1</a:t>
            </a:r>
          </a:p>
        </p:txBody>
      </p:sp>
      <p:sp>
        <p:nvSpPr>
          <p:cNvPr id="3" name="Content Placeholder 2"/>
          <p:cNvSpPr>
            <a:spLocks noGrp="1"/>
          </p:cNvSpPr>
          <p:nvPr>
            <p:ph idx="1"/>
          </p:nvPr>
        </p:nvSpPr>
        <p:spPr>
          <a:xfrm>
            <a:off x="1435100" y="836712"/>
            <a:ext cx="7499350" cy="4536504"/>
          </a:xfrm>
        </p:spPr>
        <p:txBody>
          <a:bodyPr/>
          <a:lstStyle/>
          <a:p>
            <a:pPr marL="82550" indent="0">
              <a:buNone/>
            </a:pPr>
            <a:r>
              <a:rPr lang="en-GB" sz="2400" dirty="0">
                <a:solidFill>
                  <a:srgbClr val="4B2377"/>
                </a:solidFill>
              </a:rPr>
              <a:t>5) A student used some material from a book in the assignment: </a:t>
            </a:r>
          </a:p>
          <a:p>
            <a:pPr marL="403225" lvl="1" indent="0">
              <a:buNone/>
            </a:pPr>
            <a:r>
              <a:rPr lang="en-GB" sz="2400" dirty="0">
                <a:solidFill>
                  <a:srgbClr val="4B2377"/>
                </a:solidFill>
              </a:rPr>
              <a:t>Which one is the best action:</a:t>
            </a:r>
          </a:p>
          <a:p>
            <a:pPr marL="860425" lvl="1" indent="-457200">
              <a:buFont typeface="+mj-lt"/>
              <a:buAutoNum type="alphaUcPeriod"/>
            </a:pPr>
            <a:r>
              <a:rPr lang="en-GB" sz="2400" dirty="0">
                <a:solidFill>
                  <a:srgbClr val="4B2377"/>
                </a:solidFill>
              </a:rPr>
              <a:t>Copying and pasting  a quote from the book without acknowledging the reference.</a:t>
            </a:r>
          </a:p>
          <a:p>
            <a:pPr marL="860425" lvl="1" indent="-457200">
              <a:buFont typeface="+mj-lt"/>
              <a:buAutoNum type="alphaUcPeriod"/>
            </a:pPr>
            <a:r>
              <a:rPr lang="en-GB" sz="2400" dirty="0">
                <a:solidFill>
                  <a:srgbClr val="4B2377"/>
                </a:solidFill>
              </a:rPr>
              <a:t>Copying and pasting a quote from the book and acknowledging the book reference</a:t>
            </a:r>
          </a:p>
          <a:p>
            <a:pPr marL="860425" lvl="1" indent="-457200">
              <a:buFont typeface="+mj-lt"/>
              <a:buAutoNum type="alphaUcPeriod"/>
            </a:pPr>
            <a:r>
              <a:rPr lang="en-GB" sz="2400" dirty="0">
                <a:solidFill>
                  <a:srgbClr val="4B2377"/>
                </a:solidFill>
              </a:rPr>
              <a:t>Reading from the book and writing in own words without acknowledging the reference.</a:t>
            </a:r>
          </a:p>
          <a:p>
            <a:pPr marL="860425" lvl="1" indent="-457200">
              <a:buFont typeface="+mj-lt"/>
              <a:buAutoNum type="alphaUcPeriod"/>
            </a:pPr>
            <a:r>
              <a:rPr lang="en-GB" sz="2400" dirty="0">
                <a:solidFill>
                  <a:srgbClr val="4B2377"/>
                </a:solidFill>
              </a:rPr>
              <a:t>Reading from the book and writing in own words &amp; acknowledging the reference.</a:t>
            </a:r>
          </a:p>
          <a:p>
            <a:pPr marL="860425" lvl="1" indent="-457200">
              <a:buFont typeface="+mj-lt"/>
              <a:buAutoNum type="alphaUcPeriod"/>
            </a:pPr>
            <a:endParaRPr lang="en-GB" sz="2400" dirty="0">
              <a:solidFill>
                <a:srgbClr val="4B2377"/>
              </a:solidFill>
            </a:endParaRPr>
          </a:p>
          <a:p>
            <a:pPr marL="860425" lvl="1" indent="-457200">
              <a:buFont typeface="+mj-lt"/>
              <a:buAutoNum type="alphaUcPeriod"/>
            </a:pPr>
            <a:endParaRPr lang="en-GB" sz="2400" dirty="0">
              <a:solidFill>
                <a:srgbClr val="4B2377"/>
              </a:solidFill>
            </a:endParaRPr>
          </a:p>
          <a:p>
            <a:pPr marL="860425" lvl="1" indent="-457200">
              <a:buFont typeface="+mj-lt"/>
              <a:buAutoNum type="alphaUcPeriod"/>
            </a:pPr>
            <a:endParaRPr lang="en-GB" sz="2400" dirty="0">
              <a:solidFill>
                <a:srgbClr val="4B2377"/>
              </a:solidFill>
            </a:endParaRPr>
          </a:p>
        </p:txBody>
      </p:sp>
    </p:spTree>
    <p:extLst>
      <p:ext uri="{BB962C8B-B14F-4D97-AF65-F5344CB8AC3E}">
        <p14:creationId xmlns:p14="http://schemas.microsoft.com/office/powerpoint/2010/main" val="86993064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707E3295-4E01-4804-B1B8-DE9A576A246E}"/>
              </a:ext>
            </a:extLst>
          </p:cNvPr>
          <p:cNvSpPr>
            <a:spLocks noGrp="1"/>
          </p:cNvSpPr>
          <p:nvPr>
            <p:ph type="title"/>
          </p:nvPr>
        </p:nvSpPr>
        <p:spPr>
          <a:xfrm>
            <a:off x="323854" y="2212378"/>
            <a:ext cx="8424863" cy="857250"/>
          </a:xfrm>
        </p:spPr>
        <p:txBody>
          <a:bodyPr/>
          <a:lstStyle/>
          <a:p>
            <a:endParaRPr lang="en-US"/>
          </a:p>
        </p:txBody>
      </p:sp>
      <p:pic>
        <p:nvPicPr>
          <p:cNvPr id="2" name="Picture 1">
            <a:extLst>
              <a:ext uri="{FF2B5EF4-FFF2-40B4-BE49-F238E27FC236}">
                <a16:creationId xmlns:a16="http://schemas.microsoft.com/office/drawing/2014/main" id="{6A5A09A1-5419-4E0C-AE76-9C316D6EC5D9}"/>
              </a:ext>
            </a:extLst>
          </p:cNvPr>
          <p:cNvPicPr>
            <a:picLocks noChangeAspect="1"/>
          </p:cNvPicPr>
          <p:nvPr/>
        </p:nvPicPr>
        <p:blipFill rotWithShape="1">
          <a:blip r:embed="rId2"/>
          <a:srcRect t="3874" r="-1" b="13398"/>
          <a:stretch/>
        </p:blipFill>
        <p:spPr>
          <a:xfrm>
            <a:off x="321313" y="2212378"/>
            <a:ext cx="8424863" cy="3448870"/>
          </a:xfrm>
          <a:prstGeom prst="rect">
            <a:avLst/>
          </a:prstGeom>
          <a:noFill/>
        </p:spPr>
      </p:pic>
    </p:spTree>
    <p:extLst>
      <p:ext uri="{BB962C8B-B14F-4D97-AF65-F5344CB8AC3E}">
        <p14:creationId xmlns:p14="http://schemas.microsoft.com/office/powerpoint/2010/main" val="1158458427"/>
      </p:ext>
    </p:extLst>
  </p:cSld>
  <p:clrMapOvr>
    <a:masterClrMapping/>
  </p:clrMapOvr>
  <mc:AlternateContent xmlns:mc="http://schemas.openxmlformats.org/markup-compatibility/2006">
    <mc:Choice xmlns:p14="http://schemas.microsoft.com/office/powerpoint/2010/main" Requires="p14">
      <p:transition spd="slow" p14:dur="2000" advClick="0"/>
    </mc:Choice>
    <mc:Fallback>
      <p:transition spd="slow" advClick="0"/>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www.w3.org/XML/1998/namespace"/>
    <ds:schemaRef ds:uri="http://schemas.microsoft.com/office/2006/documentManagement/types"/>
    <ds:schemaRef ds:uri="http://schemas.openxmlformats.org/package/2006/metadata/core-properties"/>
    <ds:schemaRef ds:uri="http://schemas.microsoft.com/office/infopath/2007/PartnerControls"/>
    <ds:schemaRef ds:uri="http://purl.org/dc/dcmitype/"/>
    <ds:schemaRef ds:uri="http://purl.org/dc/elements/1.1/"/>
    <ds:schemaRef ds:uri="303dbf9b-b85b-46a0-94f1-894078c07ecd"/>
    <ds:schemaRef ds:uri="http://schemas.microsoft.com/office/2006/metadata/properties"/>
    <ds:schemaRef ds:uri="http://purl.org/dc/terms/"/>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10876</TotalTime>
  <Words>1551</Words>
  <Application>Microsoft Office PowerPoint</Application>
  <PresentationFormat>On-screen Show (4:3)</PresentationFormat>
  <Paragraphs>197</Paragraphs>
  <Slides>32</Slides>
  <Notes>21</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32</vt:i4>
      </vt:variant>
    </vt:vector>
  </HeadingPairs>
  <TitlesOfParts>
    <vt:vector size="43" baseType="lpstr">
      <vt:lpstr>Arial</vt:lpstr>
      <vt:lpstr>Calibri</vt:lpstr>
      <vt:lpstr>CenturyGothic</vt:lpstr>
      <vt:lpstr>CenturyGothic-BoldItalic</vt:lpstr>
      <vt:lpstr>Myriad Pro</vt:lpstr>
      <vt:lpstr>Open Sans</vt:lpstr>
      <vt:lpstr>Source Sans Pro</vt:lpstr>
      <vt:lpstr>Wingdings</vt:lpstr>
      <vt:lpstr>Wingdings 2</vt:lpstr>
      <vt:lpstr>Wingdings2</vt:lpstr>
      <vt:lpstr>20140311PresentationUWTSDTemplate</vt:lpstr>
      <vt:lpstr>BMSW5101 Developing workplace critical thinking</vt:lpstr>
      <vt:lpstr>Recap</vt:lpstr>
      <vt:lpstr>PowerPoint Presentation</vt:lpstr>
      <vt:lpstr>Systems approach to Management</vt:lpstr>
      <vt:lpstr>What is a system?</vt:lpstr>
      <vt:lpstr>Systems approach and examples</vt:lpstr>
      <vt:lpstr>PowerPoint Presentation</vt:lpstr>
      <vt:lpstr>PowerPoint Presentation</vt:lpstr>
      <vt:lpstr>Elements of an open system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Group activity: Open systems</vt:lpstr>
      <vt:lpstr>PowerPoint Presentation</vt:lpstr>
      <vt:lpstr>Home work read </vt:lpstr>
      <vt:lpstr>Referencing</vt:lpstr>
      <vt:lpstr>PowerPoint Presentation</vt:lpstr>
      <vt:lpstr>PowerPoint Presentation</vt:lpstr>
      <vt:lpstr>Multiple authors</vt:lpstr>
      <vt:lpstr>References deconstructed - Books</vt:lpstr>
      <vt:lpstr>References deconstructed – Journal articles</vt:lpstr>
      <vt:lpstr>Activity 1</vt:lpstr>
      <vt:lpstr>Activity 1</vt:lpstr>
      <vt:lpstr>Activity 1</vt:lpstr>
      <vt:lpstr>Activity 1</vt:lpstr>
      <vt:lpstr>Activity 1</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Ernest Ovia</dc:creator>
  <cp:lastModifiedBy>Obinna Nkwocha</cp:lastModifiedBy>
  <cp:revision>349</cp:revision>
  <dcterms:created xsi:type="dcterms:W3CDTF">2015-04-14T15:21:28Z</dcterms:created>
  <dcterms:modified xsi:type="dcterms:W3CDTF">2021-03-18T12:23:06Z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