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39016E-07B9-4429-85EE-7E328715EA42}" v="50" dt="2026-10-10T11:02:51.6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09" autoAdjust="0"/>
    <p:restoredTop sz="94660"/>
  </p:normalViewPr>
  <p:slideViewPr>
    <p:cSldViewPr snapToGrid="0">
      <p:cViewPr varScale="1">
        <p:scale>
          <a:sx n="78" d="100"/>
          <a:sy n="78" d="100"/>
        </p:scale>
        <p:origin x="113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nam Mashuda" userId="70c0be15a2966a18" providerId="LiveId" clId="{9BFD9507-ADA2-45A3-AA6A-9E977F625988}"/>
    <pc:docChg chg="undo custSel modSld">
      <pc:chgData name="Khanam Mashuda" userId="70c0be15a2966a18" providerId="LiveId" clId="{9BFD9507-ADA2-45A3-AA6A-9E977F625988}" dt="2026-10-08T19:25:15.928" v="823" actId="20577"/>
      <pc:docMkLst>
        <pc:docMk/>
      </pc:docMkLst>
      <pc:sldChg chg="modSp mod">
        <pc:chgData name="Khanam Mashuda" userId="70c0be15a2966a18" providerId="LiveId" clId="{9BFD9507-ADA2-45A3-AA6A-9E977F625988}" dt="2026-10-08T19:09:53.862" v="725" actId="1076"/>
        <pc:sldMkLst>
          <pc:docMk/>
          <pc:sldMk cId="2868894467" sldId="256"/>
        </pc:sldMkLst>
        <pc:spChg chg="mod">
          <ac:chgData name="Khanam Mashuda" userId="70c0be15a2966a18" providerId="LiveId" clId="{9BFD9507-ADA2-45A3-AA6A-9E977F625988}" dt="2026-10-08T19:09:53.862" v="725" actId="1076"/>
          <ac:spMkLst>
            <pc:docMk/>
            <pc:sldMk cId="2868894467" sldId="256"/>
            <ac:spMk id="2" creationId="{C4402741-B98A-3848-1128-A7B93F8F7B7A}"/>
          </ac:spMkLst>
        </pc:spChg>
      </pc:sldChg>
      <pc:sldChg chg="modSp mod">
        <pc:chgData name="Khanam Mashuda" userId="70c0be15a2966a18" providerId="LiveId" clId="{9BFD9507-ADA2-45A3-AA6A-9E977F625988}" dt="2026-10-08T19:18:23.258" v="785" actId="6549"/>
        <pc:sldMkLst>
          <pc:docMk/>
          <pc:sldMk cId="889853075" sldId="257"/>
        </pc:sldMkLst>
        <pc:spChg chg="mod">
          <ac:chgData name="Khanam Mashuda" userId="70c0be15a2966a18" providerId="LiveId" clId="{9BFD9507-ADA2-45A3-AA6A-9E977F625988}" dt="2026-10-08T19:18:23.258" v="785" actId="6549"/>
          <ac:spMkLst>
            <pc:docMk/>
            <pc:sldMk cId="889853075" sldId="257"/>
            <ac:spMk id="2" creationId="{73AA0801-2957-A0A0-414C-CC16791B7848}"/>
          </ac:spMkLst>
        </pc:spChg>
      </pc:sldChg>
      <pc:sldChg chg="modSp mod">
        <pc:chgData name="Khanam Mashuda" userId="70c0be15a2966a18" providerId="LiveId" clId="{9BFD9507-ADA2-45A3-AA6A-9E977F625988}" dt="2026-10-08T19:17:00.260" v="776" actId="255"/>
        <pc:sldMkLst>
          <pc:docMk/>
          <pc:sldMk cId="2258861178" sldId="258"/>
        </pc:sldMkLst>
        <pc:spChg chg="mod">
          <ac:chgData name="Khanam Mashuda" userId="70c0be15a2966a18" providerId="LiveId" clId="{9BFD9507-ADA2-45A3-AA6A-9E977F625988}" dt="2026-10-08T19:17:00.260" v="776" actId="255"/>
          <ac:spMkLst>
            <pc:docMk/>
            <pc:sldMk cId="2258861178" sldId="258"/>
            <ac:spMk id="2" creationId="{81F395D2-FFD2-C79A-A709-FADEA95A4DA1}"/>
          </ac:spMkLst>
        </pc:spChg>
      </pc:sldChg>
      <pc:sldChg chg="addSp delSp modSp mod addAnim delAnim">
        <pc:chgData name="Khanam Mashuda" userId="70c0be15a2966a18" providerId="LiveId" clId="{9BFD9507-ADA2-45A3-AA6A-9E977F625988}" dt="2026-10-08T19:15:21.702" v="764" actId="113"/>
        <pc:sldMkLst>
          <pc:docMk/>
          <pc:sldMk cId="409641094" sldId="259"/>
        </pc:sldMkLst>
        <pc:spChg chg="mod">
          <ac:chgData name="Khanam Mashuda" userId="70c0be15a2966a18" providerId="LiveId" clId="{9BFD9507-ADA2-45A3-AA6A-9E977F625988}" dt="2026-10-08T19:15:21.702" v="764" actId="113"/>
          <ac:spMkLst>
            <pc:docMk/>
            <pc:sldMk cId="409641094" sldId="259"/>
            <ac:spMk id="2" creationId="{EA22E720-3E5B-5200-A189-6AD7D8E7682C}"/>
          </ac:spMkLst>
        </pc:spChg>
      </pc:sldChg>
      <pc:sldChg chg="modSp mod">
        <pc:chgData name="Khanam Mashuda" userId="70c0be15a2966a18" providerId="LiveId" clId="{9BFD9507-ADA2-45A3-AA6A-9E977F625988}" dt="2026-10-08T19:13:02.506" v="743" actId="403"/>
        <pc:sldMkLst>
          <pc:docMk/>
          <pc:sldMk cId="1040160788" sldId="260"/>
        </pc:sldMkLst>
        <pc:spChg chg="mod">
          <ac:chgData name="Khanam Mashuda" userId="70c0be15a2966a18" providerId="LiveId" clId="{9BFD9507-ADA2-45A3-AA6A-9E977F625988}" dt="2026-10-08T19:13:02.506" v="743" actId="403"/>
          <ac:spMkLst>
            <pc:docMk/>
            <pc:sldMk cId="1040160788" sldId="260"/>
            <ac:spMk id="2" creationId="{E65914D5-54FA-9F62-FF80-263498B6B192}"/>
          </ac:spMkLst>
        </pc:spChg>
      </pc:sldChg>
      <pc:sldChg chg="modSp mod">
        <pc:chgData name="Khanam Mashuda" userId="70c0be15a2966a18" providerId="LiveId" clId="{9BFD9507-ADA2-45A3-AA6A-9E977F625988}" dt="2026-10-08T19:21:54.349" v="793" actId="404"/>
        <pc:sldMkLst>
          <pc:docMk/>
          <pc:sldMk cId="3328288499" sldId="261"/>
        </pc:sldMkLst>
        <pc:spChg chg="mod">
          <ac:chgData name="Khanam Mashuda" userId="70c0be15a2966a18" providerId="LiveId" clId="{9BFD9507-ADA2-45A3-AA6A-9E977F625988}" dt="2026-10-08T19:21:54.349" v="793" actId="404"/>
          <ac:spMkLst>
            <pc:docMk/>
            <pc:sldMk cId="3328288499" sldId="261"/>
            <ac:spMk id="2" creationId="{52263BD9-566C-602A-C6BB-57501AD621AB}"/>
          </ac:spMkLst>
        </pc:spChg>
      </pc:sldChg>
      <pc:sldChg chg="modSp mod">
        <pc:chgData name="Khanam Mashuda" userId="70c0be15a2966a18" providerId="LiveId" clId="{9BFD9507-ADA2-45A3-AA6A-9E977F625988}" dt="2026-10-08T19:22:40.227" v="796" actId="113"/>
        <pc:sldMkLst>
          <pc:docMk/>
          <pc:sldMk cId="98892364" sldId="262"/>
        </pc:sldMkLst>
        <pc:spChg chg="mod">
          <ac:chgData name="Khanam Mashuda" userId="70c0be15a2966a18" providerId="LiveId" clId="{9BFD9507-ADA2-45A3-AA6A-9E977F625988}" dt="2026-10-08T19:22:40.227" v="796" actId="113"/>
          <ac:spMkLst>
            <pc:docMk/>
            <pc:sldMk cId="98892364" sldId="262"/>
            <ac:spMk id="2" creationId="{503CE7DF-7CAE-5B40-0586-D070069684C7}"/>
          </ac:spMkLst>
        </pc:spChg>
      </pc:sldChg>
      <pc:sldChg chg="modSp mod">
        <pc:chgData name="Khanam Mashuda" userId="70c0be15a2966a18" providerId="LiveId" clId="{9BFD9507-ADA2-45A3-AA6A-9E977F625988}" dt="2026-10-08T19:11:34.039" v="732" actId="404"/>
        <pc:sldMkLst>
          <pc:docMk/>
          <pc:sldMk cId="1322668690" sldId="263"/>
        </pc:sldMkLst>
        <pc:spChg chg="mod">
          <ac:chgData name="Khanam Mashuda" userId="70c0be15a2966a18" providerId="LiveId" clId="{9BFD9507-ADA2-45A3-AA6A-9E977F625988}" dt="2026-10-08T19:11:34.039" v="732" actId="404"/>
          <ac:spMkLst>
            <pc:docMk/>
            <pc:sldMk cId="1322668690" sldId="263"/>
            <ac:spMk id="2" creationId="{99B6A454-05BF-BC8B-4091-625189E0C3A1}"/>
          </ac:spMkLst>
        </pc:spChg>
      </pc:sldChg>
      <pc:sldChg chg="modSp mod">
        <pc:chgData name="Khanam Mashuda" userId="70c0be15a2966a18" providerId="LiveId" clId="{9BFD9507-ADA2-45A3-AA6A-9E977F625988}" dt="2026-10-08T19:23:19.947" v="797" actId="114"/>
        <pc:sldMkLst>
          <pc:docMk/>
          <pc:sldMk cId="3818590027" sldId="264"/>
        </pc:sldMkLst>
        <pc:spChg chg="mod">
          <ac:chgData name="Khanam Mashuda" userId="70c0be15a2966a18" providerId="LiveId" clId="{9BFD9507-ADA2-45A3-AA6A-9E977F625988}" dt="2026-10-08T19:23:19.947" v="797" actId="114"/>
          <ac:spMkLst>
            <pc:docMk/>
            <pc:sldMk cId="3818590027" sldId="264"/>
            <ac:spMk id="2" creationId="{BC5C16EC-0679-5F4B-B2F9-56E91D46D8EF}"/>
          </ac:spMkLst>
        </pc:spChg>
      </pc:sldChg>
      <pc:sldChg chg="modSp mod">
        <pc:chgData name="Khanam Mashuda" userId="70c0be15a2966a18" providerId="LiveId" clId="{9BFD9507-ADA2-45A3-AA6A-9E977F625988}" dt="2026-10-08T19:11:18.321" v="731" actId="404"/>
        <pc:sldMkLst>
          <pc:docMk/>
          <pc:sldMk cId="3732392691" sldId="265"/>
        </pc:sldMkLst>
        <pc:spChg chg="mod">
          <ac:chgData name="Khanam Mashuda" userId="70c0be15a2966a18" providerId="LiveId" clId="{9BFD9507-ADA2-45A3-AA6A-9E977F625988}" dt="2026-10-08T19:11:18.321" v="731" actId="404"/>
          <ac:spMkLst>
            <pc:docMk/>
            <pc:sldMk cId="3732392691" sldId="265"/>
            <ac:spMk id="2" creationId="{8A1C65F4-81DE-3F56-AA71-B1748C721C62}"/>
          </ac:spMkLst>
        </pc:spChg>
      </pc:sldChg>
      <pc:sldChg chg="modSp mod">
        <pc:chgData name="Khanam Mashuda" userId="70c0be15a2966a18" providerId="LiveId" clId="{9BFD9507-ADA2-45A3-AA6A-9E977F625988}" dt="2026-10-08T19:25:15.928" v="823" actId="20577"/>
        <pc:sldMkLst>
          <pc:docMk/>
          <pc:sldMk cId="605529121" sldId="266"/>
        </pc:sldMkLst>
        <pc:spChg chg="mod">
          <ac:chgData name="Khanam Mashuda" userId="70c0be15a2966a18" providerId="LiveId" clId="{9BFD9507-ADA2-45A3-AA6A-9E977F625988}" dt="2026-10-08T19:25:15.928" v="823" actId="20577"/>
          <ac:spMkLst>
            <pc:docMk/>
            <pc:sldMk cId="605529121" sldId="266"/>
            <ac:spMk id="2" creationId="{DCE884BF-1197-FDC1-B913-E47EE80E883C}"/>
          </ac:spMkLst>
        </pc:spChg>
      </pc:sldChg>
      <pc:sldChg chg="modSp mod">
        <pc:chgData name="Khanam Mashuda" userId="70c0be15a2966a18" providerId="LiveId" clId="{9BFD9507-ADA2-45A3-AA6A-9E977F625988}" dt="2026-10-08T19:09:19.321" v="721" actId="403"/>
        <pc:sldMkLst>
          <pc:docMk/>
          <pc:sldMk cId="195682557" sldId="267"/>
        </pc:sldMkLst>
        <pc:spChg chg="mod">
          <ac:chgData name="Khanam Mashuda" userId="70c0be15a2966a18" providerId="LiveId" clId="{9BFD9507-ADA2-45A3-AA6A-9E977F625988}" dt="2026-10-08T19:09:19.321" v="721" actId="403"/>
          <ac:spMkLst>
            <pc:docMk/>
            <pc:sldMk cId="195682557" sldId="267"/>
            <ac:spMk id="2" creationId="{B2A3B5AD-127F-C1F7-FE01-52356F131DE3}"/>
          </ac:spMkLst>
        </pc:spChg>
      </pc:sldChg>
    </pc:docChg>
  </pc:docChgLst>
  <pc:docChgLst>
    <pc:chgData name="Shamim Ahmed (2419766)" userId="cbf10e6f-3466-4eaa-8de2-900bb403f880" providerId="ADAL" clId="{4B749879-DA18-42E7-85AD-CEAF590202BF}"/>
    <pc:docChg chg="undo redo custSel addSld modSld">
      <pc:chgData name="Shamim Ahmed (2419766)" userId="cbf10e6f-3466-4eaa-8de2-900bb403f880" providerId="ADAL" clId="{4B749879-DA18-42E7-85AD-CEAF590202BF}" dt="2026-10-10T11:02:51.642" v="2914" actId="20577"/>
      <pc:docMkLst>
        <pc:docMk/>
      </pc:docMkLst>
      <pc:sldChg chg="addSp delSp modSp mod setBg addAnim delAnim delDesignElem">
        <pc:chgData name="Shamim Ahmed (2419766)" userId="cbf10e6f-3466-4eaa-8de2-900bb403f880" providerId="ADAL" clId="{4B749879-DA18-42E7-85AD-CEAF590202BF}" dt="2026-10-10T11:02:51.642" v="2914" actId="20577"/>
        <pc:sldMkLst>
          <pc:docMk/>
          <pc:sldMk cId="2868894467" sldId="256"/>
        </pc:sldMkLst>
        <pc:spChg chg="mod">
          <ac:chgData name="Shamim Ahmed (2419766)" userId="cbf10e6f-3466-4eaa-8de2-900bb403f880" providerId="ADAL" clId="{4B749879-DA18-42E7-85AD-CEAF590202BF}" dt="2026-10-10T11:02:51.642" v="2914" actId="20577"/>
          <ac:spMkLst>
            <pc:docMk/>
            <pc:sldMk cId="2868894467" sldId="256"/>
            <ac:spMk id="2" creationId="{C4402741-B98A-3848-1128-A7B93F8F7B7A}"/>
          </ac:spMkLst>
        </pc:spChg>
      </pc:sldChg>
      <pc:sldChg chg="modSp mod">
        <pc:chgData name="Shamim Ahmed (2419766)" userId="cbf10e6f-3466-4eaa-8de2-900bb403f880" providerId="ADAL" clId="{4B749879-DA18-42E7-85AD-CEAF590202BF}" dt="2026-10-07T20:26:24.202" v="2858" actId="1076"/>
        <pc:sldMkLst>
          <pc:docMk/>
          <pc:sldMk cId="889853075" sldId="257"/>
        </pc:sldMkLst>
        <pc:spChg chg="mod">
          <ac:chgData name="Shamim Ahmed (2419766)" userId="cbf10e6f-3466-4eaa-8de2-900bb403f880" providerId="ADAL" clId="{4B749879-DA18-42E7-85AD-CEAF590202BF}" dt="2026-10-07T20:26:24.202" v="2858" actId="1076"/>
          <ac:spMkLst>
            <pc:docMk/>
            <pc:sldMk cId="889853075" sldId="257"/>
            <ac:spMk id="2" creationId="{73AA0801-2957-A0A0-414C-CC16791B7848}"/>
          </ac:spMkLst>
        </pc:spChg>
      </pc:sldChg>
      <pc:sldChg chg="modSp mod">
        <pc:chgData name="Shamim Ahmed (2419766)" userId="cbf10e6f-3466-4eaa-8de2-900bb403f880" providerId="ADAL" clId="{4B749879-DA18-42E7-85AD-CEAF590202BF}" dt="2026-10-07T20:26:44.865" v="2861" actId="1076"/>
        <pc:sldMkLst>
          <pc:docMk/>
          <pc:sldMk cId="2258861178" sldId="258"/>
        </pc:sldMkLst>
        <pc:spChg chg="mod">
          <ac:chgData name="Shamim Ahmed (2419766)" userId="cbf10e6f-3466-4eaa-8de2-900bb403f880" providerId="ADAL" clId="{4B749879-DA18-42E7-85AD-CEAF590202BF}" dt="2026-10-07T20:26:44.865" v="2861" actId="1076"/>
          <ac:spMkLst>
            <pc:docMk/>
            <pc:sldMk cId="2258861178" sldId="258"/>
            <ac:spMk id="2" creationId="{81F395D2-FFD2-C79A-A709-FADEA95A4DA1}"/>
          </ac:spMkLst>
        </pc:spChg>
      </pc:sldChg>
      <pc:sldChg chg="addSp delSp modSp mod setBg addAnim delAnim">
        <pc:chgData name="Shamim Ahmed (2419766)" userId="cbf10e6f-3466-4eaa-8de2-900bb403f880" providerId="ADAL" clId="{4B749879-DA18-42E7-85AD-CEAF590202BF}" dt="2026-10-07T20:25:17.298" v="2836" actId="27636"/>
        <pc:sldMkLst>
          <pc:docMk/>
          <pc:sldMk cId="409641094" sldId="259"/>
        </pc:sldMkLst>
        <pc:spChg chg="mod">
          <ac:chgData name="Shamim Ahmed (2419766)" userId="cbf10e6f-3466-4eaa-8de2-900bb403f880" providerId="ADAL" clId="{4B749879-DA18-42E7-85AD-CEAF590202BF}" dt="2026-10-07T20:25:17.298" v="2836" actId="27636"/>
          <ac:spMkLst>
            <pc:docMk/>
            <pc:sldMk cId="409641094" sldId="259"/>
            <ac:spMk id="2" creationId="{EA22E720-3E5B-5200-A189-6AD7D8E7682C}"/>
          </ac:spMkLst>
        </pc:spChg>
        <pc:spChg chg="add">
          <ac:chgData name="Shamim Ahmed (2419766)" userId="cbf10e6f-3466-4eaa-8de2-900bb403f880" providerId="ADAL" clId="{4B749879-DA18-42E7-85AD-CEAF590202BF}" dt="2026-10-07T20:25:17.240" v="2833" actId="26606"/>
          <ac:spMkLst>
            <pc:docMk/>
            <pc:sldMk cId="409641094" sldId="259"/>
            <ac:spMk id="17" creationId="{260615AE-7DBC-4FF7-9107-9FE957695B02}"/>
          </ac:spMkLst>
        </pc:spChg>
        <pc:picChg chg="add">
          <ac:chgData name="Shamim Ahmed (2419766)" userId="cbf10e6f-3466-4eaa-8de2-900bb403f880" providerId="ADAL" clId="{4B749879-DA18-42E7-85AD-CEAF590202BF}" dt="2026-10-07T20:25:17.240" v="2833" actId="26606"/>
          <ac:picMkLst>
            <pc:docMk/>
            <pc:sldMk cId="409641094" sldId="259"/>
            <ac:picMk id="6" creationId="{1F86BC5E-A943-EA61-9912-1D9580001E84}"/>
          </ac:picMkLst>
        </pc:picChg>
      </pc:sldChg>
      <pc:sldChg chg="addSp delSp modSp mod setBg addAnim delAnim setClrOvrMap">
        <pc:chgData name="Shamim Ahmed (2419766)" userId="cbf10e6f-3466-4eaa-8de2-900bb403f880" providerId="ADAL" clId="{4B749879-DA18-42E7-85AD-CEAF590202BF}" dt="2026-10-07T20:25:45.533" v="2852" actId="27636"/>
        <pc:sldMkLst>
          <pc:docMk/>
          <pc:sldMk cId="1040160788" sldId="260"/>
        </pc:sldMkLst>
        <pc:spChg chg="mod">
          <ac:chgData name="Shamim Ahmed (2419766)" userId="cbf10e6f-3466-4eaa-8de2-900bb403f880" providerId="ADAL" clId="{4B749879-DA18-42E7-85AD-CEAF590202BF}" dt="2026-10-07T20:25:45.533" v="2852" actId="27636"/>
          <ac:spMkLst>
            <pc:docMk/>
            <pc:sldMk cId="1040160788" sldId="260"/>
            <ac:spMk id="2" creationId="{E65914D5-54FA-9F62-FF80-263498B6B192}"/>
          </ac:spMkLst>
        </pc:spChg>
        <pc:spChg chg="add">
          <ac:chgData name="Shamim Ahmed (2419766)" userId="cbf10e6f-3466-4eaa-8de2-900bb403f880" providerId="ADAL" clId="{4B749879-DA18-42E7-85AD-CEAF590202BF}" dt="2026-10-07T20:25:45.483" v="2851" actId="26606"/>
          <ac:spMkLst>
            <pc:docMk/>
            <pc:sldMk cId="1040160788" sldId="260"/>
            <ac:spMk id="21" creationId="{15655827-B42D-4180-88D3-D83F25E4BD1C}"/>
          </ac:spMkLst>
        </pc:spChg>
        <pc:spChg chg="add">
          <ac:chgData name="Shamim Ahmed (2419766)" userId="cbf10e6f-3466-4eaa-8de2-900bb403f880" providerId="ADAL" clId="{4B749879-DA18-42E7-85AD-CEAF590202BF}" dt="2026-10-07T20:25:45.483" v="2851" actId="26606"/>
          <ac:spMkLst>
            <pc:docMk/>
            <pc:sldMk cId="1040160788" sldId="260"/>
            <ac:spMk id="22" creationId="{24ACCB06-563C-4ADE-B4D6-1FE9F723C7D9}"/>
          </ac:spMkLst>
        </pc:spChg>
        <pc:spChg chg="add">
          <ac:chgData name="Shamim Ahmed (2419766)" userId="cbf10e6f-3466-4eaa-8de2-900bb403f880" providerId="ADAL" clId="{4B749879-DA18-42E7-85AD-CEAF590202BF}" dt="2026-10-07T20:25:45.483" v="2851" actId="26606"/>
          <ac:spMkLst>
            <pc:docMk/>
            <pc:sldMk cId="1040160788" sldId="260"/>
            <ac:spMk id="23" creationId="{40761ECD-D92B-46AE-82CA-640023D282F9}"/>
          </ac:spMkLst>
        </pc:spChg>
        <pc:spChg chg="add">
          <ac:chgData name="Shamim Ahmed (2419766)" userId="cbf10e6f-3466-4eaa-8de2-900bb403f880" providerId="ADAL" clId="{4B749879-DA18-42E7-85AD-CEAF590202BF}" dt="2026-10-07T20:25:45.483" v="2851" actId="26606"/>
          <ac:spMkLst>
            <pc:docMk/>
            <pc:sldMk cId="1040160788" sldId="260"/>
            <ac:spMk id="24" creationId="{9A928607-C55C-40FD-B2DF-6CD6A7226A71}"/>
          </ac:spMkLst>
        </pc:spChg>
        <pc:spChg chg="add">
          <ac:chgData name="Shamim Ahmed (2419766)" userId="cbf10e6f-3466-4eaa-8de2-900bb403f880" providerId="ADAL" clId="{4B749879-DA18-42E7-85AD-CEAF590202BF}" dt="2026-10-07T20:25:45.483" v="2851" actId="26606"/>
          <ac:spMkLst>
            <pc:docMk/>
            <pc:sldMk cId="1040160788" sldId="260"/>
            <ac:spMk id="25" creationId="{400A20C1-29A4-43E0-AB15-7931F76F8C2D}"/>
          </ac:spMkLst>
        </pc:spChg>
      </pc:sldChg>
      <pc:sldChg chg="modSp mod">
        <pc:chgData name="Shamim Ahmed (2419766)" userId="cbf10e6f-3466-4eaa-8de2-900bb403f880" providerId="ADAL" clId="{4B749879-DA18-42E7-85AD-CEAF590202BF}" dt="2026-10-08T19:33:05.565" v="2886" actId="12"/>
        <pc:sldMkLst>
          <pc:docMk/>
          <pc:sldMk cId="3328288499" sldId="261"/>
        </pc:sldMkLst>
        <pc:spChg chg="mod">
          <ac:chgData name="Shamim Ahmed (2419766)" userId="cbf10e6f-3466-4eaa-8de2-900bb403f880" providerId="ADAL" clId="{4B749879-DA18-42E7-85AD-CEAF590202BF}" dt="2026-10-08T19:33:05.565" v="2886" actId="12"/>
          <ac:spMkLst>
            <pc:docMk/>
            <pc:sldMk cId="3328288499" sldId="261"/>
            <ac:spMk id="2" creationId="{52263BD9-566C-602A-C6BB-57501AD621AB}"/>
          </ac:spMkLst>
        </pc:spChg>
      </pc:sldChg>
      <pc:sldChg chg="modSp mod">
        <pc:chgData name="Shamim Ahmed (2419766)" userId="cbf10e6f-3466-4eaa-8de2-900bb403f880" providerId="ADAL" clId="{4B749879-DA18-42E7-85AD-CEAF590202BF}" dt="2026-10-08T19:31:58.244" v="2882" actId="113"/>
        <pc:sldMkLst>
          <pc:docMk/>
          <pc:sldMk cId="98892364" sldId="262"/>
        </pc:sldMkLst>
        <pc:spChg chg="mod">
          <ac:chgData name="Shamim Ahmed (2419766)" userId="cbf10e6f-3466-4eaa-8de2-900bb403f880" providerId="ADAL" clId="{4B749879-DA18-42E7-85AD-CEAF590202BF}" dt="2026-10-08T19:31:58.244" v="2882" actId="113"/>
          <ac:spMkLst>
            <pc:docMk/>
            <pc:sldMk cId="98892364" sldId="262"/>
            <ac:spMk id="2" creationId="{503CE7DF-7CAE-5B40-0586-D070069684C7}"/>
          </ac:spMkLst>
        </pc:spChg>
      </pc:sldChg>
      <pc:sldChg chg="modSp mod">
        <pc:chgData name="Shamim Ahmed (2419766)" userId="cbf10e6f-3466-4eaa-8de2-900bb403f880" providerId="ADAL" clId="{4B749879-DA18-42E7-85AD-CEAF590202BF}" dt="2026-10-07T20:27:17.409" v="2866" actId="1076"/>
        <pc:sldMkLst>
          <pc:docMk/>
          <pc:sldMk cId="1322668690" sldId="263"/>
        </pc:sldMkLst>
        <pc:spChg chg="mod">
          <ac:chgData name="Shamim Ahmed (2419766)" userId="cbf10e6f-3466-4eaa-8de2-900bb403f880" providerId="ADAL" clId="{4B749879-DA18-42E7-85AD-CEAF590202BF}" dt="2026-10-07T20:27:17.409" v="2866" actId="1076"/>
          <ac:spMkLst>
            <pc:docMk/>
            <pc:sldMk cId="1322668690" sldId="263"/>
            <ac:spMk id="2" creationId="{99B6A454-05BF-BC8B-4091-625189E0C3A1}"/>
          </ac:spMkLst>
        </pc:spChg>
      </pc:sldChg>
      <pc:sldChg chg="delSp modSp mod">
        <pc:chgData name="Shamim Ahmed (2419766)" userId="cbf10e6f-3466-4eaa-8de2-900bb403f880" providerId="ADAL" clId="{4B749879-DA18-42E7-85AD-CEAF590202BF}" dt="2026-10-08T19:41:07.817" v="2889" actId="313"/>
        <pc:sldMkLst>
          <pc:docMk/>
          <pc:sldMk cId="3818590027" sldId="264"/>
        </pc:sldMkLst>
        <pc:spChg chg="mod">
          <ac:chgData name="Shamim Ahmed (2419766)" userId="cbf10e6f-3466-4eaa-8de2-900bb403f880" providerId="ADAL" clId="{4B749879-DA18-42E7-85AD-CEAF590202BF}" dt="2026-10-08T19:41:07.817" v="2889" actId="313"/>
          <ac:spMkLst>
            <pc:docMk/>
            <pc:sldMk cId="3818590027" sldId="264"/>
            <ac:spMk id="2" creationId="{BC5C16EC-0679-5F4B-B2F9-56E91D46D8EF}"/>
          </ac:spMkLst>
        </pc:spChg>
      </pc:sldChg>
      <pc:sldChg chg="delSp modSp new mod">
        <pc:chgData name="Shamim Ahmed (2419766)" userId="cbf10e6f-3466-4eaa-8de2-900bb403f880" providerId="ADAL" clId="{4B749879-DA18-42E7-85AD-CEAF590202BF}" dt="2026-10-07T20:27:55.542" v="2874" actId="1076"/>
        <pc:sldMkLst>
          <pc:docMk/>
          <pc:sldMk cId="3732392691" sldId="265"/>
        </pc:sldMkLst>
        <pc:spChg chg="mod">
          <ac:chgData name="Shamim Ahmed (2419766)" userId="cbf10e6f-3466-4eaa-8de2-900bb403f880" providerId="ADAL" clId="{4B749879-DA18-42E7-85AD-CEAF590202BF}" dt="2026-10-07T20:27:55.542" v="2874" actId="1076"/>
          <ac:spMkLst>
            <pc:docMk/>
            <pc:sldMk cId="3732392691" sldId="265"/>
            <ac:spMk id="2" creationId="{8A1C65F4-81DE-3F56-AA71-B1748C721C62}"/>
          </ac:spMkLst>
        </pc:spChg>
      </pc:sldChg>
      <pc:sldChg chg="delSp modSp new mod">
        <pc:chgData name="Shamim Ahmed (2419766)" userId="cbf10e6f-3466-4eaa-8de2-900bb403f880" providerId="ADAL" clId="{4B749879-DA18-42E7-85AD-CEAF590202BF}" dt="2026-10-07T20:28:23.554" v="2880" actId="1076"/>
        <pc:sldMkLst>
          <pc:docMk/>
          <pc:sldMk cId="605529121" sldId="266"/>
        </pc:sldMkLst>
        <pc:spChg chg="mod">
          <ac:chgData name="Shamim Ahmed (2419766)" userId="cbf10e6f-3466-4eaa-8de2-900bb403f880" providerId="ADAL" clId="{4B749879-DA18-42E7-85AD-CEAF590202BF}" dt="2026-10-07T20:28:23.554" v="2880" actId="1076"/>
          <ac:spMkLst>
            <pc:docMk/>
            <pc:sldMk cId="605529121" sldId="266"/>
            <ac:spMk id="2" creationId="{DCE884BF-1197-FDC1-B913-E47EE80E883C}"/>
          </ac:spMkLst>
        </pc:spChg>
      </pc:sldChg>
      <pc:sldChg chg="addSp delSp modSp new mod setBg addAnim delAnim setClrOvrMap delDesignElem">
        <pc:chgData name="Shamim Ahmed (2419766)" userId="cbf10e6f-3466-4eaa-8de2-900bb403f880" providerId="ADAL" clId="{4B749879-DA18-42E7-85AD-CEAF590202BF}" dt="2026-10-07T20:28:34.122" v="2881" actId="1076"/>
        <pc:sldMkLst>
          <pc:docMk/>
          <pc:sldMk cId="195682557" sldId="267"/>
        </pc:sldMkLst>
        <pc:spChg chg="mod">
          <ac:chgData name="Shamim Ahmed (2419766)" userId="cbf10e6f-3466-4eaa-8de2-900bb403f880" providerId="ADAL" clId="{4B749879-DA18-42E7-85AD-CEAF590202BF}" dt="2026-10-07T20:28:34.122" v="2881" actId="1076"/>
          <ac:spMkLst>
            <pc:docMk/>
            <pc:sldMk cId="195682557" sldId="267"/>
            <ac:spMk id="2" creationId="{B2A3B5AD-127F-C1F7-FE01-52356F131DE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endParaRPr lang="en-GB" dirty="0"/>
          </a:p>
        </p:txBody>
      </p:sp>
      <p:sp>
        <p:nvSpPr>
          <p:cNvPr id="6" name="Slide Number Placeholder 5"/>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1417446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3681810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3399558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3749878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3306389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3861225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3811420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947775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1677107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511341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1322064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35523975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1584957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514212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17076303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15173969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57EA09-EA18-462C-923A-48CE97574C50}" type="datetimeFigureOut">
              <a:rPr lang="en-GB" smtClean="0"/>
              <a:t>10/10/2026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9C57989-3E31-4B4B-8CCF-7D2D203F2163}" type="slidenum">
              <a:rPr lang="en-GB" smtClean="0"/>
              <a:t>‹#›</a:t>
            </a:fld>
            <a:endParaRPr lang="en-GB" dirty="0"/>
          </a:p>
        </p:txBody>
      </p:sp>
    </p:spTree>
    <p:extLst>
      <p:ext uri="{BB962C8B-B14F-4D97-AF65-F5344CB8AC3E}">
        <p14:creationId xmlns:p14="http://schemas.microsoft.com/office/powerpoint/2010/main" val="1275611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957EA09-EA18-462C-923A-48CE97574C50}" type="datetimeFigureOut">
              <a:rPr lang="en-GB" smtClean="0"/>
              <a:t>10/10/2026</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9C57989-3E31-4B4B-8CCF-7D2D203F2163}" type="slidenum">
              <a:rPr lang="en-GB" smtClean="0"/>
              <a:t>‹#›</a:t>
            </a:fld>
            <a:endParaRPr lang="en-GB" dirty="0"/>
          </a:p>
        </p:txBody>
      </p:sp>
    </p:spTree>
    <p:extLst>
      <p:ext uri="{BB962C8B-B14F-4D97-AF65-F5344CB8AC3E}">
        <p14:creationId xmlns:p14="http://schemas.microsoft.com/office/powerpoint/2010/main" val="1313521062"/>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32" r:id="rId14"/>
    <p:sldLayoutId id="2147483833" r:id="rId15"/>
    <p:sldLayoutId id="2147483834" r:id="rId16"/>
    <p:sldLayoutId id="214748383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02741-B98A-3848-1128-A7B93F8F7B7A}"/>
              </a:ext>
            </a:extLst>
          </p:cNvPr>
          <p:cNvSpPr>
            <a:spLocks noGrp="1"/>
          </p:cNvSpPr>
          <p:nvPr>
            <p:ph type="ctrTitle"/>
          </p:nvPr>
        </p:nvSpPr>
        <p:spPr>
          <a:xfrm>
            <a:off x="4219492" y="995385"/>
            <a:ext cx="6116531" cy="3800769"/>
          </a:xfrm>
        </p:spPr>
        <p:txBody>
          <a:bodyPr anchor="ctr">
            <a:normAutofit/>
          </a:bodyPr>
          <a:lstStyle/>
          <a:p>
            <a:pPr algn="ctr"/>
            <a:r>
              <a:rPr lang="en-GB" sz="1400" b="1" dirty="0">
                <a:solidFill>
                  <a:srgbClr val="000000"/>
                </a:solidFill>
                <a:latin typeface="Arial" panose="020B0604020202020204" pitchFamily="34" charset="0"/>
                <a:cs typeface="Arial" panose="020B0604020202020204" pitchFamily="34" charset="0"/>
              </a:rPr>
              <a:t>Strategic HR Plan for Health Connect UK</a:t>
            </a:r>
            <a:br>
              <a:rPr lang="en-GB" sz="1400" b="1" dirty="0">
                <a:solidFill>
                  <a:srgbClr val="000000"/>
                </a:solidFill>
                <a:latin typeface="Arial" panose="020B0604020202020204" pitchFamily="34" charset="0"/>
                <a:cs typeface="Arial" panose="020B0604020202020204" pitchFamily="34" charset="0"/>
              </a:rPr>
            </a:br>
            <a:br>
              <a:rPr lang="en-GB" sz="1400" dirty="0">
                <a:solidFill>
                  <a:srgbClr val="000000"/>
                </a:solidFill>
                <a:latin typeface="Arial" panose="020B0604020202020204" pitchFamily="34" charset="0"/>
                <a:cs typeface="Arial" panose="020B0604020202020204" pitchFamily="34" charset="0"/>
              </a:rPr>
            </a:br>
            <a:r>
              <a:rPr lang="en-GB" sz="1400" dirty="0">
                <a:solidFill>
                  <a:srgbClr val="000000"/>
                </a:solidFill>
                <a:latin typeface="Arial" panose="020B0604020202020204" pitchFamily="34" charset="0"/>
                <a:cs typeface="Arial" panose="020B0604020202020204" pitchFamily="34" charset="0"/>
              </a:rPr>
              <a:t>Fixing Workforce Challenges to Drive Growth &amp; Engagement</a:t>
            </a:r>
            <a:br>
              <a:rPr lang="en-GB" sz="1400" dirty="0">
                <a:solidFill>
                  <a:srgbClr val="000000"/>
                </a:solidFill>
                <a:latin typeface="Arial" panose="020B0604020202020204" pitchFamily="34" charset="0"/>
                <a:cs typeface="Arial" panose="020B0604020202020204" pitchFamily="34" charset="0"/>
              </a:rPr>
            </a:br>
            <a:br>
              <a:rPr lang="en-GB" sz="1400" dirty="0">
                <a:solidFill>
                  <a:srgbClr val="000000"/>
                </a:solidFill>
                <a:latin typeface="Arial" panose="020B0604020202020204" pitchFamily="34" charset="0"/>
                <a:cs typeface="Arial" panose="020B0604020202020204" pitchFamily="34" charset="0"/>
              </a:rPr>
            </a:br>
            <a:r>
              <a:rPr lang="en-GB" sz="1400" dirty="0">
                <a:solidFill>
                  <a:srgbClr val="000000"/>
                </a:solidFill>
                <a:latin typeface="Arial" panose="020B0604020202020204" pitchFamily="34" charset="0"/>
                <a:cs typeface="Arial" panose="020B0604020202020204" pitchFamily="34" charset="0"/>
              </a:rPr>
              <a:t>Developing and Managing Individuals and Teams</a:t>
            </a:r>
            <a:br>
              <a:rPr lang="en-GB" sz="1400" dirty="0">
                <a:solidFill>
                  <a:srgbClr val="000000"/>
                </a:solidFill>
                <a:latin typeface="Arial" panose="020B0604020202020204" pitchFamily="34" charset="0"/>
                <a:cs typeface="Arial" panose="020B0604020202020204" pitchFamily="34" charset="0"/>
              </a:rPr>
            </a:br>
            <a:br>
              <a:rPr lang="en-GB" sz="1400" dirty="0">
                <a:solidFill>
                  <a:srgbClr val="000000"/>
                </a:solidFill>
                <a:latin typeface="Arial" panose="020B0604020202020204" pitchFamily="34" charset="0"/>
                <a:cs typeface="Arial" panose="020B0604020202020204" pitchFamily="34" charset="0"/>
              </a:rPr>
            </a:br>
            <a:br>
              <a:rPr lang="en-GB" sz="1400" dirty="0">
                <a:solidFill>
                  <a:srgbClr val="000000"/>
                </a:solidFill>
                <a:latin typeface="Arial" panose="020B0604020202020204" pitchFamily="34" charset="0"/>
                <a:cs typeface="Arial" panose="020B0604020202020204" pitchFamily="34" charset="0"/>
              </a:rPr>
            </a:br>
            <a:br>
              <a:rPr lang="en-GB" sz="1400" dirty="0">
                <a:solidFill>
                  <a:srgbClr val="000000"/>
                </a:solidFill>
                <a:latin typeface="Arial" panose="020B0604020202020204" pitchFamily="34" charset="0"/>
                <a:cs typeface="Arial" panose="020B0604020202020204" pitchFamily="34" charset="0"/>
              </a:rPr>
            </a:br>
            <a:br>
              <a:rPr lang="en-GB" sz="1400" dirty="0">
                <a:solidFill>
                  <a:srgbClr val="000000"/>
                </a:solidFill>
                <a:latin typeface="Arial" panose="020B0604020202020204" pitchFamily="34" charset="0"/>
                <a:cs typeface="Arial" panose="020B0604020202020204" pitchFamily="34" charset="0"/>
              </a:rPr>
            </a:br>
            <a:br>
              <a:rPr lang="en-GB" sz="1400" dirty="0">
                <a:solidFill>
                  <a:srgbClr val="000000"/>
                </a:solidFill>
                <a:latin typeface="Arial" panose="020B0604020202020204" pitchFamily="34" charset="0"/>
                <a:cs typeface="Arial" panose="020B0604020202020204" pitchFamily="34" charset="0"/>
              </a:rPr>
            </a:br>
            <a:br>
              <a:rPr lang="en-GB" sz="1400" dirty="0">
                <a:solidFill>
                  <a:srgbClr val="000000"/>
                </a:solidFill>
                <a:latin typeface="Arial" panose="020B0604020202020204" pitchFamily="34" charset="0"/>
                <a:cs typeface="Arial" panose="020B0604020202020204" pitchFamily="34" charset="0"/>
              </a:rPr>
            </a:br>
            <a:br>
              <a:rPr lang="en-GB" sz="1400" dirty="0">
                <a:solidFill>
                  <a:srgbClr val="000000"/>
                </a:solidFill>
                <a:latin typeface="Arial" panose="020B0604020202020204" pitchFamily="34" charset="0"/>
                <a:cs typeface="Arial" panose="020B0604020202020204" pitchFamily="34" charset="0"/>
              </a:rPr>
            </a:br>
            <a:r>
              <a:rPr lang="en-GB" sz="1400" dirty="0">
                <a:solidFill>
                  <a:srgbClr val="000000"/>
                </a:solidFill>
                <a:latin typeface="Arial" panose="020B0604020202020204" pitchFamily="34" charset="0"/>
                <a:cs typeface="Arial" panose="020B0604020202020204" pitchFamily="34" charset="0"/>
              </a:rPr>
              <a:t>Prepared by : Shamim Ahmed</a:t>
            </a:r>
            <a:br>
              <a:rPr lang="en-GB" sz="1400" dirty="0">
                <a:solidFill>
                  <a:srgbClr val="000000"/>
                </a:solidFill>
                <a:latin typeface="Arial" panose="020B0604020202020204" pitchFamily="34" charset="0"/>
                <a:cs typeface="Arial" panose="020B0604020202020204" pitchFamily="34" charset="0"/>
              </a:rPr>
            </a:br>
            <a:r>
              <a:rPr lang="en-GB" sz="1400" dirty="0">
                <a:solidFill>
                  <a:srgbClr val="000000"/>
                </a:solidFill>
                <a:latin typeface="Arial" panose="020B0604020202020204" pitchFamily="34" charset="0"/>
                <a:cs typeface="Arial" panose="020B0604020202020204" pitchFamily="34" charset="0"/>
              </a:rPr>
              <a:t>Student ID : 2419766</a:t>
            </a:r>
            <a:br>
              <a:rPr lang="en-GB" sz="1400" dirty="0">
                <a:solidFill>
                  <a:srgbClr val="000000"/>
                </a:solidFill>
                <a:latin typeface="Arial" panose="020B0604020202020204" pitchFamily="34" charset="0"/>
                <a:cs typeface="Arial" panose="020B0604020202020204" pitchFamily="34" charset="0"/>
              </a:rPr>
            </a:br>
            <a:r>
              <a:rPr lang="en-GB" sz="1400" dirty="0">
                <a:solidFill>
                  <a:srgbClr val="000000"/>
                </a:solidFill>
                <a:latin typeface="Arial" panose="020B0604020202020204" pitchFamily="34" charset="0"/>
                <a:cs typeface="Arial" panose="020B0604020202020204" pitchFamily="34" charset="0"/>
              </a:rPr>
              <a:t>Module : LCLM5002</a:t>
            </a:r>
            <a:br>
              <a:rPr lang="en-GB" sz="1400" dirty="0">
                <a:solidFill>
                  <a:srgbClr val="000000"/>
                </a:solidFill>
                <a:latin typeface="Arial" panose="020B0604020202020204" pitchFamily="34" charset="0"/>
                <a:cs typeface="Arial" panose="020B0604020202020204" pitchFamily="34" charset="0"/>
              </a:rPr>
            </a:br>
            <a:endParaRPr lang="en-GB" sz="14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8894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A0801-2957-A0A0-414C-CC16791B7848}"/>
              </a:ext>
            </a:extLst>
          </p:cNvPr>
          <p:cNvSpPr>
            <a:spLocks noGrp="1"/>
          </p:cNvSpPr>
          <p:nvPr>
            <p:ph type="ctrTitle"/>
          </p:nvPr>
        </p:nvSpPr>
        <p:spPr>
          <a:xfrm>
            <a:off x="4196080" y="101600"/>
            <a:ext cx="7061200" cy="5564403"/>
          </a:xfrm>
        </p:spPr>
        <p:txBody>
          <a:bodyPr>
            <a:normAutofit/>
          </a:bodyPr>
          <a:lstStyle/>
          <a:p>
            <a:pPr algn="l"/>
            <a:r>
              <a:rPr lang="en-GB" sz="2000" b="1" dirty="0">
                <a:latin typeface="Arial" panose="020B0604020202020204" pitchFamily="34" charset="0"/>
                <a:cs typeface="Arial" panose="020B0604020202020204" pitchFamily="34" charset="0"/>
              </a:rPr>
              <a:t>Health Connect UK: Current Situation</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About the Company: </a:t>
            </a:r>
            <a:r>
              <a:rPr lang="en-GB" sz="1600" dirty="0">
                <a:latin typeface="Arial" panose="020B0604020202020204" pitchFamily="34" charset="0"/>
                <a:cs typeface="Arial" panose="020B0604020202020204" pitchFamily="34" charset="0"/>
              </a:rPr>
              <a:t>A first-growing online healthcare provider in the Uk offering virtual doctor visits and remote health tracking.</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Current Workforce Problems: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Difficulty hiring top tech and medical experts.</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High staff turnover and employee burnout.</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Skill gaps in digital health tools and low staff motivation.</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Why Good HR Matters: </a:t>
            </a:r>
            <a:r>
              <a:rPr lang="en-GB" sz="1600" dirty="0">
                <a:latin typeface="Arial" panose="020B0604020202020204" pitchFamily="34" charset="0"/>
                <a:cs typeface="Arial" panose="020B0604020202020204" pitchFamily="34" charset="0"/>
              </a:rPr>
              <a:t>People are our main asset. According to the Resource-Based View theory(Barney, 1991), hiring and keeping unique talents gives us a huge advantage over competitors. </a:t>
            </a:r>
            <a:br>
              <a:rPr lang="en-GB" sz="1600" dirty="0"/>
            </a:br>
            <a:br>
              <a:rPr lang="en-GB" sz="2000" dirty="0"/>
            </a:br>
            <a:br>
              <a:rPr lang="en-GB" sz="2000" dirty="0"/>
            </a:br>
            <a:endParaRPr lang="en-GB" sz="2000" dirty="0"/>
          </a:p>
        </p:txBody>
      </p:sp>
    </p:spTree>
    <p:extLst>
      <p:ext uri="{BB962C8B-B14F-4D97-AF65-F5344CB8AC3E}">
        <p14:creationId xmlns:p14="http://schemas.microsoft.com/office/powerpoint/2010/main" val="889853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395D2-FFD2-C79A-A709-FADEA95A4DA1}"/>
              </a:ext>
            </a:extLst>
          </p:cNvPr>
          <p:cNvSpPr>
            <a:spLocks noGrp="1"/>
          </p:cNvSpPr>
          <p:nvPr>
            <p:ph type="ctrTitle"/>
          </p:nvPr>
        </p:nvSpPr>
        <p:spPr>
          <a:xfrm>
            <a:off x="4001971" y="1088189"/>
            <a:ext cx="6786880" cy="3732325"/>
          </a:xfrm>
        </p:spPr>
        <p:txBody>
          <a:bodyPr>
            <a:normAutofit fontScale="90000"/>
          </a:bodyPr>
          <a:lstStyle/>
          <a:p>
            <a:pPr algn="l"/>
            <a:r>
              <a:rPr lang="en-GB" sz="2000" b="1" dirty="0">
                <a:latin typeface="Arial" panose="020B0604020202020204" pitchFamily="34" charset="0"/>
                <a:cs typeface="Arial" panose="020B0604020202020204" pitchFamily="34" charset="0"/>
              </a:rPr>
              <a:t>Workforce Planning &amp; Finding Skills Gaps</a:t>
            </a:r>
            <a:br>
              <a:rPr lang="en-GB" sz="2000" dirty="0"/>
            </a:br>
            <a:br>
              <a:rPr lang="en-GB" sz="2000" dirty="0"/>
            </a:br>
            <a:br>
              <a:rPr lang="en-GB" sz="2000" dirty="0"/>
            </a:br>
            <a:r>
              <a:rPr lang="en-GB" sz="1800" b="1" dirty="0">
                <a:latin typeface="Arial" panose="020B0604020202020204" pitchFamily="34" charset="0"/>
                <a:cs typeface="Arial" panose="020B0604020202020204" pitchFamily="34" charset="0"/>
              </a:rPr>
              <a:t>Predicting Demand: </a:t>
            </a:r>
            <a:r>
              <a:rPr lang="en-GB" sz="1800" dirty="0">
                <a:latin typeface="Arial" panose="020B0604020202020204" pitchFamily="34" charset="0"/>
                <a:cs typeface="Arial" panose="020B0604020202020204" pitchFamily="34" charset="0"/>
              </a:rPr>
              <a:t>Projecting the exact number of doctors, nurses, and tech staff needed to meet customer growth targets over the next 1–3 years.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Checking Supply: </a:t>
            </a:r>
            <a:r>
              <a:rPr lang="en-GB" sz="1800" dirty="0">
                <a:latin typeface="Arial" panose="020B0604020202020204" pitchFamily="34" charset="0"/>
                <a:cs typeface="Arial" panose="020B0604020202020204" pitchFamily="34" charset="0"/>
              </a:rPr>
              <a:t>Analysing current staff data, potential turnover, and missing skillsets (CIPD, 2024).</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Running a Skills Audit: </a:t>
            </a:r>
            <a:r>
              <a:rPr lang="en-GB" sz="1800" dirty="0">
                <a:latin typeface="Arial" panose="020B0604020202020204" pitchFamily="34" charset="0"/>
                <a:cs typeface="Arial" panose="020B0604020202020204" pitchFamily="34" charset="0"/>
              </a:rPr>
              <a:t>Testing staff on medical and tech knowledge to find specific gaps in virtual patient care.</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Goal: </a:t>
            </a:r>
            <a:r>
              <a:rPr lang="en-GB" sz="1800" dirty="0">
                <a:latin typeface="Arial" panose="020B0604020202020204" pitchFamily="34" charset="0"/>
                <a:cs typeface="Arial" panose="020B0604020202020204" pitchFamily="34" charset="0"/>
              </a:rPr>
              <a:t>Shifting from reactive hiring to proactive planning so the right people are always ready.</a:t>
            </a:r>
            <a:br>
              <a:rPr lang="en-GB" sz="2000" dirty="0"/>
            </a:br>
            <a:r>
              <a:rPr lang="en-GB" sz="2000" dirty="0"/>
              <a:t> </a:t>
            </a:r>
          </a:p>
        </p:txBody>
      </p:sp>
    </p:spTree>
    <p:extLst>
      <p:ext uri="{BB962C8B-B14F-4D97-AF65-F5344CB8AC3E}">
        <p14:creationId xmlns:p14="http://schemas.microsoft.com/office/powerpoint/2010/main" val="2258861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2E720-3E5B-5200-A189-6AD7D8E7682C}"/>
              </a:ext>
            </a:extLst>
          </p:cNvPr>
          <p:cNvSpPr>
            <a:spLocks noGrp="1"/>
          </p:cNvSpPr>
          <p:nvPr>
            <p:ph type="ctrTitle"/>
          </p:nvPr>
        </p:nvSpPr>
        <p:spPr>
          <a:xfrm>
            <a:off x="2414212" y="1224013"/>
            <a:ext cx="4978303" cy="3173307"/>
          </a:xfrm>
        </p:spPr>
        <p:txBody>
          <a:bodyPr>
            <a:normAutofit fontScale="90000"/>
          </a:bodyPr>
          <a:lstStyle/>
          <a:p>
            <a:pPr lvl="0" algn="l"/>
            <a:r>
              <a:rPr lang="en-GB" sz="2000" b="1" dirty="0">
                <a:latin typeface="Arial" panose="020B0604020202020204" pitchFamily="34" charset="0"/>
                <a:cs typeface="Arial" panose="020B0604020202020204" pitchFamily="34" charset="0"/>
              </a:rPr>
              <a:t>Recruitment Challenges</a:t>
            </a:r>
            <a:br>
              <a:rPr lang="en-GB" sz="20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The Double Shortage: </a:t>
            </a:r>
            <a:r>
              <a:rPr lang="en-GB" sz="1800" dirty="0"/>
              <a:t>Candidates who understand both medical care and complex software are highly rare.</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Fierce Competition: </a:t>
            </a:r>
            <a:r>
              <a:rPr lang="en-GB" sz="1800" dirty="0"/>
              <a:t>Competing against the NHS (strong job security) and tech startups (higher salaries).</a:t>
            </a: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Remote Work Hurdles: </a:t>
            </a:r>
            <a:r>
              <a:rPr lang="en-GB" sz="1800" dirty="0"/>
              <a:t>Managing a distributed workforce makes it difficult to build a shared company culture.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Speed-Matters: </a:t>
            </a:r>
            <a:r>
              <a:rPr lang="en-GB" sz="1800" dirty="0">
                <a:latin typeface="Arial" panose="020B0604020202020204" pitchFamily="34" charset="0"/>
                <a:cs typeface="Arial" panose="020B0604020202020204" pitchFamily="34" charset="0"/>
              </a:rPr>
              <a:t>Slow hiring processes mean top candidates accept other offers first.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dirty="0"/>
            </a:br>
            <a:endParaRPr lang="en-GB" sz="1500" dirty="0"/>
          </a:p>
        </p:txBody>
      </p:sp>
      <p:sp>
        <p:nvSpPr>
          <p:cNvPr id="17"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Group of men">
            <a:extLst>
              <a:ext uri="{FF2B5EF4-FFF2-40B4-BE49-F238E27FC236}">
                <a16:creationId xmlns:a16="http://schemas.microsoft.com/office/drawing/2014/main" id="{1F86BC5E-A943-EA61-9912-1D9580001E8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73801" y="1614524"/>
            <a:ext cx="3341190" cy="3341190"/>
          </a:xfrm>
          <a:prstGeom prst="rect">
            <a:avLst/>
          </a:prstGeom>
        </p:spPr>
      </p:pic>
    </p:spTree>
    <p:extLst>
      <p:ext uri="{BB962C8B-B14F-4D97-AF65-F5344CB8AC3E}">
        <p14:creationId xmlns:p14="http://schemas.microsoft.com/office/powerpoint/2010/main" val="40964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22" name="Freeform: Shape 8">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txBody>
          <a:bodyPr/>
          <a:lstStyle/>
          <a:p>
            <a:endParaRPr lang="en-GB"/>
          </a:p>
        </p:txBody>
      </p:sp>
      <p:sp>
        <p:nvSpPr>
          <p:cNvPr id="23" name="Freeform: Shape 10">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txBody>
          <a:bodyPr/>
          <a:lstStyle/>
          <a:p>
            <a:endParaRPr lang="en-GB"/>
          </a:p>
        </p:txBody>
      </p:sp>
      <p:sp>
        <p:nvSpPr>
          <p:cNvPr id="24" name="Freeform: Shape 12">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txBody>
          <a:bodyPr/>
          <a:lstStyle/>
          <a:p>
            <a:endParaRPr lang="en-GB"/>
          </a:p>
        </p:txBody>
      </p:sp>
      <p:sp>
        <p:nvSpPr>
          <p:cNvPr id="25" name="Freeform: Shape 14">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txBody>
          <a:bodyPr/>
          <a:lstStyle/>
          <a:p>
            <a:endParaRPr lang="en-GB"/>
          </a:p>
        </p:txBody>
      </p:sp>
      <p:sp>
        <p:nvSpPr>
          <p:cNvPr id="2" name="Title 1">
            <a:extLst>
              <a:ext uri="{FF2B5EF4-FFF2-40B4-BE49-F238E27FC236}">
                <a16:creationId xmlns:a16="http://schemas.microsoft.com/office/drawing/2014/main" id="{E65914D5-54FA-9F62-FF80-263498B6B192}"/>
              </a:ext>
            </a:extLst>
          </p:cNvPr>
          <p:cNvSpPr>
            <a:spLocks noGrp="1"/>
          </p:cNvSpPr>
          <p:nvPr>
            <p:ph type="ctrTitle"/>
          </p:nvPr>
        </p:nvSpPr>
        <p:spPr>
          <a:xfrm>
            <a:off x="2074942" y="1787899"/>
            <a:ext cx="9144000" cy="3618898"/>
          </a:xfrm>
        </p:spPr>
        <p:txBody>
          <a:bodyPr anchor="b">
            <a:normAutofit fontScale="90000"/>
          </a:bodyPr>
          <a:lstStyle/>
          <a:p>
            <a:pPr lvl="0" algn="l"/>
            <a:r>
              <a:rPr lang="en-GB" sz="2200" b="1" dirty="0">
                <a:latin typeface="Arial" panose="020B0604020202020204" pitchFamily="34" charset="0"/>
                <a:cs typeface="Arial" panose="020B0604020202020204" pitchFamily="34" charset="0"/>
              </a:rPr>
              <a:t>Recommended Recruitment Plan</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Internal Hiring (40% of roles):</a:t>
            </a:r>
            <a:r>
              <a:rPr lang="en-GB" sz="1800" dirty="0">
                <a:latin typeface="Arial" panose="020B0604020202020204" pitchFamily="34" charset="0"/>
                <a:cs typeface="Arial" panose="020B0604020202020204" pitchFamily="34" charset="0"/>
              </a:rPr>
              <a:t> Promoting current staff to move into new roles. This is cheaper, faster, and provides a clear career path.</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External  Hiring (60% of roles):</a:t>
            </a:r>
            <a:r>
              <a:rPr lang="en-GB" sz="1800" dirty="0">
                <a:latin typeface="Arial" panose="020B0604020202020204" pitchFamily="34" charset="0"/>
                <a:cs typeface="Arial" panose="020B0604020202020204" pitchFamily="34" charset="0"/>
              </a:rPr>
              <a:t> Using specialized platforms like BMJ Jobs for medical staff, and LinkedIn or GitHub for tech talent.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Social Media: </a:t>
            </a:r>
            <a:r>
              <a:rPr lang="en-GB" sz="1800" dirty="0">
                <a:latin typeface="Arial" panose="020B0604020202020204" pitchFamily="34" charset="0"/>
                <a:cs typeface="Arial" panose="020B0604020202020204" pitchFamily="34" charset="0"/>
              </a:rPr>
              <a:t>Using targeted ads on LinkedIn and X to reach passive candidates who are not actively searching.</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Strategy: </a:t>
            </a:r>
            <a:r>
              <a:rPr lang="en-GB" sz="1800" dirty="0">
                <a:latin typeface="Arial" panose="020B0604020202020204" pitchFamily="34" charset="0"/>
                <a:cs typeface="Arial" panose="020B0604020202020204" pitchFamily="34" charset="0"/>
              </a:rPr>
              <a:t>Balancing inside promotions with fresh talent keeps the company innovative while saving costs.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b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0160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63BD9-566C-602A-C6BB-57501AD621AB}"/>
              </a:ext>
            </a:extLst>
          </p:cNvPr>
          <p:cNvSpPr>
            <a:spLocks noGrp="1"/>
          </p:cNvSpPr>
          <p:nvPr>
            <p:ph type="ctrTitle"/>
          </p:nvPr>
        </p:nvSpPr>
        <p:spPr>
          <a:xfrm>
            <a:off x="2976880" y="360362"/>
            <a:ext cx="9144000" cy="3597121"/>
          </a:xfrm>
        </p:spPr>
        <p:txBody>
          <a:bodyPr>
            <a:normAutofit/>
          </a:bodyPr>
          <a:lstStyle/>
          <a:p>
            <a:pPr algn="l"/>
            <a:r>
              <a:rPr lang="en-GB" sz="2000" b="1" dirty="0">
                <a:latin typeface="Arial" panose="020B0604020202020204" pitchFamily="34" charset="0"/>
                <a:cs typeface="Arial" panose="020B0604020202020204" pitchFamily="34" charset="0"/>
              </a:rPr>
              <a:t>Better Selection Methods</a:t>
            </a:r>
            <a:br>
              <a:rPr lang="en-GB" sz="20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1. </a:t>
            </a:r>
            <a:r>
              <a:rPr lang="en-GB" sz="1600" b="1" dirty="0">
                <a:latin typeface="Arial" panose="020B0604020202020204" pitchFamily="34" charset="0"/>
                <a:cs typeface="Arial" panose="020B0604020202020204" pitchFamily="34" charset="0"/>
              </a:rPr>
              <a:t>Structured Competency Interviews: </a:t>
            </a:r>
            <a:r>
              <a:rPr lang="en-GB" sz="1600" dirty="0">
                <a:latin typeface="Arial" panose="020B0604020202020204" pitchFamily="34" charset="0"/>
                <a:cs typeface="Arial" panose="020B0604020202020204" pitchFamily="34" charset="0"/>
              </a:rPr>
              <a:t>Ask every candidate the same job-related questions. Score them using a clear checklist.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2. </a:t>
            </a:r>
            <a:r>
              <a:rPr lang="en-GB" sz="1600" b="1" dirty="0">
                <a:latin typeface="Arial" panose="020B0604020202020204" pitchFamily="34" charset="0"/>
                <a:cs typeface="Arial" panose="020B0604020202020204" pitchFamily="34" charset="0"/>
              </a:rPr>
              <a:t>Situational Judgement Tests(SJTs): </a:t>
            </a:r>
            <a:r>
              <a:rPr lang="en-GB" sz="1600" dirty="0">
                <a:latin typeface="Arial" panose="020B0604020202020204" pitchFamily="34" charset="0"/>
                <a:cs typeface="Arial" panose="020B0604020202020204" pitchFamily="34" charset="0"/>
              </a:rPr>
              <a:t>Using online tests with realistic digital health problems.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3. </a:t>
            </a:r>
            <a:r>
              <a:rPr lang="en-GB" sz="1600" b="1" dirty="0">
                <a:latin typeface="Arial" panose="020B0604020202020204" pitchFamily="34" charset="0"/>
                <a:cs typeface="Arial" panose="020B0604020202020204" pitchFamily="34" charset="0"/>
              </a:rPr>
              <a:t>Work Samples: </a:t>
            </a:r>
            <a:r>
              <a:rPr lang="en-GB" sz="1600" dirty="0">
                <a:latin typeface="Arial" panose="020B0604020202020204" pitchFamily="34" charset="0"/>
                <a:cs typeface="Arial" panose="020B0604020202020204" pitchFamily="34" charset="0"/>
              </a:rPr>
              <a:t>Requiring tech code samples or practice virtual consultations.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Result: </a:t>
            </a:r>
            <a:r>
              <a:rPr lang="en-GB" sz="1600" dirty="0">
                <a:latin typeface="Arial" panose="020B0604020202020204" pitchFamily="34" charset="0"/>
                <a:cs typeface="Arial" panose="020B0604020202020204" pitchFamily="34" charset="0"/>
              </a:rPr>
              <a:t>Fairer hiring, less bias, and better predictions of job performance. </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8288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E7DF-7CAE-5B40-0586-D070069684C7}"/>
              </a:ext>
            </a:extLst>
          </p:cNvPr>
          <p:cNvSpPr>
            <a:spLocks noGrp="1"/>
          </p:cNvSpPr>
          <p:nvPr>
            <p:ph type="ctrTitle"/>
          </p:nvPr>
        </p:nvSpPr>
        <p:spPr>
          <a:xfrm>
            <a:off x="2517541" y="143869"/>
            <a:ext cx="9144000" cy="3481647"/>
          </a:xfrm>
        </p:spPr>
        <p:txBody>
          <a:bodyPr>
            <a:normAutofit/>
          </a:bodyPr>
          <a:lstStyle/>
          <a:p>
            <a:pPr lvl="0" algn="l"/>
            <a:r>
              <a:rPr lang="en-GB" sz="2000" b="1" dirty="0">
                <a:latin typeface="Arial" panose="020B0604020202020204" pitchFamily="34" charset="0"/>
                <a:cs typeface="Arial" panose="020B0604020202020204" pitchFamily="34" charset="0"/>
              </a:rPr>
              <a:t>Learning &amp; Development Strategy</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What We Need To Teach: </a:t>
            </a:r>
            <a:r>
              <a:rPr lang="en-GB" sz="1600" dirty="0">
                <a:latin typeface="Arial" panose="020B0604020202020204" pitchFamily="34" charset="0"/>
                <a:cs typeface="Arial" panose="020B0604020202020204" pitchFamily="34" charset="0"/>
              </a:rPr>
              <a:t>Tech skills (telemedicine tools, data security, AI systems) and soft skills (online empathy, virtual teamwork). </a:t>
            </a:r>
            <a:br>
              <a:rPr lang="en-GB" sz="1600"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How We Will Deliver It: </a:t>
            </a:r>
            <a:r>
              <a:rPr lang="en-GB" sz="1600" dirty="0">
                <a:latin typeface="Arial" panose="020B0604020202020204" pitchFamily="34" charset="0"/>
                <a:cs typeface="Arial" panose="020B0604020202020204" pitchFamily="34" charset="0"/>
              </a:rPr>
              <a:t>Blended learning (online videos mixed with live workshops) and cross-functional mentoring between clinical and tech staff.</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Measuring Success (Kirkpatrick’s Model):</a:t>
            </a:r>
            <a:r>
              <a:rPr lang="en-GB" sz="1600" dirty="0">
                <a:latin typeface="Arial" panose="020B0604020202020204" pitchFamily="34" charset="0"/>
                <a:cs typeface="Arial" panose="020B0604020202020204" pitchFamily="34" charset="0"/>
              </a:rPr>
              <a:t> Evaluating staff enjoyment (Level 1), test results (Level 2), behaviour changes (Level 3), and business results (Level 4).</a:t>
            </a:r>
          </a:p>
        </p:txBody>
      </p:sp>
    </p:spTree>
    <p:extLst>
      <p:ext uri="{BB962C8B-B14F-4D97-AF65-F5344CB8AC3E}">
        <p14:creationId xmlns:p14="http://schemas.microsoft.com/office/powerpoint/2010/main" val="98892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6A454-05BF-BC8B-4091-625189E0C3A1}"/>
              </a:ext>
            </a:extLst>
          </p:cNvPr>
          <p:cNvSpPr>
            <a:spLocks noGrp="1"/>
          </p:cNvSpPr>
          <p:nvPr>
            <p:ph type="title"/>
          </p:nvPr>
        </p:nvSpPr>
        <p:spPr>
          <a:xfrm>
            <a:off x="1447800" y="469019"/>
            <a:ext cx="10515600" cy="4737817"/>
          </a:xfrm>
        </p:spPr>
        <p:txBody>
          <a:bodyPr>
            <a:normAutofit/>
          </a:bodyPr>
          <a:lstStyle/>
          <a:p>
            <a:pPr lvl="0" algn="l"/>
            <a:r>
              <a:rPr lang="en-GB" sz="1800" b="1" dirty="0">
                <a:latin typeface="Arial" panose="020B0604020202020204" pitchFamily="34" charset="0"/>
                <a:cs typeface="Arial" panose="020B0604020202020204" pitchFamily="34" charset="0"/>
              </a:rPr>
              <a:t>Talent &amp; Leadership Management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9-Box Grid Strategy:</a:t>
            </a:r>
            <a:r>
              <a:rPr lang="en-GB" sz="1600" dirty="0">
                <a:latin typeface="Arial" panose="020B0604020202020204" pitchFamily="34" charset="0"/>
                <a:cs typeface="Arial" panose="020B0604020202020204" pitchFamily="34" charset="0"/>
              </a:rPr>
              <a:t> Mapping staff across performance and future potential grids to pinpoint high performers early.</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Clear Succession Paths:</a:t>
            </a:r>
            <a:r>
              <a:rPr lang="en-GB" sz="1600" dirty="0">
                <a:latin typeface="Arial" panose="020B0604020202020204" pitchFamily="34" charset="0"/>
                <a:cs typeface="Arial" panose="020B0604020202020204" pitchFamily="34" charset="0"/>
              </a:rPr>
              <a:t> Developing structured pathways for technical specialists moving into critical executive and leadership roles.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Cross-Functional Leadership:</a:t>
            </a:r>
            <a:r>
              <a:rPr lang="en-GB" sz="1600" dirty="0">
                <a:latin typeface="Arial" panose="020B0604020202020204" pitchFamily="34" charset="0"/>
                <a:cs typeface="Arial" panose="020B0604020202020204" pitchFamily="34" charset="0"/>
              </a:rPr>
              <a:t> Equipping managers to bridge the clinical-technical divide. Mixed teams face friction due to clashing identities: tech staff prioritize agile, rapid deployment ("failing fast"), while clinical staff require a highly risk-averse approach centred on patient safety.</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Retention Focus:</a:t>
            </a:r>
            <a:r>
              <a:rPr lang="en-GB" sz="1600" dirty="0">
                <a:latin typeface="Arial" panose="020B0604020202020204" pitchFamily="34" charset="0"/>
                <a:cs typeface="Arial" panose="020B0604020202020204" pitchFamily="34" charset="0"/>
              </a:rPr>
              <a:t> Maximizing long-term career clarity to decrease turnover among core technical specialists.</a:t>
            </a: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dirty="0"/>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2668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C16EC-0679-5F4B-B2F9-56E91D46D8EF}"/>
              </a:ext>
            </a:extLst>
          </p:cNvPr>
          <p:cNvSpPr>
            <a:spLocks noGrp="1"/>
          </p:cNvSpPr>
          <p:nvPr>
            <p:ph type="ctrTitle"/>
          </p:nvPr>
        </p:nvSpPr>
        <p:spPr>
          <a:xfrm>
            <a:off x="2919663" y="385495"/>
            <a:ext cx="8345483" cy="3737325"/>
          </a:xfrm>
        </p:spPr>
        <p:txBody>
          <a:bodyPr>
            <a:normAutofit fontScale="90000"/>
          </a:bodyPr>
          <a:lstStyle/>
          <a:p>
            <a:pPr lvl="0" algn="l"/>
            <a:r>
              <a:rPr lang="en-GB" sz="2000" b="1" dirty="0">
                <a:latin typeface="Arial" panose="020B0604020202020204" pitchFamily="34" charset="0"/>
                <a:cs typeface="Arial" panose="020B0604020202020204" pitchFamily="34" charset="0"/>
              </a:rPr>
              <a:t>Performance &amp; Staff Motivation</a:t>
            </a:r>
            <a:br>
              <a:rPr lang="en-GB" sz="20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Better Performance Reviews:</a:t>
            </a:r>
            <a:r>
              <a:rPr lang="en-GB" sz="1800" dirty="0">
                <a:latin typeface="Arial" panose="020B0604020202020204" pitchFamily="34" charset="0"/>
                <a:cs typeface="Arial" panose="020B0604020202020204" pitchFamily="34" charset="0"/>
              </a:rPr>
              <a:t> Replacing stressful annual reviews with quarterly check-ins focused on OKRs (Objectives and Key Results).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Herzberg’s Two-Factor Theory:</a:t>
            </a:r>
            <a:r>
              <a:rPr lang="en-GB" sz="1800" dirty="0">
                <a:latin typeface="Arial" panose="020B0604020202020204" pitchFamily="34" charset="0"/>
                <a:cs typeface="Arial" panose="020B0604020202020204" pitchFamily="34" charset="0"/>
              </a:rPr>
              <a:t> Health Connects high turnover and burnout prove that basic hygiene factors (tools, environment) are currently failing. We must fix these issues first to stop dissatisfaction. Only then can we introduce true </a:t>
            </a:r>
            <a:r>
              <a:rPr lang="en-GB" sz="1800" i="1" dirty="0">
                <a:latin typeface="Arial" panose="020B0604020202020204" pitchFamily="34" charset="0"/>
                <a:cs typeface="Arial" panose="020B0604020202020204" pitchFamily="34" charset="0"/>
              </a:rPr>
              <a:t>motivators</a:t>
            </a:r>
            <a:r>
              <a:rPr lang="en-GB" sz="1800" dirty="0">
                <a:latin typeface="Arial" panose="020B0604020202020204" pitchFamily="34" charset="0"/>
                <a:cs typeface="Arial" panose="020B0604020202020204" pitchFamily="34" charset="0"/>
              </a:rPr>
              <a:t> (autonomy, praise) to fix low staff excitement.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Vroom’s Expectancy Theory:</a:t>
            </a:r>
            <a:r>
              <a:rPr lang="en-GB" sz="1800" dirty="0">
                <a:latin typeface="Arial" panose="020B0604020202020204" pitchFamily="34" charset="0"/>
                <a:cs typeface="Arial" panose="020B0604020202020204" pitchFamily="34" charset="0"/>
              </a:rPr>
              <a:t> Ensuring employees see a clear line where their hard work (Effort) hits targets (Performance) and earns excellent rewards (Reward).</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8590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C65F4-81DE-3F56-AA71-B1748C721C62}"/>
              </a:ext>
            </a:extLst>
          </p:cNvPr>
          <p:cNvSpPr>
            <a:spLocks noGrp="1"/>
          </p:cNvSpPr>
          <p:nvPr>
            <p:ph type="ctrTitle"/>
          </p:nvPr>
        </p:nvSpPr>
        <p:spPr>
          <a:xfrm>
            <a:off x="2807367" y="457997"/>
            <a:ext cx="8424779" cy="4049835"/>
          </a:xfrm>
        </p:spPr>
        <p:txBody>
          <a:bodyPr>
            <a:normAutofit/>
          </a:bodyPr>
          <a:lstStyle/>
          <a:p>
            <a:pPr lvl="0" algn="l"/>
            <a:r>
              <a:rPr lang="en-GB" sz="2000" b="1" dirty="0">
                <a:latin typeface="Arial" panose="020B0604020202020204" pitchFamily="34" charset="0"/>
                <a:cs typeface="Arial" panose="020B0604020202020204" pitchFamily="34" charset="0"/>
              </a:rPr>
              <a:t>Total Reward &amp; Stopping Burnout</a:t>
            </a:r>
            <a:br>
              <a:rPr lang="en-GB" sz="20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Fair Rewards Model:</a:t>
            </a:r>
            <a:r>
              <a:rPr lang="en-GB" sz="1600" dirty="0">
                <a:latin typeface="Arial" panose="020B0604020202020204" pitchFamily="34" charset="0"/>
                <a:cs typeface="Arial" panose="020B0604020202020204" pitchFamily="34" charset="0"/>
              </a:rPr>
              <a:t> Offering competitive base salaries alongside financial bonuses for earning new tech certifications.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Beating Staff Burnout:</a:t>
            </a:r>
            <a:r>
              <a:rPr lang="en-GB" sz="1600" dirty="0">
                <a:latin typeface="Arial" panose="020B0604020202020204" pitchFamily="34" charset="0"/>
                <a:cs typeface="Arial" panose="020B0604020202020204" pitchFamily="34" charset="0"/>
              </a:rPr>
              <a:t> Providing free therapy via Employee Assistance Programmes, weekly clinical peer support groups, and a "right to disconnect" rule outside working hours.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Value:</a:t>
            </a:r>
            <a:r>
              <a:rPr lang="en-GB" sz="1600" dirty="0">
                <a:latin typeface="Arial" panose="020B0604020202020204" pitchFamily="34" charset="0"/>
                <a:cs typeface="Arial" panose="020B0604020202020204" pitchFamily="34" charset="0"/>
              </a:rPr>
              <a:t> Lower sick leave, decreased turnover, and a strong reputation as a caring employer.</a:t>
            </a: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2000" dirty="0"/>
            </a:b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2392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884BF-1197-FDC1-B913-E47EE80E883C}"/>
              </a:ext>
            </a:extLst>
          </p:cNvPr>
          <p:cNvSpPr>
            <a:spLocks noGrp="1"/>
          </p:cNvSpPr>
          <p:nvPr>
            <p:ph type="ctrTitle"/>
          </p:nvPr>
        </p:nvSpPr>
        <p:spPr>
          <a:xfrm>
            <a:off x="2536792" y="679988"/>
            <a:ext cx="8361680" cy="3090442"/>
          </a:xfrm>
        </p:spPr>
        <p:txBody>
          <a:bodyPr>
            <a:normAutofit fontScale="90000"/>
          </a:bodyPr>
          <a:lstStyle/>
          <a:p>
            <a:pPr lvl="0" algn="l"/>
            <a:r>
              <a:rPr lang="en-GB" sz="2000" b="1" dirty="0">
                <a:latin typeface="Arial" panose="020B0604020202020204" pitchFamily="34" charset="0"/>
                <a:cs typeface="Arial" panose="020B0604020202020204" pitchFamily="34" charset="0"/>
              </a:rPr>
              <a:t>Conclusion &amp; Next Steps</a:t>
            </a:r>
            <a:br>
              <a:rPr lang="en-GB" sz="22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Main Steps:</a:t>
            </a:r>
            <a:r>
              <a:rPr lang="en-GB" sz="1800" dirty="0">
                <a:latin typeface="Arial" panose="020B0604020202020204" pitchFamily="34" charset="0"/>
                <a:cs typeface="Arial" panose="020B0604020202020204" pitchFamily="34" charset="0"/>
              </a:rPr>
              <a:t> Launch skills audits immediately, combine internal promotions with targeted online hiring, and implement Objective &amp; </a:t>
            </a:r>
            <a:r>
              <a:rPr lang="en-GB" sz="1800">
                <a:latin typeface="Arial" panose="020B0604020202020204" pitchFamily="34" charset="0"/>
                <a:cs typeface="Arial" panose="020B0604020202020204" pitchFamily="34" charset="0"/>
              </a:rPr>
              <a:t>Key results (OKRs) </a:t>
            </a:r>
            <a:r>
              <a:rPr lang="en-GB" sz="1800" dirty="0">
                <a:latin typeface="Arial" panose="020B0604020202020204" pitchFamily="34" charset="0"/>
                <a:cs typeface="Arial" panose="020B0604020202020204" pitchFamily="34" charset="0"/>
              </a:rPr>
              <a:t>with wellbeing rules.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Expected Benefits:</a:t>
            </a:r>
            <a:r>
              <a:rPr lang="en-GB" sz="1800" dirty="0">
                <a:latin typeface="Arial" panose="020B0604020202020204" pitchFamily="34" charset="0"/>
                <a:cs typeface="Arial" panose="020B0604020202020204" pitchFamily="34" charset="0"/>
              </a:rPr>
              <a:t> Fewer people quitting to save on hiring costs, faster onboarding, and higher team engagement for safer patient care.</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dirty="0"/>
            </a:br>
            <a:endParaRPr lang="en-GB" sz="1600" dirty="0"/>
          </a:p>
        </p:txBody>
      </p:sp>
    </p:spTree>
    <p:extLst>
      <p:ext uri="{BB962C8B-B14F-4D97-AF65-F5344CB8AC3E}">
        <p14:creationId xmlns:p14="http://schemas.microsoft.com/office/powerpoint/2010/main" val="605529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3B5AD-127F-C1F7-FE01-52356F131DE3}"/>
              </a:ext>
            </a:extLst>
          </p:cNvPr>
          <p:cNvSpPr>
            <a:spLocks noGrp="1"/>
          </p:cNvSpPr>
          <p:nvPr>
            <p:ph type="ctrTitle"/>
          </p:nvPr>
        </p:nvSpPr>
        <p:spPr>
          <a:xfrm>
            <a:off x="3590288" y="1621214"/>
            <a:ext cx="7405874" cy="2520012"/>
          </a:xfrm>
          <a:solidFill>
            <a:schemeClr val="bg2"/>
          </a:solidFill>
        </p:spPr>
        <p:txBody>
          <a:bodyPr anchor="ctr">
            <a:normAutofit fontScale="90000"/>
          </a:bodyPr>
          <a:lstStyle/>
          <a:p>
            <a:pPr lvl="0" algn="l"/>
            <a:r>
              <a:rPr lang="en-GB" sz="2000" b="1" dirty="0">
                <a:solidFill>
                  <a:schemeClr val="tx2"/>
                </a:solidFill>
                <a:latin typeface="Arial" panose="020B0604020202020204" pitchFamily="34" charset="0"/>
                <a:cs typeface="Arial" panose="020B0604020202020204" pitchFamily="34" charset="0"/>
              </a:rPr>
              <a:t>Academic References</a:t>
            </a:r>
            <a:br>
              <a:rPr lang="en-GB" sz="1500" dirty="0">
                <a:solidFill>
                  <a:schemeClr val="tx2"/>
                </a:solidFill>
              </a:rPr>
            </a:br>
            <a:br>
              <a:rPr lang="en-GB" sz="1800" dirty="0">
                <a:solidFill>
                  <a:schemeClr val="tx2"/>
                </a:solidFill>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Bass, B.M., 1985. </a:t>
            </a:r>
            <a:r>
              <a:rPr lang="en-GB" sz="1800" i="1" dirty="0">
                <a:latin typeface="Arial" panose="020B0604020202020204" pitchFamily="34" charset="0"/>
                <a:cs typeface="Arial" panose="020B0604020202020204" pitchFamily="34" charset="0"/>
              </a:rPr>
              <a:t>Leadership and performance beyond expectations</a:t>
            </a:r>
            <a:r>
              <a:rPr lang="en-GB" sz="1800" dirty="0">
                <a:latin typeface="Arial" panose="020B0604020202020204" pitchFamily="34" charset="0"/>
                <a:cs typeface="Arial" panose="020B0604020202020204" pitchFamily="34" charset="0"/>
              </a:rPr>
              <a:t>. New York: Free Press.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CIPD, 2024. </a:t>
            </a:r>
            <a:r>
              <a:rPr lang="en-GB" sz="1800" i="1" dirty="0">
                <a:latin typeface="Arial" panose="020B0604020202020204" pitchFamily="34" charset="0"/>
                <a:cs typeface="Arial" panose="020B0604020202020204" pitchFamily="34" charset="0"/>
              </a:rPr>
              <a:t>Resourcing and Talent Planning Report</a:t>
            </a:r>
            <a:r>
              <a:rPr lang="en-GB" sz="1800" dirty="0">
                <a:latin typeface="Arial" panose="020B0604020202020204" pitchFamily="34" charset="0"/>
                <a:cs typeface="Arial" panose="020B0604020202020204" pitchFamily="34" charset="0"/>
              </a:rPr>
              <a:t>. London: Chartered Institute of Personnel and Development.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Herzberg, F., 1966. </a:t>
            </a:r>
            <a:r>
              <a:rPr lang="en-GB" sz="1800" i="1" dirty="0">
                <a:latin typeface="Arial" panose="020B0604020202020204" pitchFamily="34" charset="0"/>
                <a:cs typeface="Arial" panose="020B0604020202020204" pitchFamily="34" charset="0"/>
              </a:rPr>
              <a:t>Work and the nature of man</a:t>
            </a:r>
            <a:r>
              <a:rPr lang="en-GB" sz="1800" dirty="0">
                <a:latin typeface="Arial" panose="020B0604020202020204" pitchFamily="34" charset="0"/>
                <a:cs typeface="Arial" panose="020B0604020202020204" pitchFamily="34" charset="0"/>
              </a:rPr>
              <a:t>. Cleveland: World Publishing Company.</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Kirkpatrick, D. and Kirkpatrick, J., 2006. </a:t>
            </a:r>
            <a:r>
              <a:rPr lang="en-GB" sz="1800" i="1" dirty="0">
                <a:latin typeface="Arial" panose="020B0604020202020204" pitchFamily="34" charset="0"/>
                <a:cs typeface="Arial" panose="020B0604020202020204" pitchFamily="34" charset="0"/>
              </a:rPr>
              <a:t>Evaluating training programs: The four levels</a:t>
            </a:r>
            <a:r>
              <a:rPr lang="en-GB" sz="1800" dirty="0">
                <a:latin typeface="Arial" panose="020B0604020202020204" pitchFamily="34" charset="0"/>
                <a:cs typeface="Arial" panose="020B0604020202020204" pitchFamily="34" charset="0"/>
              </a:rPr>
              <a:t>. Berrett-Koehler Publishers.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Schmidt, F.L. and Hunter, J.E., 1998. The validity and utility of selection methods in personnel psychology. </a:t>
            </a:r>
            <a:r>
              <a:rPr lang="en-GB" sz="1800" i="1" dirty="0">
                <a:latin typeface="Arial" panose="020B0604020202020204" pitchFamily="34" charset="0"/>
                <a:cs typeface="Arial" panose="020B0604020202020204" pitchFamily="34" charset="0"/>
              </a:rPr>
              <a:t>Psychological Bulletin</a:t>
            </a:r>
            <a:r>
              <a:rPr lang="en-GB" sz="1800" dirty="0">
                <a:latin typeface="Arial" panose="020B0604020202020204" pitchFamily="34" charset="0"/>
                <a:cs typeface="Arial" panose="020B0604020202020204" pitchFamily="34" charset="0"/>
              </a:rPr>
              <a:t>, 124(2), p. 262.</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Vroom, V.H., 1964. </a:t>
            </a:r>
            <a:r>
              <a:rPr lang="en-GB" sz="1800" i="1" dirty="0">
                <a:latin typeface="Arial" panose="020B0604020202020204" pitchFamily="34" charset="0"/>
                <a:cs typeface="Arial" panose="020B0604020202020204" pitchFamily="34" charset="0"/>
              </a:rPr>
              <a:t>Work and motivation</a:t>
            </a:r>
            <a:r>
              <a:rPr lang="en-GB" sz="1800" dirty="0">
                <a:latin typeface="Arial" panose="020B0604020202020204" pitchFamily="34" charset="0"/>
                <a:cs typeface="Arial" panose="020B0604020202020204" pitchFamily="34" charset="0"/>
              </a:rPr>
              <a:t>. New York: John Wiley &amp; Sons</a:t>
            </a:r>
            <a:r>
              <a:rPr lang="en-GB" dirty="0"/>
              <a:t>.</a:t>
            </a:r>
            <a:br>
              <a:rPr lang="en-GB" dirty="0"/>
            </a:br>
            <a:br>
              <a:rPr lang="en-GB" sz="1600" dirty="0"/>
            </a:br>
            <a:br>
              <a:rPr lang="en-GB" sz="1600" dirty="0"/>
            </a:br>
            <a:endParaRPr lang="en-GB" sz="1500" dirty="0">
              <a:solidFill>
                <a:schemeClr val="tx2"/>
              </a:solidFill>
            </a:endParaRPr>
          </a:p>
        </p:txBody>
      </p:sp>
    </p:spTree>
    <p:extLst>
      <p:ext uri="{BB962C8B-B14F-4D97-AF65-F5344CB8AC3E}">
        <p14:creationId xmlns:p14="http://schemas.microsoft.com/office/powerpoint/2010/main" val="1956825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1138</Words>
  <Application>Microsoft Office PowerPoint</Application>
  <PresentationFormat>Widescreen</PresentationFormat>
  <Paragraphs>12</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Corbel</vt:lpstr>
      <vt:lpstr>Parallax</vt:lpstr>
      <vt:lpstr>Strategic HR Plan for Health Connect UK  Fixing Workforce Challenges to Drive Growth &amp; Engagement  Developing and Managing Individuals and Teams        Prepared by : Shamim Ahmed Student ID : 2419766 Module : LCLM5002 </vt:lpstr>
      <vt:lpstr>Health Connect UK: Current Situation  About the Company: A first-growing online healthcare provider in the Uk offering virtual doctor visits and remote health tracking.  Current Workforce Problems:  . Difficulty hiring top tech and medical experts. . High staff turnover and employee burnout. . Skill gaps in digital health tools and low staff motivation.  Why Good HR Matters: People are our main asset. According to the Resource-Based View theory(Barney, 1991), hiring and keeping unique talents gives us a huge advantage over competitors.    </vt:lpstr>
      <vt:lpstr>Workforce Planning &amp; Finding Skills Gaps   Predicting Demand: Projecting the exact number of doctors, nurses, and tech staff needed to meet customer growth targets over the next 1–3 years.  Checking Supply: Analysing current staff data, potential turnover, and missing skillsets (CIPD, 2024).  Running a Skills Audit: Testing staff on medical and tech knowledge to find specific gaps in virtual patient care.  Goal: Shifting from reactive hiring to proactive planning so the right people are always ready.  </vt:lpstr>
      <vt:lpstr>Recruitment Challenges  The Double Shortage: Candidates who understand both medical care and complex software are highly rare.  Fierce Competition: Competing against the NHS (strong job security) and tech startups (higher salaries).   Remote Work Hurdles: Managing a distributed workforce makes it difficult to build a shared company culture.   Speed-Matters: Slow hiring processes mean top candidates accept other offers first.   </vt:lpstr>
      <vt:lpstr>Recommended Recruitment Plan  Internal Hiring (40% of roles): Promoting current staff to move into new roles. This is cheaper, faster, and provides a clear career path.  External  Hiring (60% of roles): Using specialized platforms like BMJ Jobs for medical staff, and LinkedIn or GitHub for tech talent.  Social Media: Using targeted ads on LinkedIn and X to reach passive candidates who are not actively searching.  Strategy: Balancing inside promotions with fresh talent keeps the company innovative while saving costs.     </vt:lpstr>
      <vt:lpstr>Better Selection Methods   1. Structured Competency Interviews: Ask every candidate the same job-related questions. Score them using a clear checklist.  2. Situational Judgement Tests(SJTs): Using online tests with realistic digital health problems.  3. Work Samples: Requiring tech code samples or practice virtual consultations.  Result: Fairer hiring, less bias, and better predictions of job performance. </vt:lpstr>
      <vt:lpstr>Learning &amp; Development Strategy  What We Need To Teach: Tech skills (telemedicine tools, data security, AI systems) and soft skills (online empathy, virtual teamwork).   How We Will Deliver It: Blended learning (online videos mixed with live workshops) and cross-functional mentoring between clinical and tech staff.  Measuring Success (Kirkpatrick’s Model): Evaluating staff enjoyment (Level 1), test results (Level 2), behaviour changes (Level 3), and business results (Level 4).</vt:lpstr>
      <vt:lpstr>Talent &amp; Leadership Management  9-Box Grid Strategy: Mapping staff across performance and future potential grids to pinpoint high performers early.  Clear Succession Paths: Developing structured pathways for technical specialists moving into critical executive and leadership roles.  Cross-Functional Leadership: Equipping managers to bridge the clinical-technical divide. Mixed teams face friction due to clashing identities: tech staff prioritize agile, rapid deployment ("failing fast"), while clinical staff require a highly risk-averse approach centred on patient safety.  Retention Focus: Maximizing long-term career clarity to decrease turnover among core technical specialists.   </vt:lpstr>
      <vt:lpstr>Performance &amp; Staff Motivation  Better Performance Reviews: Replacing stressful annual reviews with quarterly check-ins focused on OKRs (Objectives and Key Results).  Herzberg’s Two-Factor Theory: Health Connects high turnover and burnout prove that basic hygiene factors (tools, environment) are currently failing. We must fix these issues first to stop dissatisfaction. Only then can we introduce true motivators (autonomy, praise) to fix low staff excitement.  Vroom’s Expectancy Theory: Ensuring employees see a clear line where their hard work (Effort) hits targets (Performance) and earns excellent rewards (Reward). </vt:lpstr>
      <vt:lpstr>Total Reward &amp; Stopping Burnout  Fair Rewards Model: Offering competitive base salaries alongside financial bonuses for earning new tech certifications.  Beating Staff Burnout: Providing free therapy via Employee Assistance Programmes, weekly clinical peer support groups, and a "right to disconnect" rule outside working hours.  Value: Lower sick leave, decreased turnover, and a strong reputation as a caring employer.   </vt:lpstr>
      <vt:lpstr>Conclusion &amp; Next Steps  Main Steps: Launch skills audits immediately, combine internal promotions with targeted online hiring, and implement Objective &amp; Key results (OKRs) with wellbeing rules.  Expected Benefits: Fewer people quitting to save on hiring costs, faster onboarding, and higher team engagement for safer patient care.     </vt:lpstr>
      <vt:lpstr>Academic References  Bass, B.M., 1985. Leadership and performance beyond expectations. New York: Free Press.  CIPD, 2024. Resourcing and Talent Planning Report. London: Chartered Institute of Personnel and Development.  Herzberg, F., 1966. Work and the nature of man. Cleveland: World Publishing Company.  Kirkpatrick, D. and Kirkpatrick, J., 2006. Evaluating training programs: The four levels. Berrett-Koehler Publishers.  Schmidt, F.L. and Hunter, J.E., 1998. The validity and utility of selection methods in personnel psychology. Psychological Bulletin, 124(2), p. 262. Vroom, V.H., 1964. Work and motivation. New York: John Wiley &amp; Sons.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Shamim Ahmed (2419766)</dc:creator>
  <cp:lastModifiedBy>Shamim Ahmed (2419766)</cp:lastModifiedBy>
  <cp:revision>1</cp:revision>
  <dcterms:created xsi:type="dcterms:W3CDTF">2026-10-05T19:14:36Z</dcterms:created>
  <dcterms:modified xsi:type="dcterms:W3CDTF">2026-10-10T11:02:58Z</dcterms:modified>
</cp:coreProperties>
</file>