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76" r:id="rId5"/>
    <p:sldId id="275" r:id="rId6"/>
    <p:sldId id="269" r:id="rId7"/>
    <p:sldId id="260" r:id="rId8"/>
    <p:sldId id="274" r:id="rId9"/>
    <p:sldId id="270" r:id="rId10"/>
    <p:sldId id="268" r:id="rId11"/>
    <p:sldId id="262" r:id="rId12"/>
    <p:sldId id="263" r:id="rId13"/>
    <p:sldId id="286" r:id="rId14"/>
    <p:sldId id="287" r:id="rId15"/>
    <p:sldId id="283" r:id="rId16"/>
    <p:sldId id="284" r:id="rId17"/>
    <p:sldId id="285" r:id="rId18"/>
    <p:sldId id="288" r:id="rId19"/>
    <p:sldId id="264" r:id="rId20"/>
    <p:sldId id="278" r:id="rId21"/>
    <p:sldId id="282" r:id="rId22"/>
    <p:sldId id="261" r:id="rId23"/>
    <p:sldId id="290" r:id="rId24"/>
    <p:sldId id="26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30B7F7F-FBF1-486B-A438-CEC5F231F229}" type="datetimeFigureOut">
              <a:rPr lang="en-GB" smtClean="0"/>
              <a:pPr/>
              <a:t>20/03/2015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CF7CCF5-2CD4-4B1D-9CBD-8FC1A770441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B7F7F-FBF1-486B-A438-CEC5F231F229}" type="datetimeFigureOut">
              <a:rPr lang="en-GB" smtClean="0"/>
              <a:pPr/>
              <a:t>20/03/2015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F7CCF5-2CD4-4B1D-9CBD-8FC1A770441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2"/>
                </a:solidFill>
              </a:rPr>
              <a:t>Scholars that pioneered the literary approach</a:t>
            </a:r>
            <a:endParaRPr lang="en-GB" b="1" dirty="0">
              <a:solidFill>
                <a:schemeClr val="tx2"/>
              </a:solidFill>
            </a:endParaRPr>
          </a:p>
        </p:txBody>
      </p:sp>
      <p:sp>
        <p:nvSpPr>
          <p:cNvPr id="3" name="Content Placeholder 2"/>
          <p:cNvSpPr>
            <a:spLocks noGrp="1"/>
          </p:cNvSpPr>
          <p:nvPr>
            <p:ph idx="1"/>
          </p:nvPr>
        </p:nvSpPr>
        <p:spPr/>
        <p:txBody>
          <a:bodyPr/>
          <a:lstStyle/>
          <a:p>
            <a:r>
              <a:rPr lang="en-GB" dirty="0" err="1" smtClean="0"/>
              <a:t>Fokelmann</a:t>
            </a:r>
            <a:endParaRPr lang="en-GB" dirty="0" smtClean="0"/>
          </a:p>
          <a:p>
            <a:r>
              <a:rPr lang="en-GB" dirty="0" smtClean="0"/>
              <a:t>Alter</a:t>
            </a:r>
          </a:p>
          <a:p>
            <a:r>
              <a:rPr lang="en-GB" dirty="0" smtClean="0"/>
              <a:t>Bar-</a:t>
            </a:r>
            <a:r>
              <a:rPr lang="en-GB" dirty="0" err="1" smtClean="0"/>
              <a:t>Efrat</a:t>
            </a:r>
            <a:endParaRPr lang="en-GB" dirty="0" smtClean="0"/>
          </a:p>
          <a:p>
            <a:r>
              <a:rPr lang="en-GB" dirty="0" smtClean="0"/>
              <a:t>Feminist critics</a:t>
            </a:r>
          </a:p>
          <a:p>
            <a:r>
              <a:rPr lang="en-GB" dirty="0" smtClean="0"/>
              <a:t>Laurence Turner, </a:t>
            </a:r>
            <a:r>
              <a:rPr lang="en-GB" i="1" dirty="0" smtClean="0"/>
              <a:t>Genesis</a:t>
            </a:r>
          </a:p>
          <a:p>
            <a:r>
              <a:rPr lang="en-GB" i="1" dirty="0" smtClean="0">
                <a:solidFill>
                  <a:srgbClr val="FF0000"/>
                </a:solidFill>
              </a:rPr>
              <a:t>Feminist scholars </a:t>
            </a:r>
            <a:endParaRPr lang="en-GB" i="1" dirty="0">
              <a:solidFill>
                <a:srgbClr val="FF00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Plot</a:t>
            </a:r>
          </a:p>
          <a:p>
            <a:r>
              <a:rPr lang="en-GB" dirty="0" smtClean="0"/>
              <a:t>Character</a:t>
            </a:r>
          </a:p>
          <a:p>
            <a:r>
              <a:rPr lang="en-GB" dirty="0" smtClean="0"/>
              <a:t>Literary context</a:t>
            </a:r>
          </a:p>
          <a:p>
            <a:r>
              <a:rPr lang="en-GB" dirty="0" smtClean="0"/>
              <a:t>Silences</a:t>
            </a:r>
          </a:p>
          <a:p>
            <a:r>
              <a:rPr lang="en-GB" dirty="0" smtClean="0"/>
              <a:t>Pace of narrative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
            </a:r>
            <a:br>
              <a:rPr lang="en-GB" dirty="0" smtClean="0">
                <a:solidFill>
                  <a:srgbClr val="FF0000"/>
                </a:solidFill>
              </a:rPr>
            </a:br>
            <a:r>
              <a:rPr lang="en-GB" dirty="0" smtClean="0">
                <a:solidFill>
                  <a:srgbClr val="FF0000"/>
                </a:solidFill>
              </a:rPr>
              <a:t>Patriarchs and Matriarchs in Genesis</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Continuity and Discontinuity</a:t>
            </a:r>
          </a:p>
          <a:p>
            <a:r>
              <a:rPr lang="en-GB" dirty="0" smtClean="0"/>
              <a:t>Similarities and dissimilarities</a:t>
            </a:r>
          </a:p>
          <a:p>
            <a:r>
              <a:rPr lang="en-GB" dirty="0" smtClean="0"/>
              <a:t>Purpose of narrative</a:t>
            </a:r>
          </a:p>
          <a:p>
            <a:r>
              <a:rPr lang="en-GB" dirty="0" smtClean="0"/>
              <a:t>How is the narrative distinctive? </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cture4.jpg"/>
          <p:cNvPicPr>
            <a:picLocks noChangeAspect="1"/>
          </p:cNvPicPr>
          <p:nvPr/>
        </p:nvPicPr>
        <p:blipFill>
          <a:blip r:embed="rId2" cstate="print"/>
          <a:stretch>
            <a:fillRect/>
          </a:stretch>
        </p:blipFill>
        <p:spPr>
          <a:xfrm>
            <a:off x="611560" y="709209"/>
            <a:ext cx="8049781" cy="552810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12776"/>
            <a:ext cx="8229600" cy="1143000"/>
          </a:xfrm>
        </p:spPr>
        <p:txBody>
          <a:bodyPr>
            <a:normAutofit fontScale="90000"/>
          </a:bodyPr>
          <a:lstStyle/>
          <a:p>
            <a:r>
              <a:rPr lang="en-GB" dirty="0" smtClean="0"/>
              <a:t/>
            </a:r>
            <a:br>
              <a:rPr lang="en-GB" dirty="0" smtClean="0"/>
            </a:br>
            <a:r>
              <a:rPr lang="en-GB" dirty="0" smtClean="0"/>
              <a:t/>
            </a:r>
            <a:br>
              <a:rPr lang="en-GB" dirty="0" smtClean="0"/>
            </a:br>
            <a:r>
              <a:rPr lang="en-GB" dirty="0" smtClean="0">
                <a:solidFill>
                  <a:srgbClr val="FF0000"/>
                </a:solidFill>
              </a:rPr>
              <a:t>The Patriarchs</a:t>
            </a:r>
            <a:br>
              <a:rPr lang="en-GB" dirty="0" smtClean="0">
                <a:solidFill>
                  <a:srgbClr val="FF0000"/>
                </a:solidFill>
              </a:rPr>
            </a:br>
            <a:r>
              <a:rPr lang="en-GB" dirty="0" smtClean="0"/>
              <a:t/>
            </a:r>
            <a:br>
              <a:rPr lang="en-GB" dirty="0" smtClean="0"/>
            </a:br>
            <a:r>
              <a:rPr lang="en-GB" dirty="0" smtClean="0"/>
              <a:t>Abraham </a:t>
            </a:r>
            <a:br>
              <a:rPr lang="en-GB" dirty="0" smtClean="0"/>
            </a:br>
            <a:r>
              <a:rPr lang="en-GB" dirty="0" smtClean="0"/>
              <a:t>Isaac </a:t>
            </a:r>
            <a:br>
              <a:rPr lang="en-GB" dirty="0" smtClean="0"/>
            </a:br>
            <a:r>
              <a:rPr lang="en-GB" dirty="0" smtClean="0"/>
              <a:t>Jacob</a:t>
            </a:r>
            <a:br>
              <a:rPr lang="en-GB" dirty="0" smtClean="0"/>
            </a:br>
            <a:r>
              <a:rPr lang="en-GB" dirty="0" smtClean="0"/>
              <a:t/>
            </a:r>
            <a:br>
              <a:rPr lang="en-GB" dirty="0" smtClean="0"/>
            </a:br>
            <a:r>
              <a:rPr lang="en-GB" dirty="0" smtClean="0"/>
              <a:t>[Joseph]</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fig. 4.jpg"/>
          <p:cNvPicPr>
            <a:picLocks noGrp="1" noChangeAspect="1"/>
          </p:cNvPicPr>
          <p:nvPr>
            <p:ph idx="1"/>
          </p:nvPr>
        </p:nvPicPr>
        <p:blipFill>
          <a:blip r:embed="rId2" cstate="print"/>
          <a:stretch>
            <a:fillRect/>
          </a:stretch>
        </p:blipFill>
        <p:spPr>
          <a:xfrm>
            <a:off x="1090780" y="1600200"/>
            <a:ext cx="6962440" cy="4525963"/>
          </a:xfr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MATRIARCHS OF GENESIS</a:t>
            </a:r>
            <a:endParaRPr lang="en-GB" dirty="0"/>
          </a:p>
        </p:txBody>
      </p:sp>
      <p:sp>
        <p:nvSpPr>
          <p:cNvPr id="3" name="Content Placeholder 2"/>
          <p:cNvSpPr>
            <a:spLocks noGrp="1"/>
          </p:cNvSpPr>
          <p:nvPr>
            <p:ph idx="1"/>
          </p:nvPr>
        </p:nvSpPr>
        <p:spPr/>
        <p:txBody>
          <a:bodyPr/>
          <a:lstStyle/>
          <a:p>
            <a:r>
              <a:rPr lang="en-GB" dirty="0" smtClean="0"/>
              <a:t>Sarah</a:t>
            </a:r>
          </a:p>
          <a:p>
            <a:r>
              <a:rPr lang="en-GB" dirty="0" err="1" smtClean="0"/>
              <a:t>Rebekah</a:t>
            </a:r>
            <a:endParaRPr lang="en-GB" dirty="0" smtClean="0"/>
          </a:p>
          <a:p>
            <a:r>
              <a:rPr lang="en-GB" dirty="0" smtClean="0"/>
              <a:t>Rachel</a:t>
            </a:r>
          </a:p>
          <a:p>
            <a:r>
              <a:rPr lang="en-GB" dirty="0" smtClean="0"/>
              <a:t>Leah</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5" descr="scan0006"/>
          <p:cNvPicPr>
            <a:picLocks noGrp="1" noChangeAspect="1" noChangeArrowheads="1"/>
          </p:cNvPicPr>
          <p:nvPr>
            <p:ph idx="1"/>
          </p:nvPr>
        </p:nvPicPr>
        <p:blipFill>
          <a:blip r:embed="rId2" cstate="print"/>
          <a:srcRect/>
          <a:stretch>
            <a:fillRect/>
          </a:stretch>
        </p:blipFill>
        <p:spPr bwMode="auto">
          <a:xfrm>
            <a:off x="1043608" y="548680"/>
            <a:ext cx="7600775" cy="557748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icture6.jpg"/>
          <p:cNvPicPr>
            <a:picLocks noGrp="1" noChangeAspect="1"/>
          </p:cNvPicPr>
          <p:nvPr>
            <p:ph idx="1"/>
          </p:nvPr>
        </p:nvPicPr>
        <p:blipFill>
          <a:blip r:embed="rId2" cstate="print"/>
          <a:stretch>
            <a:fillRect/>
          </a:stretch>
        </p:blipFill>
        <p:spPr>
          <a:xfrm>
            <a:off x="2051720" y="398344"/>
            <a:ext cx="4166345" cy="5727819"/>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Picture5.jpg"/>
          <p:cNvPicPr>
            <a:picLocks noGrp="1" noChangeAspect="1"/>
          </p:cNvPicPr>
          <p:nvPr>
            <p:ph idx="1"/>
          </p:nvPr>
        </p:nvPicPr>
        <p:blipFill>
          <a:blip r:embed="rId2" cstate="print"/>
          <a:stretch>
            <a:fillRect/>
          </a:stretch>
        </p:blipFill>
        <p:spPr>
          <a:xfrm>
            <a:off x="2483768" y="0"/>
            <a:ext cx="4493543" cy="6597914"/>
          </a:xfr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Sarah</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12.5</a:t>
            </a:r>
          </a:p>
          <a:p>
            <a:pPr>
              <a:buNone/>
            </a:pPr>
            <a:r>
              <a:rPr lang="en-GB" dirty="0" smtClean="0"/>
              <a:t>12:10-20</a:t>
            </a:r>
          </a:p>
          <a:p>
            <a:pPr>
              <a:buNone/>
            </a:pPr>
            <a:r>
              <a:rPr lang="en-GB" dirty="0" smtClean="0"/>
              <a:t>16:1-15</a:t>
            </a:r>
          </a:p>
          <a:p>
            <a:pPr>
              <a:buNone/>
            </a:pPr>
            <a:r>
              <a:rPr lang="en-GB" dirty="0" smtClean="0"/>
              <a:t>17:15-22</a:t>
            </a:r>
          </a:p>
          <a:p>
            <a:pPr>
              <a:buNone/>
            </a:pPr>
            <a:r>
              <a:rPr lang="en-GB" dirty="0" smtClean="0"/>
              <a:t>18:6-15</a:t>
            </a:r>
          </a:p>
          <a:p>
            <a:pPr>
              <a:buNone/>
            </a:pPr>
            <a:r>
              <a:rPr lang="en-GB" dirty="0" smtClean="0"/>
              <a:t>20:1-18</a:t>
            </a:r>
          </a:p>
          <a:p>
            <a:pPr>
              <a:buNone/>
            </a:pPr>
            <a:r>
              <a:rPr lang="en-GB" dirty="0" smtClean="0"/>
              <a:t>21:1-19</a:t>
            </a:r>
          </a:p>
          <a:p>
            <a:pPr>
              <a:buNone/>
            </a:pPr>
            <a:r>
              <a:rPr lang="en-GB" dirty="0" smtClean="0"/>
              <a:t>23:1-2, 17-20</a:t>
            </a:r>
          </a:p>
          <a:p>
            <a:pPr>
              <a:buNone/>
            </a:pPr>
            <a:r>
              <a:rPr lang="en-GB" dirty="0" smtClean="0"/>
              <a:t>25:1-16</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Rebekah</a:t>
            </a:r>
            <a:endParaRPr lang="en-GB" dirty="0"/>
          </a:p>
        </p:txBody>
      </p:sp>
      <p:sp>
        <p:nvSpPr>
          <p:cNvPr id="3" name="Content Placeholder 2"/>
          <p:cNvSpPr>
            <a:spLocks noGrp="1"/>
          </p:cNvSpPr>
          <p:nvPr>
            <p:ph idx="1"/>
          </p:nvPr>
        </p:nvSpPr>
        <p:spPr/>
        <p:txBody>
          <a:bodyPr/>
          <a:lstStyle/>
          <a:p>
            <a:r>
              <a:rPr lang="en-GB" dirty="0" smtClean="0"/>
              <a:t>24</a:t>
            </a:r>
          </a:p>
          <a:p>
            <a:r>
              <a:rPr lang="en-GB" dirty="0" smtClean="0"/>
              <a:t>25:19-27</a:t>
            </a:r>
          </a:p>
          <a:p>
            <a:r>
              <a:rPr lang="en-GB" dirty="0" smtClean="0"/>
              <a:t>26:1-11</a:t>
            </a:r>
          </a:p>
          <a:p>
            <a:r>
              <a:rPr lang="en-GB" dirty="0" smtClean="0"/>
              <a:t>26:34-35</a:t>
            </a:r>
          </a:p>
          <a:p>
            <a:r>
              <a:rPr lang="en-GB" dirty="0" smtClean="0">
                <a:solidFill>
                  <a:srgbClr val="FF0000"/>
                </a:solidFill>
              </a:rPr>
              <a:t>27 (the chapter that formed her reputation)</a:t>
            </a:r>
          </a:p>
          <a:p>
            <a:r>
              <a:rPr lang="en-GB" dirty="0" smtClean="0"/>
              <a:t>28:9 (wife of Esau)</a:t>
            </a:r>
          </a:p>
          <a:p>
            <a:r>
              <a:rPr lang="en-GB" dirty="0" smtClean="0"/>
              <a:t>49:29-31</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7.JPG"/>
          <p:cNvPicPr>
            <a:picLocks noChangeAspect="1"/>
          </p:cNvPicPr>
          <p:nvPr/>
        </p:nvPicPr>
        <p:blipFill>
          <a:blip r:embed="rId2" cstate="print"/>
          <a:stretch>
            <a:fillRect/>
          </a:stretch>
        </p:blipFill>
        <p:spPr>
          <a:xfrm>
            <a:off x="2267744" y="548680"/>
            <a:ext cx="4470932" cy="4397235"/>
          </a:xfrm>
          <a:prstGeom prst="rect">
            <a:avLst/>
          </a:prstGeom>
        </p:spPr>
      </p:pic>
      <p:sp>
        <p:nvSpPr>
          <p:cNvPr id="3" name="TextBox 2"/>
          <p:cNvSpPr txBox="1"/>
          <p:nvPr/>
        </p:nvSpPr>
        <p:spPr>
          <a:xfrm>
            <a:off x="2771800" y="5229200"/>
            <a:ext cx="4170959" cy="646331"/>
          </a:xfrm>
          <a:prstGeom prst="rect">
            <a:avLst/>
          </a:prstGeom>
          <a:noFill/>
        </p:spPr>
        <p:txBody>
          <a:bodyPr wrap="square" rtlCol="0">
            <a:spAutoFit/>
          </a:bodyPr>
          <a:lstStyle/>
          <a:p>
            <a:r>
              <a:rPr lang="en-GB" b="1" i="1" dirty="0" smtClean="0"/>
              <a:t>The Golden </a:t>
            </a:r>
            <a:r>
              <a:rPr lang="en-GB" b="1" i="1" dirty="0" err="1" smtClean="0"/>
              <a:t>Haggadah</a:t>
            </a:r>
            <a:r>
              <a:rPr lang="en-GB" b="1" i="1" dirty="0" smtClean="0"/>
              <a:t>, </a:t>
            </a:r>
            <a:r>
              <a:rPr lang="en-GB" dirty="0" smtClean="0"/>
              <a:t>12</a:t>
            </a:r>
            <a:r>
              <a:rPr lang="en-GB" baseline="30000" dirty="0" smtClean="0"/>
              <a:t>th</a:t>
            </a:r>
            <a:r>
              <a:rPr lang="en-GB" dirty="0" smtClean="0"/>
              <a:t> Century</a:t>
            </a:r>
          </a:p>
          <a:p>
            <a:r>
              <a:rPr lang="en-GB" dirty="0" smtClean="0"/>
              <a:t>British Library, London.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icture of hare and rabbit.jpg"/>
          <p:cNvPicPr>
            <a:picLocks noChangeAspect="1"/>
          </p:cNvPicPr>
          <p:nvPr/>
        </p:nvPicPr>
        <p:blipFill>
          <a:blip r:embed="rId2" cstate="print"/>
          <a:stretch>
            <a:fillRect/>
          </a:stretch>
        </p:blipFill>
        <p:spPr>
          <a:xfrm>
            <a:off x="953355" y="180444"/>
            <a:ext cx="7363061" cy="5128156"/>
          </a:xfrm>
          <a:prstGeom prst="rect">
            <a:avLst/>
          </a:prstGeom>
        </p:spPr>
      </p:pic>
      <p:sp>
        <p:nvSpPr>
          <p:cNvPr id="3" name="TextBox 2"/>
          <p:cNvSpPr txBox="1"/>
          <p:nvPr/>
        </p:nvSpPr>
        <p:spPr>
          <a:xfrm>
            <a:off x="611560" y="5517232"/>
            <a:ext cx="7200800" cy="923330"/>
          </a:xfrm>
          <a:prstGeom prst="rect">
            <a:avLst/>
          </a:prstGeom>
          <a:noFill/>
        </p:spPr>
        <p:txBody>
          <a:bodyPr wrap="square" rtlCol="0">
            <a:spAutoFit/>
          </a:bodyPr>
          <a:lstStyle/>
          <a:p>
            <a:r>
              <a:rPr lang="en-GB" b="1" dirty="0" smtClean="0">
                <a:solidFill>
                  <a:srgbClr val="FF0000"/>
                </a:solidFill>
              </a:rPr>
              <a:t>Leviticus 11.6:</a:t>
            </a:r>
          </a:p>
          <a:p>
            <a:r>
              <a:rPr lang="en-GB" dirty="0" smtClean="0"/>
              <a:t>The hare, for even though it chews the cud, it does not have divided hoofs; it is unclean for you.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aac master.jpg"/>
          <p:cNvPicPr>
            <a:picLocks noChangeAspect="1"/>
          </p:cNvPicPr>
          <p:nvPr/>
        </p:nvPicPr>
        <p:blipFill>
          <a:blip r:embed="rId2" cstate="print"/>
          <a:stretch>
            <a:fillRect/>
          </a:stretch>
        </p:blipFill>
        <p:spPr>
          <a:xfrm>
            <a:off x="899592" y="764704"/>
            <a:ext cx="7510903" cy="496855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JPG"/>
          <p:cNvPicPr>
            <a:picLocks noChangeAspect="1"/>
          </p:cNvPicPr>
          <p:nvPr/>
        </p:nvPicPr>
        <p:blipFill>
          <a:blip r:embed="rId2" cstate="print"/>
          <a:stretch>
            <a:fillRect/>
          </a:stretch>
        </p:blipFill>
        <p:spPr>
          <a:xfrm>
            <a:off x="323528" y="980728"/>
            <a:ext cx="4109426" cy="4723565"/>
          </a:xfrm>
          <a:prstGeom prst="rect">
            <a:avLst/>
          </a:prstGeom>
        </p:spPr>
      </p:pic>
      <p:pic>
        <p:nvPicPr>
          <p:cNvPr id="4" name="Picture 3" descr="2.JPG"/>
          <p:cNvPicPr>
            <a:picLocks noChangeAspect="1"/>
          </p:cNvPicPr>
          <p:nvPr/>
        </p:nvPicPr>
        <p:blipFill>
          <a:blip r:embed="rId3" cstate="print"/>
          <a:stretch>
            <a:fillRect/>
          </a:stretch>
        </p:blipFill>
        <p:spPr>
          <a:xfrm>
            <a:off x="4644008" y="980728"/>
            <a:ext cx="4139952" cy="472046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3.JPG"/>
          <p:cNvPicPr>
            <a:picLocks noChangeAspect="1"/>
          </p:cNvPicPr>
          <p:nvPr/>
        </p:nvPicPr>
        <p:blipFill>
          <a:blip r:embed="rId2" cstate="print"/>
          <a:stretch>
            <a:fillRect/>
          </a:stretch>
        </p:blipFill>
        <p:spPr>
          <a:xfrm>
            <a:off x="395536" y="188640"/>
            <a:ext cx="3631579" cy="4346148"/>
          </a:xfrm>
          <a:prstGeom prst="rect">
            <a:avLst/>
          </a:prstGeom>
        </p:spPr>
      </p:pic>
      <p:pic>
        <p:nvPicPr>
          <p:cNvPr id="3" name="Picture 2" descr="4.JPG"/>
          <p:cNvPicPr>
            <a:picLocks noChangeAspect="1"/>
          </p:cNvPicPr>
          <p:nvPr/>
        </p:nvPicPr>
        <p:blipFill>
          <a:blip r:embed="rId3" cstate="print"/>
          <a:stretch>
            <a:fillRect/>
          </a:stretch>
        </p:blipFill>
        <p:spPr>
          <a:xfrm>
            <a:off x="5004048" y="2060848"/>
            <a:ext cx="3809726" cy="452854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4-4 Stom.JPG"/>
          <p:cNvPicPr>
            <a:picLocks noChangeAspect="1"/>
          </p:cNvPicPr>
          <p:nvPr/>
        </p:nvPicPr>
        <p:blipFill>
          <a:blip r:embed="rId2" cstate="print"/>
          <a:stretch>
            <a:fillRect/>
          </a:stretch>
        </p:blipFill>
        <p:spPr>
          <a:xfrm>
            <a:off x="1187624" y="188640"/>
            <a:ext cx="6552728" cy="4881704"/>
          </a:xfrm>
          <a:prstGeom prst="rect">
            <a:avLst/>
          </a:prstGeom>
        </p:spPr>
      </p:pic>
      <p:sp>
        <p:nvSpPr>
          <p:cNvPr id="3" name="TextBox 2"/>
          <p:cNvSpPr txBox="1"/>
          <p:nvPr/>
        </p:nvSpPr>
        <p:spPr>
          <a:xfrm>
            <a:off x="3203848" y="5805264"/>
            <a:ext cx="2972224" cy="646331"/>
          </a:xfrm>
          <a:prstGeom prst="rect">
            <a:avLst/>
          </a:prstGeom>
          <a:noFill/>
        </p:spPr>
        <p:txBody>
          <a:bodyPr wrap="none" rtlCol="0">
            <a:spAutoFit/>
          </a:bodyPr>
          <a:lstStyle/>
          <a:p>
            <a:r>
              <a:rPr lang="en-GB" dirty="0" err="1" smtClean="0"/>
              <a:t>Stom</a:t>
            </a:r>
            <a:r>
              <a:rPr lang="en-GB" dirty="0" smtClean="0"/>
              <a:t>, </a:t>
            </a:r>
            <a:r>
              <a:rPr lang="en-GB" i="1" dirty="0" smtClean="0"/>
              <a:t>The Deception of Isaac.</a:t>
            </a:r>
          </a:p>
          <a:p>
            <a:r>
              <a:rPr lang="en-GB" dirty="0" smtClean="0"/>
              <a:t>Barber Institute, Birmingham.</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Rachel</a:t>
            </a:r>
            <a:endParaRPr lang="en-GB" dirty="0"/>
          </a:p>
        </p:txBody>
      </p:sp>
      <p:sp>
        <p:nvSpPr>
          <p:cNvPr id="3" name="Content Placeholder 2"/>
          <p:cNvSpPr>
            <a:spLocks noGrp="1"/>
          </p:cNvSpPr>
          <p:nvPr>
            <p:ph idx="1"/>
          </p:nvPr>
        </p:nvSpPr>
        <p:spPr/>
        <p:txBody>
          <a:bodyPr/>
          <a:lstStyle/>
          <a:p>
            <a:r>
              <a:rPr lang="en-GB" dirty="0" smtClean="0"/>
              <a:t>29:9-12, 15-36</a:t>
            </a:r>
          </a:p>
          <a:p>
            <a:pPr>
              <a:buNone/>
            </a:pPr>
            <a:endParaRPr lang="en-GB" dirty="0" smtClean="0"/>
          </a:p>
          <a:p>
            <a:r>
              <a:rPr lang="en-GB" dirty="0" smtClean="0"/>
              <a:t>30:1-22</a:t>
            </a:r>
          </a:p>
          <a:p>
            <a:pPr>
              <a:buNone/>
            </a:pPr>
            <a:endParaRPr lang="en-GB" dirty="0" smtClean="0"/>
          </a:p>
          <a:p>
            <a:r>
              <a:rPr lang="en-GB" dirty="0" smtClean="0"/>
              <a:t>31:19, 33-35</a:t>
            </a:r>
          </a:p>
          <a:p>
            <a:pPr>
              <a:buNone/>
            </a:pPr>
            <a:endParaRPr lang="en-GB" dirty="0" smtClean="0"/>
          </a:p>
          <a:p>
            <a:r>
              <a:rPr lang="en-GB" dirty="0" smtClean="0"/>
              <a:t>35:16-20</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l"/>
            <a:r>
              <a:rPr lang="en-GB" sz="3100" b="1" dirty="0" smtClean="0">
                <a:solidFill>
                  <a:srgbClr val="FF0000"/>
                </a:solidFill>
              </a:rPr>
              <a:t>Ruth 4. 11-12</a:t>
            </a:r>
            <a:r>
              <a:rPr lang="en-GB" sz="1800" b="1" dirty="0" smtClean="0"/>
              <a:t/>
            </a:r>
            <a:br>
              <a:rPr lang="en-GB" sz="1800" b="1" dirty="0" smtClean="0"/>
            </a:br>
            <a:r>
              <a:rPr lang="en-GB" sz="1800" b="1" dirty="0" smtClean="0"/>
              <a:t/>
            </a:r>
            <a:br>
              <a:rPr lang="en-GB" sz="1800" b="1" dirty="0" smtClean="0"/>
            </a:br>
            <a:r>
              <a:rPr lang="en-GB" sz="2200" b="1" dirty="0" smtClean="0">
                <a:solidFill>
                  <a:schemeClr val="tx2"/>
                </a:solidFill>
              </a:rPr>
              <a:t>May the Lord make the woman who is coming into your house like </a:t>
            </a:r>
            <a:r>
              <a:rPr lang="en-GB" sz="2200" b="1" dirty="0" smtClean="0">
                <a:solidFill>
                  <a:schemeClr val="accent2"/>
                </a:solidFill>
              </a:rPr>
              <a:t>Rachel and Leah</a:t>
            </a:r>
            <a:r>
              <a:rPr lang="en-GB" sz="2200" b="1" dirty="0" smtClean="0">
                <a:solidFill>
                  <a:schemeClr val="tx2"/>
                </a:solidFill>
              </a:rPr>
              <a:t>, who together built up the house of Israel. May you produce children in </a:t>
            </a:r>
            <a:r>
              <a:rPr lang="en-GB" sz="2200" b="1" dirty="0" err="1" smtClean="0">
                <a:solidFill>
                  <a:schemeClr val="tx2"/>
                </a:solidFill>
              </a:rPr>
              <a:t>Ephrathah</a:t>
            </a:r>
            <a:r>
              <a:rPr lang="en-GB" sz="2200" b="1" dirty="0" smtClean="0">
                <a:solidFill>
                  <a:schemeClr val="tx2"/>
                </a:solidFill>
              </a:rPr>
              <a:t> and bestow a name in Bethlehem; </a:t>
            </a:r>
            <a:r>
              <a:rPr lang="en-GB" sz="2200" b="1" baseline="30000" dirty="0" smtClean="0">
                <a:solidFill>
                  <a:schemeClr val="tx2"/>
                </a:solidFill>
              </a:rPr>
              <a:t>12</a:t>
            </a:r>
            <a:r>
              <a:rPr lang="en-GB" sz="2200" b="1" dirty="0" smtClean="0">
                <a:solidFill>
                  <a:schemeClr val="tx2"/>
                </a:solidFill>
              </a:rPr>
              <a:t>and, through the children that the Lord will give you by this young woman, may your house be like the house of Perez, whom</a:t>
            </a:r>
            <a:r>
              <a:rPr lang="en-GB" sz="2200" b="1" dirty="0" smtClean="0">
                <a:solidFill>
                  <a:srgbClr val="FF0000"/>
                </a:solidFill>
              </a:rPr>
              <a:t> Tamar </a:t>
            </a:r>
            <a:r>
              <a:rPr lang="en-GB" sz="2200" b="1" dirty="0" smtClean="0">
                <a:solidFill>
                  <a:schemeClr val="tx2"/>
                </a:solidFill>
              </a:rPr>
              <a:t>bore to Judah.’ </a:t>
            </a:r>
            <a:r>
              <a:rPr lang="en-GB" dirty="0" smtClean="0"/>
              <a:t/>
            </a:r>
            <a:br>
              <a:rPr lang="en-GB" dirty="0" smtClean="0"/>
            </a:br>
            <a:endParaRPr lang="en-GB" dirty="0"/>
          </a:p>
        </p:txBody>
      </p:sp>
      <p:sp>
        <p:nvSpPr>
          <p:cNvPr id="3" name="Subtitle 2"/>
          <p:cNvSpPr>
            <a:spLocks noGrp="1"/>
          </p:cNvSpPr>
          <p:nvPr>
            <p:ph type="subTitle" idx="1"/>
          </p:nvPr>
        </p:nvSpPr>
        <p:spPr/>
        <p:txBody>
          <a:bodyPr/>
          <a:lstStyle/>
          <a:p>
            <a:r>
              <a:rPr lang="en-GB" sz="1800" b="1" dirty="0" smtClean="0">
                <a:solidFill>
                  <a:srgbClr val="FF0000"/>
                </a:solidFill>
              </a:rPr>
              <a:t>For Tamar and Judah, see Genesis 38</a:t>
            </a:r>
            <a:r>
              <a:rPr lang="en-GB" dirty="0" smtClean="0"/>
              <a:t>.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www.thehypertexts.com/images/Israel%20Tribe%20Map.gif"/>
          <p:cNvPicPr>
            <a:picLocks noChangeAspect="1" noChangeArrowheads="1"/>
          </p:cNvPicPr>
          <p:nvPr/>
        </p:nvPicPr>
        <p:blipFill>
          <a:blip r:embed="rId2" cstate="print"/>
          <a:srcRect/>
          <a:stretch>
            <a:fillRect/>
          </a:stretch>
        </p:blipFill>
        <p:spPr bwMode="auto">
          <a:xfrm>
            <a:off x="2699792" y="260648"/>
            <a:ext cx="3635254" cy="6085805"/>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a:t>
            </a:r>
            <a:endParaRPr lang="en-GB" dirty="0"/>
          </a:p>
        </p:txBody>
      </p:sp>
      <p:sp>
        <p:nvSpPr>
          <p:cNvPr id="3" name="Content Placeholder 2"/>
          <p:cNvSpPr>
            <a:spLocks noGrp="1"/>
          </p:cNvSpPr>
          <p:nvPr>
            <p:ph idx="1"/>
          </p:nvPr>
        </p:nvSpPr>
        <p:spPr/>
        <p:txBody>
          <a:bodyPr/>
          <a:lstStyle/>
          <a:p>
            <a:r>
              <a:rPr lang="en-GB" dirty="0" smtClean="0"/>
              <a:t>Tamar (Genesis 38)</a:t>
            </a:r>
          </a:p>
          <a:p>
            <a:r>
              <a:rPr lang="en-GB" dirty="0" smtClean="0"/>
              <a:t>Dinah  (Genesis 34)</a:t>
            </a:r>
          </a:p>
          <a:p>
            <a:r>
              <a:rPr lang="en-GB" dirty="0" err="1" smtClean="0"/>
              <a:t>Bilhah</a:t>
            </a:r>
            <a:r>
              <a:rPr lang="en-GB" dirty="0" smtClean="0"/>
              <a:t> (maid of Rachel)</a:t>
            </a:r>
          </a:p>
          <a:p>
            <a:r>
              <a:rPr lang="en-GB" dirty="0" err="1" smtClean="0"/>
              <a:t>Zilpah</a:t>
            </a:r>
            <a:r>
              <a:rPr lang="en-GB" dirty="0" smtClean="0"/>
              <a:t> (maid of Leah)</a:t>
            </a:r>
          </a:p>
          <a:p>
            <a:r>
              <a:rPr lang="en-GB" dirty="0" smtClean="0"/>
              <a:t>Hagar  (Gen. 16: 1-16; 21. 8-17; 25:12)</a:t>
            </a:r>
          </a:p>
          <a:p>
            <a:r>
              <a:rPr lang="en-GB" dirty="0" smtClean="0"/>
              <a:t>Wives of Abraham and Esau </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art-kingdom.com/upload/26426.jpg"/>
          <p:cNvPicPr>
            <a:picLocks noChangeAspect="1" noChangeArrowheads="1"/>
          </p:cNvPicPr>
          <p:nvPr/>
        </p:nvPicPr>
        <p:blipFill>
          <a:blip r:embed="rId2" cstate="print"/>
          <a:srcRect/>
          <a:stretch>
            <a:fillRect/>
          </a:stretch>
        </p:blipFill>
        <p:spPr bwMode="auto">
          <a:xfrm>
            <a:off x="251520" y="260648"/>
            <a:ext cx="4606633" cy="5976664"/>
          </a:xfrm>
          <a:prstGeom prst="rect">
            <a:avLst/>
          </a:prstGeom>
          <a:noFill/>
        </p:spPr>
      </p:pic>
      <p:sp>
        <p:nvSpPr>
          <p:cNvPr id="3" name="TextBox 2"/>
          <p:cNvSpPr txBox="1"/>
          <p:nvPr/>
        </p:nvSpPr>
        <p:spPr>
          <a:xfrm>
            <a:off x="5652120" y="1844824"/>
            <a:ext cx="1828129" cy="2031325"/>
          </a:xfrm>
          <a:prstGeom prst="rect">
            <a:avLst/>
          </a:prstGeom>
          <a:noFill/>
        </p:spPr>
        <p:txBody>
          <a:bodyPr wrap="none" rtlCol="0">
            <a:spAutoFit/>
          </a:bodyPr>
          <a:lstStyle/>
          <a:p>
            <a:r>
              <a:rPr lang="en-GB" dirty="0" err="1" smtClean="0"/>
              <a:t>Vernet</a:t>
            </a:r>
            <a:r>
              <a:rPr lang="en-GB" dirty="0" smtClean="0"/>
              <a:t>, </a:t>
            </a:r>
          </a:p>
          <a:p>
            <a:endParaRPr lang="en-GB" dirty="0" smtClean="0"/>
          </a:p>
          <a:p>
            <a:r>
              <a:rPr lang="en-GB" b="1" i="1" dirty="0" smtClean="0">
                <a:solidFill>
                  <a:schemeClr val="tx2"/>
                </a:solidFill>
              </a:rPr>
              <a:t>Tamar and Judah</a:t>
            </a:r>
          </a:p>
          <a:p>
            <a:endParaRPr lang="en-GB" dirty="0" smtClean="0"/>
          </a:p>
          <a:p>
            <a:r>
              <a:rPr lang="en-GB" dirty="0" err="1" smtClean="0"/>
              <a:t>Orientalist</a:t>
            </a:r>
            <a:r>
              <a:rPr lang="en-GB" dirty="0" smtClean="0"/>
              <a:t> genre</a:t>
            </a:r>
          </a:p>
          <a:p>
            <a:endParaRPr lang="en-GB" dirty="0" smtClean="0"/>
          </a:p>
          <a:p>
            <a:r>
              <a:rPr lang="en-GB" dirty="0" smtClean="0"/>
              <a:t>19</a:t>
            </a:r>
            <a:r>
              <a:rPr lang="en-GB" baseline="30000" dirty="0" smtClean="0"/>
              <a:t>th</a:t>
            </a:r>
            <a:r>
              <a:rPr lang="en-GB" dirty="0" smtClean="0"/>
              <a:t> century.</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Esau’s wives</a:t>
            </a:r>
            <a:endParaRPr lang="en-GB" dirty="0"/>
          </a:p>
        </p:txBody>
      </p:sp>
      <p:sp>
        <p:nvSpPr>
          <p:cNvPr id="3" name="Content Placeholder 2"/>
          <p:cNvSpPr>
            <a:spLocks noGrp="1"/>
          </p:cNvSpPr>
          <p:nvPr>
            <p:ph idx="1"/>
          </p:nvPr>
        </p:nvSpPr>
        <p:spPr/>
        <p:txBody>
          <a:bodyPr/>
          <a:lstStyle/>
          <a:p>
            <a:r>
              <a:rPr lang="en-GB" dirty="0" smtClean="0"/>
              <a:t>26:34-35</a:t>
            </a:r>
          </a:p>
          <a:p>
            <a:r>
              <a:rPr lang="en-GB" dirty="0" smtClean="0"/>
              <a:t>28:9</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282</TotalTime>
  <Words>208</Words>
  <Application>Microsoft Office PowerPoint</Application>
  <PresentationFormat>On-screen Show (4:3)</PresentationFormat>
  <Paragraphs>74</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Scholars that pioneered the literary approach</vt:lpstr>
      <vt:lpstr>PowerPoint Presentation</vt:lpstr>
      <vt:lpstr> Patriarchs and Matriarchs in Genesis</vt:lpstr>
      <vt:lpstr>PowerPoint Presentation</vt:lpstr>
      <vt:lpstr>  The Patriarchs  Abraham  Isaac  Jacob  [Joseph]</vt:lpstr>
      <vt:lpstr>PowerPoint Presentation</vt:lpstr>
      <vt:lpstr>MATRIARCHS OF GENESIS</vt:lpstr>
      <vt:lpstr>PowerPoint Presentation</vt:lpstr>
      <vt:lpstr>PowerPoint Presentation</vt:lpstr>
      <vt:lpstr>PowerPoint Presentation</vt:lpstr>
      <vt:lpstr>Sarah</vt:lpstr>
      <vt:lpstr>Rebekah</vt:lpstr>
      <vt:lpstr>PowerPoint Presentation</vt:lpstr>
      <vt:lpstr>PowerPoint Presentation</vt:lpstr>
      <vt:lpstr>PowerPoint Presentation</vt:lpstr>
      <vt:lpstr>PowerPoint Presentation</vt:lpstr>
      <vt:lpstr>PowerPoint Presentation</vt:lpstr>
      <vt:lpstr>PowerPoint Presentation</vt:lpstr>
      <vt:lpstr>Rachel</vt:lpstr>
      <vt:lpstr>Ruth 4. 11-12  May the Lord make the woman who is coming into your house like Rachel and Leah, who together built up the house of Israel. May you produce children in Ephrathah and bestow a name in Bethlehem; 12and, through the children that the Lord will give you by this young woman, may your house be like the house of Perez, whom Tamar bore to Judah.’  </vt:lpstr>
      <vt:lpstr>PowerPoint Presentation</vt:lpstr>
      <vt:lpstr>Other</vt:lpstr>
      <vt:lpstr>PowerPoint Presentation</vt:lpstr>
      <vt:lpstr>Esau’s wives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With reference to specific texts from Genesis, evaluate the contribution of the literary approach in helping the reader gain rich insights into the stories the Book of Genesis contains.    Compare and contrast, illustrating your answer with biblical references, the presentation of any two patriarchs in the Book of Genesis.</dc:title>
  <dc:creator>sa002</dc:creator>
  <cp:lastModifiedBy>Administrator</cp:lastModifiedBy>
  <cp:revision>37</cp:revision>
  <dcterms:created xsi:type="dcterms:W3CDTF">2012-10-17T07:54:37Z</dcterms:created>
  <dcterms:modified xsi:type="dcterms:W3CDTF">2015-03-20T15:06:57Z</dcterms:modified>
</cp:coreProperties>
</file>