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7527D0-1BFD-461F-8AEA-ABF598AAF9A6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FA0AC8B7-FDB7-4A21-8F92-C3B50F38BDD2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Effective endorsements from celebrities can construct consumer products attitudes and enhance perceived brand equity (Jain et al., 2024). 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236A0B-0594-4FAE-A8C4-EE5F81F22B28}" type="parTrans" cxnId="{80F3E436-D1C0-4868-87AD-CB7DA2BDC928}">
      <dgm:prSet/>
      <dgm:spPr/>
      <dgm:t>
        <a:bodyPr/>
        <a:lstStyle/>
        <a:p>
          <a:endParaRPr lang="en-GB"/>
        </a:p>
      </dgm:t>
    </dgm:pt>
    <dgm:pt modelId="{E840BB92-14FE-4499-B21F-62ADC092B2C8}" type="sibTrans" cxnId="{80F3E436-D1C0-4868-87AD-CB7DA2BDC928}">
      <dgm:prSet/>
      <dgm:spPr/>
      <dgm:t>
        <a:bodyPr/>
        <a:lstStyle/>
        <a:p>
          <a:endParaRPr lang="en-GB"/>
        </a:p>
      </dgm:t>
    </dgm:pt>
    <dgm:pt modelId="{23B324B5-7091-4A8C-A72D-560DCD5CB083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When there exist a well-matched celebrity and brand, companies can see improvement in revenue, brand loyalty, and market differentiation (Wang &amp; Liu, 2023). 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6B934F-1E4A-44AE-BF16-8761FC1813DA}" type="parTrans" cxnId="{5FC39AFD-3554-40A1-A474-0BB85BD51CCE}">
      <dgm:prSet/>
      <dgm:spPr/>
      <dgm:t>
        <a:bodyPr/>
        <a:lstStyle/>
        <a:p>
          <a:endParaRPr lang="en-GB"/>
        </a:p>
      </dgm:t>
    </dgm:pt>
    <dgm:pt modelId="{2F7A6E26-3451-453D-8663-4EF8EE464B63}" type="sibTrans" cxnId="{5FC39AFD-3554-40A1-A474-0BB85BD51CCE}">
      <dgm:prSet/>
      <dgm:spPr/>
      <dgm:t>
        <a:bodyPr/>
        <a:lstStyle/>
        <a:p>
          <a:endParaRPr lang="en-GB"/>
        </a:p>
      </dgm:t>
    </dgm:pt>
    <dgm:pt modelId="{1100C248-7E31-4450-A150-551769B2C6FB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Celebrities can also be cultural icons, attractive for their ability encapsulate a brand in the marketplace, in an expeditious manner uniquely different than traditional entry (Gopal, 2021). 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DEAE4A9-00B9-4F94-AD59-56DAD7723B06}" type="parTrans" cxnId="{E39E5A89-3A37-435F-841E-32C8A8151FB9}">
      <dgm:prSet/>
      <dgm:spPr/>
      <dgm:t>
        <a:bodyPr/>
        <a:lstStyle/>
        <a:p>
          <a:endParaRPr lang="en-GB"/>
        </a:p>
      </dgm:t>
    </dgm:pt>
    <dgm:pt modelId="{964C7C38-29ED-453D-8490-A23EE309888C}" type="sibTrans" cxnId="{E39E5A89-3A37-435F-841E-32C8A8151FB9}">
      <dgm:prSet/>
      <dgm:spPr/>
      <dgm:t>
        <a:bodyPr/>
        <a:lstStyle/>
        <a:p>
          <a:endParaRPr lang="en-GB"/>
        </a:p>
      </dgm:t>
    </dgm:pt>
    <dgm:pt modelId="{573C5ADA-B5D5-49BD-9CE3-8176CA9D1A90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Overall, the literature suggests endorsements evoke genuine, sustainable brand relationships, it can be a long-term relationship that fulfills expectations of several growth opportunities for business (Tian et al., 2022).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B2EFDE-C3C4-45DD-AECB-E159626D01D9}" type="parTrans" cxnId="{CF936103-B611-4097-8AD7-C4E456E66876}">
      <dgm:prSet/>
      <dgm:spPr/>
      <dgm:t>
        <a:bodyPr/>
        <a:lstStyle/>
        <a:p>
          <a:endParaRPr lang="en-GB"/>
        </a:p>
      </dgm:t>
    </dgm:pt>
    <dgm:pt modelId="{DD1F6681-D844-43F0-8125-17157DB8AAB2}" type="sibTrans" cxnId="{CF936103-B611-4097-8AD7-C4E456E66876}">
      <dgm:prSet/>
      <dgm:spPr/>
      <dgm:t>
        <a:bodyPr/>
        <a:lstStyle/>
        <a:p>
          <a:endParaRPr lang="en-GB"/>
        </a:p>
      </dgm:t>
    </dgm:pt>
    <dgm:pt modelId="{FB13D842-8E71-4F1E-9147-6242F5BA3BA6}" type="pres">
      <dgm:prSet presAssocID="{D67527D0-1BFD-461F-8AEA-ABF598AAF9A6}" presName="linear" presStyleCnt="0">
        <dgm:presLayoutVars>
          <dgm:animLvl val="lvl"/>
          <dgm:resizeHandles val="exact"/>
        </dgm:presLayoutVars>
      </dgm:prSet>
      <dgm:spPr/>
    </dgm:pt>
    <dgm:pt modelId="{54CA375B-1556-4FC8-B49C-078477997196}" type="pres">
      <dgm:prSet presAssocID="{FA0AC8B7-FDB7-4A21-8F92-C3B50F38BDD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D180007-D448-42CD-9323-21E4C6BF0BA0}" type="pres">
      <dgm:prSet presAssocID="{E840BB92-14FE-4499-B21F-62ADC092B2C8}" presName="spacer" presStyleCnt="0"/>
      <dgm:spPr/>
    </dgm:pt>
    <dgm:pt modelId="{E0D5AADA-90F6-4545-A183-5DA9163F0CBB}" type="pres">
      <dgm:prSet presAssocID="{23B324B5-7091-4A8C-A72D-560DCD5CB08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2171115-6EDB-459D-9078-59114F5959F8}" type="pres">
      <dgm:prSet presAssocID="{2F7A6E26-3451-453D-8663-4EF8EE464B63}" presName="spacer" presStyleCnt="0"/>
      <dgm:spPr/>
    </dgm:pt>
    <dgm:pt modelId="{FF8072ED-37B1-4EB0-BE99-56929F398FF0}" type="pres">
      <dgm:prSet presAssocID="{1100C248-7E31-4450-A150-551769B2C6F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3A8F467-5D66-4CCF-9650-B7A36043419C}" type="pres">
      <dgm:prSet presAssocID="{964C7C38-29ED-453D-8490-A23EE309888C}" presName="spacer" presStyleCnt="0"/>
      <dgm:spPr/>
    </dgm:pt>
    <dgm:pt modelId="{6E9A143A-5CFC-4D11-880D-0F7DD3264B5B}" type="pres">
      <dgm:prSet presAssocID="{573C5ADA-B5D5-49BD-9CE3-8176CA9D1A9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F936103-B611-4097-8AD7-C4E456E66876}" srcId="{D67527D0-1BFD-461F-8AEA-ABF598AAF9A6}" destId="{573C5ADA-B5D5-49BD-9CE3-8176CA9D1A90}" srcOrd="3" destOrd="0" parTransId="{FEB2EFDE-C3C4-45DD-AECB-E159626D01D9}" sibTransId="{DD1F6681-D844-43F0-8125-17157DB8AAB2}"/>
    <dgm:cxn modelId="{80F3E436-D1C0-4868-87AD-CB7DA2BDC928}" srcId="{D67527D0-1BFD-461F-8AEA-ABF598AAF9A6}" destId="{FA0AC8B7-FDB7-4A21-8F92-C3B50F38BDD2}" srcOrd="0" destOrd="0" parTransId="{76236A0B-0594-4FAE-A8C4-EE5F81F22B28}" sibTransId="{E840BB92-14FE-4499-B21F-62ADC092B2C8}"/>
    <dgm:cxn modelId="{C535173A-0D24-4BF6-BE46-31A4D6B0CD8D}" type="presOf" srcId="{23B324B5-7091-4A8C-A72D-560DCD5CB083}" destId="{E0D5AADA-90F6-4545-A183-5DA9163F0CBB}" srcOrd="0" destOrd="0" presId="urn:microsoft.com/office/officeart/2005/8/layout/vList2"/>
    <dgm:cxn modelId="{DDFF7345-3F80-48E6-ADB4-8CF522DF7CBC}" type="presOf" srcId="{D67527D0-1BFD-461F-8AEA-ABF598AAF9A6}" destId="{FB13D842-8E71-4F1E-9147-6242F5BA3BA6}" srcOrd="0" destOrd="0" presId="urn:microsoft.com/office/officeart/2005/8/layout/vList2"/>
    <dgm:cxn modelId="{E39E5A89-3A37-435F-841E-32C8A8151FB9}" srcId="{D67527D0-1BFD-461F-8AEA-ABF598AAF9A6}" destId="{1100C248-7E31-4450-A150-551769B2C6FB}" srcOrd="2" destOrd="0" parTransId="{3DEAE4A9-00B9-4F94-AD59-56DAD7723B06}" sibTransId="{964C7C38-29ED-453D-8490-A23EE309888C}"/>
    <dgm:cxn modelId="{57137794-18FC-4EEE-AD02-40564E9E5CB8}" type="presOf" srcId="{FA0AC8B7-FDB7-4A21-8F92-C3B50F38BDD2}" destId="{54CA375B-1556-4FC8-B49C-078477997196}" srcOrd="0" destOrd="0" presId="urn:microsoft.com/office/officeart/2005/8/layout/vList2"/>
    <dgm:cxn modelId="{F4EE6DAD-4561-42B2-9C68-3E4223D9E9F1}" type="presOf" srcId="{573C5ADA-B5D5-49BD-9CE3-8176CA9D1A90}" destId="{6E9A143A-5CFC-4D11-880D-0F7DD3264B5B}" srcOrd="0" destOrd="0" presId="urn:microsoft.com/office/officeart/2005/8/layout/vList2"/>
    <dgm:cxn modelId="{BEEAA3D0-8548-454F-A285-6CC541BE2026}" type="presOf" srcId="{1100C248-7E31-4450-A150-551769B2C6FB}" destId="{FF8072ED-37B1-4EB0-BE99-56929F398FF0}" srcOrd="0" destOrd="0" presId="urn:microsoft.com/office/officeart/2005/8/layout/vList2"/>
    <dgm:cxn modelId="{5FC39AFD-3554-40A1-A474-0BB85BD51CCE}" srcId="{D67527D0-1BFD-461F-8AEA-ABF598AAF9A6}" destId="{23B324B5-7091-4A8C-A72D-560DCD5CB083}" srcOrd="1" destOrd="0" parTransId="{596B934F-1E4A-44AE-BF16-8761FC1813DA}" sibTransId="{2F7A6E26-3451-453D-8663-4EF8EE464B63}"/>
    <dgm:cxn modelId="{29B78FDC-640B-44EF-9AE6-072D2E1AA72A}" type="presParOf" srcId="{FB13D842-8E71-4F1E-9147-6242F5BA3BA6}" destId="{54CA375B-1556-4FC8-B49C-078477997196}" srcOrd="0" destOrd="0" presId="urn:microsoft.com/office/officeart/2005/8/layout/vList2"/>
    <dgm:cxn modelId="{5600E9B9-31DF-45D9-8E59-B26121C5D4E4}" type="presParOf" srcId="{FB13D842-8E71-4F1E-9147-6242F5BA3BA6}" destId="{6D180007-D448-42CD-9323-21E4C6BF0BA0}" srcOrd="1" destOrd="0" presId="urn:microsoft.com/office/officeart/2005/8/layout/vList2"/>
    <dgm:cxn modelId="{D653DB21-EEEB-4302-AF12-9C5A6B34E178}" type="presParOf" srcId="{FB13D842-8E71-4F1E-9147-6242F5BA3BA6}" destId="{E0D5AADA-90F6-4545-A183-5DA9163F0CBB}" srcOrd="2" destOrd="0" presId="urn:microsoft.com/office/officeart/2005/8/layout/vList2"/>
    <dgm:cxn modelId="{01E2A4C6-86A6-4875-94A3-00161BE1563A}" type="presParOf" srcId="{FB13D842-8E71-4F1E-9147-6242F5BA3BA6}" destId="{A2171115-6EDB-459D-9078-59114F5959F8}" srcOrd="3" destOrd="0" presId="urn:microsoft.com/office/officeart/2005/8/layout/vList2"/>
    <dgm:cxn modelId="{505FF1BB-3189-4385-9FE7-72EA3296988B}" type="presParOf" srcId="{FB13D842-8E71-4F1E-9147-6242F5BA3BA6}" destId="{FF8072ED-37B1-4EB0-BE99-56929F398FF0}" srcOrd="4" destOrd="0" presId="urn:microsoft.com/office/officeart/2005/8/layout/vList2"/>
    <dgm:cxn modelId="{907D43B2-A9D9-4458-A578-B27A475E3104}" type="presParOf" srcId="{FB13D842-8E71-4F1E-9147-6242F5BA3BA6}" destId="{83A8F467-5D66-4CCF-9650-B7A36043419C}" srcOrd="5" destOrd="0" presId="urn:microsoft.com/office/officeart/2005/8/layout/vList2"/>
    <dgm:cxn modelId="{68B7047A-D9DB-4A1E-A494-F0DF3579232C}" type="presParOf" srcId="{FB13D842-8E71-4F1E-9147-6242F5BA3BA6}" destId="{6E9A143A-5CFC-4D11-880D-0F7DD3264B5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CA375B-1556-4FC8-B49C-078477997196}">
      <dsp:nvSpPr>
        <dsp:cNvPr id="0" name=""/>
        <dsp:cNvSpPr/>
      </dsp:nvSpPr>
      <dsp:spPr>
        <a:xfrm>
          <a:off x="0" y="17208"/>
          <a:ext cx="9941318" cy="6926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Effective endorsements from celebrities can construct consumer products attitudes and enhance perceived brand equity (Jain et al., 2024). 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812" y="51020"/>
        <a:ext cx="9873694" cy="625016"/>
      </dsp:txXfrm>
    </dsp:sp>
    <dsp:sp modelId="{E0D5AADA-90F6-4545-A183-5DA9163F0CBB}">
      <dsp:nvSpPr>
        <dsp:cNvPr id="0" name=""/>
        <dsp:cNvSpPr/>
      </dsp:nvSpPr>
      <dsp:spPr>
        <a:xfrm>
          <a:off x="0" y="816409"/>
          <a:ext cx="9941318" cy="692640"/>
        </a:xfrm>
        <a:prstGeom prst="roundRect">
          <a:avLst/>
        </a:prstGeom>
        <a:solidFill>
          <a:schemeClr val="accent4">
            <a:hueOff val="-1173315"/>
            <a:satOff val="-12043"/>
            <a:lumOff val="503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When there exist a well-matched celebrity and brand, companies can see improvement in revenue, brand loyalty, and market differentiation (Wang &amp; Liu, 2023). 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812" y="850221"/>
        <a:ext cx="9873694" cy="625016"/>
      </dsp:txXfrm>
    </dsp:sp>
    <dsp:sp modelId="{FF8072ED-37B1-4EB0-BE99-56929F398FF0}">
      <dsp:nvSpPr>
        <dsp:cNvPr id="0" name=""/>
        <dsp:cNvSpPr/>
      </dsp:nvSpPr>
      <dsp:spPr>
        <a:xfrm>
          <a:off x="0" y="1615609"/>
          <a:ext cx="9941318" cy="692640"/>
        </a:xfrm>
        <a:prstGeom prst="roundRect">
          <a:avLst/>
        </a:prstGeom>
        <a:solidFill>
          <a:schemeClr val="accent4">
            <a:hueOff val="-2346630"/>
            <a:satOff val="-24086"/>
            <a:lumOff val="1006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Celebrities can also be cultural icons, attractive for their ability encapsulate a brand in the marketplace, in an expeditious manner uniquely different than traditional entry (Gopal, 2021). 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812" y="1649421"/>
        <a:ext cx="9873694" cy="625016"/>
      </dsp:txXfrm>
    </dsp:sp>
    <dsp:sp modelId="{6E9A143A-5CFC-4D11-880D-0F7DD3264B5B}">
      <dsp:nvSpPr>
        <dsp:cNvPr id="0" name=""/>
        <dsp:cNvSpPr/>
      </dsp:nvSpPr>
      <dsp:spPr>
        <a:xfrm>
          <a:off x="0" y="2414809"/>
          <a:ext cx="9941318" cy="692640"/>
        </a:xfrm>
        <a:prstGeom prst="roundRect">
          <a:avLst/>
        </a:prstGeom>
        <a:solidFill>
          <a:schemeClr val="accent4">
            <a:hueOff val="-3519944"/>
            <a:satOff val="-36129"/>
            <a:lumOff val="1509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Overall, the literature suggests endorsements evoke genuine, sustainable brand relationships, it can be a long-term relationship that fulfills expectations of several growth opportunities for business (Tian et al., 2022).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812" y="2448621"/>
        <a:ext cx="9873694" cy="6250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C6AAA-298E-30B5-7D2E-3326513052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33F300-A499-7129-959F-F75F32961F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AF91E9-10C6-C8FF-F215-307078ABBD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067B-1C82-4BEB-9F0A-07730A6700A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00FAC2-AD5E-287A-D9B8-618B5C1F8B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AFB5B-B360-6A74-0424-895E1E46A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9C584-06CE-41A2-B321-6B24ED1215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412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52C8B-8AA5-99BD-2FAA-C08EF889E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78A08-4877-8DE0-BB22-9DA19C2C19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C9C188-B053-E4DA-A33C-1639AEDE4A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067B-1C82-4BEB-9F0A-07730A6700A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53E46D-B0B0-1297-0B18-BF32859832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C95D14-4FCD-EA06-1E58-92C01F45AF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9C584-06CE-41A2-B321-6B24ED1215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676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B3693-C953-605E-6CCE-56A36CAA3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E6EA5E-0C38-0BB6-FFE0-80E019288A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49F67A-8303-F8D2-8554-820DD252AA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067B-1C82-4BEB-9F0A-07730A6700A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7056C9-ABA6-F4DC-5F15-3A21C9299D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256AFB-5F8A-5432-61F2-317E77354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9C584-06CE-41A2-B321-6B24ED1215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903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FCF08C-F4BC-B1EF-D605-04D4CEBD2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9F478-776B-7DF2-3E22-C4E9CECC74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27DC16-FB80-C782-6A7E-D4190C9B54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D66560-06B9-0D15-97DE-0EFCCD2FF2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067B-1C82-4BEB-9F0A-07730A6700A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F3C305-6F63-FFDB-CCB5-DB89A1201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220B20-A9D7-847E-98B2-050090E79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9C584-06CE-41A2-B321-6B24ED1215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341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EDFD0-FABB-8F71-98CC-D4EC39A59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7B3D1-1E8D-2069-6BEA-6B6AFE9906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FA8F60-1964-3E71-C4E1-57A2B28587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A6D939-A3FC-5A2B-286F-C0B2C2035C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9F0724-C537-962E-DDCC-0CEF940025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D0E156-5BA1-5A7F-6A23-D6ABE5A45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067B-1C82-4BEB-9F0A-07730A6700A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37E55D-CD47-8C3B-0B91-A31EDD66C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3ED4C4-B9DE-6C2C-C46F-69F37AEE3C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9C584-06CE-41A2-B321-6B24ED1215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297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B36C2-3D00-CB71-124D-BA621A3683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37783A-FAF8-F135-34CE-B43A549F9B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067B-1C82-4BEB-9F0A-07730A6700A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BDC038-FA71-5FA4-49A7-6FE0903AD3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8DFD9E-2B21-5918-E694-3EEE08FDA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9C584-06CE-41A2-B321-6B24ED1215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499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EB8C2DC-B56D-8081-D40D-9959A5AAF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067B-1C82-4BEB-9F0A-07730A6700A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DD2AC4-A701-61DC-C8CC-401D74211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ECCD2B-9A60-2AC4-9EAD-3572DEA27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9C584-06CE-41A2-B321-6B24ED1215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167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B5EB4-5DC1-696C-CFE4-825D02E05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A8BB9-46BD-EA65-4309-7427F6CD3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4A4219-179B-2D51-A0A9-B6EA103262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80F71F-1B3E-1F3F-365C-74989F010F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067B-1C82-4BEB-9F0A-07730A6700A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801DA8-9988-A89E-5FA1-9D071C78A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9972B-9A2B-DAF4-61FA-238A8D440E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9C584-06CE-41A2-B321-6B24ED1215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323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04F1E-99C1-A340-D112-145C9C941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B95800-6A2E-BA26-ACB5-138ACE66982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52F5E2-12F8-1C34-66F7-E6C2634C9E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30CA40-22E5-523E-42CF-C0968695E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067B-1C82-4BEB-9F0A-07730A6700A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03DB7F-EBFA-0C71-99F6-6A6758A8F6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14E068-F6A0-6220-9461-3D5424FD9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9C584-06CE-41A2-B321-6B24ED1215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628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2AA82-DBE0-2E86-09ED-FC65CAC90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52F165-9AFD-7D7E-ED33-3C407B80F3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6A8A78-CAEE-DDED-0A42-16EEC4A85D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067B-1C82-4BEB-9F0A-07730A6700A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07883D-F55C-D699-0D94-A42DDDE53F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C14B3-4856-1B81-D5F6-6A0297D7A6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9C584-06CE-41A2-B321-6B24ED1215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021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125636-D660-6891-8769-6E928BB858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20F2AF-E647-3CCD-C127-188F23B3D7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2A9FC4-D353-8CAA-54E1-EC7F1FF76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067B-1C82-4BEB-9F0A-07730A6700A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861B0A-C2A3-3684-43ED-37773D596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C3B2D-1F11-67BD-7E9A-D07467A5F6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9C584-06CE-41A2-B321-6B24ED1215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589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D18ADA-1843-E3E0-3196-3F7DB6845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D2B4B-AD7C-77E2-7820-C7F9BF4FCE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AA23F6-6599-AEC4-2F99-7644C947B4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D91067B-1C82-4BEB-9F0A-07730A6700A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7F1143-EEFB-027A-B6AA-50A51EE99D0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B5204D-3556-6A6D-EE42-DBD640DB8C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39C584-06CE-41A2-B321-6B24ED1215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3479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446F6-2534-36FB-9500-CDDEDD3BD9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 fontScale="90000"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r>
              <a:rPr lang="en-US" sz="7200" b="1" dirty="0">
                <a:ln/>
                <a:solidFill>
                  <a:schemeClr val="accent3"/>
                </a:solidFill>
                <a:latin typeface="Arial Black" panose="020B0A04020102020204" pitchFamily="34" charset="0"/>
              </a:rPr>
              <a:t>Celebrity Endorsements in Business Marketing</a:t>
            </a:r>
            <a:endParaRPr lang="en-GB" sz="7200" b="1" dirty="0">
              <a:ln/>
              <a:solidFill>
                <a:schemeClr val="accent3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8A7897-73A1-8BEB-46FE-017BAD6F23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514052"/>
            <a:ext cx="9144000" cy="651910"/>
          </a:xfrm>
        </p:spPr>
        <p:txBody>
          <a:bodyPr anchor="ctr">
            <a:normAutofit/>
          </a:bodyPr>
          <a:lstStyle/>
          <a:p>
            <a:r>
              <a:rPr lang="en-GB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 Black" panose="020B0A04020102020204" pitchFamily="34" charset="0"/>
              </a:rPr>
              <a:t>Presenter: Ionel Zamfir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76327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804CCDD-88C7-4B43-A381-F2D8DAF62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BA786D-C2F3-0063-11E3-C1A43963E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198" y="365124"/>
            <a:ext cx="4717673" cy="2066544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 Black" panose="020B0A04020102020204" pitchFamily="34" charset="0"/>
              </a:rPr>
              <a:t>Introduction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8FD827-19D4-3CA8-54D4-A7404E8BCD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2679" b="1"/>
          <a:stretch>
            <a:fillRect/>
          </a:stretch>
        </p:blipFill>
        <p:spPr>
          <a:xfrm>
            <a:off x="6394317" y="4"/>
            <a:ext cx="2757736" cy="2524633"/>
          </a:xfrm>
          <a:custGeom>
            <a:avLst/>
            <a:gdLst/>
            <a:ahLst/>
            <a:cxnLst/>
            <a:rect l="l" t="t" r="r" b="b"/>
            <a:pathLst>
              <a:path w="2757736" h="2524633">
                <a:moveTo>
                  <a:pt x="21123" y="0"/>
                </a:moveTo>
                <a:lnTo>
                  <a:pt x="2731055" y="0"/>
                </a:lnTo>
                <a:lnTo>
                  <a:pt x="2730838" y="5093"/>
                </a:lnTo>
                <a:cubicBezTo>
                  <a:pt x="2730487" y="45377"/>
                  <a:pt x="2732295" y="85646"/>
                  <a:pt x="2738658" y="125789"/>
                </a:cubicBezTo>
                <a:cubicBezTo>
                  <a:pt x="2756621" y="238377"/>
                  <a:pt x="2761924" y="352450"/>
                  <a:pt x="2754463" y="466085"/>
                </a:cubicBezTo>
                <a:cubicBezTo>
                  <a:pt x="2744150" y="620982"/>
                  <a:pt x="2730085" y="775628"/>
                  <a:pt x="2725799" y="930904"/>
                </a:cubicBezTo>
                <a:cubicBezTo>
                  <a:pt x="2721780" y="1082146"/>
                  <a:pt x="2734774" y="1233389"/>
                  <a:pt x="2744685" y="1383875"/>
                </a:cubicBezTo>
                <a:cubicBezTo>
                  <a:pt x="2759152" y="1603429"/>
                  <a:pt x="2748838" y="1823108"/>
                  <a:pt x="2739863" y="2042788"/>
                </a:cubicBezTo>
                <a:cubicBezTo>
                  <a:pt x="2736448" y="2125925"/>
                  <a:pt x="2737930" y="2209061"/>
                  <a:pt x="2740205" y="2292197"/>
                </a:cubicBezTo>
                <a:lnTo>
                  <a:pt x="2744484" y="2501376"/>
                </a:lnTo>
                <a:lnTo>
                  <a:pt x="2513574" y="2517337"/>
                </a:lnTo>
                <a:cubicBezTo>
                  <a:pt x="2415696" y="2521959"/>
                  <a:pt x="2317754" y="2524358"/>
                  <a:pt x="2219717" y="2524288"/>
                </a:cubicBezTo>
                <a:cubicBezTo>
                  <a:pt x="2139473" y="2526009"/>
                  <a:pt x="2059213" y="2521297"/>
                  <a:pt x="1979578" y="2510176"/>
                </a:cubicBezTo>
                <a:cubicBezTo>
                  <a:pt x="1865287" y="2491406"/>
                  <a:pt x="1749852" y="2477294"/>
                  <a:pt x="1633783" y="2489008"/>
                </a:cubicBezTo>
                <a:cubicBezTo>
                  <a:pt x="1553779" y="2497192"/>
                  <a:pt x="1473902" y="2501991"/>
                  <a:pt x="1393517" y="2501709"/>
                </a:cubicBezTo>
                <a:cubicBezTo>
                  <a:pt x="1208744" y="2501709"/>
                  <a:pt x="1023847" y="2500016"/>
                  <a:pt x="839074" y="2503543"/>
                </a:cubicBezTo>
                <a:cubicBezTo>
                  <a:pt x="674622" y="2506648"/>
                  <a:pt x="510804" y="2513421"/>
                  <a:pt x="346224" y="2496346"/>
                </a:cubicBezTo>
                <a:cubicBezTo>
                  <a:pt x="285491" y="2490066"/>
                  <a:pt x="224679" y="2485859"/>
                  <a:pt x="163814" y="2483127"/>
                </a:cubicBezTo>
                <a:lnTo>
                  <a:pt x="18517" y="2479653"/>
                </a:lnTo>
                <a:lnTo>
                  <a:pt x="18260" y="2465175"/>
                </a:lnTo>
                <a:cubicBezTo>
                  <a:pt x="17160" y="2423362"/>
                  <a:pt x="16458" y="2381580"/>
                  <a:pt x="22836" y="2339990"/>
                </a:cubicBezTo>
                <a:cubicBezTo>
                  <a:pt x="31895" y="2273000"/>
                  <a:pt x="32239" y="2205116"/>
                  <a:pt x="23857" y="2138036"/>
                </a:cubicBezTo>
                <a:cubicBezTo>
                  <a:pt x="8778" y="2011225"/>
                  <a:pt x="9721" y="1883023"/>
                  <a:pt x="26663" y="1756454"/>
                </a:cubicBezTo>
                <a:cubicBezTo>
                  <a:pt x="37125" y="1682587"/>
                  <a:pt x="43121" y="1606552"/>
                  <a:pt x="24367" y="1534088"/>
                </a:cubicBezTo>
                <a:cubicBezTo>
                  <a:pt x="-19775" y="1363773"/>
                  <a:pt x="5996" y="1193203"/>
                  <a:pt x="24367" y="1023781"/>
                </a:cubicBezTo>
                <a:cubicBezTo>
                  <a:pt x="35530" y="932794"/>
                  <a:pt x="35786" y="840798"/>
                  <a:pt x="25133" y="749747"/>
                </a:cubicBezTo>
                <a:cubicBezTo>
                  <a:pt x="6226" y="615268"/>
                  <a:pt x="2577" y="479090"/>
                  <a:pt x="14289" y="343797"/>
                </a:cubicBezTo>
                <a:cubicBezTo>
                  <a:pt x="24877" y="233188"/>
                  <a:pt x="35339" y="122324"/>
                  <a:pt x="22581" y="10822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4ED64E9-3634-74FD-65BB-2C9DE71E04D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636" r="-3" b="2017"/>
          <a:stretch>
            <a:fillRect/>
          </a:stretch>
        </p:blipFill>
        <p:spPr>
          <a:xfrm>
            <a:off x="9339374" y="1"/>
            <a:ext cx="2852627" cy="2520152"/>
          </a:xfrm>
          <a:custGeom>
            <a:avLst/>
            <a:gdLst/>
            <a:ahLst/>
            <a:cxnLst/>
            <a:rect l="l" t="t" r="r" b="b"/>
            <a:pathLst>
              <a:path w="2852627" h="2520152">
                <a:moveTo>
                  <a:pt x="10064" y="0"/>
                </a:moveTo>
                <a:lnTo>
                  <a:pt x="2852627" y="0"/>
                </a:lnTo>
                <a:lnTo>
                  <a:pt x="2852627" y="2486586"/>
                </a:lnTo>
                <a:lnTo>
                  <a:pt x="2722923" y="2488164"/>
                </a:lnTo>
                <a:cubicBezTo>
                  <a:pt x="2674488" y="2490004"/>
                  <a:pt x="2626073" y="2493170"/>
                  <a:pt x="2577690" y="2497898"/>
                </a:cubicBezTo>
                <a:cubicBezTo>
                  <a:pt x="2399458" y="2512970"/>
                  <a:pt x="2220528" y="2515143"/>
                  <a:pt x="2042042" y="2504390"/>
                </a:cubicBezTo>
                <a:cubicBezTo>
                  <a:pt x="1880764" y="2496911"/>
                  <a:pt x="1719740" y="2478563"/>
                  <a:pt x="1558080" y="2494228"/>
                </a:cubicBezTo>
                <a:cubicBezTo>
                  <a:pt x="1502460" y="2499592"/>
                  <a:pt x="1447854" y="2512575"/>
                  <a:pt x="1391850" y="2515538"/>
                </a:cubicBezTo>
                <a:cubicBezTo>
                  <a:pt x="1129488" y="2529651"/>
                  <a:pt x="868014" y="2508482"/>
                  <a:pt x="606540" y="2491124"/>
                </a:cubicBezTo>
                <a:cubicBezTo>
                  <a:pt x="511296" y="2484774"/>
                  <a:pt x="416054" y="2477012"/>
                  <a:pt x="320810" y="2494370"/>
                </a:cubicBezTo>
                <a:cubicBezTo>
                  <a:pt x="240438" y="2508129"/>
                  <a:pt x="158860" y="2510966"/>
                  <a:pt x="77878" y="2502837"/>
                </a:cubicBezTo>
                <a:lnTo>
                  <a:pt x="9154" y="2498029"/>
                </a:lnTo>
                <a:lnTo>
                  <a:pt x="8320" y="2462991"/>
                </a:lnTo>
                <a:cubicBezTo>
                  <a:pt x="6579" y="2338090"/>
                  <a:pt x="-9495" y="2212684"/>
                  <a:pt x="8320" y="2088414"/>
                </a:cubicBezTo>
                <a:cubicBezTo>
                  <a:pt x="37454" y="1869137"/>
                  <a:pt x="41459" y="1647554"/>
                  <a:pt x="20242" y="1427484"/>
                </a:cubicBezTo>
                <a:cubicBezTo>
                  <a:pt x="-386" y="1179282"/>
                  <a:pt x="-1860" y="930008"/>
                  <a:pt x="15822" y="681605"/>
                </a:cubicBezTo>
                <a:cubicBezTo>
                  <a:pt x="28413" y="497593"/>
                  <a:pt x="37789" y="313203"/>
                  <a:pt x="26537" y="128561"/>
                </a:cubicBezTo>
                <a:cubicBezTo>
                  <a:pt x="24327" y="93208"/>
                  <a:pt x="18400" y="58296"/>
                  <a:pt x="12757" y="23416"/>
                </a:cubicBezTo>
                <a:close/>
              </a:path>
            </a:pathLst>
          </a:custGeom>
        </p:spPr>
      </p:pic>
      <p:sp>
        <p:nvSpPr>
          <p:cNvPr id="13" name="sketch line">
            <a:extLst>
              <a:ext uri="{FF2B5EF4-FFF2-40B4-BE49-F238E27FC236}">
                <a16:creationId xmlns:a16="http://schemas.microsoft.com/office/drawing/2014/main" id="{BBECEAC1-4BBC-4815-B44E-D9B231A3F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520" y="260986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E4772-E90B-3D0C-391F-683DF34AFC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843784"/>
            <a:ext cx="5221224" cy="3328416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Celebrity endorsement remains one of the most powerful marketing methods because consumers automatically assign celebrity characteristics including confidence, success, or authenticity to the brands that they endorse (Wang &amp; Liu, 2023).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Research indicates endorsements influence consumer preferences and enhance brand equity for better performance (Jain, Jain &amp; Jain, 2024).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 addition, celebrities supply trust, credibility, and emotional appeal, which enables stronger audience connection versus typical advertising (Gopal, 2021).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2B6DFE-B089-FC3D-F13A-E033B6664ED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0927" r="-2" b="7700"/>
          <a:stretch>
            <a:fillRect/>
          </a:stretch>
        </p:blipFill>
        <p:spPr>
          <a:xfrm>
            <a:off x="6388701" y="2716074"/>
            <a:ext cx="5803299" cy="4141924"/>
          </a:xfrm>
          <a:custGeom>
            <a:avLst/>
            <a:gdLst/>
            <a:ahLst/>
            <a:cxnLst/>
            <a:rect l="l" t="t" r="r" b="b"/>
            <a:pathLst>
              <a:path w="5803299" h="4141924">
                <a:moveTo>
                  <a:pt x="4086182" y="1329"/>
                </a:moveTo>
                <a:cubicBezTo>
                  <a:pt x="4156698" y="-1238"/>
                  <a:pt x="4227324" y="-85"/>
                  <a:pt x="4297823" y="4799"/>
                </a:cubicBezTo>
                <a:cubicBezTo>
                  <a:pt x="4587107" y="19899"/>
                  <a:pt x="4876647" y="16089"/>
                  <a:pt x="5166059" y="27661"/>
                </a:cubicBezTo>
                <a:cubicBezTo>
                  <a:pt x="5261555" y="31612"/>
                  <a:pt x="5356545" y="10444"/>
                  <a:pt x="5451787" y="9315"/>
                </a:cubicBezTo>
                <a:cubicBezTo>
                  <a:pt x="5565889" y="7904"/>
                  <a:pt x="5680275" y="12949"/>
                  <a:pt x="5794837" y="16636"/>
                </a:cubicBezTo>
                <a:lnTo>
                  <a:pt x="5803299" y="16810"/>
                </a:lnTo>
                <a:lnTo>
                  <a:pt x="5803299" y="4141924"/>
                </a:lnTo>
                <a:lnTo>
                  <a:pt x="25520" y="4141924"/>
                </a:lnTo>
                <a:lnTo>
                  <a:pt x="38276" y="3985509"/>
                </a:lnTo>
                <a:cubicBezTo>
                  <a:pt x="68779" y="3844294"/>
                  <a:pt x="65552" y="3697862"/>
                  <a:pt x="28835" y="3558127"/>
                </a:cubicBezTo>
                <a:cubicBezTo>
                  <a:pt x="-4463" y="3426468"/>
                  <a:pt x="-11352" y="3294426"/>
                  <a:pt x="21053" y="3161618"/>
                </a:cubicBezTo>
                <a:cubicBezTo>
                  <a:pt x="51646" y="3038188"/>
                  <a:pt x="50153" y="2908978"/>
                  <a:pt x="16716" y="2786288"/>
                </a:cubicBezTo>
                <a:cubicBezTo>
                  <a:pt x="9316" y="2754521"/>
                  <a:pt x="4787" y="2722155"/>
                  <a:pt x="3192" y="2689584"/>
                </a:cubicBezTo>
                <a:cubicBezTo>
                  <a:pt x="-6887" y="2570683"/>
                  <a:pt x="10081" y="2453440"/>
                  <a:pt x="24242" y="2335942"/>
                </a:cubicBezTo>
                <a:cubicBezTo>
                  <a:pt x="33683" y="2261054"/>
                  <a:pt x="48099" y="2185401"/>
                  <a:pt x="24242" y="2111279"/>
                </a:cubicBezTo>
                <a:cubicBezTo>
                  <a:pt x="7899" y="2059623"/>
                  <a:pt x="4264" y="2004791"/>
                  <a:pt x="13654" y="1951426"/>
                </a:cubicBezTo>
                <a:cubicBezTo>
                  <a:pt x="29486" y="1856713"/>
                  <a:pt x="32790" y="1760329"/>
                  <a:pt x="23477" y="1664761"/>
                </a:cubicBezTo>
                <a:cubicBezTo>
                  <a:pt x="17328" y="1601751"/>
                  <a:pt x="18272" y="1538243"/>
                  <a:pt x="26284" y="1475437"/>
                </a:cubicBezTo>
                <a:cubicBezTo>
                  <a:pt x="36872" y="1390981"/>
                  <a:pt x="53330" y="1304994"/>
                  <a:pt x="33300" y="1220284"/>
                </a:cubicBezTo>
                <a:cubicBezTo>
                  <a:pt x="1406" y="1085690"/>
                  <a:pt x="7785" y="951224"/>
                  <a:pt x="20543" y="815610"/>
                </a:cubicBezTo>
                <a:cubicBezTo>
                  <a:pt x="30111" y="714697"/>
                  <a:pt x="40700" y="612636"/>
                  <a:pt x="21563" y="510574"/>
                </a:cubicBezTo>
                <a:cubicBezTo>
                  <a:pt x="13335" y="463218"/>
                  <a:pt x="13335" y="414790"/>
                  <a:pt x="21563" y="367433"/>
                </a:cubicBezTo>
                <a:cubicBezTo>
                  <a:pt x="31514" y="303645"/>
                  <a:pt x="40955" y="240494"/>
                  <a:pt x="28197" y="176068"/>
                </a:cubicBezTo>
                <a:cubicBezTo>
                  <a:pt x="22584" y="148001"/>
                  <a:pt x="18374" y="119679"/>
                  <a:pt x="15439" y="91357"/>
                </a:cubicBezTo>
                <a:lnTo>
                  <a:pt x="13471" y="15444"/>
                </a:lnTo>
                <a:lnTo>
                  <a:pt x="161497" y="23093"/>
                </a:lnTo>
                <a:cubicBezTo>
                  <a:pt x="242184" y="25544"/>
                  <a:pt x="322886" y="25615"/>
                  <a:pt x="403652" y="21310"/>
                </a:cubicBezTo>
                <a:cubicBezTo>
                  <a:pt x="579090" y="9611"/>
                  <a:pt x="755048" y="12123"/>
                  <a:pt x="930155" y="28790"/>
                </a:cubicBezTo>
                <a:cubicBezTo>
                  <a:pt x="934727" y="29284"/>
                  <a:pt x="939871" y="27908"/>
                  <a:pt x="944744" y="27978"/>
                </a:cubicBezTo>
                <a:lnTo>
                  <a:pt x="944756" y="27986"/>
                </a:lnTo>
                <a:lnTo>
                  <a:pt x="949368" y="27641"/>
                </a:lnTo>
                <a:lnTo>
                  <a:pt x="981805" y="30065"/>
                </a:lnTo>
                <a:lnTo>
                  <a:pt x="983936" y="28984"/>
                </a:lnTo>
                <a:cubicBezTo>
                  <a:pt x="988825" y="29108"/>
                  <a:pt x="993905" y="30625"/>
                  <a:pt x="998603" y="30483"/>
                </a:cubicBezTo>
                <a:cubicBezTo>
                  <a:pt x="1047368" y="29496"/>
                  <a:pt x="1096133" y="30483"/>
                  <a:pt x="1144770" y="25121"/>
                </a:cubicBezTo>
                <a:cubicBezTo>
                  <a:pt x="1267037" y="10007"/>
                  <a:pt x="1390204" y="6041"/>
                  <a:pt x="1513043" y="13266"/>
                </a:cubicBezTo>
                <a:cubicBezTo>
                  <a:pt x="1691465" y="24557"/>
                  <a:pt x="1870141" y="31472"/>
                  <a:pt x="2048943" y="16089"/>
                </a:cubicBezTo>
                <a:cubicBezTo>
                  <a:pt x="2150537" y="7480"/>
                  <a:pt x="2252129" y="-1693"/>
                  <a:pt x="2353721" y="10161"/>
                </a:cubicBezTo>
                <a:cubicBezTo>
                  <a:pt x="2440545" y="21000"/>
                  <a:pt x="2528079" y="22750"/>
                  <a:pt x="2615195" y="15383"/>
                </a:cubicBezTo>
                <a:cubicBezTo>
                  <a:pt x="2710489" y="8045"/>
                  <a:pt x="2806139" y="8045"/>
                  <a:pt x="2901433" y="15383"/>
                </a:cubicBezTo>
                <a:cubicBezTo>
                  <a:pt x="2992739" y="21029"/>
                  <a:pt x="3084299" y="30483"/>
                  <a:pt x="3175351" y="20323"/>
                </a:cubicBezTo>
                <a:cubicBezTo>
                  <a:pt x="3303357" y="6210"/>
                  <a:pt x="3430983" y="10867"/>
                  <a:pt x="3558737" y="19476"/>
                </a:cubicBezTo>
                <a:cubicBezTo>
                  <a:pt x="3664265" y="26532"/>
                  <a:pt x="3770177" y="36834"/>
                  <a:pt x="3875197" y="20181"/>
                </a:cubicBezTo>
                <a:cubicBezTo>
                  <a:pt x="3945258" y="10183"/>
                  <a:pt x="4015665" y="3895"/>
                  <a:pt x="4086182" y="132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715927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75A5B51-0925-4835-8511-A0DD17EAA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CA5879-2091-F48E-9AD9-4890A4C12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067" y="469828"/>
            <a:ext cx="6131536" cy="2063808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r>
              <a:rPr lang="en-US" sz="32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 Black" panose="020B0A04020102020204" pitchFamily="34" charset="0"/>
              </a:rPr>
              <a:t>How Celebrity Influence Works (Meaning Transfer)</a:t>
            </a:r>
            <a:endParaRPr lang="en-GB" sz="3200" b="1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latin typeface="Arial Black" panose="020B0A04020102020204" pitchFamily="34" charset="0"/>
            </a:endParaRP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5CDFD20D-8E4F-4E3A-AF87-93F23E0D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650181"/>
            <a:ext cx="4343400" cy="18288"/>
          </a:xfrm>
          <a:custGeom>
            <a:avLst/>
            <a:gdLst>
              <a:gd name="connsiteX0" fmla="*/ 0 w 4343400"/>
              <a:gd name="connsiteY0" fmla="*/ 0 h 18288"/>
              <a:gd name="connsiteX1" fmla="*/ 577052 w 4343400"/>
              <a:gd name="connsiteY1" fmla="*/ 0 h 18288"/>
              <a:gd name="connsiteX2" fmla="*/ 1067235 w 4343400"/>
              <a:gd name="connsiteY2" fmla="*/ 0 h 18288"/>
              <a:gd name="connsiteX3" fmla="*/ 1600853 w 4343400"/>
              <a:gd name="connsiteY3" fmla="*/ 0 h 18288"/>
              <a:gd name="connsiteX4" fmla="*/ 2264773 w 4343400"/>
              <a:gd name="connsiteY4" fmla="*/ 0 h 18288"/>
              <a:gd name="connsiteX5" fmla="*/ 2841825 w 4343400"/>
              <a:gd name="connsiteY5" fmla="*/ 0 h 18288"/>
              <a:gd name="connsiteX6" fmla="*/ 3375442 w 4343400"/>
              <a:gd name="connsiteY6" fmla="*/ 0 h 18288"/>
              <a:gd name="connsiteX7" fmla="*/ 4343400 w 4343400"/>
              <a:gd name="connsiteY7" fmla="*/ 0 h 18288"/>
              <a:gd name="connsiteX8" fmla="*/ 4343400 w 4343400"/>
              <a:gd name="connsiteY8" fmla="*/ 18288 h 18288"/>
              <a:gd name="connsiteX9" fmla="*/ 3722914 w 4343400"/>
              <a:gd name="connsiteY9" fmla="*/ 18288 h 18288"/>
              <a:gd name="connsiteX10" fmla="*/ 3189297 w 4343400"/>
              <a:gd name="connsiteY10" fmla="*/ 18288 h 18288"/>
              <a:gd name="connsiteX11" fmla="*/ 2481943 w 4343400"/>
              <a:gd name="connsiteY11" fmla="*/ 18288 h 18288"/>
              <a:gd name="connsiteX12" fmla="*/ 1904891 w 4343400"/>
              <a:gd name="connsiteY12" fmla="*/ 18288 h 18288"/>
              <a:gd name="connsiteX13" fmla="*/ 1414707 w 4343400"/>
              <a:gd name="connsiteY13" fmla="*/ 18288 h 18288"/>
              <a:gd name="connsiteX14" fmla="*/ 750788 w 4343400"/>
              <a:gd name="connsiteY14" fmla="*/ 18288 h 18288"/>
              <a:gd name="connsiteX15" fmla="*/ 0 w 4343400"/>
              <a:gd name="connsiteY15" fmla="*/ 18288 h 18288"/>
              <a:gd name="connsiteX16" fmla="*/ 0 w 43434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F7385-E018-1FCA-870A-ED12EC4968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908005"/>
            <a:ext cx="5295015" cy="3268957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 fundamental aspect of endorsement effectiveness is meaning transfer, or the extent to which the celebrity's image, value, and public persona flow onto the brand (Tian et al., 2022).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endorsement has more persuasive power when the consumer admires the celebrity, or has a positive relationship with them, because the symbolic meaning associated with that celebrity improves the brand's own image (Gopal, 2021).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Meaning transfer is strongest when the celebrity and the brand's personality are closely aligned, leading the endorsement to feel authentic and trustworthy (Wang &amp; Liu, 2023).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Meaning transfer also leads to greater brand awareness, emotional connection, and future loyalty (Tian et al., 2022)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A8E54F-251A-5E6B-39D9-DEDD68926A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6397" y="1075619"/>
            <a:ext cx="2603605" cy="215442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263D5EA-C232-8EED-376F-88692E9A2A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24328" y="1075617"/>
            <a:ext cx="2603605" cy="183238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35B3220-8CF9-C003-A6D7-BF4C529202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397" y="3787822"/>
            <a:ext cx="5431536" cy="2027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1350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CF0959-758F-4384-3568-556F36F42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 Black" panose="020B0A04020102020204" pitchFamily="34" charset="0"/>
              </a:rPr>
              <a:t>Impact on Business Performance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BAEA9E3-3D78-CF77-07AC-53C53B150B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4148016"/>
              </p:ext>
            </p:extLst>
          </p:nvPr>
        </p:nvGraphicFramePr>
        <p:xfrm>
          <a:off x="1045028" y="3017522"/>
          <a:ext cx="9941319" cy="3124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2058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0C21B6-5D90-C112-90D5-CA995E318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References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5BA95-15F4-8C9E-E2B0-4FC52276BC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Gopal, B.S., 2021. Conceptual Model Development for Celebrity Endorsement in Social Advertising: The Case of Source Credibility and Celebrity-Fan Relationship.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IUP Journal of Marketing Management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20(4).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Irawan, A.W. and Wahyuni, W., 2022. Endorsement as a Marketing Media Trend: A Case Study on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By_aibee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Sharia Economics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4(1), pp.36–55.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Jain, P., Jain, P. and Jain, A., 2024.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A study on how celebrity endorsements affect business performance through evaluation of consumer preferences.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Global Business Review, p.09721509241257624.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Shiva, A., Arora, N. and Rishi, B., 2022. Do celebrity endorsements influence stock investment intentions?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Marketing Intelligence &amp; Planning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40(6), pp.804–819.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Tian, S., Tao, W., Hong, C. and Tsai, W.H.S., 2022. Meaning transfer in celebrity endorsement and co-branding: meaning valence, association type, and brand awareness.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Advertising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41(6), pp.1017–1037.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Wang, S. and Liu, M.T., 2023. Celebrity endorsement in marketing from 1960 to 2021: a bibliometric review and future agenda.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Asia Pacific Journal of Marketing and Logistics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35(4), pp.849–873.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36957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591</Words>
  <PresentationFormat>Widescreen</PresentationFormat>
  <Paragraphs>23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Arial Black</vt:lpstr>
      <vt:lpstr>Office Theme</vt:lpstr>
      <vt:lpstr>Celebrity Endorsements in Business Marketing</vt:lpstr>
      <vt:lpstr>Introduction </vt:lpstr>
      <vt:lpstr>How Celebrity Influence Works (Meaning Transfer)</vt:lpstr>
      <vt:lpstr>Impact on Business Performance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2025-11-21T08:51:56Z</dcterms:created>
  <dcterms:modified xsi:type="dcterms:W3CDTF">2025-11-23T12:45:43Z</dcterms:modified>
</cp:coreProperties>
</file>