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688" r:id="rId9"/>
  </p:sldMasterIdLst>
  <p:notesMasterIdLst>
    <p:notesMasterId r:id="rId30"/>
  </p:notesMasterIdLst>
  <p:sldIdLst>
    <p:sldId id="409" r:id="rId10"/>
    <p:sldId id="412" r:id="rId11"/>
    <p:sldId id="571" r:id="rId12"/>
    <p:sldId id="614" r:id="rId13"/>
    <p:sldId id="506" r:id="rId14"/>
    <p:sldId id="615" r:id="rId15"/>
    <p:sldId id="616" r:id="rId16"/>
    <p:sldId id="617" r:id="rId17"/>
    <p:sldId id="619" r:id="rId18"/>
    <p:sldId id="618" r:id="rId19"/>
    <p:sldId id="620" r:id="rId20"/>
    <p:sldId id="621" r:id="rId21"/>
    <p:sldId id="623" r:id="rId22"/>
    <p:sldId id="624" r:id="rId23"/>
    <p:sldId id="625" r:id="rId24"/>
    <p:sldId id="626" r:id="rId25"/>
    <p:sldId id="627" r:id="rId26"/>
    <p:sldId id="628" r:id="rId27"/>
    <p:sldId id="629" r:id="rId28"/>
    <p:sldId id="4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79056" autoAdjust="0"/>
  </p:normalViewPr>
  <p:slideViewPr>
    <p:cSldViewPr snapToGrid="0">
      <p:cViewPr varScale="1">
        <p:scale>
          <a:sx n="84" d="100"/>
          <a:sy n="84" d="100"/>
        </p:scale>
        <p:origin x="1374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10D3FFB5-5286-44D0-BD6E-50BB78E8299C}"/>
    <pc:docChg chg="modSld">
      <pc:chgData name="Nitheesh Kaliyamurthy" userId="2821ebda-f4ac-4963-9a4e-a836dfc45829" providerId="ADAL" clId="{10D3FFB5-5286-44D0-BD6E-50BB78E8299C}" dt="2024-02-18T17:40:47.898" v="12" actId="6549"/>
      <pc:docMkLst>
        <pc:docMk/>
      </pc:docMkLst>
      <pc:sldChg chg="modNotesTx">
        <pc:chgData name="Nitheesh Kaliyamurthy" userId="2821ebda-f4ac-4963-9a4e-a836dfc45829" providerId="ADAL" clId="{10D3FFB5-5286-44D0-BD6E-50BB78E8299C}" dt="2024-02-18T17:40:47.898" v="12" actId="6549"/>
        <pc:sldMkLst>
          <pc:docMk/>
          <pc:sldMk cId="840170834" sldId="405"/>
        </pc:sldMkLst>
      </pc:sldChg>
      <pc:sldChg chg="modNotesTx">
        <pc:chgData name="Nitheesh Kaliyamurthy" userId="2821ebda-f4ac-4963-9a4e-a836dfc45829" providerId="ADAL" clId="{10D3FFB5-5286-44D0-BD6E-50BB78E8299C}" dt="2024-02-18T17:40:14.682" v="0" actId="6549"/>
        <pc:sldMkLst>
          <pc:docMk/>
          <pc:sldMk cId="1693028494" sldId="412"/>
        </pc:sldMkLst>
      </pc:sldChg>
      <pc:sldChg chg="modNotesTx">
        <pc:chgData name="Nitheesh Kaliyamurthy" userId="2821ebda-f4ac-4963-9a4e-a836dfc45829" providerId="ADAL" clId="{10D3FFB5-5286-44D0-BD6E-50BB78E8299C}" dt="2024-02-18T17:40:23.826" v="3" actId="6549"/>
        <pc:sldMkLst>
          <pc:docMk/>
          <pc:sldMk cId="4175394146" sldId="506"/>
        </pc:sldMkLst>
      </pc:sldChg>
      <pc:sldChg chg="modNotesTx">
        <pc:chgData name="Nitheesh Kaliyamurthy" userId="2821ebda-f4ac-4963-9a4e-a836dfc45829" providerId="ADAL" clId="{10D3FFB5-5286-44D0-BD6E-50BB78E8299C}" dt="2024-02-18T17:40:19.070" v="1" actId="6549"/>
        <pc:sldMkLst>
          <pc:docMk/>
          <pc:sldMk cId="2902312421" sldId="571"/>
        </pc:sldMkLst>
      </pc:sldChg>
      <pc:sldChg chg="modNotesTx">
        <pc:chgData name="Nitheesh Kaliyamurthy" userId="2821ebda-f4ac-4963-9a4e-a836dfc45829" providerId="ADAL" clId="{10D3FFB5-5286-44D0-BD6E-50BB78E8299C}" dt="2024-02-18T17:40:21.874" v="2" actId="6549"/>
        <pc:sldMkLst>
          <pc:docMk/>
          <pc:sldMk cId="4190389477" sldId="614"/>
        </pc:sldMkLst>
      </pc:sldChg>
      <pc:sldChg chg="modNotesTx">
        <pc:chgData name="Nitheesh Kaliyamurthy" userId="2821ebda-f4ac-4963-9a4e-a836dfc45829" providerId="ADAL" clId="{10D3FFB5-5286-44D0-BD6E-50BB78E8299C}" dt="2024-02-18T17:40:27.114" v="4" actId="6549"/>
        <pc:sldMkLst>
          <pc:docMk/>
          <pc:sldMk cId="1953940408" sldId="616"/>
        </pc:sldMkLst>
      </pc:sldChg>
      <pc:sldChg chg="modNotesTx">
        <pc:chgData name="Nitheesh Kaliyamurthy" userId="2821ebda-f4ac-4963-9a4e-a836dfc45829" providerId="ADAL" clId="{10D3FFB5-5286-44D0-BD6E-50BB78E8299C}" dt="2024-02-18T17:40:29.130" v="5" actId="6549"/>
        <pc:sldMkLst>
          <pc:docMk/>
          <pc:sldMk cId="1440764775" sldId="617"/>
        </pc:sldMkLst>
      </pc:sldChg>
      <pc:sldChg chg="modNotesTx">
        <pc:chgData name="Nitheesh Kaliyamurthy" userId="2821ebda-f4ac-4963-9a4e-a836dfc45829" providerId="ADAL" clId="{10D3FFB5-5286-44D0-BD6E-50BB78E8299C}" dt="2024-02-18T17:40:31.955" v="6" actId="6549"/>
        <pc:sldMkLst>
          <pc:docMk/>
          <pc:sldMk cId="1944570992" sldId="618"/>
        </pc:sldMkLst>
      </pc:sldChg>
      <pc:sldChg chg="modNotesTx">
        <pc:chgData name="Nitheesh Kaliyamurthy" userId="2821ebda-f4ac-4963-9a4e-a836dfc45829" providerId="ADAL" clId="{10D3FFB5-5286-44D0-BD6E-50BB78E8299C}" dt="2024-02-18T17:40:34.929" v="7" actId="6549"/>
        <pc:sldMkLst>
          <pc:docMk/>
          <pc:sldMk cId="3362683935" sldId="621"/>
        </pc:sldMkLst>
      </pc:sldChg>
      <pc:sldChg chg="modNotesTx">
        <pc:chgData name="Nitheesh Kaliyamurthy" userId="2821ebda-f4ac-4963-9a4e-a836dfc45829" providerId="ADAL" clId="{10D3FFB5-5286-44D0-BD6E-50BB78E8299C}" dt="2024-02-18T17:40:36.829" v="8" actId="6549"/>
        <pc:sldMkLst>
          <pc:docMk/>
          <pc:sldMk cId="3077081067" sldId="623"/>
        </pc:sldMkLst>
      </pc:sldChg>
      <pc:sldChg chg="modNotesTx">
        <pc:chgData name="Nitheesh Kaliyamurthy" userId="2821ebda-f4ac-4963-9a4e-a836dfc45829" providerId="ADAL" clId="{10D3FFB5-5286-44D0-BD6E-50BB78E8299C}" dt="2024-02-18T17:40:40.862" v="9" actId="6549"/>
        <pc:sldMkLst>
          <pc:docMk/>
          <pc:sldMk cId="3484223178" sldId="626"/>
        </pc:sldMkLst>
      </pc:sldChg>
      <pc:sldChg chg="modNotesTx">
        <pc:chgData name="Nitheesh Kaliyamurthy" userId="2821ebda-f4ac-4963-9a4e-a836dfc45829" providerId="ADAL" clId="{10D3FFB5-5286-44D0-BD6E-50BB78E8299C}" dt="2024-02-18T17:40:42.795" v="10" actId="6549"/>
        <pc:sldMkLst>
          <pc:docMk/>
          <pc:sldMk cId="3883892000" sldId="627"/>
        </pc:sldMkLst>
      </pc:sldChg>
      <pc:sldChg chg="modNotesTx">
        <pc:chgData name="Nitheesh Kaliyamurthy" userId="2821ebda-f4ac-4963-9a4e-a836dfc45829" providerId="ADAL" clId="{10D3FFB5-5286-44D0-BD6E-50BB78E8299C}" dt="2024-02-18T17:40:45.712" v="11" actId="6549"/>
        <pc:sldMkLst>
          <pc:docMk/>
          <pc:sldMk cId="187250706" sldId="62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1C6B64-45A9-4E69-A97A-BF4BE33B44F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F43E57-FB51-4C0A-B95D-AAF992D943DD}">
      <dgm:prSet/>
      <dgm:spPr/>
      <dgm:t>
        <a:bodyPr/>
        <a:lstStyle/>
        <a:p>
          <a:pPr>
            <a:defRPr cap="all"/>
          </a:pPr>
          <a:r>
            <a:rPr lang="en-US" i="1" dirty="0"/>
            <a:t>Investigation</a:t>
          </a:r>
          <a:endParaRPr lang="en-US" dirty="0"/>
        </a:p>
      </dgm:t>
    </dgm:pt>
    <dgm:pt modelId="{8DED20C5-34A7-4477-B9A1-F3F084ACCC23}" type="parTrans" cxnId="{FF8B98E4-DFFD-4B87-B1C6-CD9A8A9F124D}">
      <dgm:prSet/>
      <dgm:spPr/>
      <dgm:t>
        <a:bodyPr/>
        <a:lstStyle/>
        <a:p>
          <a:endParaRPr lang="en-US"/>
        </a:p>
      </dgm:t>
    </dgm:pt>
    <dgm:pt modelId="{CFCA0EF2-7393-4F25-AF2E-88BD2F9200D3}" type="sibTrans" cxnId="{FF8B98E4-DFFD-4B87-B1C6-CD9A8A9F124D}">
      <dgm:prSet/>
      <dgm:spPr/>
      <dgm:t>
        <a:bodyPr/>
        <a:lstStyle/>
        <a:p>
          <a:endParaRPr lang="en-US"/>
        </a:p>
      </dgm:t>
    </dgm:pt>
    <dgm:pt modelId="{210F6B93-0127-43E9-98E3-E5776C6666FF}">
      <dgm:prSet/>
      <dgm:spPr/>
      <dgm:t>
        <a:bodyPr/>
        <a:lstStyle/>
        <a:p>
          <a:pPr>
            <a:defRPr cap="all"/>
          </a:pPr>
          <a:r>
            <a:rPr lang="en-US" i="1" dirty="0"/>
            <a:t>Data Acquisition</a:t>
          </a:r>
          <a:endParaRPr lang="en-US" dirty="0"/>
        </a:p>
      </dgm:t>
    </dgm:pt>
    <dgm:pt modelId="{2287702C-061D-4D2C-A592-4D89CBCE7678}" type="parTrans" cxnId="{E149F58D-B7A6-4F44-9275-E35A28E6F9DD}">
      <dgm:prSet/>
      <dgm:spPr/>
      <dgm:t>
        <a:bodyPr/>
        <a:lstStyle/>
        <a:p>
          <a:endParaRPr lang="en-US"/>
        </a:p>
      </dgm:t>
    </dgm:pt>
    <dgm:pt modelId="{A4F0773C-A7C3-4AFA-B68C-C019C551A912}" type="sibTrans" cxnId="{E149F58D-B7A6-4F44-9275-E35A28E6F9DD}">
      <dgm:prSet/>
      <dgm:spPr/>
      <dgm:t>
        <a:bodyPr/>
        <a:lstStyle/>
        <a:p>
          <a:endParaRPr lang="en-US"/>
        </a:p>
      </dgm:t>
    </dgm:pt>
    <dgm:pt modelId="{5FB1F104-5A0C-4582-9004-1B8D08BE5053}">
      <dgm:prSet/>
      <dgm:spPr/>
      <dgm:t>
        <a:bodyPr/>
        <a:lstStyle/>
        <a:p>
          <a:pPr>
            <a:defRPr cap="all"/>
          </a:pPr>
          <a:r>
            <a:rPr lang="en-US" i="1" dirty="0"/>
            <a:t>analysis</a:t>
          </a:r>
          <a:endParaRPr lang="en-US" dirty="0"/>
        </a:p>
      </dgm:t>
    </dgm:pt>
    <dgm:pt modelId="{D118EFE8-C50F-4C6F-8D0D-6F9B9C18B538}" type="parTrans" cxnId="{3EF7D8BB-4626-4DAA-92EC-7EDDF10713D3}">
      <dgm:prSet/>
      <dgm:spPr/>
      <dgm:t>
        <a:bodyPr/>
        <a:lstStyle/>
        <a:p>
          <a:endParaRPr lang="en-US"/>
        </a:p>
      </dgm:t>
    </dgm:pt>
    <dgm:pt modelId="{CA41F8C8-8FEC-4B4A-8FCB-86FB31FDF953}" type="sibTrans" cxnId="{3EF7D8BB-4626-4DAA-92EC-7EDDF10713D3}">
      <dgm:prSet/>
      <dgm:spPr/>
      <dgm:t>
        <a:bodyPr/>
        <a:lstStyle/>
        <a:p>
          <a:endParaRPr lang="en-US"/>
        </a:p>
      </dgm:t>
    </dgm:pt>
    <dgm:pt modelId="{A4C52532-7BE4-4230-9898-8741E6CADB38}">
      <dgm:prSet/>
      <dgm:spPr/>
      <dgm:t>
        <a:bodyPr/>
        <a:lstStyle/>
        <a:p>
          <a:pPr>
            <a:defRPr cap="all"/>
          </a:pPr>
          <a:r>
            <a:rPr lang="en-US" i="1" dirty="0"/>
            <a:t>Reporting and testifying</a:t>
          </a:r>
          <a:endParaRPr lang="en-US" dirty="0"/>
        </a:p>
      </dgm:t>
    </dgm:pt>
    <dgm:pt modelId="{07B2D69B-C5B4-4BE8-A297-9D9BC06721FD}" type="parTrans" cxnId="{76C1A984-B1C8-4C63-BC39-7445129E081E}">
      <dgm:prSet/>
      <dgm:spPr/>
      <dgm:t>
        <a:bodyPr/>
        <a:lstStyle/>
        <a:p>
          <a:endParaRPr lang="en-US"/>
        </a:p>
      </dgm:t>
    </dgm:pt>
    <dgm:pt modelId="{FD8732D4-E44F-4F76-BD5D-363FB7D28BC4}" type="sibTrans" cxnId="{76C1A984-B1C8-4C63-BC39-7445129E081E}">
      <dgm:prSet/>
      <dgm:spPr/>
      <dgm:t>
        <a:bodyPr/>
        <a:lstStyle/>
        <a:p>
          <a:endParaRPr lang="en-US"/>
        </a:p>
      </dgm:t>
    </dgm:pt>
    <dgm:pt modelId="{46D6100E-91E1-4E3C-8F7B-2F406F1E8ECC}" type="pres">
      <dgm:prSet presAssocID="{971C6B64-45A9-4E69-A97A-BF4BE33B44F4}" presName="root" presStyleCnt="0">
        <dgm:presLayoutVars>
          <dgm:dir/>
          <dgm:resizeHandles val="exact"/>
        </dgm:presLayoutVars>
      </dgm:prSet>
      <dgm:spPr/>
    </dgm:pt>
    <dgm:pt modelId="{8962CAC3-9114-4304-A04A-A0018DC6D0FB}" type="pres">
      <dgm:prSet presAssocID="{59F43E57-FB51-4C0A-B95D-AAF992D943DD}" presName="compNode" presStyleCnt="0"/>
      <dgm:spPr/>
    </dgm:pt>
    <dgm:pt modelId="{91B5CD4C-C368-42DC-A6AC-1A6D1B8DD32D}" type="pres">
      <dgm:prSet presAssocID="{59F43E57-FB51-4C0A-B95D-AAF992D943DD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FD4AD0E-78D4-46A3-9AFA-E67C4972BE14}" type="pres">
      <dgm:prSet presAssocID="{59F43E57-FB51-4C0A-B95D-AAF992D943D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A9BB46C-BB0A-4A6A-BEBA-75113EBE4C20}" type="pres">
      <dgm:prSet presAssocID="{59F43E57-FB51-4C0A-B95D-AAF992D943DD}" presName="spaceRect" presStyleCnt="0"/>
      <dgm:spPr/>
    </dgm:pt>
    <dgm:pt modelId="{9C113C1E-6BDE-4446-9C49-54C8429CFE7E}" type="pres">
      <dgm:prSet presAssocID="{59F43E57-FB51-4C0A-B95D-AAF992D943DD}" presName="textRect" presStyleLbl="revTx" presStyleIdx="0" presStyleCnt="4">
        <dgm:presLayoutVars>
          <dgm:chMax val="1"/>
          <dgm:chPref val="1"/>
        </dgm:presLayoutVars>
      </dgm:prSet>
      <dgm:spPr/>
    </dgm:pt>
    <dgm:pt modelId="{BAA382EC-2E6D-4118-A3F7-8AFEC94731C0}" type="pres">
      <dgm:prSet presAssocID="{CFCA0EF2-7393-4F25-AF2E-88BD2F9200D3}" presName="sibTrans" presStyleCnt="0"/>
      <dgm:spPr/>
    </dgm:pt>
    <dgm:pt modelId="{9C0D6301-8F6C-43A0-AF83-DF08248BA583}" type="pres">
      <dgm:prSet presAssocID="{210F6B93-0127-43E9-98E3-E5776C6666FF}" presName="compNode" presStyleCnt="0"/>
      <dgm:spPr/>
    </dgm:pt>
    <dgm:pt modelId="{88335389-A9D0-4D8E-82A9-DE3CCA32E789}" type="pres">
      <dgm:prSet presAssocID="{210F6B93-0127-43E9-98E3-E5776C6666FF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BE96F4D-DA5F-4342-9692-7E5639E3C85F}" type="pres">
      <dgm:prSet presAssocID="{210F6B93-0127-43E9-98E3-E5776C6666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7701DBD-FD25-492E-84E6-B876DA2A005E}" type="pres">
      <dgm:prSet presAssocID="{210F6B93-0127-43E9-98E3-E5776C6666FF}" presName="spaceRect" presStyleCnt="0"/>
      <dgm:spPr/>
    </dgm:pt>
    <dgm:pt modelId="{2EAB2E86-3E44-4B9E-8ED5-F5EF95847940}" type="pres">
      <dgm:prSet presAssocID="{210F6B93-0127-43E9-98E3-E5776C6666FF}" presName="textRect" presStyleLbl="revTx" presStyleIdx="1" presStyleCnt="4">
        <dgm:presLayoutVars>
          <dgm:chMax val="1"/>
          <dgm:chPref val="1"/>
        </dgm:presLayoutVars>
      </dgm:prSet>
      <dgm:spPr/>
    </dgm:pt>
    <dgm:pt modelId="{6E249212-366C-42FC-8C1C-AA11C2F1C1AC}" type="pres">
      <dgm:prSet presAssocID="{A4F0773C-A7C3-4AFA-B68C-C019C551A912}" presName="sibTrans" presStyleCnt="0"/>
      <dgm:spPr/>
    </dgm:pt>
    <dgm:pt modelId="{446AE5DB-0488-4C67-BB4A-069C232B5B82}" type="pres">
      <dgm:prSet presAssocID="{5FB1F104-5A0C-4582-9004-1B8D08BE5053}" presName="compNode" presStyleCnt="0"/>
      <dgm:spPr/>
    </dgm:pt>
    <dgm:pt modelId="{D7908F13-4075-412E-87CE-9DE9F0BC290A}" type="pres">
      <dgm:prSet presAssocID="{5FB1F104-5A0C-4582-9004-1B8D08BE505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A9282AC-1FB3-4EFF-A036-AACF7BC05E9E}" type="pres">
      <dgm:prSet presAssocID="{5FB1F104-5A0C-4582-9004-1B8D08BE505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E4CFC56-2239-4D45-81E3-8ACF7DC2D63E}" type="pres">
      <dgm:prSet presAssocID="{5FB1F104-5A0C-4582-9004-1B8D08BE5053}" presName="spaceRect" presStyleCnt="0"/>
      <dgm:spPr/>
    </dgm:pt>
    <dgm:pt modelId="{485363CD-C05C-41B9-A00A-C604A4FB1708}" type="pres">
      <dgm:prSet presAssocID="{5FB1F104-5A0C-4582-9004-1B8D08BE5053}" presName="textRect" presStyleLbl="revTx" presStyleIdx="2" presStyleCnt="4">
        <dgm:presLayoutVars>
          <dgm:chMax val="1"/>
          <dgm:chPref val="1"/>
        </dgm:presLayoutVars>
      </dgm:prSet>
      <dgm:spPr/>
    </dgm:pt>
    <dgm:pt modelId="{5004869E-AEED-4DA8-95A8-FD65FD575B4E}" type="pres">
      <dgm:prSet presAssocID="{CA41F8C8-8FEC-4B4A-8FCB-86FB31FDF953}" presName="sibTrans" presStyleCnt="0"/>
      <dgm:spPr/>
    </dgm:pt>
    <dgm:pt modelId="{ED0C0739-4283-4104-BCB1-75ABAE4011BB}" type="pres">
      <dgm:prSet presAssocID="{A4C52532-7BE4-4230-9898-8741E6CADB38}" presName="compNode" presStyleCnt="0"/>
      <dgm:spPr/>
    </dgm:pt>
    <dgm:pt modelId="{2E1A9F7C-018C-46C2-B614-72B1D03EC346}" type="pres">
      <dgm:prSet presAssocID="{A4C52532-7BE4-4230-9898-8741E6CADB38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39A8BB8-AE33-4B49-B960-43D737DFE697}" type="pres">
      <dgm:prSet presAssocID="{A4C52532-7BE4-4230-9898-8741E6CADB3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018290B-06D6-464E-ACAF-B4E66216A1B1}" type="pres">
      <dgm:prSet presAssocID="{A4C52532-7BE4-4230-9898-8741E6CADB38}" presName="spaceRect" presStyleCnt="0"/>
      <dgm:spPr/>
    </dgm:pt>
    <dgm:pt modelId="{5E81EB65-2AD8-4A46-B247-7DCCE77D6EA0}" type="pres">
      <dgm:prSet presAssocID="{A4C52532-7BE4-4230-9898-8741E6CADB3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FAE9E00-2D6F-49CE-B8E3-4198C2A292DB}" type="presOf" srcId="{5FB1F104-5A0C-4582-9004-1B8D08BE5053}" destId="{485363CD-C05C-41B9-A00A-C604A4FB1708}" srcOrd="0" destOrd="0" presId="urn:microsoft.com/office/officeart/2018/5/layout/IconLeafLabelList"/>
    <dgm:cxn modelId="{9F667522-FE5C-48CD-9559-EA22E39ECB99}" type="presOf" srcId="{A4C52532-7BE4-4230-9898-8741E6CADB38}" destId="{5E81EB65-2AD8-4A46-B247-7DCCE77D6EA0}" srcOrd="0" destOrd="0" presId="urn:microsoft.com/office/officeart/2018/5/layout/IconLeafLabelList"/>
    <dgm:cxn modelId="{59613C32-E6E2-4AB8-9F64-D71BDE5D08AA}" type="presOf" srcId="{59F43E57-FB51-4C0A-B95D-AAF992D943DD}" destId="{9C113C1E-6BDE-4446-9C49-54C8429CFE7E}" srcOrd="0" destOrd="0" presId="urn:microsoft.com/office/officeart/2018/5/layout/IconLeafLabelList"/>
    <dgm:cxn modelId="{76C1A984-B1C8-4C63-BC39-7445129E081E}" srcId="{971C6B64-45A9-4E69-A97A-BF4BE33B44F4}" destId="{A4C52532-7BE4-4230-9898-8741E6CADB38}" srcOrd="3" destOrd="0" parTransId="{07B2D69B-C5B4-4BE8-A297-9D9BC06721FD}" sibTransId="{FD8732D4-E44F-4F76-BD5D-363FB7D28BC4}"/>
    <dgm:cxn modelId="{E149F58D-B7A6-4F44-9275-E35A28E6F9DD}" srcId="{971C6B64-45A9-4E69-A97A-BF4BE33B44F4}" destId="{210F6B93-0127-43E9-98E3-E5776C6666FF}" srcOrd="1" destOrd="0" parTransId="{2287702C-061D-4D2C-A592-4D89CBCE7678}" sibTransId="{A4F0773C-A7C3-4AFA-B68C-C019C551A912}"/>
    <dgm:cxn modelId="{3EF7D8BB-4626-4DAA-92EC-7EDDF10713D3}" srcId="{971C6B64-45A9-4E69-A97A-BF4BE33B44F4}" destId="{5FB1F104-5A0C-4582-9004-1B8D08BE5053}" srcOrd="2" destOrd="0" parTransId="{D118EFE8-C50F-4C6F-8D0D-6F9B9C18B538}" sibTransId="{CA41F8C8-8FEC-4B4A-8FCB-86FB31FDF953}"/>
    <dgm:cxn modelId="{FF8B98E4-DFFD-4B87-B1C6-CD9A8A9F124D}" srcId="{971C6B64-45A9-4E69-A97A-BF4BE33B44F4}" destId="{59F43E57-FB51-4C0A-B95D-AAF992D943DD}" srcOrd="0" destOrd="0" parTransId="{8DED20C5-34A7-4477-B9A1-F3F084ACCC23}" sibTransId="{CFCA0EF2-7393-4F25-AF2E-88BD2F9200D3}"/>
    <dgm:cxn modelId="{32150BEC-EE44-4A47-8527-97B8EBA615E6}" type="presOf" srcId="{971C6B64-45A9-4E69-A97A-BF4BE33B44F4}" destId="{46D6100E-91E1-4E3C-8F7B-2F406F1E8ECC}" srcOrd="0" destOrd="0" presId="urn:microsoft.com/office/officeart/2018/5/layout/IconLeafLabelList"/>
    <dgm:cxn modelId="{6FA37CFC-C522-4389-B520-C1AA8F9DB55B}" type="presOf" srcId="{210F6B93-0127-43E9-98E3-E5776C6666FF}" destId="{2EAB2E86-3E44-4B9E-8ED5-F5EF95847940}" srcOrd="0" destOrd="0" presId="urn:microsoft.com/office/officeart/2018/5/layout/IconLeafLabelList"/>
    <dgm:cxn modelId="{082AD920-BC59-46CF-AFEB-C3161FE908F7}" type="presParOf" srcId="{46D6100E-91E1-4E3C-8F7B-2F406F1E8ECC}" destId="{8962CAC3-9114-4304-A04A-A0018DC6D0FB}" srcOrd="0" destOrd="0" presId="urn:microsoft.com/office/officeart/2018/5/layout/IconLeafLabelList"/>
    <dgm:cxn modelId="{63533383-2737-4803-BAC0-80A723581F59}" type="presParOf" srcId="{8962CAC3-9114-4304-A04A-A0018DC6D0FB}" destId="{91B5CD4C-C368-42DC-A6AC-1A6D1B8DD32D}" srcOrd="0" destOrd="0" presId="urn:microsoft.com/office/officeart/2018/5/layout/IconLeafLabelList"/>
    <dgm:cxn modelId="{56B20870-097D-4C4E-9E3D-BF3EF4CCADB9}" type="presParOf" srcId="{8962CAC3-9114-4304-A04A-A0018DC6D0FB}" destId="{7FD4AD0E-78D4-46A3-9AFA-E67C4972BE14}" srcOrd="1" destOrd="0" presId="urn:microsoft.com/office/officeart/2018/5/layout/IconLeafLabelList"/>
    <dgm:cxn modelId="{D185642A-020A-4DE1-B2CB-39D600D09E35}" type="presParOf" srcId="{8962CAC3-9114-4304-A04A-A0018DC6D0FB}" destId="{DA9BB46C-BB0A-4A6A-BEBA-75113EBE4C20}" srcOrd="2" destOrd="0" presId="urn:microsoft.com/office/officeart/2018/5/layout/IconLeafLabelList"/>
    <dgm:cxn modelId="{19FBB2E5-C6CF-47E8-893F-0766FE2F5C3F}" type="presParOf" srcId="{8962CAC3-9114-4304-A04A-A0018DC6D0FB}" destId="{9C113C1E-6BDE-4446-9C49-54C8429CFE7E}" srcOrd="3" destOrd="0" presId="urn:microsoft.com/office/officeart/2018/5/layout/IconLeafLabelList"/>
    <dgm:cxn modelId="{52F6AD8E-ED8B-44C4-8859-95A1C8EF8440}" type="presParOf" srcId="{46D6100E-91E1-4E3C-8F7B-2F406F1E8ECC}" destId="{BAA382EC-2E6D-4118-A3F7-8AFEC94731C0}" srcOrd="1" destOrd="0" presId="urn:microsoft.com/office/officeart/2018/5/layout/IconLeafLabelList"/>
    <dgm:cxn modelId="{2F23F2E6-9A04-461A-8679-38C3D60ABCC0}" type="presParOf" srcId="{46D6100E-91E1-4E3C-8F7B-2F406F1E8ECC}" destId="{9C0D6301-8F6C-43A0-AF83-DF08248BA583}" srcOrd="2" destOrd="0" presId="urn:microsoft.com/office/officeart/2018/5/layout/IconLeafLabelList"/>
    <dgm:cxn modelId="{3C68212A-0F09-410D-A9A1-D3449C963C81}" type="presParOf" srcId="{9C0D6301-8F6C-43A0-AF83-DF08248BA583}" destId="{88335389-A9D0-4D8E-82A9-DE3CCA32E789}" srcOrd="0" destOrd="0" presId="urn:microsoft.com/office/officeart/2018/5/layout/IconLeafLabelList"/>
    <dgm:cxn modelId="{1F2D07E0-CD85-41B4-B3C6-7244FF5DB11C}" type="presParOf" srcId="{9C0D6301-8F6C-43A0-AF83-DF08248BA583}" destId="{0BE96F4D-DA5F-4342-9692-7E5639E3C85F}" srcOrd="1" destOrd="0" presId="urn:microsoft.com/office/officeart/2018/5/layout/IconLeafLabelList"/>
    <dgm:cxn modelId="{BED93F77-5704-4814-A9D4-CAB69F11B9DB}" type="presParOf" srcId="{9C0D6301-8F6C-43A0-AF83-DF08248BA583}" destId="{07701DBD-FD25-492E-84E6-B876DA2A005E}" srcOrd="2" destOrd="0" presId="urn:microsoft.com/office/officeart/2018/5/layout/IconLeafLabelList"/>
    <dgm:cxn modelId="{2CCFAB01-D53A-4D6E-ADD7-01A39412E5B2}" type="presParOf" srcId="{9C0D6301-8F6C-43A0-AF83-DF08248BA583}" destId="{2EAB2E86-3E44-4B9E-8ED5-F5EF95847940}" srcOrd="3" destOrd="0" presId="urn:microsoft.com/office/officeart/2018/5/layout/IconLeafLabelList"/>
    <dgm:cxn modelId="{28D13C4C-DCA7-4C39-8FBA-14774B9D0D4C}" type="presParOf" srcId="{46D6100E-91E1-4E3C-8F7B-2F406F1E8ECC}" destId="{6E249212-366C-42FC-8C1C-AA11C2F1C1AC}" srcOrd="3" destOrd="0" presId="urn:microsoft.com/office/officeart/2018/5/layout/IconLeafLabelList"/>
    <dgm:cxn modelId="{3CFFB95F-7DB2-421A-B2DE-B614C599DB5C}" type="presParOf" srcId="{46D6100E-91E1-4E3C-8F7B-2F406F1E8ECC}" destId="{446AE5DB-0488-4C67-BB4A-069C232B5B82}" srcOrd="4" destOrd="0" presId="urn:microsoft.com/office/officeart/2018/5/layout/IconLeafLabelList"/>
    <dgm:cxn modelId="{65704B9B-B401-47BD-8B79-5ECAE48B1BC1}" type="presParOf" srcId="{446AE5DB-0488-4C67-BB4A-069C232B5B82}" destId="{D7908F13-4075-412E-87CE-9DE9F0BC290A}" srcOrd="0" destOrd="0" presId="urn:microsoft.com/office/officeart/2018/5/layout/IconLeafLabelList"/>
    <dgm:cxn modelId="{D3F71592-3F9B-4CF0-AA43-CC021540751D}" type="presParOf" srcId="{446AE5DB-0488-4C67-BB4A-069C232B5B82}" destId="{4A9282AC-1FB3-4EFF-A036-AACF7BC05E9E}" srcOrd="1" destOrd="0" presId="urn:microsoft.com/office/officeart/2018/5/layout/IconLeafLabelList"/>
    <dgm:cxn modelId="{53D1D58F-CEBC-4BFC-A5F8-7CD74DDCE66B}" type="presParOf" srcId="{446AE5DB-0488-4C67-BB4A-069C232B5B82}" destId="{FE4CFC56-2239-4D45-81E3-8ACF7DC2D63E}" srcOrd="2" destOrd="0" presId="urn:microsoft.com/office/officeart/2018/5/layout/IconLeafLabelList"/>
    <dgm:cxn modelId="{89BDA7A1-3446-4139-8352-A9BB90874968}" type="presParOf" srcId="{446AE5DB-0488-4C67-BB4A-069C232B5B82}" destId="{485363CD-C05C-41B9-A00A-C604A4FB1708}" srcOrd="3" destOrd="0" presId="urn:microsoft.com/office/officeart/2018/5/layout/IconLeafLabelList"/>
    <dgm:cxn modelId="{65874F9C-1727-4D33-8181-D0FF624DD067}" type="presParOf" srcId="{46D6100E-91E1-4E3C-8F7B-2F406F1E8ECC}" destId="{5004869E-AEED-4DA8-95A8-FD65FD575B4E}" srcOrd="5" destOrd="0" presId="urn:microsoft.com/office/officeart/2018/5/layout/IconLeafLabelList"/>
    <dgm:cxn modelId="{EA8E4C83-E04C-444C-8BED-417740FC5F07}" type="presParOf" srcId="{46D6100E-91E1-4E3C-8F7B-2F406F1E8ECC}" destId="{ED0C0739-4283-4104-BCB1-75ABAE4011BB}" srcOrd="6" destOrd="0" presId="urn:microsoft.com/office/officeart/2018/5/layout/IconLeafLabelList"/>
    <dgm:cxn modelId="{AC861E94-D7E2-45FE-AB87-568B4E403F89}" type="presParOf" srcId="{ED0C0739-4283-4104-BCB1-75ABAE4011BB}" destId="{2E1A9F7C-018C-46C2-B614-72B1D03EC346}" srcOrd="0" destOrd="0" presId="urn:microsoft.com/office/officeart/2018/5/layout/IconLeafLabelList"/>
    <dgm:cxn modelId="{799DCB19-6B28-4A42-A527-0E3FE35E53AD}" type="presParOf" srcId="{ED0C0739-4283-4104-BCB1-75ABAE4011BB}" destId="{D39A8BB8-AE33-4B49-B960-43D737DFE697}" srcOrd="1" destOrd="0" presId="urn:microsoft.com/office/officeart/2018/5/layout/IconLeafLabelList"/>
    <dgm:cxn modelId="{C4590496-C6EA-4677-896D-D290BA262D1F}" type="presParOf" srcId="{ED0C0739-4283-4104-BCB1-75ABAE4011BB}" destId="{2018290B-06D6-464E-ACAF-B4E66216A1B1}" srcOrd="2" destOrd="0" presId="urn:microsoft.com/office/officeart/2018/5/layout/IconLeafLabelList"/>
    <dgm:cxn modelId="{DF1C4822-97D4-4A47-BB71-F427972479A4}" type="presParOf" srcId="{ED0C0739-4283-4104-BCB1-75ABAE4011BB}" destId="{5E81EB65-2AD8-4A46-B247-7DCCE77D6EA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B5CD4C-C368-42DC-A6AC-1A6D1B8DD32D}">
      <dsp:nvSpPr>
        <dsp:cNvPr id="0" name=""/>
        <dsp:cNvSpPr/>
      </dsp:nvSpPr>
      <dsp:spPr>
        <a:xfrm>
          <a:off x="973190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4AD0E-78D4-46A3-9AFA-E67C4972BE14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13C1E-6BDE-4446-9C49-54C8429CFE7E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i="1" kern="1200" dirty="0"/>
            <a:t>Investigation</a:t>
          </a:r>
          <a:endParaRPr lang="en-US" sz="2400" kern="1200" dirty="0"/>
        </a:p>
      </dsp:txBody>
      <dsp:txXfrm>
        <a:off x="569079" y="2644614"/>
        <a:ext cx="2072362" cy="720000"/>
      </dsp:txXfrm>
    </dsp:sp>
    <dsp:sp modelId="{88335389-A9D0-4D8E-82A9-DE3CCA32E789}">
      <dsp:nvSpPr>
        <dsp:cNvPr id="0" name=""/>
        <dsp:cNvSpPr/>
      </dsp:nvSpPr>
      <dsp:spPr>
        <a:xfrm>
          <a:off x="3408216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96F4D-DA5F-4342-9692-7E5639E3C85F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B2E86-3E44-4B9E-8ED5-F5EF95847940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i="1" kern="1200" dirty="0"/>
            <a:t>Data Acquisition</a:t>
          </a:r>
          <a:endParaRPr lang="en-US" sz="2400" kern="1200" dirty="0"/>
        </a:p>
      </dsp:txBody>
      <dsp:txXfrm>
        <a:off x="3004105" y="2644614"/>
        <a:ext cx="2072362" cy="720000"/>
      </dsp:txXfrm>
    </dsp:sp>
    <dsp:sp modelId="{D7908F13-4075-412E-87CE-9DE9F0BC290A}">
      <dsp:nvSpPr>
        <dsp:cNvPr id="0" name=""/>
        <dsp:cNvSpPr/>
      </dsp:nvSpPr>
      <dsp:spPr>
        <a:xfrm>
          <a:off x="5843242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282AC-1FB3-4EFF-A036-AACF7BC05E9E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363CD-C05C-41B9-A00A-C604A4FB1708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i="1" kern="1200" dirty="0"/>
            <a:t>analysis</a:t>
          </a:r>
          <a:endParaRPr lang="en-US" sz="2400" kern="1200" dirty="0"/>
        </a:p>
      </dsp:txBody>
      <dsp:txXfrm>
        <a:off x="5439131" y="2644614"/>
        <a:ext cx="2072362" cy="720000"/>
      </dsp:txXfrm>
    </dsp:sp>
    <dsp:sp modelId="{2E1A9F7C-018C-46C2-B614-72B1D03EC346}">
      <dsp:nvSpPr>
        <dsp:cNvPr id="0" name=""/>
        <dsp:cNvSpPr/>
      </dsp:nvSpPr>
      <dsp:spPr>
        <a:xfrm>
          <a:off x="8278268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A8BB8-AE33-4B49-B960-43D737DFE697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1EB65-2AD8-4A46-B247-7DCCE77D6EA0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i="1" kern="1200" dirty="0"/>
            <a:t>Reporting and testifying</a:t>
          </a:r>
          <a:endParaRPr lang="en-US" sz="2400" kern="1200" dirty="0"/>
        </a:p>
      </dsp:txBody>
      <dsp:txXfrm>
        <a:off x="7874157" y="2644614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56554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846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8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74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6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048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53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441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4264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442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326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978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3176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376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4708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852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2" indent="0" algn="just">
              <a:spcBef>
                <a:spcPts val="1000"/>
              </a:spcBef>
              <a:buNone/>
            </a:pPr>
            <a:endParaRPr lang="en-US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152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B0B7-81AE-AF47-96A2-2F5370D3CE9C}" type="datetimeFigureOut">
              <a:rPr lang="en-US" smtClean="0"/>
              <a:pPr/>
              <a:t>2/18/2024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97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0841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359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04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438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859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485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094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4494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9404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806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5994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959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62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776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234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509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iz-time-quiz-time-answer-sign-2453148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iz-time-quiz-time-answer-sign-2453148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03" y="6151738"/>
            <a:ext cx="6757490" cy="3657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Today’s Discussion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7A289E-9EC1-1C8C-6EAE-122D1C7EA5DF}"/>
              </a:ext>
            </a:extLst>
          </p:cNvPr>
          <p:cNvSpPr txBox="1"/>
          <p:nvPr/>
        </p:nvSpPr>
        <p:spPr>
          <a:xfrm>
            <a:off x="959340" y="173357"/>
            <a:ext cx="9752203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our preceding lecture, we delved into the realm of digital evidence, the multifaceted duties of a Forensic Investigator, and the intricate landscape of challenges and legal obligations. Our exploration extended to the stages of the investigation process, highlighting its pivotal significance, segmented into pre-investigation, first response, and core investigation phases.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Today, we aim to deepen our understanding by focusing on the post-transportation of the investigation phase, specifically addressing the methodologies of data acquisition and analysis. Additionally, we will endeavor to navigate through the post-investigation phase, encompassing the compilation of reports and preparation for testimony.</a:t>
            </a:r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CB32AD22-4B3F-138F-E0F5-D69FAC23CC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6251440"/>
              </p:ext>
            </p:extLst>
          </p:nvPr>
        </p:nvGraphicFramePr>
        <p:xfrm>
          <a:off x="792631" y="241402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371109" cy="6627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Recall…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841" y="571718"/>
            <a:ext cx="6615546" cy="612118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dirty="0"/>
              <a:t>What is the primary goal of the Examination phase in computer forensics investigation?</a:t>
            </a:r>
          </a:p>
          <a:p>
            <a:pPr marL="0" indent="0">
              <a:buNone/>
            </a:pPr>
            <a:r>
              <a:rPr lang="en-US" sz="1800" dirty="0"/>
              <a:t>A) Establishing the chain of custody</a:t>
            </a:r>
          </a:p>
          <a:p>
            <a:pPr marL="0" indent="0">
              <a:buNone/>
            </a:pPr>
            <a:r>
              <a:rPr lang="en-US" sz="1800" dirty="0"/>
              <a:t>B) Recovering deleted files</a:t>
            </a:r>
          </a:p>
          <a:p>
            <a:pPr marL="0" indent="0">
              <a:buNone/>
            </a:pPr>
            <a:r>
              <a:rPr lang="en-US" sz="1800" dirty="0"/>
              <a:t>C) Validating the integrity of collected evidence</a:t>
            </a:r>
          </a:p>
          <a:p>
            <a:pPr marL="0" indent="0">
              <a:buNone/>
            </a:pPr>
            <a:r>
              <a:rPr lang="en-US" sz="1800" dirty="0"/>
              <a:t>D) Identifying potential suspects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Why is documenting the electronic crime scene essential in computer forensics investigation?</a:t>
            </a:r>
          </a:p>
          <a:p>
            <a:pPr marL="0" indent="0">
              <a:buNone/>
            </a:pPr>
            <a:r>
              <a:rPr lang="en-US" sz="1800" dirty="0"/>
              <a:t>A) To determine the scope of the investigation</a:t>
            </a:r>
          </a:p>
          <a:p>
            <a:pPr marL="0" indent="0">
              <a:buNone/>
            </a:pPr>
            <a:r>
              <a:rPr lang="en-US" sz="1800" dirty="0"/>
              <a:t>B) To preserve the chain of custody</a:t>
            </a:r>
          </a:p>
          <a:p>
            <a:pPr marL="0" indent="0">
              <a:buNone/>
            </a:pPr>
            <a:r>
              <a:rPr lang="en-US" sz="1800" dirty="0"/>
              <a:t>C) To establish the credibility of the investigator</a:t>
            </a:r>
          </a:p>
          <a:p>
            <a:pPr marL="0" indent="0">
              <a:buNone/>
            </a:pPr>
            <a:r>
              <a:rPr lang="en-US" sz="1800" dirty="0"/>
              <a:t>D) To ensure the integrity of collected evidence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Why is evidence preservation crucial in computer forensics investigation?</a:t>
            </a:r>
          </a:p>
          <a:p>
            <a:pPr marL="0" indent="0">
              <a:buNone/>
            </a:pPr>
            <a:r>
              <a:rPr lang="en-US" sz="1800" dirty="0"/>
              <a:t>A) To facilitate the recovery of deleted files</a:t>
            </a:r>
          </a:p>
          <a:p>
            <a:pPr marL="0" indent="0">
              <a:buNone/>
            </a:pPr>
            <a:r>
              <a:rPr lang="en-US" sz="1800" dirty="0"/>
              <a:t>B) To determine the credibility of the investigator</a:t>
            </a:r>
          </a:p>
          <a:p>
            <a:pPr marL="0" indent="0">
              <a:buNone/>
            </a:pPr>
            <a:r>
              <a:rPr lang="en-US" sz="1800" dirty="0"/>
              <a:t>C) To establish the chain of custody</a:t>
            </a:r>
          </a:p>
          <a:p>
            <a:pPr marL="0" indent="0">
              <a:buNone/>
            </a:pPr>
            <a:r>
              <a:rPr lang="en-US" sz="1800" dirty="0"/>
              <a:t>D) To maintain the integrity and admissibility of collected evidence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green board with white text&#10;&#10;Description automatically generated">
            <a:extLst>
              <a:ext uri="{FF2B5EF4-FFF2-40B4-BE49-F238E27FC236}">
                <a16:creationId xmlns:a16="http://schemas.microsoft.com/office/drawing/2014/main" id="{1BBEC703-241E-6F4A-2837-3F6A431F43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7184" y="2147569"/>
            <a:ext cx="3781051" cy="191888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2312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371109" cy="6627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Recall…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841" y="571718"/>
            <a:ext cx="6615546" cy="612118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Why is hypothesis formulation important in the investigative process of computer forensics?</a:t>
            </a:r>
          </a:p>
          <a:p>
            <a:pPr marL="0" indent="0">
              <a:buNone/>
            </a:pPr>
            <a:r>
              <a:rPr lang="en-US" sz="1800" dirty="0"/>
              <a:t>A) It provides a basis for selecting appropriate tools and techniques</a:t>
            </a:r>
          </a:p>
          <a:p>
            <a:pPr marL="0" indent="0">
              <a:buNone/>
            </a:pPr>
            <a:r>
              <a:rPr lang="en-US" sz="1800" dirty="0"/>
              <a:t>B) It helps in identifying potential suspects</a:t>
            </a:r>
          </a:p>
          <a:p>
            <a:pPr marL="0" indent="0">
              <a:buNone/>
            </a:pPr>
            <a:r>
              <a:rPr lang="en-US" sz="1800" dirty="0"/>
              <a:t>C) It determines the scope of the investigation</a:t>
            </a:r>
          </a:p>
          <a:p>
            <a:pPr marL="0" indent="0">
              <a:buNone/>
            </a:pPr>
            <a:r>
              <a:rPr lang="en-US" sz="1800" dirty="0"/>
              <a:t>D) It ensures compliance with legal regulations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What is the primary objective of search and seizure in computer forensics investigation?</a:t>
            </a:r>
          </a:p>
          <a:p>
            <a:pPr marL="0" indent="0">
              <a:buNone/>
            </a:pPr>
            <a:r>
              <a:rPr lang="en-US" sz="1800" dirty="0"/>
              <a:t>A) To collect all electronic devices from the crime scene</a:t>
            </a:r>
          </a:p>
          <a:p>
            <a:pPr marL="0" indent="0">
              <a:buNone/>
            </a:pPr>
            <a:r>
              <a:rPr lang="en-US" sz="1800" dirty="0"/>
              <a:t>B) To identify potential suspects</a:t>
            </a:r>
          </a:p>
          <a:p>
            <a:pPr marL="0" indent="0">
              <a:buNone/>
            </a:pPr>
            <a:r>
              <a:rPr lang="en-US" sz="1800" dirty="0"/>
              <a:t>C) To recover deleted files</a:t>
            </a:r>
          </a:p>
          <a:p>
            <a:pPr marL="0" indent="0">
              <a:buNone/>
            </a:pPr>
            <a:r>
              <a:rPr lang="en-US" sz="1800" dirty="0"/>
              <a:t>D) To obtain relevant evidence for analysis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green board with white text&#10;&#10;Description automatically generated">
            <a:extLst>
              <a:ext uri="{FF2B5EF4-FFF2-40B4-BE49-F238E27FC236}">
                <a16:creationId xmlns:a16="http://schemas.microsoft.com/office/drawing/2014/main" id="{1BBEC703-241E-6F4A-2837-3F6A431F43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7184" y="2147569"/>
            <a:ext cx="3781051" cy="191888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0389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Investigation!!! – So far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538744-863D-A1DB-290A-6F5688D9A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984" y="768999"/>
            <a:ext cx="9240488" cy="473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94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Data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dirty="0"/>
              <a:t>In digital forensics investigations, evidence often exists in the form of data stored across various devices. Expertise in data acquisition is crucial for investigators to extract and analyze this data effectively.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Methods of Data Acquisition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acquisition involves the extraction of Electronically Stored Information (ESI) from suspect computers or storage media.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Process includes imaging or collecting information from various media while adhering to forensic standards.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is processed and examined to extract relevant information while maintaining data integrity.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Importance of Proper Data Acquisition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Improper acquisition can alter evidence and render it inadmissible in court.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accuracy verification is essential, and the process must be reproducible and acceptable in court.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Original evidence should never be used for analysis to avoid damage or alteration.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741487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Data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Duplicating the Data (Imaging):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Investigation on original evidence can damage its integrity, making it vulnerable.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duplication involves </a:t>
            </a:r>
            <a:r>
              <a:rPr lang="en-US" altLang="en-US" sz="1800" b="1" dirty="0"/>
              <a:t>bit-by-bit copying </a:t>
            </a:r>
            <a:r>
              <a:rPr lang="en-US" altLang="en-US" sz="1800" dirty="0"/>
              <a:t>using specialized software or hardware tools.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Duplicated data should be an exact replica of the original evidence.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Two or </a:t>
            </a:r>
            <a:r>
              <a:rPr lang="en-US" altLang="en-US" sz="1800" b="1" dirty="0"/>
              <a:t>more copies should be made for different investigations </a:t>
            </a:r>
            <a:r>
              <a:rPr lang="en-US" altLang="en-US" sz="1800" dirty="0"/>
              <a:t>or as backups.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Duplicated data should be sent to the forensics lab for further analysis.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Key Points</a:t>
            </a:r>
            <a:r>
              <a:rPr lang="en-US" altLang="en-US" sz="1800" dirty="0"/>
              <a:t>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Make duplicates to preserve original evidence.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Duplicate data bit-by-bit to ensure accuracy.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Verify integrity by calculating hash values.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Use industry-standard or licensed tools for duplication.</a:t>
            </a:r>
          </a:p>
        </p:txBody>
      </p:sp>
    </p:spTree>
    <p:extLst>
      <p:ext uri="{BB962C8B-B14F-4D97-AF65-F5344CB8AC3E}">
        <p14:creationId xmlns:p14="http://schemas.microsoft.com/office/powerpoint/2010/main" val="195394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 fontScale="92500" lnSpcReduction="20000"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dirty="0"/>
              <a:t>Data analysis is a crucial step in digital forensics investigations, involving the examination and identification of evidential data relevant to the crime and perpetrator and prove the crime, identifying the perpetrator.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Analyzing the Data: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analysis involves </a:t>
            </a:r>
            <a:r>
              <a:rPr lang="en-US" altLang="en-US" sz="1800" b="1" dirty="0"/>
              <a:t>examining, identifying, separating, converting, and modeling data </a:t>
            </a:r>
            <a:r>
              <a:rPr lang="en-US" altLang="en-US" sz="1800" dirty="0"/>
              <a:t>to isolate useful information.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 forensic investigation, data analysis is essential for gathering and examining data to </a:t>
            </a:r>
            <a:r>
              <a:rPr lang="en-US" altLang="en-US" sz="1800" b="1" dirty="0"/>
              <a:t>establish its relevance to the incident</a:t>
            </a:r>
            <a:r>
              <a:rPr lang="en-US" altLang="en-US" sz="1800" dirty="0"/>
              <a:t>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Investigators must </a:t>
            </a:r>
            <a:r>
              <a:rPr lang="en-US" altLang="en-US" sz="1800" b="1" dirty="0"/>
              <a:t>thoroughly analyze acquired data </a:t>
            </a:r>
            <a:r>
              <a:rPr lang="en-US" altLang="en-US" sz="1800" dirty="0"/>
              <a:t>to draw conclusions related to the case.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Techniques in Data Analysis: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analysis techniques vary based on the scope of the case, client's requirements, and the type of evidence.</a:t>
            </a:r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Techniques include: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Analyzing file content for data usage.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Examining date and time of file creation and modification.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Identifying users associated with file creation, access, and modification.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Determining the physical storage location of files.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Generating timelines of events.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400" dirty="0"/>
              <a:t>Identifying the root cause of the incident.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440764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dirty="0"/>
              <a:t>Data analysis is a crucial step in digital forensics investigations, involving the examination and identification of evidential data relevant to the crime and perpetrator and prove the crime, identifying the perpetrator.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Analyzing the Data: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analysis involves </a:t>
            </a:r>
            <a:r>
              <a:rPr lang="en-US" altLang="en-US" sz="1800" b="1" dirty="0"/>
              <a:t>examining, identifying, separating, converting, and modeling data </a:t>
            </a:r>
            <a:r>
              <a:rPr lang="en-US" altLang="en-US" sz="1800" dirty="0"/>
              <a:t>to isolate useful information.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 forensic investigation, data analysis is essential for gathering and examining data to </a:t>
            </a:r>
            <a:r>
              <a:rPr lang="en-US" altLang="en-US" sz="1800" b="1" dirty="0"/>
              <a:t>establish its relevance to the incident</a:t>
            </a:r>
            <a:r>
              <a:rPr lang="en-US" altLang="en-US" sz="1800" dirty="0"/>
              <a:t>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Investigators must </a:t>
            </a:r>
            <a:r>
              <a:rPr lang="en-US" altLang="en-US" sz="1800" b="1" dirty="0"/>
              <a:t>thoroughly analyze acquired data </a:t>
            </a:r>
            <a:r>
              <a:rPr lang="en-US" altLang="en-US" sz="1800" dirty="0"/>
              <a:t>to draw conclusions related to the case.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845835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Techniques in Data Analysis: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analysis techniques vary based on the scope of the case, client's requirements, and the type of evidence.</a:t>
            </a:r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Techniques include: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Analyzing file content for data usage.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Examining date and time of file creation and modification.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Identifying users associated with file creation, access, and modification.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Determining the physical storage location of files.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Generating timelines of events.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Identifying the root cause of the incident.</a:t>
            </a:r>
          </a:p>
          <a:p>
            <a:pPr marL="0" lvl="1" indent="0" algn="just">
              <a:lnSpc>
                <a:spcPct val="70000"/>
              </a:lnSpc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lnSpc>
                <a:spcPct val="70000"/>
              </a:lnSpc>
              <a:spcBef>
                <a:spcPts val="1000"/>
              </a:spcBef>
              <a:buNone/>
            </a:pPr>
            <a:r>
              <a:rPr lang="en-US" altLang="en-US" sz="1800" b="1" dirty="0"/>
              <a:t>Identification and Categorization: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Data is identified and categorized in order of relevance to the case.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The most relevant data serve as crucial evidence for the case.</a:t>
            </a:r>
          </a:p>
        </p:txBody>
      </p:sp>
    </p:spTree>
    <p:extLst>
      <p:ext uri="{BB962C8B-B14F-4D97-AF65-F5344CB8AC3E}">
        <p14:creationId xmlns:p14="http://schemas.microsoft.com/office/powerpoint/2010/main" val="1944570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Case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2" indent="0" algn="just">
              <a:spcBef>
                <a:spcPts val="1000"/>
              </a:spcBef>
              <a:buNone/>
            </a:pPr>
            <a:r>
              <a:rPr lang="en-US" altLang="en-US" sz="1800" dirty="0"/>
              <a:t>Case analysis involves </a:t>
            </a:r>
            <a:r>
              <a:rPr lang="en-US" altLang="en-US" sz="1800" b="1" dirty="0"/>
              <a:t>relating obtained evidential data to the incident</a:t>
            </a:r>
            <a:r>
              <a:rPr lang="en-US" altLang="en-US" sz="1800" dirty="0"/>
              <a:t>, providing insight into how the incident occurred. It helps to understand the impact, identify the source of the incident, and plan investigative steps.</a:t>
            </a:r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Analyzing the Case:</a:t>
            </a:r>
            <a:endParaRPr lang="en-US" altLang="en-US" sz="18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Investigator assesses </a:t>
            </a:r>
            <a:r>
              <a:rPr lang="en-US" altLang="en-US" sz="1800" b="1" dirty="0"/>
              <a:t>the impact of the incident </a:t>
            </a:r>
            <a:r>
              <a:rPr lang="en-US" altLang="en-US" sz="1800" dirty="0"/>
              <a:t>on the organization and determines the </a:t>
            </a:r>
            <a:r>
              <a:rPr lang="en-US" altLang="en-US" sz="1800" b="1" dirty="0"/>
              <a:t>reasons and sources </a:t>
            </a:r>
            <a:r>
              <a:rPr lang="en-US" altLang="en-US" sz="1800" dirty="0"/>
              <a:t>of the incident.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Steps required to </a:t>
            </a:r>
            <a:r>
              <a:rPr lang="en-US" altLang="en-US" sz="1800" b="1" dirty="0"/>
              <a:t>tackle the incident </a:t>
            </a:r>
            <a:r>
              <a:rPr lang="en-US" altLang="en-US" sz="1800" dirty="0"/>
              <a:t>are identified along with the investigative team needed to handle the case.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Case analysis aids in implementing a </a:t>
            </a:r>
            <a:r>
              <a:rPr lang="en-US" altLang="en-US" sz="1800" b="1" dirty="0"/>
              <a:t>proper plan </a:t>
            </a:r>
            <a:r>
              <a:rPr lang="en-US" altLang="en-US" sz="1800" dirty="0"/>
              <a:t>and achieving </a:t>
            </a:r>
            <a:r>
              <a:rPr lang="en-US" altLang="en-US" sz="1800" b="1" dirty="0"/>
              <a:t>desired results</a:t>
            </a:r>
            <a:r>
              <a:rPr lang="en-US" altLang="en-US" sz="1800" dirty="0"/>
              <a:t>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Future Actions and Investigative Methods:</a:t>
            </a:r>
            <a:endParaRPr lang="en-US" altLang="en-US" sz="18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Investigate methods such as examining network service logs, collecting case-specific evidence from social media, and obtaining emails from ISPs.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Identify relevance of network elements like credit cards, scanners, and cameras to the crime scene.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Consider peripheral components like laminators and printers in forgery or fraud cases.</a:t>
            </a:r>
          </a:p>
        </p:txBody>
      </p:sp>
    </p:spTree>
    <p:extLst>
      <p:ext uri="{BB962C8B-B14F-4D97-AF65-F5344CB8AC3E}">
        <p14:creationId xmlns:p14="http://schemas.microsoft.com/office/powerpoint/2010/main" val="18056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Case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Evidence Reconstruction:</a:t>
            </a:r>
            <a:endParaRPr lang="en-US" altLang="en-US" sz="18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Reconstruction provides insight into the incident and identifies missing links.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Three methods include </a:t>
            </a:r>
            <a:r>
              <a:rPr lang="en-US" altLang="en-US" sz="1800" b="1" dirty="0"/>
              <a:t>temporal analysis</a:t>
            </a:r>
            <a:r>
              <a:rPr lang="en-US" altLang="en-US" sz="1800" dirty="0"/>
              <a:t>, </a:t>
            </a:r>
            <a:r>
              <a:rPr lang="en-US" altLang="en-US" sz="1800" b="1" dirty="0"/>
              <a:t>relational analysis</a:t>
            </a:r>
            <a:r>
              <a:rPr lang="en-US" altLang="en-US" sz="1800" dirty="0"/>
              <a:t>, and </a:t>
            </a:r>
            <a:r>
              <a:rPr lang="en-US" altLang="en-US" sz="1800" b="1" dirty="0"/>
              <a:t>functional analysis</a:t>
            </a:r>
            <a:r>
              <a:rPr lang="en-US" altLang="en-US" sz="1800" dirty="0"/>
              <a:t>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Collecting Evidence from Social Networks: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Social media has become a crucial source of evidence in computer forensics due to its use for illegal purposes.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Various types of data are of interest including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social footprint,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communication patterns,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pictures/videos,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times of activity, 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8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Social network operator stores most of this information, which can be extracted using traditional forensic methods, passive sniffing, social network APIs, or obtaining victim's login credentials.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BD464F-025B-0AAC-4832-2E4258778ADA}"/>
              </a:ext>
            </a:extLst>
          </p:cNvPr>
          <p:cNvSpPr txBox="1"/>
          <p:nvPr/>
        </p:nvSpPr>
        <p:spPr>
          <a:xfrm>
            <a:off x="3835400" y="3246656"/>
            <a:ext cx="6172200" cy="158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apps,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interconnection/interaction patterns,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activity timestamps,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user location , </a:t>
            </a:r>
            <a:r>
              <a:rPr lang="en-US" altLang="en-US" sz="1800" i="1" dirty="0"/>
              <a:t>(not limited to only those listed)</a:t>
            </a:r>
          </a:p>
        </p:txBody>
      </p:sp>
    </p:spTree>
    <p:extLst>
      <p:ext uri="{BB962C8B-B14F-4D97-AF65-F5344CB8AC3E}">
        <p14:creationId xmlns:p14="http://schemas.microsoft.com/office/powerpoint/2010/main" val="3362683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Case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Tools for Gathering Social Media Data:</a:t>
            </a:r>
            <a:endParaRPr lang="en-US" altLang="en-US" sz="18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Tools efficiently collect social media data: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 err="1"/>
              <a:t>Netvizz</a:t>
            </a:r>
            <a:r>
              <a:rPr lang="en-US" altLang="en-US" sz="1800" dirty="0"/>
              <a:t>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 err="1"/>
              <a:t>twecoll</a:t>
            </a:r>
            <a:r>
              <a:rPr lang="en-US" altLang="en-US" sz="1800" dirty="0"/>
              <a:t>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 err="1"/>
              <a:t>Netlytic</a:t>
            </a:r>
            <a:r>
              <a:rPr lang="en-US" altLang="en-US" sz="1800" dirty="0"/>
              <a:t>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X1 Social Discovery,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Facebook Forensic Software 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Geo360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Navigator (by </a:t>
            </a:r>
            <a:r>
              <a:rPr lang="en-US" altLang="en-US" sz="1800" dirty="0" err="1"/>
              <a:t>LifeRaft</a:t>
            </a:r>
            <a:r>
              <a:rPr lang="en-US" altLang="en-US" sz="1800" dirty="0"/>
              <a:t> Social)</a:t>
            </a:r>
          </a:p>
          <a:p>
            <a:pPr marL="685800" lvl="2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US" altLang="en-US" sz="14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These tools aid in managing the enormous amount of social media data securely.</a:t>
            </a:r>
          </a:p>
        </p:txBody>
      </p:sp>
    </p:spTree>
    <p:extLst>
      <p:ext uri="{BB962C8B-B14F-4D97-AF65-F5344CB8AC3E}">
        <p14:creationId xmlns:p14="http://schemas.microsoft.com/office/powerpoint/2010/main" val="3077081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dirty="0"/>
              <a:t>The post-investigation phase involves </a:t>
            </a:r>
            <a:r>
              <a:rPr lang="en-US" altLang="en-US" sz="1800" b="1" dirty="0"/>
              <a:t>reporting and documenting all actions and findings </a:t>
            </a:r>
            <a:r>
              <a:rPr lang="en-US" altLang="en-US" sz="1800" dirty="0"/>
              <a:t>during the investigation process. Investigators must be able to explain their conclusions to prosecutors, attorneys, and judges.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Reporting: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Reporting summarizes the outcome of the investigation.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Information gathered and documented in each phase should be identified and organized into specific categories.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8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Gathering and Organizing Information: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Procedures for gathering and organizing documentation include: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Gathering notes from different investigation phases.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Identifying facts supporting conclusions.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Listing evidence to submit with the report.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800" dirty="0"/>
              <a:t>Organizing and classifying gathered information for a concise report.</a:t>
            </a:r>
          </a:p>
        </p:txBody>
      </p:sp>
    </p:spTree>
    <p:extLst>
      <p:ext uri="{BB962C8B-B14F-4D97-AF65-F5344CB8AC3E}">
        <p14:creationId xmlns:p14="http://schemas.microsoft.com/office/powerpoint/2010/main" val="3940176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 fontScale="92500" lnSpcReduction="20000"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Writing the Investigation Report: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Investigation report writing is crucial for presenting findings in court.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Reports should be </a:t>
            </a:r>
            <a:r>
              <a:rPr lang="en-US" altLang="en-US" sz="1900" b="1" dirty="0"/>
              <a:t>clear, concise, and devoid </a:t>
            </a:r>
            <a:r>
              <a:rPr lang="en-US" altLang="en-US" sz="1900" dirty="0"/>
              <a:t>of jargon.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Include only </a:t>
            </a:r>
            <a:r>
              <a:rPr lang="en-US" altLang="en-US" sz="1900" b="1" dirty="0"/>
              <a:t>case-related data and evidence </a:t>
            </a:r>
            <a:r>
              <a:rPr lang="en-US" altLang="en-US" sz="1900" dirty="0"/>
              <a:t>with supporting documents.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Provide a </a:t>
            </a:r>
            <a:r>
              <a:rPr lang="en-US" altLang="en-US" sz="1800" b="1" dirty="0"/>
              <a:t>detailed</a:t>
            </a:r>
            <a:r>
              <a:rPr lang="en-US" altLang="en-US" sz="1800" dirty="0"/>
              <a:t> account of incidents and </a:t>
            </a:r>
            <a:r>
              <a:rPr lang="en-US" altLang="en-US" sz="1800" b="1" dirty="0"/>
              <a:t>emphasize discrepancies </a:t>
            </a:r>
            <a:r>
              <a:rPr lang="en-US" altLang="en-US" sz="1800" dirty="0"/>
              <a:t>in witness statements.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800" dirty="0"/>
              <a:t>Aspects of a good investigation report: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Explanation of the investigation approach and procedures.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Well-organized data presentation.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Summarized calculations and algorithms.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Statement of uncertainty and error analysis.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Logical order of results presentation.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Discussion of results and conclusions.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Alphabetical listing of references.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Inclusion of supplementary materials as appendices.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Optional acknowledgment section.</a:t>
            </a:r>
          </a:p>
        </p:txBody>
      </p:sp>
    </p:spTree>
    <p:extLst>
      <p:ext uri="{BB962C8B-B14F-4D97-AF65-F5344CB8AC3E}">
        <p14:creationId xmlns:p14="http://schemas.microsoft.com/office/powerpoint/2010/main" val="2778222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 fontScale="92500" lnSpcReduction="20000"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800" b="1" dirty="0"/>
              <a:t>Forensics Investigation Report Template: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Includes sections such as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case details,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objectives,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incident details,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executive summary,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investigation process,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findings list, 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tools used etc.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Use unique identifiers for repetitive mentions to avoid ambiguity.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Reports should be tailored to the technical capability of the audience.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Proofreading and peer review are essential to maintain quality and consistency.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Lengthy information should be included as attachments.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Safety measures such as MD5 hash recording should be ensured for digital evidence.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Tabulate metadata details to avoid ambiguity.</a:t>
            </a:r>
          </a:p>
        </p:txBody>
      </p:sp>
    </p:spTree>
    <p:extLst>
      <p:ext uri="{BB962C8B-B14F-4D97-AF65-F5344CB8AC3E}">
        <p14:creationId xmlns:p14="http://schemas.microsoft.com/office/powerpoint/2010/main" val="3484223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 fontScale="92500" lnSpcReduction="10000"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2000" dirty="0"/>
              <a:t>The technical nature of crimes and evidence often requires </a:t>
            </a:r>
            <a:r>
              <a:rPr lang="en-US" altLang="en-US" sz="2000" b="1" dirty="0"/>
              <a:t>expert witnesses to explain complex concepts </a:t>
            </a:r>
            <a:r>
              <a:rPr lang="en-US" altLang="en-US" sz="2000" dirty="0"/>
              <a:t>to attorneys, prosecutors, judges, and juries. </a:t>
            </a:r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900" b="1" dirty="0"/>
              <a:t>Expert Witness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An expert witness possesses specialized knowledge in a particular field, exceeding that of an average person due to education, profession, or experience.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They present opinions based on evidence collected in investigations and support these opinions in court hearings.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Expert witnesses can be appointed by the court to authenticate facts and assist in complex case proceedings.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Roles of an Expert Witness: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Investigate specific cases related to their field.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Evaluate evidence and present it in court.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Assist lawyers in establishing facts, understanding evidence, and case preparation.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Aid in finding the truth and expressing opinions effectively and impartially.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Conduct investigations on behalf of the court and report findings.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Educate the jury, court, and relevant individuals about case findings.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Play roles such as consulting expert, court's expert, or testifying expert as needed.</a:t>
            </a:r>
          </a:p>
        </p:txBody>
      </p:sp>
    </p:spTree>
    <p:extLst>
      <p:ext uri="{BB962C8B-B14F-4D97-AF65-F5344CB8AC3E}">
        <p14:creationId xmlns:p14="http://schemas.microsoft.com/office/powerpoint/2010/main" val="3883892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2000" dirty="0"/>
              <a:t>The technical nature of crimes and evidence often requires </a:t>
            </a:r>
            <a:r>
              <a:rPr lang="en-US" altLang="en-US" sz="2000" b="1" dirty="0"/>
              <a:t>expert witnesses to explain complex concepts </a:t>
            </a:r>
            <a:r>
              <a:rPr lang="en-US" altLang="en-US" sz="2000" dirty="0"/>
              <a:t>to attorneys, prosecutors, judges, and juries. </a:t>
            </a:r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900" b="1" dirty="0"/>
              <a:t>Expert Witness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Qualities of a Good Expert Witness: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Truthfulness, articulateness, and relevance to the subject.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Confidence, sincerity, and the ability to communicate complex material clearly.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Preparation to address challenges from the opposition.</a:t>
            </a:r>
          </a:p>
          <a:p>
            <a:pPr marL="742950" lvl="2" indent="-285750" algn="just">
              <a:lnSpc>
                <a:spcPct val="80000"/>
              </a:lnSpc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US" altLang="en-US" sz="1900" dirty="0"/>
              <a:t>Observation skills to gauge jury interest and engagement.</a:t>
            </a:r>
          </a:p>
        </p:txBody>
      </p:sp>
    </p:spTree>
    <p:extLst>
      <p:ext uri="{BB962C8B-B14F-4D97-AF65-F5344CB8AC3E}">
        <p14:creationId xmlns:p14="http://schemas.microsoft.com/office/powerpoint/2010/main" val="41590888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673364" cy="544987"/>
          </a:xfrm>
        </p:spPr>
        <p:txBody>
          <a:bodyPr>
            <a:normAutofit/>
          </a:bodyPr>
          <a:lstStyle/>
          <a:p>
            <a:r>
              <a:rPr lang="en-US" sz="3200" dirty="0"/>
              <a:t>Post Investigation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700" y="648628"/>
            <a:ext cx="11697223" cy="4901746"/>
          </a:xfrm>
        </p:spPr>
        <p:txBody>
          <a:bodyPr>
            <a:normAutofit fontScale="92500" lnSpcReduction="10000"/>
          </a:bodyPr>
          <a:lstStyle/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900" b="1" dirty="0"/>
              <a:t>Testifying in Court:</a:t>
            </a:r>
            <a:endParaRPr lang="en-US" altLang="en-US" sz="1900" dirty="0"/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Gather information on trial procedures and refrain from questioning the attorney about them.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Attorney introduces the expert witness to establish credibility with the jury.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Expert may face challenges to their reputation from opposing counsel.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Expert is led through evidence by the attorney to ensure clarity for the jury.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Cross-examination by opposing counsel follows, focusing on evidence description and collection methods.</a:t>
            </a:r>
          </a:p>
          <a:p>
            <a:pPr marL="0" lvl="1" indent="0" algn="just">
              <a:spcBef>
                <a:spcPts val="1000"/>
              </a:spcBef>
              <a:buNone/>
            </a:pPr>
            <a:endParaRPr lang="en-US" altLang="en-US" sz="1900" b="1" dirty="0"/>
          </a:p>
          <a:p>
            <a:pPr marL="0" lvl="1" indent="0" algn="just">
              <a:spcBef>
                <a:spcPts val="1000"/>
              </a:spcBef>
              <a:buNone/>
            </a:pPr>
            <a:r>
              <a:rPr lang="en-US" altLang="en-US" sz="1900" b="1" dirty="0"/>
              <a:t>General Ethics while Testifying: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Maintain professionalism, politeness, and sincerity.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Demonstrate open physical and psychological attitude towards jurors.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Maintain a balanced stance and be prepared for rebuttal questions.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Maintain enthusiasm, avoid monotony, and keep the jury engaged.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Maintain self-confidence, avoid leaning, and create personal space with a professional demeanor.</a:t>
            </a:r>
          </a:p>
          <a:p>
            <a:pPr marL="228600" lvl="1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US" altLang="en-US" sz="1900" dirty="0"/>
              <a:t>Show interest in explaining procedures and communicate objectivity.</a:t>
            </a:r>
          </a:p>
        </p:txBody>
      </p:sp>
    </p:spTree>
    <p:extLst>
      <p:ext uri="{BB962C8B-B14F-4D97-AF65-F5344CB8AC3E}">
        <p14:creationId xmlns:p14="http://schemas.microsoft.com/office/powerpoint/2010/main" val="1872507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Let's continue our discussion on file system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Computer Forensics </a:t>
            </a:r>
            <a:r>
              <a:rPr lang="en-GB" i="1" dirty="0"/>
              <a:t>(ACCD5000)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d2ec016d-25cf-4c07-aa6b-c53e267faa6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9902240c-f584-4322-946e-7b0be23bca91"/>
    <ds:schemaRef ds:uri="d2ec016d-25cf-4c07-aa6b-c53e267faa6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2051</Words>
  <Application>Microsoft Office PowerPoint</Application>
  <PresentationFormat>Widescreen</PresentationFormat>
  <Paragraphs>253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Arial</vt:lpstr>
      <vt:lpstr>Calibri</vt:lpstr>
      <vt:lpstr>Calibri Light</vt:lpstr>
      <vt:lpstr>Courier New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PowerPoint Presentation</vt:lpstr>
      <vt:lpstr>Today’s Discussion</vt:lpstr>
      <vt:lpstr>Recall…</vt:lpstr>
      <vt:lpstr>Recall…</vt:lpstr>
      <vt:lpstr>Investigation!!! – So far</vt:lpstr>
      <vt:lpstr>Data Acquisition</vt:lpstr>
      <vt:lpstr>Data Acquisition</vt:lpstr>
      <vt:lpstr>Data Analysis</vt:lpstr>
      <vt:lpstr>Data Analysis</vt:lpstr>
      <vt:lpstr>Data Analysis</vt:lpstr>
      <vt:lpstr>Case Analysis</vt:lpstr>
      <vt:lpstr>Case Analysis</vt:lpstr>
      <vt:lpstr>Case Analysis</vt:lpstr>
      <vt:lpstr>Post Investigation</vt:lpstr>
      <vt:lpstr>Post Investigation</vt:lpstr>
      <vt:lpstr>Post Investigation</vt:lpstr>
      <vt:lpstr>Post Investigation</vt:lpstr>
      <vt:lpstr>Post Investigation</vt:lpstr>
      <vt:lpstr>Post Investigation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62</cp:revision>
  <dcterms:created xsi:type="dcterms:W3CDTF">2021-03-05T06:07:01Z</dcterms:created>
  <dcterms:modified xsi:type="dcterms:W3CDTF">2024-02-18T17:40:50Z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