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5"/>
  </p:handoutMasterIdLst>
  <p:sldIdLst>
    <p:sldId id="256" r:id="rId5"/>
    <p:sldId id="258" r:id="rId6"/>
    <p:sldId id="261" r:id="rId7"/>
    <p:sldId id="266" r:id="rId8"/>
    <p:sldId id="318" r:id="rId9"/>
    <p:sldId id="338" r:id="rId10"/>
    <p:sldId id="339" r:id="rId11"/>
    <p:sldId id="340" r:id="rId12"/>
    <p:sldId id="341" r:id="rId13"/>
    <p:sldId id="342" r:id="rId14"/>
    <p:sldId id="343" r:id="rId15"/>
    <p:sldId id="344" r:id="rId16"/>
    <p:sldId id="345" r:id="rId17"/>
    <p:sldId id="362" r:id="rId18"/>
    <p:sldId id="346" r:id="rId19"/>
    <p:sldId id="347" r:id="rId20"/>
    <p:sldId id="348" r:id="rId21"/>
    <p:sldId id="349" r:id="rId22"/>
    <p:sldId id="350" r:id="rId23"/>
    <p:sldId id="351" r:id="rId24"/>
    <p:sldId id="352" r:id="rId25"/>
    <p:sldId id="353" r:id="rId26"/>
    <p:sldId id="354" r:id="rId27"/>
    <p:sldId id="355" r:id="rId28"/>
    <p:sldId id="356" r:id="rId29"/>
    <p:sldId id="357" r:id="rId30"/>
    <p:sldId id="358" r:id="rId31"/>
    <p:sldId id="359" r:id="rId32"/>
    <p:sldId id="360" r:id="rId33"/>
    <p:sldId id="361" r:id="rId3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318"/>
            <p14:sldId id="338"/>
            <p14:sldId id="339"/>
            <p14:sldId id="340"/>
            <p14:sldId id="341"/>
            <p14:sldId id="342"/>
            <p14:sldId id="343"/>
            <p14:sldId id="344"/>
            <p14:sldId id="345"/>
            <p14:sldId id="362"/>
            <p14:sldId id="346"/>
            <p14:sldId id="347"/>
            <p14:sldId id="348"/>
            <p14:sldId id="349"/>
            <p14:sldId id="350"/>
            <p14:sldId id="351"/>
            <p14:sldId id="352"/>
            <p14:sldId id="353"/>
            <p14:sldId id="354"/>
            <p14:sldId id="355"/>
            <p14:sldId id="356"/>
            <p14:sldId id="357"/>
            <p14:sldId id="358"/>
            <p14:sldId id="359"/>
            <p14:sldId id="360"/>
            <p14:sldId id="361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72" autoAdjust="0"/>
    <p:restoredTop sz="94660"/>
  </p:normalViewPr>
  <p:slideViewPr>
    <p:cSldViewPr>
      <p:cViewPr varScale="1">
        <p:scale>
          <a:sx n="75" d="100"/>
          <a:sy n="75" d="100"/>
        </p:scale>
        <p:origin x="139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4eIDBV4Mpek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www.googl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124744"/>
            <a:ext cx="8064896" cy="1974081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altLang="en-US" sz="4400" b="1" dirty="0">
                <a:solidFill>
                  <a:schemeClr val="accent2"/>
                </a:solidFill>
              </a:rPr>
              <a:t>Marketing Fundamentals</a:t>
            </a:r>
            <a:br>
              <a:rPr lang="en-GB" altLang="en-US" sz="4400" b="1" dirty="0">
                <a:solidFill>
                  <a:schemeClr val="accent2"/>
                </a:solidFill>
              </a:rPr>
            </a:br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10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GB" sz="6000" b="1" dirty="0">
                <a:solidFill>
                  <a:srgbClr val="FF0000"/>
                </a:solidFill>
              </a:rPr>
              <a:t>Understanding Branding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Week 10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1268759"/>
            <a:ext cx="8651304" cy="42484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5400" b="1" dirty="0">
                <a:solidFill>
                  <a:srgbClr val="002060"/>
                </a:solidFill>
              </a:rPr>
              <a:t>Understanding Branding</a:t>
            </a:r>
          </a:p>
          <a:p>
            <a:pPr marL="0" indent="0" algn="ctr">
              <a:buNone/>
            </a:pPr>
            <a:endParaRPr lang="en-GB" sz="6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osta Coffee popularity &amp; fame | YouGov">
            <a:extLst>
              <a:ext uri="{FF2B5EF4-FFF2-40B4-BE49-F238E27FC236}">
                <a16:creationId xmlns:a16="http://schemas.microsoft.com/office/drawing/2014/main" id="{AD1A2B9B-CD36-4A52-B2BA-A4843BC394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352911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A0B49F7-6328-4207-B28A-AD5DFC956D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6602" y="3529110"/>
            <a:ext cx="2143125" cy="2143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1832DE8-7A72-47FB-B07C-B541DE127E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3201" y="3529110"/>
            <a:ext cx="2486025" cy="21431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3E5428-802A-4DC2-9284-52CAFF52B7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8491" y="3529654"/>
            <a:ext cx="2300013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363272" cy="44644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 the end of this lecture, students should be able to:</a:t>
            </a:r>
          </a:p>
          <a:p>
            <a:r>
              <a:rPr lang="en-GB" dirty="0"/>
              <a:t>Define the concept of branding;</a:t>
            </a:r>
          </a:p>
          <a:p>
            <a:r>
              <a:rPr lang="en-GB" dirty="0"/>
              <a:t>Identify different types of branding;</a:t>
            </a:r>
          </a:p>
          <a:p>
            <a:r>
              <a:rPr lang="en-GB" dirty="0"/>
              <a:t>Understand the significance of branding in market;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748" y="1153456"/>
            <a:ext cx="8845404" cy="460234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4400" b="1" dirty="0"/>
              <a:t>What is a Brand?</a:t>
            </a:r>
          </a:p>
          <a:p>
            <a:pPr marL="0" indent="0" algn="just">
              <a:buNone/>
            </a:pPr>
            <a:r>
              <a:rPr lang="en-US" sz="2400" dirty="0"/>
              <a:t>a name, term, design, symbol, or combination of these elements that identifies a product and distinguishes it from its competitors.</a:t>
            </a:r>
          </a:p>
          <a:p>
            <a:pPr marL="0" indent="0" algn="just">
              <a:buNone/>
            </a:pPr>
            <a:endParaRPr lang="en-US" sz="24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</p:txBody>
      </p:sp>
      <p:pic>
        <p:nvPicPr>
          <p:cNvPr id="2050" name="Picture 2" descr="National Express - Home | Facebook">
            <a:extLst>
              <a:ext uri="{FF2B5EF4-FFF2-40B4-BE49-F238E27FC236}">
                <a16:creationId xmlns:a16="http://schemas.microsoft.com/office/drawing/2014/main" id="{7B2E2E5A-0C87-4A57-99EA-2A857B48B5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89040"/>
            <a:ext cx="2989334" cy="184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92F1F3-F8AE-4C72-A455-E63C21F665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9334" y="3717032"/>
            <a:ext cx="3309879" cy="19198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DEF375-0571-4885-AF1D-8AC1AAB9C2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9214" y="3717033"/>
            <a:ext cx="2792282" cy="1919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en-GB" sz="4400" b="1" dirty="0"/>
              <a:t>Understanding Branding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4000" b="1" dirty="0">
                <a:solidFill>
                  <a:srgbClr val="FF0000"/>
                </a:solidFill>
              </a:rPr>
              <a:t>Elements of A Brand</a:t>
            </a:r>
            <a:endParaRPr lang="en-GB" sz="4000" b="1" dirty="0">
              <a:solidFill>
                <a:srgbClr val="FF0000"/>
              </a:solidFill>
            </a:endParaRP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Brand Name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Brand Mark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Trade Name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Trade Character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Trade Mark</a:t>
            </a:r>
          </a:p>
          <a:p>
            <a:pPr marL="0" indent="0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407056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45365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300" b="1" dirty="0"/>
              <a:t>Brand Element:</a:t>
            </a:r>
          </a:p>
          <a:p>
            <a:pPr marL="265176" indent="-265176" fontAlgn="auto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b="1" u="sng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Brand Name </a:t>
            </a:r>
            <a:r>
              <a:rPr lang="en-US" dirty="0"/>
              <a:t>	(or product brand) </a:t>
            </a:r>
          </a:p>
          <a:p>
            <a:pPr marL="265176" indent="-265176" fontAlgn="auto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Is a word, group of words, letters, or numbers</a:t>
            </a:r>
          </a:p>
          <a:p>
            <a:pPr marL="265176" indent="-265176" fontAlgn="auto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that represents a product that can be spoken</a:t>
            </a:r>
          </a:p>
          <a:p>
            <a:pPr marL="548640" lvl="1" indent="-201168" fontAlgn="auto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Should be easily pronounced, distinctive, and recognizable.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FE02DD-9E18-4B23-A29D-4E2ABD805E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4632" y="3734147"/>
            <a:ext cx="2143125" cy="2143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5F4E36-E119-4681-B146-1DD1C276E8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3861048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517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45365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300" b="1" dirty="0"/>
              <a:t>Brand Element: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b="1" u="sng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Brand Mark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	the part of a brand that is a symbol or design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It may include distinctive colors or lettering.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71530E2-7F67-4502-AD67-843C7BB2D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6596" y="3501008"/>
            <a:ext cx="2143125" cy="21431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FDF3C3-55B4-42A4-BE5D-BF89E99083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1235" y="3519577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802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300" b="1" dirty="0"/>
              <a:t>Brand Element: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b="1" u="sng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Trade Name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	</a:t>
            </a:r>
            <a:r>
              <a:rPr lang="en-US" sz="2800" dirty="0"/>
              <a:t>(or corporate brand) identifies and promotes a company or a division of a particular corporation 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/>
              <a:t>The legal name used while conducting business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/>
              <a:t>Used to promote a positive image of the organization (quality, value, reliability).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5E842D-07A6-4899-90CC-1CB244F811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7158" y="4437112"/>
            <a:ext cx="3619500" cy="12668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8761B0-7860-43B7-B5DB-648CD705C0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9683" y="4401289"/>
            <a:ext cx="2657475" cy="1266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502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300" b="1" dirty="0"/>
              <a:t>Brand Element: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b="1" u="sng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Trade Character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a brand mark with human form or characteristics</a:t>
            </a:r>
            <a:endParaRPr lang="en-US" sz="3600" dirty="0"/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591C17-45E8-4DEE-97A0-4067BA6E17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8996" y="3929973"/>
            <a:ext cx="2857500" cy="1600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014C09-7430-47AD-9EF5-AD4807DDD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957" y="3929973"/>
            <a:ext cx="2771775" cy="1647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7CAA05-B9ED-45D5-8E56-C3BC8BF1FE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528" y="4005064"/>
            <a:ext cx="2533650" cy="1647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220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300" b="1" dirty="0"/>
              <a:t>Brand Element: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b="1" u="sng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Trade Mark</a:t>
            </a:r>
            <a:endParaRPr lang="en-US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	a brand name, brand mark, trade name, trade character, or a combination of these that is given legal protection by the federal government.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BD2DDE-6AA6-4694-92FB-FD74A7F22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0232" y="4094464"/>
            <a:ext cx="2243522" cy="2142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558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b="1" dirty="0"/>
              <a:t>Importance of Branding:</a:t>
            </a:r>
          </a:p>
          <a:p>
            <a:pPr marL="879475" indent="-742950" fontAlgn="auto">
              <a:spcAft>
                <a:spcPts val="0"/>
              </a:spcAft>
              <a:buFont typeface="Wingdings 2" panose="05020102010507070707" pitchFamily="18" charset="2"/>
              <a:buAutoNum type="arabicPeriod"/>
              <a:defRPr/>
            </a:pPr>
            <a:r>
              <a:rPr lang="en-US" dirty="0"/>
              <a:t>	</a:t>
            </a:r>
            <a:r>
              <a:rPr lang="en-US" sz="3200" dirty="0"/>
              <a:t>To build </a:t>
            </a: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product recognition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/>
              <a:t>and </a:t>
            </a: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customer loyalty.</a:t>
            </a:r>
          </a:p>
          <a:p>
            <a:pPr marL="879475" indent="-742950" fontAlgn="auto">
              <a:spcAft>
                <a:spcPts val="0"/>
              </a:spcAft>
              <a:buFont typeface="Wingdings 2" panose="05020102010507070707" pitchFamily="18" charset="2"/>
              <a:buAutoNum type="arabicPeriod"/>
              <a:defRPr/>
            </a:pPr>
            <a:endParaRPr lang="en-US" sz="3200" dirty="0"/>
          </a:p>
          <a:p>
            <a:pPr marL="879475" indent="-742950" fontAlgn="auto">
              <a:spcAft>
                <a:spcPts val="0"/>
              </a:spcAft>
              <a:buFont typeface="Wingdings 2" panose="05020102010507070707" pitchFamily="18" charset="2"/>
              <a:buAutoNum type="arabicPeriod"/>
              <a:defRPr/>
            </a:pPr>
            <a:r>
              <a:rPr lang="en-US" sz="3200" dirty="0"/>
              <a:t>To ensure </a:t>
            </a: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quality</a:t>
            </a:r>
            <a:r>
              <a:rPr lang="en-US" sz="3200" dirty="0"/>
              <a:t> and </a:t>
            </a: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consistency.</a:t>
            </a:r>
          </a:p>
          <a:p>
            <a:pPr marL="879475" indent="-742950" fontAlgn="auto">
              <a:spcAft>
                <a:spcPts val="0"/>
              </a:spcAft>
              <a:buFont typeface="Wingdings 2" panose="05020102010507070707" pitchFamily="18" charset="2"/>
              <a:buAutoNum type="arabicPeriod"/>
              <a:defRPr/>
            </a:pPr>
            <a:endParaRPr lang="en-US" sz="3200" dirty="0"/>
          </a:p>
          <a:p>
            <a:pPr marL="879475" indent="-742950" fontAlgn="auto">
              <a:spcAft>
                <a:spcPts val="0"/>
              </a:spcAft>
              <a:buFont typeface="Wingdings 2" panose="05020102010507070707" pitchFamily="18" charset="2"/>
              <a:buAutoNum type="arabicPeriod"/>
              <a:defRPr/>
            </a:pPr>
            <a:r>
              <a:rPr lang="en-US" sz="3200" dirty="0"/>
              <a:t>To capitalize on </a:t>
            </a:r>
            <a:r>
              <a:rPr lang="en-US" sz="3200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brand exposure.</a:t>
            </a:r>
            <a:endParaRPr lang="en-US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39497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468052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sz="7000" b="1" dirty="0"/>
              <a:t>Product Recognition: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4800" dirty="0"/>
              <a:t>It is important that customers who are satisfied with a product can easily recognize and find a company’s branded products when they want to buy them again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48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4800" dirty="0"/>
              <a:t>Nine out of ten people will pay 25% more for a GE Soft White light bulb over a private or generic brand because it is perceived  by customers to be better than the competitors.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E70F9B-8C85-4B72-B0CF-D16ECA87FA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0232" y="4509120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8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836712"/>
            <a:ext cx="9001000" cy="468052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6400" b="1" dirty="0"/>
              <a:t>Quality and Consistency</a:t>
            </a:r>
            <a:r>
              <a:rPr lang="en-US" sz="7000" b="1" dirty="0"/>
              <a:t>: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4300" dirty="0"/>
              <a:t>Companies communicate to customers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4300" dirty="0"/>
              <a:t>that they can  expect consistent quality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4300" dirty="0"/>
              <a:t>and performance, purchase after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4300" dirty="0"/>
              <a:t>purchase</a:t>
            </a:r>
            <a:r>
              <a:rPr lang="en-GB" altLang="en-US" sz="4300" dirty="0"/>
              <a:t>.</a:t>
            </a:r>
            <a:endParaRPr lang="en-US" altLang="en-US" sz="43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218CA4-3EA2-4B71-9021-691C8B752D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0272" y="4149080"/>
            <a:ext cx="1905000" cy="208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2514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08F6E-B546-BCA1-2078-6AD307382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67200-ABF7-0322-4428-D1C0759C6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https://www.youtube.com/watch?v=4eIDBV4Mpek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do you think? </a:t>
            </a:r>
          </a:p>
        </p:txBody>
      </p:sp>
    </p:spTree>
    <p:extLst>
      <p:ext uri="{BB962C8B-B14F-4D97-AF65-F5344CB8AC3E}">
        <p14:creationId xmlns:p14="http://schemas.microsoft.com/office/powerpoint/2010/main" val="2171114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08504" cy="4824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Brand Exposure: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dirty="0"/>
              <a:t>Helps companies extend their products into new target markets, new product lines, and new categories</a:t>
            </a:r>
          </a:p>
          <a:p>
            <a:pPr lvl="1"/>
            <a:r>
              <a:rPr lang="en-US" altLang="en-US" dirty="0"/>
              <a:t>Customers are more willing to try new products that carry a name they are familiar with</a:t>
            </a:r>
          </a:p>
          <a:p>
            <a:pPr lvl="1"/>
            <a:r>
              <a:rPr lang="en-US" altLang="en-US" dirty="0"/>
              <a:t>Example: GLAD family of products</a:t>
            </a:r>
          </a:p>
          <a:p>
            <a:pPr lvl="2"/>
            <a:r>
              <a:rPr lang="en-US" altLang="en-US" dirty="0"/>
              <a:t>Started with trash bags and has now moved into food storage containers and baggies.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684D75-770F-4002-B898-0FA0114D30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176" y="4869160"/>
            <a:ext cx="2880320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063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08504" cy="4824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Types of Brands:</a:t>
            </a:r>
          </a:p>
          <a:p>
            <a:pPr marL="265176" indent="-265176" fontAlgn="auto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b="1" u="sng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National Brands</a:t>
            </a:r>
          </a:p>
          <a:p>
            <a:pPr marL="265176" indent="-265176" fontAlgn="auto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(producer brands) owned by national manufacturers</a:t>
            </a:r>
          </a:p>
          <a:p>
            <a:pPr marL="548640" lvl="1" indent="-201168" fontAlgn="auto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Generate the majority of sales for most categories</a:t>
            </a:r>
          </a:p>
          <a:p>
            <a:pPr marL="548640" lvl="1" indent="-201168" fontAlgn="auto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Examples: Hershey Foods, Whirlpool, Ford, Hilton, American Airlines, Kraft and Nestle</a:t>
            </a:r>
          </a:p>
          <a:p>
            <a:pPr marL="548640" lvl="1" indent="-201168" fontAlgn="auto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Internet based national brands</a:t>
            </a: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r>
              <a:rPr lang="en-US" sz="2400" dirty="0"/>
              <a:t>Amazon.com, eBay, Monster</a:t>
            </a:r>
            <a:endParaRPr lang="en-US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F18561-83FF-4264-B053-272232A960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5067041"/>
            <a:ext cx="2316681" cy="13142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3971056-C8E6-4D97-9317-B5A99FB86C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840" y="5151111"/>
            <a:ext cx="2603218" cy="114614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66704E-522B-47D7-8E57-6B522FEB1E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2160" y="5067041"/>
            <a:ext cx="2164268" cy="1314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3506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08504" cy="4824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Types of Brands:</a:t>
            </a:r>
          </a:p>
          <a:p>
            <a:pPr marL="265176" indent="-265176" fontAlgn="auto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b="1" u="sng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Private Distributor Brands</a:t>
            </a:r>
          </a:p>
          <a:p>
            <a:pPr marL="265176" indent="-265176" fontAlgn="auto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private brands, store brands, or dealer brands</a:t>
            </a:r>
          </a:p>
          <a:p>
            <a:pPr marL="548640" lvl="1" indent="-201168" fontAlgn="auto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Developed and owned by wholesalers and retailers</a:t>
            </a:r>
          </a:p>
          <a:p>
            <a:pPr marL="548640" lvl="1" indent="-201168" fontAlgn="auto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Examples: Arizona for JC Penney, George for Wal-Mart, Villager for Kohl's</a:t>
            </a: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8527E9-2E05-44E4-B756-2EFC0C45BA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112" y="4653136"/>
            <a:ext cx="3243353" cy="10790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DA2015-FC89-4776-BA4E-5E28F79BA3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3861048"/>
            <a:ext cx="3572566" cy="9693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A104B1-C4A5-4138-A15A-55914B4FB0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6910" y="5299597"/>
            <a:ext cx="2316681" cy="865707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2B44765-60E2-43EA-87D5-7E2849D11597}"/>
              </a:ext>
            </a:extLst>
          </p:cNvPr>
          <p:cNvCxnSpPr>
            <a:endCxn id="8" idx="3"/>
          </p:cNvCxnSpPr>
          <p:nvPr/>
        </p:nvCxnSpPr>
        <p:spPr>
          <a:xfrm flipH="1" flipV="1">
            <a:off x="3824086" y="4345722"/>
            <a:ext cx="1684018" cy="73946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DA09D0F0-222F-4BAB-A183-17421DA82A0E}"/>
              </a:ext>
            </a:extLst>
          </p:cNvPr>
          <p:cNvCxnSpPr/>
          <p:nvPr/>
        </p:nvCxnSpPr>
        <p:spPr>
          <a:xfrm flipH="1">
            <a:off x="3779912" y="5299597"/>
            <a:ext cx="1728192" cy="2896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90946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08504" cy="4824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Types of Brands: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b="1" u="sng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Generic Brands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Does not carry a company identity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Packaging usually features a description of the product</a:t>
            </a:r>
          </a:p>
          <a:p>
            <a:pPr marL="786384" lvl="2" indent="-182880" fontAlgn="auto"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r>
              <a:rPr lang="en-US" dirty="0"/>
              <a:t>Example: Pancake Mix, Paper Towels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Usually sold in supermarkets and discount stores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Often sold for 30 – 50% less than name brands.</a:t>
            </a: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400334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08504" cy="4824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Brand Strategies: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Brand Extension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Brand Licensing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Mixed Brands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sz="3200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Co-Branding</a:t>
            </a: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298564-1E4E-49F6-B352-41EC8C0362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968" y="1412776"/>
            <a:ext cx="4464496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8153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08504" cy="4824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400" b="1" dirty="0"/>
              <a:t>Brand Extention</a:t>
            </a:r>
            <a:r>
              <a:rPr lang="en-US" sz="4000" b="1" dirty="0"/>
              <a:t>: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A branding strategy that uses an existing brand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name to promote a new or improved product in a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company’s product line</a:t>
            </a: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260217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08504" cy="4824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b="1" dirty="0"/>
              <a:t>Brand Licensing</a:t>
            </a:r>
            <a:r>
              <a:rPr lang="en-US" sz="4000" b="1" dirty="0"/>
              <a:t>:</a:t>
            </a:r>
          </a:p>
          <a:p>
            <a:pPr marL="265176" indent="-265176" fontAlgn="auto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Some companies allow other organizations to use their brand, brand mark, or trade character through </a:t>
            </a:r>
            <a:r>
              <a:rPr 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brand licensing</a:t>
            </a:r>
          </a:p>
          <a:p>
            <a:pPr marL="265176" indent="-265176" fontAlgn="auto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dirty="0"/>
              <a:t>Licensing company gets a fee </a:t>
            </a:r>
            <a:r>
              <a:rPr lang="en-US" dirty="0">
                <a:solidFill>
                  <a:srgbClr val="0099FF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(royalty)</a:t>
            </a:r>
            <a:r>
              <a:rPr lang="en-US" dirty="0"/>
              <a:t> in return for authorization</a:t>
            </a: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148476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08504" cy="4824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Mixed Brands: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dirty="0"/>
              <a:t>Offer a combination of manufacturer, private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dirty="0"/>
              <a:t>distributor, and generic brands.</a:t>
            </a:r>
          </a:p>
          <a:p>
            <a:pPr>
              <a:buFont typeface="Wingdings 2" panose="05020102010507070707" pitchFamily="18" charset="2"/>
              <a:buNone/>
            </a:pPr>
            <a:endParaRPr lang="en-US" altLang="en-US" dirty="0"/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3FE550-EA02-45F5-A2EF-0A85B27C86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832" y="2852936"/>
            <a:ext cx="3328704" cy="93811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AF9D6B0-509B-45FB-BF80-B57FA2FC4E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20" y="5085184"/>
            <a:ext cx="3401863" cy="4938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72DB96D-AA74-4A0F-A7B1-22CC325A6A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176" y="5157192"/>
            <a:ext cx="2834886" cy="493819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015D8D3-A944-4C42-A692-67B744AD8D3D}"/>
              </a:ext>
            </a:extLst>
          </p:cNvPr>
          <p:cNvCxnSpPr/>
          <p:nvPr/>
        </p:nvCxnSpPr>
        <p:spPr>
          <a:xfrm flipH="1">
            <a:off x="2627784" y="3891933"/>
            <a:ext cx="1152128" cy="10183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53900CF-B056-47DE-B359-5780ECB4E99E}"/>
              </a:ext>
            </a:extLst>
          </p:cNvPr>
          <p:cNvCxnSpPr>
            <a:endCxn id="6" idx="0"/>
          </p:cNvCxnSpPr>
          <p:nvPr/>
        </p:nvCxnSpPr>
        <p:spPr>
          <a:xfrm>
            <a:off x="6156176" y="3645024"/>
            <a:ext cx="1417443" cy="15121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06049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0850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Co-branding: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sz="3000" dirty="0"/>
              <a:t>Combines one or more brands in the manufacture of</a:t>
            </a:r>
          </a:p>
          <a:p>
            <a:pPr marL="265176" indent="-265176" fontAlgn="auto">
              <a:spcAft>
                <a:spcPts val="0"/>
              </a:spcAft>
              <a:buFont typeface="Wingdings 2" panose="05020102010507070707" pitchFamily="18" charset="2"/>
              <a:buNone/>
              <a:defRPr/>
            </a:pPr>
            <a:r>
              <a:rPr lang="en-US" sz="3000" dirty="0"/>
              <a:t>a product or in the delivery of a service.</a:t>
            </a: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470D3F-8BEB-4262-9A90-9C40E8FA4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3860961"/>
            <a:ext cx="284797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9735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0850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400" b="1" dirty="0"/>
              <a:t>Re-Branding</a:t>
            </a:r>
            <a:r>
              <a:rPr lang="en-US" sz="4000" b="1" dirty="0"/>
              <a:t>:</a:t>
            </a:r>
          </a:p>
          <a:p>
            <a:pPr marL="0" indent="0">
              <a:buNone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Is a change to the brand name, logo, or image of a product or company</a:t>
            </a:r>
          </a:p>
          <a:p>
            <a:pPr>
              <a:defRPr/>
            </a:pP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>
              <a:buClr>
                <a:srgbClr val="0099FF"/>
              </a:buClr>
              <a:buFont typeface="Wingdings" pitchFamily="2" charset="2"/>
              <a:buChar char="Ø"/>
              <a:defRPr/>
            </a:pPr>
            <a:r>
              <a:rPr lang="en-US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brand owner revisits the brand with the purpose of updating or revising</a:t>
            </a:r>
            <a:endParaRPr 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1A057E-CA5B-4262-A551-70C9EA308B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1891" y="4293096"/>
            <a:ext cx="5596613" cy="203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36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0850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400" b="1" dirty="0"/>
              <a:t>Re-Branding</a:t>
            </a:r>
            <a:r>
              <a:rPr lang="en-US" sz="4000" b="1" dirty="0"/>
              <a:t>:</a:t>
            </a:r>
          </a:p>
          <a:p>
            <a:pPr marL="0" indent="0">
              <a:buNone/>
              <a:defRPr/>
            </a:pP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  <p:pic>
        <p:nvPicPr>
          <p:cNvPr id="6" name="Picture 2" descr="Best Corporate Brand Logo Evolution">
            <a:hlinkClick r:id="rId2"/>
            <a:extLst>
              <a:ext uri="{FF2B5EF4-FFF2-40B4-BE49-F238E27FC236}">
                <a16:creationId xmlns:a16="http://schemas.microsoft.com/office/drawing/2014/main" id="{46058C1E-194B-43B5-9BC9-C6AEBE0B6A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524000"/>
            <a:ext cx="6019800" cy="1905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500F50-2ED7-4624-A7D5-E2ECCBC65E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1139" y="4005064"/>
            <a:ext cx="6687042" cy="1566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2511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0850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800" b="1" dirty="0"/>
              <a:t>Partial Rebrand</a:t>
            </a:r>
            <a:r>
              <a:rPr lang="en-US" sz="4000" b="1" dirty="0"/>
              <a:t>:</a:t>
            </a:r>
          </a:p>
          <a:p>
            <a:pPr marL="0" indent="0">
              <a:buNone/>
              <a:defRPr/>
            </a:pP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BEEF70-0B78-4B08-9EC7-CB37288BE8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045" y="1844824"/>
            <a:ext cx="7565792" cy="3458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8898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0850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Partial Rebrand:</a:t>
            </a:r>
          </a:p>
          <a:p>
            <a:r>
              <a:rPr lang="en-US" altLang="en-US" dirty="0"/>
              <a:t>Situations when a brand has been firmly established yet is simply outdated or needs to be refreshed.</a:t>
            </a:r>
          </a:p>
          <a:p>
            <a:pPr lvl="1"/>
            <a:r>
              <a:rPr lang="en-US" altLang="en-US" dirty="0">
                <a:ea typeface="MS PGothic" panose="020B0600070205080204" pitchFamily="34" charset="-128"/>
              </a:rPr>
              <a:t>Tweaking is required</a:t>
            </a:r>
          </a:p>
          <a:p>
            <a:pPr lvl="1"/>
            <a:r>
              <a:rPr lang="en-US" altLang="en-US" dirty="0">
                <a:ea typeface="MS PGothic" panose="020B0600070205080204" pitchFamily="34" charset="-128"/>
              </a:rPr>
              <a:t>Not a full rebrand</a:t>
            </a:r>
          </a:p>
          <a:p>
            <a:pPr marL="0" indent="0">
              <a:buNone/>
            </a:pPr>
            <a:endParaRPr lang="en-US" sz="4000" b="1" dirty="0"/>
          </a:p>
          <a:p>
            <a:pPr marL="0" indent="0">
              <a:buNone/>
              <a:defRPr/>
            </a:pP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0A4A36-FD6C-4561-B908-99417BA004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3503" y="4077072"/>
            <a:ext cx="2857500" cy="1600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FC1C401-44B9-4D63-969E-FC0CAFC8CE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4216127"/>
            <a:ext cx="3305175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2974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0850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Total Rebrand:</a:t>
            </a:r>
          </a:p>
          <a:p>
            <a:r>
              <a:rPr lang="en-US" altLang="en-US" dirty="0"/>
              <a:t>Situations when a brand’s intent to erase any previous brand identity and replace it with completely new imagery</a:t>
            </a:r>
          </a:p>
          <a:p>
            <a:pPr marL="0" indent="0">
              <a:buNone/>
            </a:pPr>
            <a:endParaRPr lang="en-US" sz="4000" b="1" dirty="0"/>
          </a:p>
          <a:p>
            <a:pPr marL="0" indent="0">
              <a:buNone/>
              <a:defRPr/>
            </a:pP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EF605B-C0D2-4231-A5EC-9093E8DC6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3404" y="4005064"/>
            <a:ext cx="2705100" cy="16859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69B395F-7A03-403A-94B8-FC0AD5C118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6752" y="3861048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2617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08504" cy="468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400" b="1" dirty="0"/>
              <a:t>Why Rebrand?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US" altLang="en-US" sz="3000" dirty="0"/>
              <a:t>Rebranding can help change a businesses: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3000" dirty="0">
                <a:ea typeface="MS PGothic" panose="020B0600070205080204" pitchFamily="34" charset="-128"/>
              </a:rPr>
              <a:t>Quality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3000" dirty="0">
                <a:ea typeface="MS PGothic" panose="020B0600070205080204" pitchFamily="34" charset="-128"/>
              </a:rPr>
              <a:t>Target Market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3000" dirty="0">
                <a:ea typeface="MS PGothic" panose="020B0600070205080204" pitchFamily="34" charset="-128"/>
              </a:rPr>
              <a:t>New Product Line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3000" dirty="0">
                <a:ea typeface="MS PGothic" panose="020B0600070205080204" pitchFamily="34" charset="-128"/>
              </a:rPr>
              <a:t>Repositioning and Image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3000" dirty="0">
                <a:ea typeface="MS PGothic" panose="020B0600070205080204" pitchFamily="34" charset="-128"/>
              </a:rPr>
              <a:t>Altered Public Image</a:t>
            </a:r>
          </a:p>
          <a:p>
            <a:pPr marL="0" indent="0">
              <a:buNone/>
            </a:pPr>
            <a:endParaRPr lang="en-US" sz="4000" b="1" dirty="0"/>
          </a:p>
          <a:p>
            <a:pPr marL="0" indent="0">
              <a:buNone/>
              <a:defRPr/>
            </a:pP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3093327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Autofit/>
          </a:bodyPr>
          <a:lstStyle/>
          <a:p>
            <a:r>
              <a:rPr lang="en-GB" sz="4800" b="1" dirty="0"/>
              <a:t>Understanding Branding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08504" cy="468052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4800" b="1" dirty="0"/>
              <a:t>Activity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/>
              <a:t>Choose a current brand that is national recognized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/>
              <a:t>You may have 1 partner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/>
              <a:t>NOW - Rebrand it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/>
              <a:t>Complete a Partial Rebrand and a Total Rebrand</a:t>
            </a:r>
          </a:p>
          <a:p>
            <a:pPr marL="548640" lvl="1" indent="-201168" fontAlgn="auto">
              <a:spcAft>
                <a:spcPts val="0"/>
              </a:spcAft>
              <a:buFont typeface="Verdana"/>
              <a:buChar char="◦"/>
              <a:defRPr/>
            </a:pPr>
            <a:r>
              <a:rPr lang="en-US" dirty="0"/>
              <a:t>Come up with a new </a:t>
            </a:r>
          </a:p>
          <a:p>
            <a:pPr marL="786384" lvl="2" indent="-182880" fontAlgn="auto"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r>
              <a:rPr lang="en-US" dirty="0"/>
              <a:t>Logo</a:t>
            </a:r>
          </a:p>
          <a:p>
            <a:pPr marL="786384" lvl="2" indent="-182880" fontAlgn="auto"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r>
              <a:rPr lang="en-US" dirty="0"/>
              <a:t>Slogan</a:t>
            </a:r>
          </a:p>
          <a:p>
            <a:pPr marL="786384" lvl="2" indent="-182880" fontAlgn="auto"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r>
              <a:rPr lang="en-US" dirty="0"/>
              <a:t>Trade character</a:t>
            </a:r>
          </a:p>
          <a:p>
            <a:pPr marL="0" indent="0">
              <a:buNone/>
            </a:pPr>
            <a:endParaRPr lang="en-US" sz="4000" b="1" dirty="0"/>
          </a:p>
          <a:p>
            <a:pPr marL="0" indent="0">
              <a:buNone/>
              <a:defRPr/>
            </a:pP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marL="786384" lvl="2" indent="-182880" fontAlgn="auto">
              <a:lnSpc>
                <a:spcPct val="90000"/>
              </a:lnSpc>
              <a:spcAft>
                <a:spcPts val="0"/>
              </a:spcAft>
              <a:buClr>
                <a:schemeClr val="accent2">
                  <a:tint val="85000"/>
                  <a:satMod val="285000"/>
                </a:schemeClr>
              </a:buClr>
              <a:buFont typeface="Wingdings 2"/>
              <a:buChar char=""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477178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FFFFFF"/>
      </a:dk1>
      <a:lt1>
        <a:sysClr val="window" lastClr="000000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FFFFFF"/>
      </a:dk1>
      <a:lt1>
        <a:sysClr val="window" lastClr="00000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1614</TotalTime>
  <Words>887</Words>
  <Application>Microsoft Office PowerPoint</Application>
  <PresentationFormat>On-screen Show (4:3)</PresentationFormat>
  <Paragraphs>159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Myriad Pro</vt:lpstr>
      <vt:lpstr>Arial</vt:lpstr>
      <vt:lpstr>Calibri</vt:lpstr>
      <vt:lpstr>Times New Roman</vt:lpstr>
      <vt:lpstr>Verdana</vt:lpstr>
      <vt:lpstr>Wingdings</vt:lpstr>
      <vt:lpstr>Wingdings 2</vt:lpstr>
      <vt:lpstr>20140311PresentationUWTSDTemplate</vt:lpstr>
      <vt:lpstr>                     Marketing Fundamentals LCBB4004  Week 10   Understanding Branding   </vt:lpstr>
      <vt:lpstr>Week 10 </vt:lpstr>
      <vt:lpstr>Learning Outcomes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Video 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  <vt:lpstr>Understanding Branding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Abdi Rahman</cp:lastModifiedBy>
  <cp:revision>208</cp:revision>
  <cp:lastPrinted>2019-05-10T09:45:54Z</cp:lastPrinted>
  <dcterms:created xsi:type="dcterms:W3CDTF">2018-04-28T09:52:16Z</dcterms:created>
  <dcterms:modified xsi:type="dcterms:W3CDTF">2023-03-26T08:08:23Z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