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60" r:id="rId5"/>
    <p:sldId id="263" r:id="rId6"/>
    <p:sldId id="264" r:id="rId7"/>
    <p:sldId id="265" r:id="rId8"/>
    <p:sldId id="276" r:id="rId9"/>
    <p:sldId id="266" r:id="rId10"/>
    <p:sldId id="267" r:id="rId11"/>
    <p:sldId id="268" r:id="rId12"/>
    <p:sldId id="271" r:id="rId13"/>
    <p:sldId id="261" r:id="rId14"/>
    <p:sldId id="272" r:id="rId15"/>
    <p:sldId id="273" r:id="rId16"/>
    <p:sldId id="274" r:id="rId17"/>
    <p:sldId id="275" r:id="rId18"/>
    <p:sldId id="262" r:id="rId19"/>
    <p:sldId id="259" r:id="rId20"/>
    <p:sldId id="277" r:id="rId21"/>
    <p:sldId id="278" r:id="rId22"/>
    <p:sldId id="279" r:id="rId23"/>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46145" autoAdjust="0"/>
  </p:normalViewPr>
  <p:slideViewPr>
    <p:cSldViewPr snapToGrid="0">
      <p:cViewPr varScale="1">
        <p:scale>
          <a:sx n="53" d="100"/>
          <a:sy n="53" d="100"/>
        </p:scale>
        <p:origin x="27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B642830E-0B74-4F6E-AE59-F8D3AF12CED1}" type="datetimeFigureOut">
              <a:rPr lang="en-GB" smtClean="0"/>
              <a:t>12/04/2018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50039C00-777E-47EF-84AE-0037AA8DF3E0}" type="slidenum">
              <a:rPr lang="en-GB" smtClean="0"/>
              <a:t>‹#›</a:t>
            </a:fld>
            <a:endParaRPr lang="en-GB"/>
          </a:p>
        </p:txBody>
      </p:sp>
    </p:spTree>
    <p:extLst>
      <p:ext uri="{BB962C8B-B14F-4D97-AF65-F5344CB8AC3E}">
        <p14:creationId xmlns:p14="http://schemas.microsoft.com/office/powerpoint/2010/main" val="3835918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a:t>
            </a:fld>
            <a:endParaRPr lang="en-GB"/>
          </a:p>
        </p:txBody>
      </p:sp>
    </p:spTree>
    <p:extLst>
      <p:ext uri="{BB962C8B-B14F-4D97-AF65-F5344CB8AC3E}">
        <p14:creationId xmlns:p14="http://schemas.microsoft.com/office/powerpoint/2010/main" val="2045279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2</a:t>
            </a:fld>
            <a:endParaRPr lang="en-GB"/>
          </a:p>
        </p:txBody>
      </p:sp>
    </p:spTree>
    <p:extLst>
      <p:ext uri="{BB962C8B-B14F-4D97-AF65-F5344CB8AC3E}">
        <p14:creationId xmlns:p14="http://schemas.microsoft.com/office/powerpoint/2010/main" val="932793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smtClean="0"/>
              <a:t>A remedy is what the court gives the party who has suffered through non-performance of the contract.</a:t>
            </a:r>
          </a:p>
          <a:p>
            <a:endParaRPr lang="en-GB" dirty="0" smtClean="0"/>
          </a:p>
          <a:p>
            <a:endParaRPr lang="en-GB" dirty="0" smtClean="0"/>
          </a:p>
          <a:p>
            <a:r>
              <a:rPr lang="en-GB" dirty="0" smtClean="0"/>
              <a:t>Specific</a:t>
            </a:r>
            <a:r>
              <a:rPr lang="en-GB" baseline="0" dirty="0" smtClean="0"/>
              <a:t> remedies have been set out in the Consumer Rights Act 2015 for use in situations when any of the terms implied by statute are breached. </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3</a:t>
            </a:fld>
            <a:endParaRPr lang="en-GB"/>
          </a:p>
        </p:txBody>
      </p:sp>
    </p:spTree>
    <p:extLst>
      <p:ext uri="{BB962C8B-B14F-4D97-AF65-F5344CB8AC3E}">
        <p14:creationId xmlns:p14="http://schemas.microsoft.com/office/powerpoint/2010/main" val="1109954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4</a:t>
            </a:fld>
            <a:endParaRPr lang="en-GB"/>
          </a:p>
        </p:txBody>
      </p:sp>
    </p:spTree>
    <p:extLst>
      <p:ext uri="{BB962C8B-B14F-4D97-AF65-F5344CB8AC3E}">
        <p14:creationId xmlns:p14="http://schemas.microsoft.com/office/powerpoint/2010/main" val="265162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Given that contract</a:t>
            </a:r>
            <a:r>
              <a:rPr lang="en-GB" baseline="0" dirty="0" smtClean="0"/>
              <a:t> damages are traditionally intended to be compensatory, rather than imposed as a punishment, nominal damages of a few pounds or even pence may be awarded in situations where there has been a breach of contract but loss is minimal or non-existent.</a:t>
            </a:r>
          </a:p>
          <a:p>
            <a:endParaRPr lang="en-GB" baseline="0" dirty="0" smtClean="0"/>
          </a:p>
          <a:p>
            <a:r>
              <a:rPr lang="en-GB" baseline="0" dirty="0" smtClean="0"/>
              <a:t>If the </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5</a:t>
            </a:fld>
            <a:endParaRPr lang="en-GB"/>
          </a:p>
        </p:txBody>
      </p:sp>
    </p:spTree>
    <p:extLst>
      <p:ext uri="{BB962C8B-B14F-4D97-AF65-F5344CB8AC3E}">
        <p14:creationId xmlns:p14="http://schemas.microsoft.com/office/powerpoint/2010/main" val="1429529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Given that contract damages are traditionally intended to be compensatory, rather than imposed as a punishment, nominal damages of a few pounds or even pence may be awarded in situations where there has been a breach of contract but loss is minimal or non-existent.</a:t>
            </a:r>
          </a:p>
          <a:p>
            <a:endParaRPr lang="en-GB" dirty="0" smtClean="0"/>
          </a:p>
          <a:p>
            <a:r>
              <a:rPr lang="en-GB" dirty="0" smtClean="0"/>
              <a:t>If the court thinks</a:t>
            </a:r>
            <a:r>
              <a:rPr lang="en-GB" baseline="0" dirty="0" smtClean="0"/>
              <a:t> that the claimant was technically correct in bringing a claim but was wasting everyone’s time by suing, he may get contemptuous damages such as one penny.</a:t>
            </a:r>
            <a:endParaRPr lang="en-GB" dirty="0" smtClean="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6</a:t>
            </a:fld>
            <a:endParaRPr lang="en-GB"/>
          </a:p>
        </p:txBody>
      </p:sp>
    </p:spTree>
    <p:extLst>
      <p:ext uri="{BB962C8B-B14F-4D97-AF65-F5344CB8AC3E}">
        <p14:creationId xmlns:p14="http://schemas.microsoft.com/office/powerpoint/2010/main" val="2690900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Pecuniary</a:t>
            </a:r>
            <a:r>
              <a:rPr lang="en-GB" baseline="0" dirty="0" smtClean="0"/>
              <a:t> damages generally aim to compensate the injured party for their financial losses. In determining the exact sum that the claimant will recover, the courts will have regard to the main ways in which the loss is calculated.</a:t>
            </a:r>
          </a:p>
          <a:p>
            <a:endParaRPr lang="en-GB" baseline="0" dirty="0" smtClean="0"/>
          </a:p>
          <a:p>
            <a:pPr marL="228600" indent="-228600">
              <a:buAutoNum type="arabicParenR"/>
            </a:pPr>
            <a:r>
              <a:rPr lang="en-GB" b="1" u="sng" baseline="0" dirty="0" smtClean="0"/>
              <a:t>Loss of bargain/expectation loss:</a:t>
            </a:r>
          </a:p>
          <a:p>
            <a:pPr marL="0" indent="0">
              <a:buNone/>
            </a:pPr>
            <a:endParaRPr lang="en-GB" b="1" u="sng" baseline="0" dirty="0" smtClean="0"/>
          </a:p>
          <a:p>
            <a:pPr marL="0" indent="0">
              <a:buNone/>
            </a:pPr>
            <a:r>
              <a:rPr lang="en-GB" baseline="0" dirty="0" smtClean="0"/>
              <a:t>Damages here are awarded to put the claimant financially, into the position that he would have been in had the contract been properly performed</a:t>
            </a:r>
          </a:p>
          <a:p>
            <a:pPr marL="0" indent="0">
              <a:buNone/>
            </a:pPr>
            <a:r>
              <a:rPr lang="en-GB" baseline="0" dirty="0" smtClean="0"/>
              <a:t>In sale of goods cases, damages will often be the difference between the agreed contract price and the actual market price on the day of which the goods should have been delivered; the court aims to give the injured party what he should have had and therefore compensates for the </a:t>
            </a:r>
            <a:r>
              <a:rPr lang="en-GB" b="1" baseline="0" dirty="0" smtClean="0"/>
              <a:t>cost of replacement.</a:t>
            </a:r>
          </a:p>
          <a:p>
            <a:pPr marL="0" indent="0">
              <a:buNone/>
            </a:pPr>
            <a:r>
              <a:rPr lang="en-GB" b="0" baseline="0" dirty="0" smtClean="0"/>
              <a:t>Sometimes, the court may have to estimate what the claimant might have received if the contract had been honoured- </a:t>
            </a:r>
            <a:r>
              <a:rPr lang="en-GB" b="1" baseline="0" dirty="0" smtClean="0"/>
              <a:t>Chaplin v Hicks [1911].</a:t>
            </a:r>
          </a:p>
          <a:p>
            <a:pPr marL="0" indent="0">
              <a:buNone/>
            </a:pPr>
            <a:r>
              <a:rPr lang="en-GB" b="1" baseline="0" dirty="0" smtClean="0"/>
              <a:t>Chaplin v Hicks [1911]: </a:t>
            </a:r>
            <a:r>
              <a:rPr lang="en-GB" b="0" baseline="0" dirty="0" smtClean="0"/>
              <a:t>the claimant along with 49 other people was offered an interview, which she accepted. </a:t>
            </a:r>
          </a:p>
          <a:p>
            <a:pPr marL="0" indent="0">
              <a:buNone/>
            </a:pPr>
            <a:r>
              <a:rPr lang="en-GB" b="0" baseline="0" dirty="0" smtClean="0"/>
              <a:t>The D promised to choose 12 candidates from the 50 at the interview and offer them theatrical engagements for three years.</a:t>
            </a:r>
          </a:p>
          <a:p>
            <a:pPr marL="0" indent="0">
              <a:buNone/>
            </a:pPr>
            <a:r>
              <a:rPr lang="en-GB" b="0" baseline="0" dirty="0" smtClean="0"/>
              <a:t>The D did not give her enough notice of the interview and she sued for her lost chance of selection. The court felt it was difficult to assess the damages because she might not have succeeded at interview, but nevertheless was awarded her £100 for her LOST OPPORTUNITY. </a:t>
            </a:r>
          </a:p>
          <a:p>
            <a:pPr marL="0" indent="0">
              <a:buNone/>
            </a:pPr>
            <a:r>
              <a:rPr lang="en-GB" b="1" baseline="0" dirty="0" smtClean="0"/>
              <a:t>Damages of this kind are called SPECULATIVE DAMAGES </a:t>
            </a:r>
            <a:r>
              <a:rPr lang="en-GB" b="0" baseline="0" dirty="0" smtClean="0"/>
              <a:t>( Because the courts have to speculate).</a:t>
            </a:r>
          </a:p>
          <a:p>
            <a:pPr marL="0" indent="0">
              <a:buNone/>
            </a:pPr>
            <a:endParaRPr lang="en-GB" b="0" baseline="0" dirty="0" smtClean="0"/>
          </a:p>
          <a:p>
            <a:pPr marL="0" indent="0">
              <a:buNone/>
            </a:pPr>
            <a:r>
              <a:rPr lang="en-GB" b="0" baseline="0" dirty="0" smtClean="0"/>
              <a:t>2) </a:t>
            </a:r>
            <a:r>
              <a:rPr lang="en-GB" b="1" u="sng" baseline="0" dirty="0" smtClean="0"/>
              <a:t>Reliance loss</a:t>
            </a:r>
          </a:p>
          <a:p>
            <a:pPr marL="0" indent="0">
              <a:buNone/>
            </a:pPr>
            <a:r>
              <a:rPr lang="en-GB" b="0" u="none" baseline="0" dirty="0" smtClean="0"/>
              <a:t>In some instances it may be impossible to accurately quantify (or measure) what the loss of the bargain has actually cost. Instead, the award can, in some circumstances, be based upon “reliance”, being the sums spent by the injured party in reliance on the other party fulfilling his obligations.</a:t>
            </a:r>
          </a:p>
          <a:p>
            <a:pPr marL="0" indent="0">
              <a:buNone/>
            </a:pPr>
            <a:r>
              <a:rPr lang="en-GB" b="0" u="none" baseline="0" dirty="0" smtClean="0"/>
              <a:t>Also called consequential losses, in the sense that they are losses that have been incurred as a consequence of relying on the other party’s original contractual promise.</a:t>
            </a:r>
          </a:p>
          <a:p>
            <a:pPr marL="0" indent="0">
              <a:buNone/>
            </a:pPr>
            <a:endParaRPr lang="en-GB" b="0" u="none" baseline="0" dirty="0" smtClean="0"/>
          </a:p>
          <a:p>
            <a:pPr marL="0" indent="0">
              <a:buNone/>
            </a:pPr>
            <a:r>
              <a:rPr lang="en-GB" b="1" u="none" baseline="0" dirty="0" smtClean="0"/>
              <a:t>Anglia Television v Reed [1972] </a:t>
            </a:r>
          </a:p>
          <a:p>
            <a:pPr marL="0" indent="0">
              <a:buNone/>
            </a:pPr>
            <a:r>
              <a:rPr lang="en-GB" b="0" u="none" baseline="0" dirty="0" smtClean="0"/>
              <a:t>An actor pulled out of a film contract very late so that no replacement star could be found.</a:t>
            </a:r>
          </a:p>
          <a:p>
            <a:pPr marL="0" indent="0">
              <a:buNone/>
            </a:pPr>
            <a:r>
              <a:rPr lang="en-GB" b="0" u="none" baseline="0" dirty="0" smtClean="0"/>
              <a:t>The amount of profit which might have been made by the film was uncertain, so instead of loss of bargain, the claimants were awarded, in reliance loss, all the money that they had spent on preparations for the film which was now wasted as a </a:t>
            </a:r>
            <a:r>
              <a:rPr lang="en-GB" b="0" u="none" baseline="0" dirty="0" err="1" smtClean="0"/>
              <a:t>a</a:t>
            </a:r>
            <a:r>
              <a:rPr lang="en-GB" b="0" u="none" baseline="0" dirty="0" smtClean="0"/>
              <a:t> result of the defendants breach.</a:t>
            </a:r>
          </a:p>
          <a:p>
            <a:pPr marL="0" indent="0">
              <a:buNone/>
            </a:pPr>
            <a:endParaRPr lang="en-GB" b="1" baseline="0" dirty="0" smtClean="0"/>
          </a:p>
          <a:p>
            <a:pPr marL="0" indent="0">
              <a:buNone/>
            </a:pPr>
            <a:endParaRPr lang="en-GB" b="1" baseline="0" dirty="0" smtClean="0"/>
          </a:p>
        </p:txBody>
      </p:sp>
      <p:sp>
        <p:nvSpPr>
          <p:cNvPr id="4" name="Slide Number Placeholder 3"/>
          <p:cNvSpPr>
            <a:spLocks noGrp="1"/>
          </p:cNvSpPr>
          <p:nvPr>
            <p:ph type="sldNum" sz="quarter" idx="10"/>
          </p:nvPr>
        </p:nvSpPr>
        <p:spPr/>
        <p:txBody>
          <a:bodyPr/>
          <a:lstStyle/>
          <a:p>
            <a:fld id="{50039C00-777E-47EF-84AE-0037AA8DF3E0}" type="slidenum">
              <a:rPr lang="en-GB" smtClean="0"/>
              <a:t>7</a:t>
            </a:fld>
            <a:endParaRPr lang="en-GB"/>
          </a:p>
        </p:txBody>
      </p:sp>
    </p:spTree>
    <p:extLst>
      <p:ext uri="{BB962C8B-B14F-4D97-AF65-F5344CB8AC3E}">
        <p14:creationId xmlns:p14="http://schemas.microsoft.com/office/powerpoint/2010/main" val="5454140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Contract damages are usually</a:t>
            </a:r>
            <a:r>
              <a:rPr lang="en-GB" baseline="0" dirty="0" smtClean="0"/>
              <a:t> concerned with compensating financial losses, but in some situations compensation for non-pecuniary losses (such as mental distress) will also be recoverable.</a:t>
            </a:r>
          </a:p>
          <a:p>
            <a:r>
              <a:rPr lang="en-GB" baseline="0" dirty="0" smtClean="0"/>
              <a:t>Traditionally the English courts were reluctant to award damages under this heading except in 2 situations.</a:t>
            </a:r>
          </a:p>
          <a:p>
            <a:endParaRPr lang="en-GB" baseline="0" dirty="0" smtClean="0"/>
          </a:p>
          <a:p>
            <a:r>
              <a:rPr lang="en-GB" baseline="0" dirty="0" smtClean="0"/>
              <a:t>Farley v Skinner (No.2)[2001].</a:t>
            </a:r>
          </a:p>
          <a:p>
            <a:endParaRPr lang="en-GB" baseline="0" dirty="0" smtClean="0"/>
          </a:p>
          <a:p>
            <a:pPr marL="228600" indent="-228600">
              <a:buAutoNum type="arabicPeriod"/>
            </a:pPr>
            <a:r>
              <a:rPr lang="en-GB" baseline="0" dirty="0" smtClean="0"/>
              <a:t>Where the object of the contract is to provide pleasure, relaxation, peace of mind or freedom from distress, damages are recoverable.</a:t>
            </a:r>
          </a:p>
          <a:p>
            <a:pPr marL="171450" indent="-171450">
              <a:buFontTx/>
              <a:buChar char="-"/>
            </a:pPr>
            <a:r>
              <a:rPr lang="en-GB" b="1" baseline="0" dirty="0" smtClean="0"/>
              <a:t>Jarvis v Swan Tours [1973</a:t>
            </a:r>
          </a:p>
          <a:p>
            <a:pPr marL="0" indent="0">
              <a:buFontTx/>
              <a:buNone/>
            </a:pPr>
            <a:r>
              <a:rPr lang="en-GB" b="0" baseline="0" dirty="0" smtClean="0"/>
              <a:t>The claimant was awarded damages to compensate for his disappointment and distress when the holiday did not meet the advertised promises.</a:t>
            </a:r>
          </a:p>
          <a:p>
            <a:pPr marL="0" indent="0">
              <a:buFontTx/>
              <a:buNone/>
            </a:pPr>
            <a:endParaRPr lang="en-GB" baseline="0" dirty="0" smtClean="0"/>
          </a:p>
          <a:p>
            <a:pPr marL="171450" indent="-171450">
              <a:buFontTx/>
              <a:buChar char="-"/>
            </a:pPr>
            <a:endParaRPr lang="en-GB" baseline="0" dirty="0" smtClean="0"/>
          </a:p>
          <a:p>
            <a:pPr marL="0" indent="0">
              <a:buFontTx/>
              <a:buNone/>
            </a:pPr>
            <a:r>
              <a:rPr lang="en-GB" baseline="0" dirty="0" smtClean="0"/>
              <a:t>2. Where the breach causes physical inconvenience and discomfort which leads to mental suffering, damages are recoverable.</a:t>
            </a:r>
          </a:p>
          <a:p>
            <a:pPr marL="171450" indent="-171450">
              <a:buFontTx/>
              <a:buChar char="-"/>
            </a:pPr>
            <a:r>
              <a:rPr lang="en-GB" b="1" baseline="0" dirty="0" smtClean="0"/>
              <a:t>Milner v Carnival plc [2010]</a:t>
            </a:r>
          </a:p>
          <a:p>
            <a:pPr marL="0" indent="0">
              <a:buFontTx/>
              <a:buNone/>
            </a:pPr>
            <a:r>
              <a:rPr lang="en-GB" b="0" baseline="0" dirty="0" smtClean="0"/>
              <a:t>Where damages for the distress, discomfort and inconvenience suffered when a supposed luxury holiday turned out to be very problematic were limited to approximately £4,000 for each spouse.</a:t>
            </a:r>
          </a:p>
          <a:p>
            <a:pPr marL="0" indent="0">
              <a:buFontTx/>
              <a:buNone/>
            </a:pPr>
            <a:r>
              <a:rPr lang="en-GB" b="0" baseline="0" dirty="0" smtClean="0"/>
              <a:t>The judge said that although their expectations for the trip had been ‘sky high’, their subsequent distress could not be considered to be comparable with those suffering from bereavement.</a:t>
            </a:r>
            <a:endParaRPr lang="en-GB" b="0" dirty="0"/>
          </a:p>
        </p:txBody>
      </p:sp>
      <p:sp>
        <p:nvSpPr>
          <p:cNvPr id="4" name="Slide Number Placeholder 3"/>
          <p:cNvSpPr>
            <a:spLocks noGrp="1"/>
          </p:cNvSpPr>
          <p:nvPr>
            <p:ph type="sldNum" sz="quarter" idx="10"/>
          </p:nvPr>
        </p:nvSpPr>
        <p:spPr/>
        <p:txBody>
          <a:bodyPr/>
          <a:lstStyle/>
          <a:p>
            <a:fld id="{50039C00-777E-47EF-84AE-0037AA8DF3E0}" type="slidenum">
              <a:rPr lang="en-GB" smtClean="0"/>
              <a:t>8</a:t>
            </a:fld>
            <a:endParaRPr lang="en-GB"/>
          </a:p>
        </p:txBody>
      </p:sp>
    </p:spTree>
    <p:extLst>
      <p:ext uri="{BB962C8B-B14F-4D97-AF65-F5344CB8AC3E}">
        <p14:creationId xmlns:p14="http://schemas.microsoft.com/office/powerpoint/2010/main" val="10005771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9</a:t>
            </a:fld>
            <a:endParaRPr lang="en-GB"/>
          </a:p>
        </p:txBody>
      </p:sp>
    </p:spTree>
    <p:extLst>
      <p:ext uri="{BB962C8B-B14F-4D97-AF65-F5344CB8AC3E}">
        <p14:creationId xmlns:p14="http://schemas.microsoft.com/office/powerpoint/2010/main" val="2134479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first point to consider when deciding on</a:t>
            </a:r>
            <a:r>
              <a:rPr lang="en-GB" baseline="0" dirty="0" smtClean="0"/>
              <a:t> an award of damages is whether the breach of contract actually caused the loss that has been claimed for? If the answer is no, then damages are not available.</a:t>
            </a:r>
          </a:p>
          <a:p>
            <a:endParaRPr lang="en-GB" baseline="0" dirty="0" smtClean="0"/>
          </a:p>
          <a:p>
            <a:r>
              <a:rPr lang="en-GB" b="1" i="1" u="sng" baseline="0" dirty="0" smtClean="0"/>
              <a:t>C &amp; P Haulage v Middleton [1983]</a:t>
            </a:r>
          </a:p>
          <a:p>
            <a:r>
              <a:rPr lang="en-GB" baseline="0" dirty="0" smtClean="0"/>
              <a:t>Where the claimant tried to recover the costs of equipment that he had installed in a leased garage.</a:t>
            </a:r>
          </a:p>
          <a:p>
            <a:r>
              <a:rPr lang="en-GB" baseline="0" dirty="0" smtClean="0"/>
              <a:t>Although there had been a breach of contract, where he was unlawfully ejected from the garage he was not able to recover the equipment costs as the contract had provided that ‘any fixtures that you put in are left’.</a:t>
            </a:r>
          </a:p>
          <a:p>
            <a:r>
              <a:rPr lang="en-GB" baseline="0" dirty="0" smtClean="0"/>
              <a:t>His losses resulted from the nature of the contract and not from the breach.</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10</a:t>
            </a:fld>
            <a:endParaRPr lang="en-GB"/>
          </a:p>
        </p:txBody>
      </p:sp>
    </p:spTree>
    <p:extLst>
      <p:ext uri="{BB962C8B-B14F-4D97-AF65-F5344CB8AC3E}">
        <p14:creationId xmlns:p14="http://schemas.microsoft.com/office/powerpoint/2010/main" val="1961026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breach of contract may have far-reaching</a:t>
            </a:r>
            <a:r>
              <a:rPr lang="en-GB" baseline="0" dirty="0" smtClean="0"/>
              <a:t> consequences, particularly when it causes the injured party to lose profit that he might otherwise have had.</a:t>
            </a:r>
          </a:p>
          <a:p>
            <a:r>
              <a:rPr lang="en-GB" baseline="0" dirty="0" smtClean="0"/>
              <a:t>The basic rule established in Hadley v Baxendale, is that the person in breach will only be liable for losses which:</a:t>
            </a:r>
          </a:p>
          <a:p>
            <a:endParaRPr lang="en-GB" baseline="0" dirty="0" smtClean="0"/>
          </a:p>
          <a:p>
            <a:pPr marL="171450" indent="-171450">
              <a:buFontTx/>
              <a:buChar char="-"/>
            </a:pPr>
            <a:r>
              <a:rPr lang="en-GB" baseline="0" dirty="0" smtClean="0"/>
              <a:t>A reasonable person would have anticipated as being a likely (or reasonably foreseeable) result of the breach; or</a:t>
            </a:r>
          </a:p>
          <a:p>
            <a:pPr marL="171450" indent="-171450">
              <a:buFontTx/>
              <a:buChar char="-"/>
            </a:pPr>
            <a:r>
              <a:rPr lang="en-GB" baseline="0" dirty="0" smtClean="0"/>
              <a:t>The defendant had been specifically warned about by the claimant.</a:t>
            </a:r>
          </a:p>
          <a:p>
            <a:pPr marL="171450" indent="-171450">
              <a:buFontTx/>
              <a:buChar char="-"/>
            </a:pPr>
            <a:endParaRPr lang="en-GB" baseline="0" dirty="0" smtClean="0"/>
          </a:p>
          <a:p>
            <a:pPr marL="0" indent="0">
              <a:buFontTx/>
              <a:buNone/>
            </a:pPr>
            <a:r>
              <a:rPr lang="en-GB" baseline="0" dirty="0" smtClean="0"/>
              <a:t>All other losses will be considered to be too remote from the breach for him to be liable.</a:t>
            </a:r>
          </a:p>
          <a:p>
            <a:pPr marL="0" indent="0">
              <a:buFontTx/>
              <a:buNone/>
            </a:pPr>
            <a:endParaRPr lang="en-GB" baseline="0" dirty="0" smtClean="0"/>
          </a:p>
          <a:p>
            <a:pPr marL="0" indent="0">
              <a:buFontTx/>
              <a:buNone/>
            </a:pPr>
            <a:r>
              <a:rPr lang="en-GB" baseline="0" dirty="0" smtClean="0"/>
              <a:t>Hadley v Baxendale 1854</a:t>
            </a:r>
          </a:p>
          <a:p>
            <a:pPr marL="0" indent="0">
              <a:buFontTx/>
              <a:buNone/>
            </a:pPr>
            <a:r>
              <a:rPr lang="en-GB" baseline="0" dirty="0" smtClean="0"/>
              <a:t>Concerned a miller whose mill had a broken crankshaft.</a:t>
            </a:r>
          </a:p>
          <a:p>
            <a:pPr marL="0" indent="0">
              <a:buFontTx/>
              <a:buNone/>
            </a:pPr>
            <a:r>
              <a:rPr lang="en-GB" baseline="0" dirty="0" smtClean="0"/>
              <a:t>He asked the defendant, a carrier, to take the shaft to the makers so that they could use it as a model for a new one and the defendant promised to do this the next day. </a:t>
            </a:r>
          </a:p>
          <a:p>
            <a:pPr marL="0" indent="0">
              <a:buFontTx/>
              <a:buNone/>
            </a:pPr>
            <a:r>
              <a:rPr lang="en-GB" baseline="0" dirty="0" smtClean="0"/>
              <a:t>He actually took a week to deliver it, and as a result, the mill was idle and lost profit.</a:t>
            </a:r>
          </a:p>
          <a:p>
            <a:pPr marL="0" indent="0">
              <a:buFontTx/>
              <a:buNone/>
            </a:pPr>
            <a:r>
              <a:rPr lang="en-GB" baseline="0" dirty="0" smtClean="0"/>
              <a:t>The claimant sued for loss of profits.</a:t>
            </a:r>
          </a:p>
          <a:p>
            <a:pPr marL="0" indent="0">
              <a:buFontTx/>
              <a:buNone/>
            </a:pPr>
            <a:r>
              <a:rPr lang="en-GB" baseline="0" dirty="0" smtClean="0"/>
              <a:t>It was held that the defendant was not liable because the loss was not reasonably foreseeable and he did not know (because the C had not told him) that there was no spare and the mill could not work without the crank shaft.</a:t>
            </a:r>
          </a:p>
        </p:txBody>
      </p:sp>
      <p:sp>
        <p:nvSpPr>
          <p:cNvPr id="4" name="Slide Number Placeholder 3"/>
          <p:cNvSpPr>
            <a:spLocks noGrp="1"/>
          </p:cNvSpPr>
          <p:nvPr>
            <p:ph type="sldNum" sz="quarter" idx="10"/>
          </p:nvPr>
        </p:nvSpPr>
        <p:spPr/>
        <p:txBody>
          <a:bodyPr/>
          <a:lstStyle/>
          <a:p>
            <a:fld id="{50039C00-777E-47EF-84AE-0037AA8DF3E0}" type="slidenum">
              <a:rPr lang="en-GB" smtClean="0"/>
              <a:t>11</a:t>
            </a:fld>
            <a:endParaRPr lang="en-GB"/>
          </a:p>
        </p:txBody>
      </p:sp>
    </p:spTree>
    <p:extLst>
      <p:ext uri="{BB962C8B-B14F-4D97-AF65-F5344CB8AC3E}">
        <p14:creationId xmlns:p14="http://schemas.microsoft.com/office/powerpoint/2010/main" val="22095320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Like the remoteness</a:t>
            </a:r>
            <a:r>
              <a:rPr lang="en-GB" baseline="0" dirty="0" smtClean="0"/>
              <a:t> rule, this limits the amount of damages the claimant may be awarded.</a:t>
            </a:r>
          </a:p>
          <a:p>
            <a:r>
              <a:rPr lang="en-GB" baseline="0" dirty="0" smtClean="0"/>
              <a:t>He must keep his losses to a minimum and cannot claim for any loss that could reasonably be avoided.</a:t>
            </a:r>
          </a:p>
          <a:p>
            <a:r>
              <a:rPr lang="en-GB" baseline="0" dirty="0" smtClean="0"/>
              <a:t>For example, where a buyer has refused to accept the sellers goods, the seller must try to find another buyer as quickly as possible, if that is the best way to reduce the loss.</a:t>
            </a:r>
          </a:p>
          <a:p>
            <a:endParaRPr lang="en-GB" baseline="0" dirty="0" smtClean="0"/>
          </a:p>
          <a:p>
            <a:r>
              <a:rPr lang="en-GB" baseline="0" dirty="0" smtClean="0"/>
              <a:t>The key question when determining mitigation is whether the innocent party has acted reasonably.</a:t>
            </a:r>
          </a:p>
          <a:p>
            <a:endParaRPr lang="en-GB" baseline="0" dirty="0" smtClean="0"/>
          </a:p>
          <a:p>
            <a:r>
              <a:rPr lang="en-GB" baseline="0" dirty="0" smtClean="0"/>
              <a:t>If the seller waits for an unreasonably long time and the price goes down, he may bear some of the loss; he will only receive the difference between the contract price and the resale price at the date when the contract was broken. </a:t>
            </a:r>
          </a:p>
          <a:p>
            <a:r>
              <a:rPr lang="en-GB" baseline="0" dirty="0" smtClean="0"/>
              <a:t>If the seller has delayed reasonably, though, on the basis of a justifiable belief that the price will increase, his delay might not decrease the damages awarded, even if this assumption proves false and the price decreases. The buyer will be liable for all the losses actually suffered.</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12</a:t>
            </a:fld>
            <a:endParaRPr lang="en-GB"/>
          </a:p>
        </p:txBody>
      </p:sp>
    </p:spTree>
    <p:extLst>
      <p:ext uri="{BB962C8B-B14F-4D97-AF65-F5344CB8AC3E}">
        <p14:creationId xmlns:p14="http://schemas.microsoft.com/office/powerpoint/2010/main" val="37416986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0039C00-777E-47EF-84AE-0037AA8DF3E0}" type="slidenum">
              <a:rPr lang="en-GB" smtClean="0"/>
              <a:t>13</a:t>
            </a:fld>
            <a:endParaRPr lang="en-GB"/>
          </a:p>
        </p:txBody>
      </p:sp>
    </p:spTree>
    <p:extLst>
      <p:ext uri="{BB962C8B-B14F-4D97-AF65-F5344CB8AC3E}">
        <p14:creationId xmlns:p14="http://schemas.microsoft.com/office/powerpoint/2010/main" val="37023641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Under</a:t>
            </a:r>
            <a:r>
              <a:rPr lang="en-GB" baseline="0" dirty="0" smtClean="0"/>
              <a:t> the common law, the main available remedy is damages, which is available as of right. However, monetary compensation is not always an adequate remedy as can be seen in the scenario above.</a:t>
            </a:r>
          </a:p>
          <a:p>
            <a:endParaRPr lang="en-GB" baseline="0" dirty="0" smtClean="0"/>
          </a:p>
          <a:p>
            <a:r>
              <a:rPr lang="en-GB" baseline="0" dirty="0" smtClean="0"/>
              <a:t>There are a number of equitable remedies that are available at the courts discretion.</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14</a:t>
            </a:fld>
            <a:endParaRPr lang="en-GB"/>
          </a:p>
        </p:txBody>
      </p:sp>
    </p:spTree>
    <p:extLst>
      <p:ext uri="{BB962C8B-B14F-4D97-AF65-F5344CB8AC3E}">
        <p14:creationId xmlns:p14="http://schemas.microsoft.com/office/powerpoint/2010/main" val="474536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a:t>
            </a:r>
            <a:r>
              <a:rPr lang="en-GB" baseline="0" dirty="0" smtClean="0"/>
              <a:t> decree of specific performance is a court order compelling the performance of the contract. For example, if you had entered into a sales of goods contract and the seller refused to hand over the item being sold, you may prefer the remedy of specific performance instead of damages so that you could obtain the thing that you had been promised.</a:t>
            </a:r>
          </a:p>
          <a:p>
            <a:endParaRPr lang="en-GB" baseline="0" dirty="0" smtClean="0"/>
          </a:p>
          <a:p>
            <a:pPr marL="0" indent="0">
              <a:buNone/>
            </a:pPr>
            <a:r>
              <a:rPr lang="en-GB" sz="1200" dirty="0" smtClean="0">
                <a:latin typeface="Arial" panose="020B0604020202020204" pitchFamily="34" charset="0"/>
                <a:cs typeface="Arial" panose="020B0604020202020204" pitchFamily="34" charset="0"/>
              </a:rPr>
              <a:t>SP will not be granted  . . . </a:t>
            </a:r>
          </a:p>
          <a:p>
            <a:pPr>
              <a:buNone/>
            </a:pPr>
            <a:r>
              <a:rPr lang="en-GB" sz="1200" b="1" dirty="0" smtClean="0">
                <a:latin typeface="Arial" panose="020B0604020202020204" pitchFamily="34" charset="0"/>
                <a:cs typeface="Arial" panose="020B0604020202020204" pitchFamily="34" charset="0"/>
              </a:rPr>
              <a:t>Where damages would be an adequate remedy </a:t>
            </a:r>
          </a:p>
          <a:p>
            <a:pPr>
              <a:buNone/>
            </a:pPr>
            <a:r>
              <a:rPr lang="en-GB" sz="1200" b="0" dirty="0" smtClean="0">
                <a:latin typeface="Arial" panose="020B0604020202020204" pitchFamily="34" charset="0"/>
                <a:cs typeface="Arial" panose="020B0604020202020204" pitchFamily="34" charset="0"/>
              </a:rPr>
              <a:t>In nearly every case involving</a:t>
            </a:r>
            <a:r>
              <a:rPr lang="en-GB" sz="1200" b="0" baseline="0" dirty="0" smtClean="0">
                <a:latin typeface="Arial" panose="020B0604020202020204" pitchFamily="34" charset="0"/>
                <a:cs typeface="Arial" panose="020B0604020202020204" pitchFamily="34" charset="0"/>
              </a:rPr>
              <a:t> the sales of goods, it is sufficient to give the buyer money to replace the goods unless the goods they were buying were unique and cannot be acquired elsewhere for example, a famous painting that is a ‘one-off’.</a:t>
            </a:r>
            <a:endParaRPr lang="en-GB" sz="1200" b="0" dirty="0" smtClean="0">
              <a:latin typeface="Arial" panose="020B0604020202020204" pitchFamily="34" charset="0"/>
              <a:cs typeface="Arial" panose="020B0604020202020204" pitchFamily="34" charset="0"/>
            </a:endParaRPr>
          </a:p>
          <a:p>
            <a:pPr>
              <a:buAutoNum type="arabicPeriod"/>
            </a:pPr>
            <a:endParaRPr lang="en-GB" sz="1200" b="1" dirty="0" smtClean="0">
              <a:latin typeface="Arial" panose="020B0604020202020204" pitchFamily="34" charset="0"/>
              <a:cs typeface="Arial" panose="020B0604020202020204" pitchFamily="34" charset="0"/>
            </a:endParaRPr>
          </a:p>
          <a:p>
            <a:pPr>
              <a:buNone/>
            </a:pPr>
            <a:endParaRPr lang="en-GB" sz="1200" b="1" dirty="0" smtClean="0">
              <a:latin typeface="Arial" panose="020B0604020202020204" pitchFamily="34" charset="0"/>
              <a:cs typeface="Arial" panose="020B0604020202020204" pitchFamily="34" charset="0"/>
            </a:endParaRPr>
          </a:p>
          <a:p>
            <a:pPr>
              <a:buNone/>
            </a:pPr>
            <a:r>
              <a:rPr lang="en-GB" sz="1200" b="1" dirty="0" smtClean="0">
                <a:latin typeface="Arial" panose="020B0604020202020204" pitchFamily="34" charset="0"/>
                <a:cs typeface="Arial" panose="020B0604020202020204" pitchFamily="34" charset="0"/>
              </a:rPr>
              <a:t>If constant supervision by the court would be needed to ensure compliance with the order.</a:t>
            </a:r>
          </a:p>
          <a:p>
            <a:pPr>
              <a:buNone/>
            </a:pPr>
            <a:r>
              <a:rPr lang="en-GB" sz="1200" b="0" dirty="0" smtClean="0">
                <a:latin typeface="Arial" panose="020B0604020202020204" pitchFamily="34" charset="0"/>
                <a:cs typeface="Arial" panose="020B0604020202020204" pitchFamily="34" charset="0"/>
              </a:rPr>
              <a:t>In</a:t>
            </a:r>
            <a:r>
              <a:rPr lang="en-GB" sz="1200" b="0" baseline="0" dirty="0" smtClean="0">
                <a:latin typeface="Arial" panose="020B0604020202020204" pitchFamily="34" charset="0"/>
                <a:cs typeface="Arial" panose="020B0604020202020204" pitchFamily="34" charset="0"/>
              </a:rPr>
              <a:t> Ryan v Mutual Tontine Westminster Chambers Association [1893] the court refused the specific performance to require a porter to be in ‘permanent attendance’ at a block of flats as the courts would need to keep checking that the order was being complied with.</a:t>
            </a:r>
            <a:endParaRPr lang="en-GB" sz="1200" b="0" dirty="0" smtClean="0">
              <a:latin typeface="Arial" panose="020B0604020202020204" pitchFamily="34" charset="0"/>
              <a:cs typeface="Arial" panose="020B0604020202020204" pitchFamily="34" charset="0"/>
            </a:endParaRPr>
          </a:p>
          <a:p>
            <a:pPr>
              <a:buAutoNum type="arabicPeriod"/>
            </a:pPr>
            <a:endParaRPr lang="en-GB" sz="1200" b="1" dirty="0" smtClean="0">
              <a:latin typeface="Arial" panose="020B0604020202020204" pitchFamily="34" charset="0"/>
              <a:cs typeface="Arial" panose="020B0604020202020204" pitchFamily="34" charset="0"/>
            </a:endParaRPr>
          </a:p>
          <a:p>
            <a:pPr>
              <a:buNone/>
            </a:pPr>
            <a:endParaRPr lang="en-GB" sz="1200" b="1" dirty="0" smtClean="0">
              <a:latin typeface="Arial" panose="020B0604020202020204" pitchFamily="34" charset="0"/>
              <a:cs typeface="Arial" panose="020B0604020202020204" pitchFamily="34" charset="0"/>
            </a:endParaRPr>
          </a:p>
          <a:p>
            <a:pPr>
              <a:buNone/>
            </a:pPr>
            <a:r>
              <a:rPr lang="en-GB" sz="1200" b="1" dirty="0" smtClean="0">
                <a:latin typeface="Arial" panose="020B0604020202020204" pitchFamily="34" charset="0"/>
                <a:cs typeface="Arial" panose="020B0604020202020204" pitchFamily="34" charset="0"/>
              </a:rPr>
              <a:t>It is generally not available in relation to a contract such as personal services, such as employment.</a:t>
            </a:r>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15</a:t>
            </a:fld>
            <a:endParaRPr lang="en-GB"/>
          </a:p>
        </p:txBody>
      </p:sp>
    </p:spTree>
    <p:extLst>
      <p:ext uri="{BB962C8B-B14F-4D97-AF65-F5344CB8AC3E}">
        <p14:creationId xmlns:p14="http://schemas.microsoft.com/office/powerpoint/2010/main" val="27988385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An injunction is a court order</a:t>
            </a:r>
            <a:r>
              <a:rPr lang="en-GB" baseline="0" dirty="0" smtClean="0"/>
              <a:t> instructing someone to refrain from an action.</a:t>
            </a:r>
          </a:p>
          <a:p>
            <a:r>
              <a:rPr lang="en-GB" baseline="0" dirty="0" smtClean="0"/>
              <a:t>It may be sought where a party tries to break a promise not to work for another whilst engaged by the Claimant.</a:t>
            </a:r>
          </a:p>
          <a:p>
            <a:r>
              <a:rPr lang="en-GB" baseline="0" dirty="0" smtClean="0"/>
              <a:t>Like specific performance, it will not be awarded if damages would be sufficient. </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16</a:t>
            </a:fld>
            <a:endParaRPr lang="en-GB"/>
          </a:p>
        </p:txBody>
      </p:sp>
    </p:spTree>
    <p:extLst>
      <p:ext uri="{BB962C8B-B14F-4D97-AF65-F5344CB8AC3E}">
        <p14:creationId xmlns:p14="http://schemas.microsoft.com/office/powerpoint/2010/main" val="5588553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smtClean="0"/>
              <a:t>Pecuniary</a:t>
            </a:r>
            <a:r>
              <a:rPr lang="en-GB" baseline="0" dirty="0" smtClean="0"/>
              <a:t> losses are financial losses. Non-pecuniary are non-financial losses, such as mental distress and loss of enjoyment.</a:t>
            </a:r>
          </a:p>
          <a:p>
            <a:pPr marL="0" indent="0">
              <a:buNone/>
            </a:pPr>
            <a:endParaRPr lang="en-GB" baseline="0" dirty="0" smtClean="0"/>
          </a:p>
          <a:p>
            <a:pPr marL="0" indent="0">
              <a:buNone/>
            </a:pPr>
            <a:r>
              <a:rPr lang="en-GB" baseline="0" dirty="0" smtClean="0"/>
              <a:t>2. Damages under expectation loss put the claimant into the financial position they would have been in had the contract been performed properly.</a:t>
            </a:r>
          </a:p>
          <a:p>
            <a:pPr marL="0" indent="0">
              <a:buNone/>
            </a:pPr>
            <a:r>
              <a:rPr lang="en-GB" baseline="0" dirty="0" smtClean="0"/>
              <a:t>      Damages under reliance loss look at the money spent by the injured party in reliance on the other party fulfilling his contractual obligation.</a:t>
            </a:r>
          </a:p>
          <a:p>
            <a:pPr marL="0" indent="0">
              <a:buNone/>
            </a:pPr>
            <a:endParaRPr lang="en-GB" baseline="0" dirty="0" smtClean="0"/>
          </a:p>
          <a:p>
            <a:pPr marL="0" indent="0">
              <a:buNone/>
            </a:pPr>
            <a:r>
              <a:rPr lang="en-GB" baseline="0" dirty="0" smtClean="0"/>
              <a:t>3. The remoteness of damage rule means that the person in breach will only be liable for those losses which were in the reasonable contemplation of the parties at the time the contract was made, either due to their losses being reasonably foreseeable or because the claimant had warned the defendant about the specific losses (Hadley v Baxendale).</a:t>
            </a:r>
          </a:p>
          <a:p>
            <a:pPr marL="0" indent="0">
              <a:buNone/>
            </a:pPr>
            <a:endParaRPr lang="en-GB" baseline="0" dirty="0" smtClean="0"/>
          </a:p>
          <a:p>
            <a:pPr marL="0" indent="0">
              <a:buNone/>
            </a:pPr>
            <a:r>
              <a:rPr lang="en-GB" baseline="0" dirty="0" smtClean="0"/>
              <a:t>4. Specific performance will generally not be awarded where:</a:t>
            </a:r>
          </a:p>
          <a:p>
            <a:pPr marL="0" indent="0">
              <a:buNone/>
            </a:pPr>
            <a:r>
              <a:rPr lang="en-GB" baseline="0" dirty="0" smtClean="0"/>
              <a:t>Damages are an adequate remedy</a:t>
            </a:r>
          </a:p>
          <a:p>
            <a:pPr marL="0" indent="0">
              <a:buNone/>
            </a:pPr>
            <a:r>
              <a:rPr lang="en-GB" baseline="0" dirty="0" smtClean="0"/>
              <a:t>Constant supervision by the courts is required</a:t>
            </a:r>
          </a:p>
          <a:p>
            <a:pPr marL="0" indent="0">
              <a:buNone/>
            </a:pPr>
            <a:r>
              <a:rPr lang="en-GB" baseline="0" dirty="0" smtClean="0"/>
              <a:t>It relates to a contract for personal services</a:t>
            </a:r>
          </a:p>
          <a:p>
            <a:pPr marL="0" indent="0">
              <a:buNone/>
            </a:pP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17</a:t>
            </a:fld>
            <a:endParaRPr lang="en-GB"/>
          </a:p>
        </p:txBody>
      </p:sp>
    </p:spTree>
    <p:extLst>
      <p:ext uri="{BB962C8B-B14F-4D97-AF65-F5344CB8AC3E}">
        <p14:creationId xmlns:p14="http://schemas.microsoft.com/office/powerpoint/2010/main" val="36159869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the general remedies available</a:t>
            </a:r>
            <a:r>
              <a:rPr lang="en-GB" baseline="0" dirty="0" smtClean="0"/>
              <a:t>, we also need to consider some specific remedies which apply in relation to remedies which apply in relation to breaches of the terms implied by the Consumer Rights Act 2015.</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18</a:t>
            </a:fld>
            <a:endParaRPr lang="en-GB"/>
          </a:p>
        </p:txBody>
      </p:sp>
    </p:spTree>
    <p:extLst>
      <p:ext uri="{BB962C8B-B14F-4D97-AF65-F5344CB8AC3E}">
        <p14:creationId xmlns:p14="http://schemas.microsoft.com/office/powerpoint/2010/main" val="39337893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S19 also confirms</a:t>
            </a:r>
            <a:r>
              <a:rPr lang="en-GB" baseline="0" dirty="0" smtClean="0"/>
              <a:t> that these remedy options do not prevent the consumer from seeking other remedies, as appropriate, including damages, specific performance and repudiation.</a:t>
            </a:r>
          </a:p>
          <a:p>
            <a:r>
              <a:rPr lang="en-GB" baseline="0" dirty="0" smtClean="0"/>
              <a:t>These remedies can be sought instead of, or as well as, the remedies listed here, but the consumer is not permitted to recover more than once for the same loss.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19</a:t>
            </a:fld>
            <a:endParaRPr lang="en-GB"/>
          </a:p>
        </p:txBody>
      </p:sp>
    </p:spTree>
    <p:extLst>
      <p:ext uri="{BB962C8B-B14F-4D97-AF65-F5344CB8AC3E}">
        <p14:creationId xmlns:p14="http://schemas.microsoft.com/office/powerpoint/2010/main" val="30727592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First, the consumer has a 30 day window within which to exercise their</a:t>
            </a:r>
            <a:r>
              <a:rPr lang="en-GB" baseline="0" dirty="0" smtClean="0"/>
              <a:t> initial right to reject goods which breach any of the implied terms.</a:t>
            </a:r>
          </a:p>
          <a:p>
            <a:r>
              <a:rPr lang="en-GB" baseline="0" dirty="0" smtClean="0"/>
              <a:t>The time limit usually begins once the consumer has gained ownership or possession of the goods, and will be put on hold whilst any repair or replacement is being attempted on the goods.</a:t>
            </a:r>
          </a:p>
          <a:p>
            <a:r>
              <a:rPr lang="en-GB" baseline="0" dirty="0" smtClean="0"/>
              <a:t>Rejection allows the consumer to treat the contract as ended, releasing him from all contractual obligations.</a:t>
            </a:r>
          </a:p>
          <a:p>
            <a:r>
              <a:rPr lang="en-GB" baseline="0" dirty="0" smtClean="0"/>
              <a:t>He is also entitled to a refund – which must be provided to him within 14 days that the refund was agreed – but he must either return the goods to the trader or make them available for collection.</a:t>
            </a:r>
          </a:p>
          <a:p>
            <a:endParaRPr lang="en-GB" baseline="0" dirty="0" smtClean="0"/>
          </a:p>
          <a:p>
            <a:r>
              <a:rPr lang="en-GB" baseline="0" dirty="0" smtClean="0"/>
              <a:t>In terms off what can be rejected, s21 identifies the following options for a consumer:</a:t>
            </a:r>
          </a:p>
          <a:p>
            <a:pPr marL="171450" indent="-171450">
              <a:buFontTx/>
              <a:buChar char="-"/>
            </a:pPr>
            <a:r>
              <a:rPr lang="en-GB" baseline="0" dirty="0" smtClean="0"/>
              <a:t>Rejecting all the goods that have been supplied (including non-faulty ones)</a:t>
            </a:r>
          </a:p>
          <a:p>
            <a:pPr marL="171450" indent="-171450">
              <a:buFontTx/>
              <a:buChar char="-"/>
            </a:pPr>
            <a:r>
              <a:rPr lang="en-GB" baseline="0" dirty="0" smtClean="0"/>
              <a:t>Rejecting all of the goods which are faulty and keeping the non-faulty ones</a:t>
            </a:r>
          </a:p>
          <a:p>
            <a:pPr marL="171450" indent="-171450">
              <a:buFontTx/>
              <a:buChar char="-"/>
            </a:pPr>
            <a:r>
              <a:rPr lang="en-GB" baseline="0" dirty="0" smtClean="0"/>
              <a:t>Rejecting some of the faulty goods and keeping some of those which are faulty and some which are not faulty.</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20</a:t>
            </a:fld>
            <a:endParaRPr lang="en-GB"/>
          </a:p>
        </p:txBody>
      </p:sp>
    </p:spTree>
    <p:extLst>
      <p:ext uri="{BB962C8B-B14F-4D97-AF65-F5344CB8AC3E}">
        <p14:creationId xmlns:p14="http://schemas.microsoft.com/office/powerpoint/2010/main" val="19638963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Alternatively,</a:t>
            </a:r>
            <a:r>
              <a:rPr lang="en-GB" baseline="0" dirty="0" smtClean="0"/>
              <a:t> under s23, the consumer can require the trader to repair or replace the faulty goods. The trader is required to:</a:t>
            </a:r>
          </a:p>
          <a:p>
            <a:pPr marL="171450" indent="-171450">
              <a:buFontTx/>
              <a:buChar char="-"/>
            </a:pPr>
            <a:r>
              <a:rPr lang="en-GB" baseline="0" dirty="0" smtClean="0"/>
              <a:t>Replace the item or attempt repair within a reasonable period of time</a:t>
            </a:r>
          </a:p>
          <a:p>
            <a:pPr marL="171450" indent="-171450">
              <a:buFontTx/>
              <a:buChar char="-"/>
            </a:pPr>
            <a:r>
              <a:rPr lang="en-GB" baseline="0" dirty="0" smtClean="0"/>
              <a:t>Do so without causing significant inconvenience to the consumer </a:t>
            </a:r>
          </a:p>
          <a:p>
            <a:pPr marL="171450" indent="-171450">
              <a:buFontTx/>
              <a:buChar char="-"/>
            </a:pPr>
            <a:r>
              <a:rPr lang="en-GB" baseline="0" dirty="0" smtClean="0"/>
              <a:t>Bear any of the costs incurred in attempting the repair/replacement</a:t>
            </a:r>
          </a:p>
          <a:p>
            <a:pPr marL="171450" indent="-171450">
              <a:buFontTx/>
              <a:buChar char="-"/>
            </a:pPr>
            <a:endParaRPr lang="en-GB" baseline="0" dirty="0" smtClean="0"/>
          </a:p>
          <a:p>
            <a:pPr marL="0" indent="0">
              <a:buFontTx/>
              <a:buNone/>
            </a:pPr>
            <a:r>
              <a:rPr lang="en-GB" baseline="0" dirty="0" smtClean="0"/>
              <a:t>Meanwhile, the consumer must:</a:t>
            </a:r>
          </a:p>
          <a:p>
            <a:pPr marL="171450" indent="-171450">
              <a:buFontTx/>
              <a:buChar char="-"/>
            </a:pPr>
            <a:r>
              <a:rPr lang="en-GB" baseline="0" dirty="0" smtClean="0"/>
              <a:t>Allow the trader a reasonable time to repair/replace before asking for the alternative option, or to decide to enforce their short-term right to reject.</a:t>
            </a:r>
          </a:p>
          <a:p>
            <a:pPr marL="0" indent="0">
              <a:buFontTx/>
              <a:buNone/>
            </a:pPr>
            <a:endParaRPr lang="en-GB" baseline="0" dirty="0" smtClean="0"/>
          </a:p>
          <a:p>
            <a:pPr marL="0" indent="0">
              <a:buFontTx/>
              <a:buNone/>
            </a:pPr>
            <a:r>
              <a:rPr lang="en-GB" baseline="0" dirty="0" smtClean="0"/>
              <a:t>If this remedy is chosen during the initial 30 days of ownership, the ‘stopwatch’ on the short term right to reject will be paused whilst the repair or replacement takes place. When the repair has taken place, the consumer will have the remainder of the 30 day period, or a period of 7 days (whichever is longer), to consider whether or not to reject the goods.</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21</a:t>
            </a:fld>
            <a:endParaRPr lang="en-GB"/>
          </a:p>
        </p:txBody>
      </p:sp>
    </p:spTree>
    <p:extLst>
      <p:ext uri="{BB962C8B-B14F-4D97-AF65-F5344CB8AC3E}">
        <p14:creationId xmlns:p14="http://schemas.microsoft.com/office/powerpoint/2010/main" val="373135155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final remedy</a:t>
            </a:r>
            <a:r>
              <a:rPr lang="en-GB" baseline="0" dirty="0" smtClean="0"/>
              <a:t> option set out in s24, is the right to either:</a:t>
            </a:r>
          </a:p>
          <a:p>
            <a:pPr marL="171450" indent="-171450">
              <a:buFontTx/>
              <a:buChar char="-"/>
            </a:pPr>
            <a:r>
              <a:rPr lang="en-GB" baseline="0" dirty="0" smtClean="0"/>
              <a:t>Keep the goods but insist on a price reduction</a:t>
            </a:r>
          </a:p>
          <a:p>
            <a:pPr marL="171450" indent="-171450">
              <a:buFontTx/>
              <a:buChar char="-"/>
            </a:pPr>
            <a:r>
              <a:rPr lang="en-GB" baseline="0" dirty="0" smtClean="0"/>
              <a:t>To finally reject them</a:t>
            </a:r>
          </a:p>
          <a:p>
            <a:pPr marL="171450" indent="-171450">
              <a:buFontTx/>
              <a:buChar char="-"/>
            </a:pPr>
            <a:endParaRPr lang="en-GB" baseline="0" dirty="0" smtClean="0"/>
          </a:p>
          <a:p>
            <a:pPr marL="0" indent="0">
              <a:buFontTx/>
              <a:buNone/>
            </a:pPr>
            <a:r>
              <a:rPr lang="en-GB" baseline="0" dirty="0" smtClean="0"/>
              <a:t>Generally, these alternative options (the consumer cannot claim both) become available in the event that the repair or replacement has not been possible or it has not remedied the defect.</a:t>
            </a:r>
          </a:p>
          <a:p>
            <a:pPr marL="0" indent="0">
              <a:buFontTx/>
              <a:buNone/>
            </a:pPr>
            <a:endParaRPr lang="en-GB" baseline="0" dirty="0" smtClean="0"/>
          </a:p>
          <a:p>
            <a:pPr marL="0" indent="0">
              <a:buFontTx/>
              <a:buNone/>
            </a:pPr>
            <a:r>
              <a:rPr lang="en-GB" baseline="0" dirty="0" smtClean="0"/>
              <a:t>With the price reduction option, the consumer can keep the goods. The amount by which the original purchase price is reduced will depend upon a number of factors, but the primary focus should be on the difference in value in the amount paid and the value of the goods actually provided. Interestingly, CRA 2015 permits the deduction to be anything up to and including the full value price.</a:t>
            </a:r>
          </a:p>
          <a:p>
            <a:pPr marL="0" indent="0">
              <a:buFontTx/>
              <a:buNone/>
            </a:pPr>
            <a:endParaRPr lang="en-GB" baseline="0" dirty="0" smtClean="0"/>
          </a:p>
          <a:p>
            <a:pPr marL="0" indent="0">
              <a:buFontTx/>
              <a:buNone/>
            </a:pPr>
            <a:r>
              <a:rPr lang="en-GB" baseline="0" dirty="0" smtClean="0"/>
              <a:t>With the final right to reject, under s20, the consumers rejection allows them to receive a full refund, which must be provided to him no more than 14 days from the date when the agreement to refund is made.</a:t>
            </a:r>
          </a:p>
          <a:p>
            <a:pPr marL="0" indent="0">
              <a:buFontTx/>
              <a:buNone/>
            </a:pPr>
            <a:endParaRPr lang="en-GB" baseline="0" dirty="0" smtClean="0"/>
          </a:p>
          <a:p>
            <a:pPr marL="0" indent="0">
              <a:buFontTx/>
              <a:buNone/>
            </a:pPr>
            <a:r>
              <a:rPr lang="en-GB" baseline="0" dirty="0" smtClean="0"/>
              <a:t>However, under s24, the trader may be permitted to pay back less than the full purchase price, to take account of any use that the consumer has had of the goods, - for example: if the consumer has had the benefit of nine months’ use of the goods, a full refund on the purchase price may be considered inappropriate. CRA 2015 suggests that a full refund would be expected if the rejection came after this. The only exception to this would be in relation to motor vehicles where a deduction could be made in the first six months. </a:t>
            </a:r>
            <a:endParaRPr lang="en-GB" dirty="0"/>
          </a:p>
        </p:txBody>
      </p:sp>
      <p:sp>
        <p:nvSpPr>
          <p:cNvPr id="4" name="Slide Number Placeholder 3"/>
          <p:cNvSpPr>
            <a:spLocks noGrp="1"/>
          </p:cNvSpPr>
          <p:nvPr>
            <p:ph type="sldNum" sz="quarter" idx="10"/>
          </p:nvPr>
        </p:nvSpPr>
        <p:spPr/>
        <p:txBody>
          <a:bodyPr/>
          <a:lstStyle/>
          <a:p>
            <a:fld id="{50039C00-777E-47EF-84AE-0037AA8DF3E0}" type="slidenum">
              <a:rPr lang="en-GB" smtClean="0"/>
              <a:t>22</a:t>
            </a:fld>
            <a:endParaRPr lang="en-GB"/>
          </a:p>
        </p:txBody>
      </p:sp>
    </p:spTree>
    <p:extLst>
      <p:ext uri="{BB962C8B-B14F-4D97-AF65-F5344CB8AC3E}">
        <p14:creationId xmlns:p14="http://schemas.microsoft.com/office/powerpoint/2010/main" val="40064261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4/12/2018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4/12/2018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4/12/2018</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4/12/2018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Remedies for Breach of contract	</a:t>
            </a:r>
            <a:endParaRPr lang="en-GB" dirty="0"/>
          </a:p>
        </p:txBody>
      </p:sp>
      <p:sp>
        <p:nvSpPr>
          <p:cNvPr id="3" name="Subtitle 2"/>
          <p:cNvSpPr>
            <a:spLocks noGrp="1"/>
          </p:cNvSpPr>
          <p:nvPr>
            <p:ph type="subTitle" idx="1"/>
          </p:nvPr>
        </p:nvSpPr>
        <p:spPr/>
        <p:txBody>
          <a:bodyPr/>
          <a:lstStyle/>
          <a:p>
            <a:r>
              <a:rPr lang="en-GB" dirty="0" smtClean="0"/>
              <a:t>Laura Knight</a:t>
            </a:r>
            <a:endParaRPr lang="en-GB" dirty="0"/>
          </a:p>
        </p:txBody>
      </p:sp>
    </p:spTree>
    <p:extLst>
      <p:ext uri="{BB962C8B-B14F-4D97-AF65-F5344CB8AC3E}">
        <p14:creationId xmlns:p14="http://schemas.microsoft.com/office/powerpoint/2010/main" val="1037077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objectives</a:t>
            </a:r>
            <a:endParaRPr lang="en-GB" dirty="0"/>
          </a:p>
        </p:txBody>
      </p:sp>
      <p:sp>
        <p:nvSpPr>
          <p:cNvPr id="3" name="Content Placeholder 2"/>
          <p:cNvSpPr>
            <a:spLocks noGrp="1"/>
          </p:cNvSpPr>
          <p:nvPr>
            <p:ph idx="1"/>
          </p:nvPr>
        </p:nvSpPr>
        <p:spPr/>
        <p:txBody>
          <a:bodyPr/>
          <a:lstStyle/>
          <a:p>
            <a:pPr marL="0" indent="0">
              <a:buNone/>
            </a:pPr>
            <a:r>
              <a:rPr lang="en-GB" dirty="0" smtClean="0"/>
              <a:t>By the end of this session, you should be able to . . . </a:t>
            </a:r>
          </a:p>
          <a:p>
            <a:pPr marL="0" indent="0">
              <a:buNone/>
            </a:pPr>
            <a:endParaRPr lang="en-GB" dirty="0"/>
          </a:p>
          <a:p>
            <a:pPr marL="0" indent="0">
              <a:buNone/>
            </a:pPr>
            <a:endParaRPr lang="en-GB" dirty="0" smtClean="0"/>
          </a:p>
          <a:p>
            <a:pPr marL="0" indent="0" algn="ctr">
              <a:buNone/>
            </a:pPr>
            <a:r>
              <a:rPr lang="en-GB" sz="2400" dirty="0" smtClean="0"/>
              <a:t>Explain the remedies that are available where a contract has been breached</a:t>
            </a:r>
            <a:endParaRPr lang="en-GB" sz="2400" dirty="0"/>
          </a:p>
        </p:txBody>
      </p:sp>
    </p:spTree>
    <p:extLst>
      <p:ext uri="{BB962C8B-B14F-4D97-AF65-F5344CB8AC3E}">
        <p14:creationId xmlns:p14="http://schemas.microsoft.com/office/powerpoint/2010/main" val="2191881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8984" y="551935"/>
            <a:ext cx="7306855" cy="5489427"/>
          </a:xfrm>
        </p:spPr>
        <p:txBody>
          <a:bodyPr>
            <a:noAutofit/>
          </a:bodyPr>
          <a:lstStyle/>
          <a:p>
            <a:pPr marL="0" indent="0">
              <a:buNone/>
            </a:pPr>
            <a:endParaRPr lang="en-GB" sz="2800" dirty="0"/>
          </a:p>
          <a:p>
            <a:pPr marL="0" indent="0">
              <a:buNone/>
            </a:pPr>
            <a:r>
              <a:rPr lang="en-GB" sz="2800" dirty="0" smtClean="0">
                <a:latin typeface="Arial" panose="020B0604020202020204" pitchFamily="34" charset="0"/>
                <a:cs typeface="Arial" panose="020B0604020202020204" pitchFamily="34" charset="0"/>
              </a:rPr>
              <a:t>The main remedies available for breach of contract are:</a:t>
            </a:r>
          </a:p>
          <a:p>
            <a:pPr>
              <a:buFontTx/>
              <a:buChar char="-"/>
            </a:pPr>
            <a:r>
              <a:rPr lang="en-GB" sz="2800" dirty="0" smtClean="0">
                <a:latin typeface="Arial" panose="020B0604020202020204" pitchFamily="34" charset="0"/>
                <a:cs typeface="Arial" panose="020B0604020202020204" pitchFamily="34" charset="0"/>
              </a:rPr>
              <a:t>The common law remedy of </a:t>
            </a:r>
            <a:r>
              <a:rPr lang="en-GB" sz="2800" b="1" dirty="0" smtClean="0">
                <a:solidFill>
                  <a:schemeClr val="accent2"/>
                </a:solidFill>
                <a:latin typeface="Arial" panose="020B0604020202020204" pitchFamily="34" charset="0"/>
                <a:cs typeface="Arial" panose="020B0604020202020204" pitchFamily="34" charset="0"/>
              </a:rPr>
              <a:t>DAMAGES</a:t>
            </a:r>
            <a:r>
              <a:rPr lang="en-GB" sz="2800" dirty="0" smtClean="0">
                <a:latin typeface="Arial" panose="020B0604020202020204" pitchFamily="34" charset="0"/>
                <a:cs typeface="Arial" panose="020B0604020202020204" pitchFamily="34" charset="0"/>
              </a:rPr>
              <a:t>; and</a:t>
            </a:r>
          </a:p>
          <a:p>
            <a:pPr>
              <a:buFontTx/>
              <a:buChar char="-"/>
            </a:pPr>
            <a:r>
              <a:rPr lang="en-GB" sz="2800" b="1" dirty="0" smtClean="0">
                <a:solidFill>
                  <a:schemeClr val="accent2"/>
                </a:solidFill>
                <a:latin typeface="Arial" panose="020B0604020202020204" pitchFamily="34" charset="0"/>
                <a:cs typeface="Arial" panose="020B0604020202020204" pitchFamily="34" charset="0"/>
              </a:rPr>
              <a:t>EQUITABLE REMEDIES</a:t>
            </a:r>
            <a:r>
              <a:rPr lang="en-GB" sz="2800" dirty="0" smtClean="0">
                <a:solidFill>
                  <a:schemeClr val="accent2"/>
                </a:solidFill>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including specific performance and injunction</a:t>
            </a:r>
          </a:p>
          <a:p>
            <a:pPr>
              <a:buFontTx/>
              <a:buChar char="-"/>
            </a:pPr>
            <a:endParaRPr lang="en-GB" sz="2800" dirty="0">
              <a:latin typeface="Arial" panose="020B0604020202020204" pitchFamily="34" charset="0"/>
              <a:cs typeface="Arial" panose="020B0604020202020204" pitchFamily="34" charset="0"/>
            </a:endParaRPr>
          </a:p>
          <a:p>
            <a:pPr marL="0" indent="0">
              <a:buNone/>
            </a:pPr>
            <a:r>
              <a:rPr lang="en-GB" sz="2800" dirty="0" smtClean="0">
                <a:latin typeface="Arial" panose="020B0604020202020204" pitchFamily="34" charset="0"/>
                <a:cs typeface="Arial" panose="020B0604020202020204" pitchFamily="34" charset="0"/>
              </a:rPr>
              <a:t>In addition, the injured party may be able to terminate the contract (repudiation).</a:t>
            </a:r>
            <a:endParaRPr lang="en-GB" sz="28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rotWithShape="1">
          <a:blip r:embed="rId3"/>
          <a:srcRect l="17452" r="19417"/>
          <a:stretch/>
        </p:blipFill>
        <p:spPr>
          <a:xfrm>
            <a:off x="7980218" y="1693311"/>
            <a:ext cx="4061361" cy="3206674"/>
          </a:xfrm>
          <a:prstGeom prst="rect">
            <a:avLst/>
          </a:prstGeom>
        </p:spPr>
      </p:pic>
    </p:spTree>
    <p:extLst>
      <p:ext uri="{BB962C8B-B14F-4D97-AF65-F5344CB8AC3E}">
        <p14:creationId xmlns:p14="http://schemas.microsoft.com/office/powerpoint/2010/main" val="33531571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00696" y="2303813"/>
            <a:ext cx="4952010" cy="1446550"/>
          </a:xfrm>
          <a:prstGeom prst="rect">
            <a:avLst/>
          </a:prstGeom>
          <a:noFill/>
        </p:spPr>
        <p:txBody>
          <a:bodyPr wrap="square" rtlCol="0">
            <a:spAutoFit/>
          </a:bodyPr>
          <a:lstStyle/>
          <a:p>
            <a:pPr algn="ctr"/>
            <a:r>
              <a:rPr lang="en-GB" sz="8800" dirty="0" smtClean="0"/>
              <a:t>DAMAGES</a:t>
            </a:r>
            <a:endParaRPr lang="en-GB" sz="8800" dirty="0"/>
          </a:p>
        </p:txBody>
      </p:sp>
    </p:spTree>
    <p:extLst>
      <p:ext uri="{BB962C8B-B14F-4D97-AF65-F5344CB8AC3E}">
        <p14:creationId xmlns:p14="http://schemas.microsoft.com/office/powerpoint/2010/main" val="1552019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The contractual measure of damages</a:t>
            </a:r>
            <a:endParaRPr lang="en-GB" dirty="0"/>
          </a:p>
        </p:txBody>
      </p:sp>
      <p:sp>
        <p:nvSpPr>
          <p:cNvPr id="3" name="Content Placeholder 2"/>
          <p:cNvSpPr>
            <a:spLocks noGrp="1"/>
          </p:cNvSpPr>
          <p:nvPr>
            <p:ph idx="1"/>
          </p:nvPr>
        </p:nvSpPr>
        <p:spPr/>
        <p:txBody>
          <a:bodyPr>
            <a:normAutofit/>
          </a:bodyPr>
          <a:lstStyle/>
          <a:p>
            <a:pPr marL="0" indent="0">
              <a:buNone/>
            </a:pPr>
            <a:r>
              <a:rPr lang="en-GB" sz="3200" i="1" u="sng" dirty="0" smtClean="0">
                <a:solidFill>
                  <a:schemeClr val="accent4"/>
                </a:solidFill>
              </a:rPr>
              <a:t>Robinson v Harman [1848]</a:t>
            </a:r>
          </a:p>
          <a:p>
            <a:pPr marL="0" indent="0" algn="ctr">
              <a:buNone/>
            </a:pPr>
            <a:r>
              <a:rPr lang="en-GB" sz="3200" i="1" dirty="0" smtClean="0">
                <a:solidFill>
                  <a:schemeClr val="accent4"/>
                </a:solidFill>
              </a:rPr>
              <a:t>“The rule of the common law is, that where a party sustains a loss by reason of a breach of contract, he is, so far as money can do it, to be placed in the same situation, with respect to damages, as if the contract had been performed.”</a:t>
            </a:r>
            <a:endParaRPr lang="en-GB" sz="3200" i="1" dirty="0">
              <a:solidFill>
                <a:schemeClr val="accent4"/>
              </a:solidFill>
            </a:endParaRPr>
          </a:p>
        </p:txBody>
      </p:sp>
      <p:pic>
        <p:nvPicPr>
          <p:cNvPr id="4" name="Picture 3"/>
          <p:cNvPicPr>
            <a:picLocks noChangeAspect="1"/>
          </p:cNvPicPr>
          <p:nvPr/>
        </p:nvPicPr>
        <p:blipFill>
          <a:blip r:embed="rId3"/>
          <a:stretch>
            <a:fillRect/>
          </a:stretch>
        </p:blipFill>
        <p:spPr>
          <a:xfrm>
            <a:off x="9274002" y="422275"/>
            <a:ext cx="2705100" cy="1695450"/>
          </a:xfrm>
          <a:prstGeom prst="rect">
            <a:avLst/>
          </a:prstGeom>
        </p:spPr>
      </p:pic>
    </p:spTree>
    <p:extLst>
      <p:ext uri="{BB962C8B-B14F-4D97-AF65-F5344CB8AC3E}">
        <p14:creationId xmlns:p14="http://schemas.microsoft.com/office/powerpoint/2010/main" val="2826237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u="sng" dirty="0" smtClean="0"/>
              <a:t>What are:</a:t>
            </a:r>
          </a:p>
          <a:p>
            <a:pPr marL="0" indent="0" algn="ctr">
              <a:buNone/>
            </a:pPr>
            <a:endParaRPr lang="en-GB" sz="2800" dirty="0"/>
          </a:p>
          <a:p>
            <a:pPr marL="0" indent="0" algn="ctr">
              <a:buNone/>
            </a:pPr>
            <a:r>
              <a:rPr lang="en-GB" sz="2800" dirty="0" smtClean="0"/>
              <a:t>Nominal damages?</a:t>
            </a:r>
          </a:p>
          <a:p>
            <a:pPr marL="0" indent="0" algn="ctr">
              <a:buNone/>
            </a:pPr>
            <a:endParaRPr lang="en-GB" sz="2800" dirty="0"/>
          </a:p>
          <a:p>
            <a:pPr marL="0" indent="0" algn="ctr">
              <a:buNone/>
            </a:pPr>
            <a:r>
              <a:rPr lang="en-GB" sz="2800" dirty="0" smtClean="0"/>
              <a:t>Contemptuous damages?</a:t>
            </a:r>
            <a:endParaRPr lang="en-GB" sz="2800" dirty="0"/>
          </a:p>
        </p:txBody>
      </p:sp>
      <p:pic>
        <p:nvPicPr>
          <p:cNvPr id="4" name="Picture 3"/>
          <p:cNvPicPr>
            <a:picLocks noChangeAspect="1"/>
          </p:cNvPicPr>
          <p:nvPr/>
        </p:nvPicPr>
        <p:blipFill>
          <a:blip r:embed="rId3"/>
          <a:stretch>
            <a:fillRect/>
          </a:stretch>
        </p:blipFill>
        <p:spPr>
          <a:xfrm>
            <a:off x="8578786" y="3763899"/>
            <a:ext cx="3216974" cy="2826630"/>
          </a:xfrm>
          <a:prstGeom prst="rect">
            <a:avLst/>
          </a:prstGeom>
        </p:spPr>
      </p:pic>
    </p:spTree>
    <p:extLst>
      <p:ext uri="{BB962C8B-B14F-4D97-AF65-F5344CB8AC3E}">
        <p14:creationId xmlns:p14="http://schemas.microsoft.com/office/powerpoint/2010/main" val="16866393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a:t>
            </a:r>
            <a:r>
              <a:rPr lang="en-GB" dirty="0" smtClean="0"/>
              <a:t> categories of Pecuniary damages</a:t>
            </a:r>
            <a:endParaRPr lang="en-GB" dirty="0"/>
          </a:p>
        </p:txBody>
      </p:sp>
      <p:sp>
        <p:nvSpPr>
          <p:cNvPr id="3" name="Content Placeholder 2"/>
          <p:cNvSpPr>
            <a:spLocks noGrp="1"/>
          </p:cNvSpPr>
          <p:nvPr>
            <p:ph idx="1"/>
          </p:nvPr>
        </p:nvSpPr>
        <p:spPr>
          <a:xfrm>
            <a:off x="677334" y="1682497"/>
            <a:ext cx="8596668" cy="4358866"/>
          </a:xfrm>
        </p:spPr>
        <p:txBody>
          <a:bodyPr>
            <a:normAutofit/>
          </a:bodyPr>
          <a:lstStyle/>
          <a:p>
            <a:pPr marL="0" indent="0">
              <a:buNone/>
            </a:pPr>
            <a:r>
              <a:rPr lang="en-GB" sz="2400" u="sng" dirty="0" smtClean="0">
                <a:solidFill>
                  <a:srgbClr val="00B0F0"/>
                </a:solidFill>
                <a:latin typeface="Arial" panose="020B0604020202020204" pitchFamily="34" charset="0"/>
                <a:cs typeface="Arial" panose="020B0604020202020204" pitchFamily="34" charset="0"/>
              </a:rPr>
              <a:t>Loss of bargain/expectation loss</a:t>
            </a:r>
          </a:p>
          <a:p>
            <a:pPr marL="0" indent="0">
              <a:buNone/>
            </a:pPr>
            <a:r>
              <a:rPr lang="en-GB" sz="2400" dirty="0" smtClean="0">
                <a:latin typeface="Arial" panose="020B0604020202020204" pitchFamily="34" charset="0"/>
                <a:cs typeface="Arial" panose="020B0604020202020204" pitchFamily="34" charset="0"/>
              </a:rPr>
              <a:t>Aim: to put the claimant in the financial position he would have been in had the contract been performed.</a:t>
            </a:r>
          </a:p>
          <a:p>
            <a:pPr marL="0" indent="0">
              <a:buNone/>
            </a:pPr>
            <a:r>
              <a:rPr lang="en-GB" sz="2400" i="1" dirty="0" smtClean="0">
                <a:solidFill>
                  <a:srgbClr val="FF0000"/>
                </a:solidFill>
                <a:latin typeface="Arial" panose="020B0604020202020204" pitchFamily="34" charset="0"/>
                <a:cs typeface="Arial" panose="020B0604020202020204" pitchFamily="34" charset="0"/>
              </a:rPr>
              <a:t>Chaplin v Hicks [1911] </a:t>
            </a:r>
          </a:p>
          <a:p>
            <a:pPr marL="0" indent="0">
              <a:buNone/>
            </a:pPr>
            <a:endParaRPr lang="en-GB" sz="2400" i="1" dirty="0">
              <a:solidFill>
                <a:srgbClr val="FF0000"/>
              </a:solidFill>
              <a:latin typeface="Arial" panose="020B0604020202020204" pitchFamily="34" charset="0"/>
              <a:cs typeface="Arial" panose="020B0604020202020204" pitchFamily="34" charset="0"/>
            </a:endParaRPr>
          </a:p>
          <a:p>
            <a:pPr marL="0" indent="0">
              <a:buNone/>
            </a:pPr>
            <a:r>
              <a:rPr lang="en-GB" sz="2400" u="sng" dirty="0" smtClean="0">
                <a:solidFill>
                  <a:srgbClr val="00B0F0"/>
                </a:solidFill>
                <a:latin typeface="Arial" panose="020B0604020202020204" pitchFamily="34" charset="0"/>
                <a:cs typeface="Arial" panose="020B0604020202020204" pitchFamily="34" charset="0"/>
              </a:rPr>
              <a:t>Reliance loss</a:t>
            </a:r>
          </a:p>
          <a:p>
            <a:pPr marL="0" indent="0">
              <a:buNone/>
            </a:pPr>
            <a:r>
              <a:rPr lang="en-GB" sz="2400" b="1" dirty="0" smtClean="0">
                <a:solidFill>
                  <a:schemeClr val="tx1"/>
                </a:solidFill>
                <a:latin typeface="Arial" panose="020B0604020202020204" pitchFamily="34" charset="0"/>
                <a:cs typeface="Arial" panose="020B0604020202020204" pitchFamily="34" charset="0"/>
              </a:rPr>
              <a:t>Reliance</a:t>
            </a:r>
            <a:r>
              <a:rPr lang="en-GB" sz="2400" dirty="0" smtClean="0">
                <a:solidFill>
                  <a:schemeClr val="tx1"/>
                </a:solidFill>
                <a:latin typeface="Arial" panose="020B0604020202020204" pitchFamily="34" charset="0"/>
                <a:cs typeface="Arial" panose="020B0604020202020204" pitchFamily="34" charset="0"/>
              </a:rPr>
              <a:t>: the sums spent by the injured party in reliance on the other party fulfilling his obligations.</a:t>
            </a:r>
          </a:p>
          <a:p>
            <a:pPr marL="0" indent="0">
              <a:buNone/>
            </a:pPr>
            <a:r>
              <a:rPr lang="en-GB" sz="2400" i="1" u="sng" dirty="0" smtClean="0">
                <a:solidFill>
                  <a:srgbClr val="FF0000"/>
                </a:solidFill>
                <a:latin typeface="Arial" panose="020B0604020202020204" pitchFamily="34" charset="0"/>
                <a:cs typeface="Arial" panose="020B0604020202020204" pitchFamily="34" charset="0"/>
              </a:rPr>
              <a:t>Anglia Television v Reed [1972]</a:t>
            </a:r>
          </a:p>
          <a:p>
            <a:pPr marL="0" indent="0">
              <a:buNone/>
            </a:pPr>
            <a:endParaRPr lang="en-GB" dirty="0">
              <a:solidFill>
                <a:srgbClr val="00B0F0"/>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6909435" y="2801493"/>
            <a:ext cx="2762250" cy="1657350"/>
          </a:xfrm>
          <a:prstGeom prst="rect">
            <a:avLst/>
          </a:prstGeom>
        </p:spPr>
      </p:pic>
    </p:spTree>
    <p:extLst>
      <p:ext uri="{BB962C8B-B14F-4D97-AF65-F5344CB8AC3E}">
        <p14:creationId xmlns:p14="http://schemas.microsoft.com/office/powerpoint/2010/main" val="1948701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814" y="0"/>
            <a:ext cx="8596668" cy="1320800"/>
          </a:xfrm>
        </p:spPr>
        <p:txBody>
          <a:bodyPr/>
          <a:lstStyle/>
          <a:p>
            <a:r>
              <a:rPr lang="en-GB" dirty="0" smtClean="0"/>
              <a:t>Non pecuniary damages</a:t>
            </a:r>
            <a:endParaRPr lang="en-GB" dirty="0"/>
          </a:p>
        </p:txBody>
      </p:sp>
      <p:sp>
        <p:nvSpPr>
          <p:cNvPr id="3" name="Content Placeholder 2"/>
          <p:cNvSpPr>
            <a:spLocks noGrp="1"/>
          </p:cNvSpPr>
          <p:nvPr>
            <p:ph idx="1"/>
          </p:nvPr>
        </p:nvSpPr>
        <p:spPr>
          <a:xfrm>
            <a:off x="420624" y="1005840"/>
            <a:ext cx="8853378" cy="5035523"/>
          </a:xfrm>
        </p:spPr>
        <p:txBody>
          <a:bodyPr/>
          <a:lstStyle/>
          <a:p>
            <a:pPr marL="0" indent="0" algn="ctr">
              <a:buNone/>
            </a:pPr>
            <a:r>
              <a:rPr lang="en-GB" i="1" dirty="0" smtClean="0">
                <a:solidFill>
                  <a:srgbClr val="FF0000"/>
                </a:solidFill>
                <a:latin typeface="Arial" panose="020B0604020202020204" pitchFamily="34" charset="0"/>
                <a:cs typeface="Arial" panose="020B0604020202020204" pitchFamily="34" charset="0"/>
              </a:rPr>
              <a:t>Farley v Skinner (No.2)[2001] </a:t>
            </a:r>
            <a:r>
              <a:rPr lang="en-GB" dirty="0" smtClean="0">
                <a:latin typeface="Arial" panose="020B0604020202020204" pitchFamily="34" charset="0"/>
                <a:cs typeface="Arial" panose="020B0604020202020204" pitchFamily="34" charset="0"/>
              </a:rPr>
              <a:t>clarified that</a:t>
            </a:r>
          </a:p>
          <a:p>
            <a:pPr marL="0" indent="0" algn="ctr">
              <a:buNone/>
            </a:pPr>
            <a:r>
              <a:rPr lang="en-GB" dirty="0" smtClean="0">
                <a:latin typeface="Arial" panose="020B0604020202020204" pitchFamily="34" charset="0"/>
                <a:cs typeface="Arial" panose="020B0604020202020204" pitchFamily="34" charset="0"/>
              </a:rPr>
              <a:t>Damages will be recoverable where . . . .</a:t>
            </a:r>
          </a:p>
          <a:p>
            <a:pPr marL="0" indent="0" algn="ctr">
              <a:buNone/>
            </a:pPr>
            <a:endParaRPr lang="en-GB" dirty="0"/>
          </a:p>
          <a:p>
            <a:pPr algn="ctr">
              <a:buAutoNum type="arabicParenR"/>
            </a:pPr>
            <a:r>
              <a:rPr lang="en-GB" sz="2800" b="1" dirty="0" smtClean="0">
                <a:solidFill>
                  <a:srgbClr val="0070C0"/>
                </a:solidFill>
              </a:rPr>
              <a:t>The object of the contract is to provide pleasure, relaxation, peace of mind or freedom from distress </a:t>
            </a:r>
            <a:r>
              <a:rPr lang="en-GB" sz="2800" b="1" i="1" dirty="0" smtClean="0">
                <a:solidFill>
                  <a:srgbClr val="FF0000"/>
                </a:solidFill>
              </a:rPr>
              <a:t>(Jarvis v Swan Tours 1973). </a:t>
            </a:r>
          </a:p>
          <a:p>
            <a:pPr marL="0" indent="0" algn="ctr">
              <a:buNone/>
            </a:pPr>
            <a:endParaRPr lang="en-GB" sz="2800" b="1" dirty="0" smtClean="0">
              <a:solidFill>
                <a:srgbClr val="0070C0"/>
              </a:solidFill>
            </a:endParaRPr>
          </a:p>
          <a:p>
            <a:pPr algn="ctr">
              <a:buAutoNum type="arabicParenR"/>
            </a:pPr>
            <a:r>
              <a:rPr lang="en-GB" sz="2800" b="1" dirty="0" smtClean="0">
                <a:solidFill>
                  <a:srgbClr val="0070C0"/>
                </a:solidFill>
              </a:rPr>
              <a:t>The breach causes physical inconvenience and discomfort which leads to mental suffering </a:t>
            </a:r>
            <a:r>
              <a:rPr lang="en-GB" sz="2800" b="1" i="1" dirty="0" smtClean="0">
                <a:solidFill>
                  <a:srgbClr val="FF0000"/>
                </a:solidFill>
              </a:rPr>
              <a:t>(Milner v Carnival plc 2010).</a:t>
            </a:r>
            <a:endParaRPr lang="en-GB" sz="2800" b="1" i="1" dirty="0">
              <a:solidFill>
                <a:srgbClr val="FF0000"/>
              </a:solidFill>
            </a:endParaRPr>
          </a:p>
        </p:txBody>
      </p:sp>
      <p:pic>
        <p:nvPicPr>
          <p:cNvPr id="4" name="Picture 3"/>
          <p:cNvPicPr>
            <a:picLocks noChangeAspect="1"/>
          </p:cNvPicPr>
          <p:nvPr/>
        </p:nvPicPr>
        <p:blipFill>
          <a:blip r:embed="rId3"/>
          <a:stretch>
            <a:fillRect/>
          </a:stretch>
        </p:blipFill>
        <p:spPr>
          <a:xfrm>
            <a:off x="9349140" y="5116716"/>
            <a:ext cx="2501075" cy="1353040"/>
          </a:xfrm>
          <a:prstGeom prst="rect">
            <a:avLst/>
          </a:prstGeom>
        </p:spPr>
      </p:pic>
    </p:spTree>
    <p:extLst>
      <p:ext uri="{BB962C8B-B14F-4D97-AF65-F5344CB8AC3E}">
        <p14:creationId xmlns:p14="http://schemas.microsoft.com/office/powerpoint/2010/main" val="32071526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Claiming damages</a:t>
            </a:r>
            <a:endParaRPr lang="en-GB" dirty="0"/>
          </a:p>
        </p:txBody>
      </p:sp>
      <p:sp>
        <p:nvSpPr>
          <p:cNvPr id="3" name="Content Placeholder 2"/>
          <p:cNvSpPr>
            <a:spLocks noGrp="1"/>
          </p:cNvSpPr>
          <p:nvPr>
            <p:ph idx="1"/>
          </p:nvPr>
        </p:nvSpPr>
        <p:spPr>
          <a:xfrm>
            <a:off x="677334" y="1686297"/>
            <a:ext cx="8596668" cy="4355066"/>
          </a:xfrm>
        </p:spPr>
        <p:txBody>
          <a:bodyPr>
            <a:normAutofit/>
          </a:bodyPr>
          <a:lstStyle/>
          <a:p>
            <a:pPr marL="0" indent="0">
              <a:buNone/>
            </a:pPr>
            <a:r>
              <a:rPr lang="en-GB" sz="2800" u="sng" dirty="0" smtClean="0">
                <a:latin typeface="Arial" panose="020B0604020202020204" pitchFamily="34" charset="0"/>
                <a:cs typeface="Arial" panose="020B0604020202020204" pitchFamily="34" charset="0"/>
              </a:rPr>
              <a:t>If the C is to be awarded damages, he must show:</a:t>
            </a:r>
          </a:p>
          <a:p>
            <a:pPr marL="0" indent="0">
              <a:buNone/>
            </a:pPr>
            <a:endParaRPr lang="en-GB" sz="2800" u="sng" dirty="0" smtClean="0">
              <a:latin typeface="Arial" panose="020B0604020202020204" pitchFamily="34" charset="0"/>
              <a:cs typeface="Arial" panose="020B0604020202020204" pitchFamily="34" charset="0"/>
            </a:endParaRPr>
          </a:p>
          <a:p>
            <a:pPr>
              <a:buFontTx/>
              <a:buChar char="-"/>
            </a:pPr>
            <a:r>
              <a:rPr lang="en-GB" sz="2800" dirty="0" smtClean="0">
                <a:latin typeface="Arial" panose="020B0604020202020204" pitchFamily="34" charset="0"/>
                <a:cs typeface="Arial" panose="020B0604020202020204" pitchFamily="34" charset="0"/>
              </a:rPr>
              <a:t>That there was a breach of contract;</a:t>
            </a:r>
          </a:p>
          <a:p>
            <a:pPr>
              <a:buFontTx/>
              <a:buChar char="-"/>
            </a:pPr>
            <a:r>
              <a:rPr lang="en-GB" sz="2800" dirty="0" smtClean="0">
                <a:latin typeface="Arial" panose="020B0604020202020204" pitchFamily="34" charset="0"/>
                <a:cs typeface="Arial" panose="020B0604020202020204" pitchFamily="34" charset="0"/>
              </a:rPr>
              <a:t>That the breach</a:t>
            </a:r>
            <a:r>
              <a:rPr lang="en-GB" sz="2800" dirty="0" smtClean="0">
                <a:solidFill>
                  <a:schemeClr val="accent1">
                    <a:lumMod val="75000"/>
                  </a:schemeClr>
                </a:solidFill>
                <a:latin typeface="Arial" panose="020B0604020202020204" pitchFamily="34" charset="0"/>
                <a:cs typeface="Arial" panose="020B0604020202020204" pitchFamily="34" charset="0"/>
              </a:rPr>
              <a:t> </a:t>
            </a:r>
            <a:r>
              <a:rPr lang="en-GB" sz="2800" b="1" dirty="0" smtClean="0">
                <a:solidFill>
                  <a:schemeClr val="accent1">
                    <a:lumMod val="75000"/>
                  </a:schemeClr>
                </a:solidFill>
                <a:latin typeface="Arial" panose="020B0604020202020204" pitchFamily="34" charset="0"/>
                <a:cs typeface="Arial" panose="020B0604020202020204" pitchFamily="34" charset="0"/>
              </a:rPr>
              <a:t>caused</a:t>
            </a:r>
            <a:r>
              <a:rPr lang="en-GB" sz="2800" dirty="0" smtClean="0">
                <a:solidFill>
                  <a:schemeClr val="accent1">
                    <a:lumMod val="75000"/>
                  </a:schemeClr>
                </a:solidFill>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the loss complained of;</a:t>
            </a:r>
          </a:p>
          <a:p>
            <a:pPr>
              <a:buFontTx/>
              <a:buChar char="-"/>
            </a:pPr>
            <a:r>
              <a:rPr lang="en-GB" sz="2800" dirty="0" smtClean="0">
                <a:latin typeface="Arial" panose="020B0604020202020204" pitchFamily="34" charset="0"/>
                <a:cs typeface="Arial" panose="020B0604020202020204" pitchFamily="34" charset="0"/>
              </a:rPr>
              <a:t>That the loss was not too </a:t>
            </a:r>
            <a:r>
              <a:rPr lang="en-GB" sz="2800" b="1" dirty="0" smtClean="0">
                <a:solidFill>
                  <a:schemeClr val="accent1">
                    <a:lumMod val="75000"/>
                  </a:schemeClr>
                </a:solidFill>
                <a:latin typeface="Arial" panose="020B0604020202020204" pitchFamily="34" charset="0"/>
                <a:cs typeface="Arial" panose="020B0604020202020204" pitchFamily="34" charset="0"/>
              </a:rPr>
              <a:t>remote</a:t>
            </a:r>
            <a:r>
              <a:rPr lang="en-GB" sz="2800" dirty="0" smtClean="0">
                <a:latin typeface="Arial" panose="020B0604020202020204" pitchFamily="34" charset="0"/>
                <a:cs typeface="Arial" panose="020B0604020202020204" pitchFamily="34" charset="0"/>
              </a:rPr>
              <a:t> from the breach of contract; and</a:t>
            </a:r>
          </a:p>
          <a:p>
            <a:pPr>
              <a:buFontTx/>
              <a:buChar char="-"/>
            </a:pPr>
            <a:r>
              <a:rPr lang="en-GB" sz="2800" dirty="0" smtClean="0">
                <a:latin typeface="Arial" panose="020B0604020202020204" pitchFamily="34" charset="0"/>
                <a:cs typeface="Arial" panose="020B0604020202020204" pitchFamily="34" charset="0"/>
              </a:rPr>
              <a:t>That he has attempted to </a:t>
            </a:r>
            <a:r>
              <a:rPr lang="en-GB" sz="2800" b="1" dirty="0" smtClean="0">
                <a:solidFill>
                  <a:schemeClr val="accent1">
                    <a:lumMod val="75000"/>
                  </a:schemeClr>
                </a:solidFill>
                <a:latin typeface="Arial" panose="020B0604020202020204" pitchFamily="34" charset="0"/>
                <a:cs typeface="Arial" panose="020B0604020202020204" pitchFamily="34" charset="0"/>
              </a:rPr>
              <a:t>mitigate</a:t>
            </a:r>
            <a:r>
              <a:rPr lang="en-GB" sz="2800" dirty="0" smtClean="0">
                <a:latin typeface="Arial" panose="020B0604020202020204" pitchFamily="34" charset="0"/>
                <a:cs typeface="Arial" panose="020B0604020202020204" pitchFamily="34" charset="0"/>
              </a:rPr>
              <a:t> the losses that he is claiming.</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595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That the breach</a:t>
            </a:r>
            <a:r>
              <a:rPr lang="en-GB" dirty="0">
                <a:solidFill>
                  <a:schemeClr val="accent1">
                    <a:lumMod val="75000"/>
                  </a:schemeClr>
                </a:solidFill>
                <a:latin typeface="Arial" panose="020B0604020202020204" pitchFamily="34" charset="0"/>
                <a:cs typeface="Arial" panose="020B0604020202020204" pitchFamily="34" charset="0"/>
              </a:rPr>
              <a:t> </a:t>
            </a:r>
            <a:r>
              <a:rPr lang="en-GB" b="1" dirty="0">
                <a:solidFill>
                  <a:schemeClr val="accent1">
                    <a:lumMod val="75000"/>
                  </a:schemeClr>
                </a:solidFill>
                <a:latin typeface="Arial" panose="020B0604020202020204" pitchFamily="34" charset="0"/>
                <a:cs typeface="Arial" panose="020B0604020202020204" pitchFamily="34" charset="0"/>
              </a:rPr>
              <a:t>caused</a:t>
            </a:r>
            <a:r>
              <a:rPr lang="en-GB" dirty="0">
                <a:solidFill>
                  <a:schemeClr val="accent1">
                    <a:lumMod val="75000"/>
                  </a:schemeClr>
                </a:solidFill>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loss complained of</a:t>
            </a:r>
            <a:endParaRPr lang="en-GB" dirty="0"/>
          </a:p>
        </p:txBody>
      </p:sp>
      <p:pic>
        <p:nvPicPr>
          <p:cNvPr id="4" name="Content Placeholder 3"/>
          <p:cNvPicPr>
            <a:picLocks noGrp="1" noChangeAspect="1"/>
          </p:cNvPicPr>
          <p:nvPr>
            <p:ph idx="1"/>
          </p:nvPr>
        </p:nvPicPr>
        <p:blipFill>
          <a:blip r:embed="rId3"/>
          <a:stretch>
            <a:fillRect/>
          </a:stretch>
        </p:blipFill>
        <p:spPr>
          <a:xfrm>
            <a:off x="3108960" y="2197640"/>
            <a:ext cx="4211923" cy="2615826"/>
          </a:xfrm>
          <a:prstGeom prst="rect">
            <a:avLst/>
          </a:prstGeom>
        </p:spPr>
      </p:pic>
      <p:sp>
        <p:nvSpPr>
          <p:cNvPr id="5" name="TextBox 4"/>
          <p:cNvSpPr txBox="1"/>
          <p:nvPr/>
        </p:nvSpPr>
        <p:spPr>
          <a:xfrm>
            <a:off x="896112" y="5248656"/>
            <a:ext cx="3675888" cy="1077218"/>
          </a:xfrm>
          <a:prstGeom prst="rect">
            <a:avLst/>
          </a:prstGeom>
          <a:noFill/>
        </p:spPr>
        <p:txBody>
          <a:bodyPr wrap="square" rtlCol="0">
            <a:spAutoFit/>
          </a:bodyPr>
          <a:lstStyle/>
          <a:p>
            <a:r>
              <a:rPr lang="en-GB" sz="3200" i="1" dirty="0" smtClean="0">
                <a:solidFill>
                  <a:srgbClr val="FF0000"/>
                </a:solidFill>
              </a:rPr>
              <a:t>C &amp; P Haulage v Middleton [198</a:t>
            </a:r>
            <a:r>
              <a:rPr lang="en-GB" sz="3200" b="1" i="1" dirty="0" smtClean="0">
                <a:solidFill>
                  <a:srgbClr val="FF0000"/>
                </a:solidFill>
              </a:rPr>
              <a:t>3]</a:t>
            </a:r>
            <a:endParaRPr lang="en-GB" sz="3200" b="1" i="1" dirty="0">
              <a:solidFill>
                <a:srgbClr val="FF0000"/>
              </a:solidFill>
            </a:endParaRPr>
          </a:p>
        </p:txBody>
      </p:sp>
    </p:spTree>
    <p:extLst>
      <p:ext uri="{BB962C8B-B14F-4D97-AF65-F5344CB8AC3E}">
        <p14:creationId xmlns:p14="http://schemas.microsoft.com/office/powerpoint/2010/main" val="11264281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0214" y="280416"/>
            <a:ext cx="8596668" cy="1320800"/>
          </a:xfrm>
        </p:spPr>
        <p:txBody>
          <a:bodyPr/>
          <a:lstStyle/>
          <a:p>
            <a:pPr algn="ctr"/>
            <a:r>
              <a:rPr lang="en-GB" dirty="0">
                <a:latin typeface="Arial" panose="020B0604020202020204" pitchFamily="34" charset="0"/>
                <a:cs typeface="Arial" panose="020B0604020202020204" pitchFamily="34" charset="0"/>
              </a:rPr>
              <a:t>That the loss was not too </a:t>
            </a:r>
            <a:r>
              <a:rPr lang="en-GB" b="1" dirty="0">
                <a:solidFill>
                  <a:schemeClr val="accent1">
                    <a:lumMod val="75000"/>
                  </a:schemeClr>
                </a:solidFill>
                <a:latin typeface="Arial" panose="020B0604020202020204" pitchFamily="34" charset="0"/>
                <a:cs typeface="Arial" panose="020B0604020202020204" pitchFamily="34" charset="0"/>
              </a:rPr>
              <a:t>remote</a:t>
            </a:r>
            <a:r>
              <a:rPr lang="en-GB" dirty="0">
                <a:latin typeface="Arial" panose="020B0604020202020204" pitchFamily="34" charset="0"/>
                <a:cs typeface="Arial" panose="020B0604020202020204" pitchFamily="34" charset="0"/>
              </a:rPr>
              <a:t> from the breach of contract</a:t>
            </a:r>
            <a:endParaRPr lang="en-GB" dirty="0"/>
          </a:p>
        </p:txBody>
      </p:sp>
      <p:sp>
        <p:nvSpPr>
          <p:cNvPr id="3" name="Content Placeholder 2"/>
          <p:cNvSpPr>
            <a:spLocks noGrp="1"/>
          </p:cNvSpPr>
          <p:nvPr>
            <p:ph idx="1"/>
          </p:nvPr>
        </p:nvSpPr>
        <p:spPr>
          <a:xfrm>
            <a:off x="475488" y="1883665"/>
            <a:ext cx="8798514" cy="4157698"/>
          </a:xfrm>
        </p:spPr>
        <p:txBody>
          <a:bodyPr>
            <a:normAutofit lnSpcReduction="10000"/>
          </a:bodyPr>
          <a:lstStyle/>
          <a:p>
            <a:pPr marL="0" indent="0">
              <a:buNone/>
            </a:pPr>
            <a:r>
              <a:rPr lang="en-GB" sz="2400" i="1" u="sng" dirty="0" smtClean="0">
                <a:solidFill>
                  <a:srgbClr val="FF0000"/>
                </a:solidFill>
                <a:latin typeface="Arial" panose="020B0604020202020204" pitchFamily="34" charset="0"/>
                <a:cs typeface="Arial" panose="020B0604020202020204" pitchFamily="34" charset="0"/>
              </a:rPr>
              <a:t>Hadley v Baxendale [1854]</a:t>
            </a:r>
          </a:p>
          <a:p>
            <a:pPr marL="0" indent="0">
              <a:buNone/>
            </a:pPr>
            <a:r>
              <a:rPr lang="en-GB" sz="2400" dirty="0" smtClean="0">
                <a:latin typeface="Arial" panose="020B0604020202020204" pitchFamily="34" charset="0"/>
                <a:cs typeface="Arial" panose="020B0604020202020204" pitchFamily="34" charset="0"/>
              </a:rPr>
              <a:t>The </a:t>
            </a:r>
            <a:r>
              <a:rPr lang="en-GB" sz="2400" dirty="0">
                <a:latin typeface="Arial" panose="020B0604020202020204" pitchFamily="34" charset="0"/>
                <a:cs typeface="Arial" panose="020B0604020202020204" pitchFamily="34" charset="0"/>
              </a:rPr>
              <a:t>person in breach will only be liable for losses which:</a:t>
            </a:r>
          </a:p>
          <a:p>
            <a:pPr marL="0" indent="0">
              <a:buNone/>
            </a:pPr>
            <a:endParaRPr lang="en-GB" sz="2400" dirty="0">
              <a:solidFill>
                <a:srgbClr val="0070C0"/>
              </a:solidFill>
              <a:latin typeface="Arial" panose="020B0604020202020204" pitchFamily="34" charset="0"/>
              <a:cs typeface="Arial" panose="020B0604020202020204" pitchFamily="34" charset="0"/>
            </a:endParaRP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A reasonable person would have anticipated as being a likely (or reasonably foreseeable) result of the breach; or</a:t>
            </a:r>
          </a:p>
          <a:p>
            <a:pPr marL="171450" indent="-171450">
              <a:buFontTx/>
              <a:buChar char="-"/>
            </a:pPr>
            <a:r>
              <a:rPr lang="en-GB" sz="2400" b="1" dirty="0">
                <a:solidFill>
                  <a:srgbClr val="0070C0"/>
                </a:solidFill>
                <a:latin typeface="Arial" panose="020B0604020202020204" pitchFamily="34" charset="0"/>
                <a:cs typeface="Arial" panose="020B0604020202020204" pitchFamily="34" charset="0"/>
              </a:rPr>
              <a:t>The defendant had been specifically warned about by the claimant.</a:t>
            </a:r>
          </a:p>
          <a:p>
            <a:pPr marL="171450" indent="-171450">
              <a:buFontTx/>
              <a:buChar char="-"/>
            </a:pPr>
            <a:endParaRPr lang="en-GB" sz="2400" dirty="0">
              <a:latin typeface="Arial" panose="020B0604020202020204" pitchFamily="34" charset="0"/>
              <a:cs typeface="Arial" panose="020B0604020202020204" pitchFamily="34" charset="0"/>
            </a:endParaRPr>
          </a:p>
          <a:p>
            <a:pPr marL="0" indent="0">
              <a:buFontTx/>
              <a:buNone/>
            </a:pPr>
            <a:r>
              <a:rPr lang="en-GB" sz="2400" dirty="0">
                <a:latin typeface="Arial" panose="020B0604020202020204" pitchFamily="34" charset="0"/>
                <a:cs typeface="Arial" panose="020B0604020202020204" pitchFamily="34" charset="0"/>
              </a:rPr>
              <a:t>All other losses will be considered to be too remote from the breach for him to be liable.</a:t>
            </a:r>
          </a:p>
          <a:p>
            <a:pPr marL="0" indent="0">
              <a:buNone/>
            </a:pPr>
            <a:endParaRPr lang="en-GB" i="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1612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1627633"/>
            <a:ext cx="9710928" cy="2157984"/>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814494" y="306833"/>
            <a:ext cx="8596668" cy="1320800"/>
          </a:xfrm>
        </p:spPr>
        <p:txBody>
          <a:bodyPr/>
          <a:lstStyle/>
          <a:p>
            <a:pPr algn="ctr"/>
            <a:r>
              <a:rPr lang="en-GB" dirty="0">
                <a:latin typeface="Arial" panose="020B0604020202020204" pitchFamily="34" charset="0"/>
                <a:cs typeface="Arial" panose="020B0604020202020204" pitchFamily="34" charset="0"/>
              </a:rPr>
              <a:t>That he has attempted to </a:t>
            </a:r>
            <a:r>
              <a:rPr lang="en-GB" b="1" dirty="0">
                <a:solidFill>
                  <a:schemeClr val="accent1">
                    <a:lumMod val="75000"/>
                  </a:schemeClr>
                </a:solidFill>
                <a:latin typeface="Arial" panose="020B0604020202020204" pitchFamily="34" charset="0"/>
                <a:cs typeface="Arial" panose="020B0604020202020204" pitchFamily="34" charset="0"/>
              </a:rPr>
              <a:t>mitigate</a:t>
            </a:r>
            <a:r>
              <a:rPr lang="en-GB" dirty="0">
                <a:latin typeface="Arial" panose="020B0604020202020204" pitchFamily="34" charset="0"/>
                <a:cs typeface="Arial" panose="020B0604020202020204" pitchFamily="34" charset="0"/>
              </a:rPr>
              <a:t> the losses that he is claiming</a:t>
            </a:r>
            <a:endParaRPr lang="en-GB" dirty="0"/>
          </a:p>
        </p:txBody>
      </p:sp>
      <p:sp>
        <p:nvSpPr>
          <p:cNvPr id="3" name="Content Placeholder 2"/>
          <p:cNvSpPr>
            <a:spLocks noGrp="1"/>
          </p:cNvSpPr>
          <p:nvPr>
            <p:ph idx="1"/>
          </p:nvPr>
        </p:nvSpPr>
        <p:spPr>
          <a:xfrm>
            <a:off x="677334" y="1847088"/>
            <a:ext cx="8870988" cy="3532746"/>
          </a:xfrm>
        </p:spPr>
        <p:txBody>
          <a:bodyPr>
            <a:normAutofit fontScale="85000" lnSpcReduction="20000"/>
          </a:bodyPr>
          <a:lstStyle/>
          <a:p>
            <a:pPr marL="0" indent="0" algn="ctr">
              <a:buNone/>
            </a:pPr>
            <a:r>
              <a:rPr lang="en-GB" sz="3800" b="1" dirty="0" smtClean="0">
                <a:solidFill>
                  <a:srgbClr val="00B050"/>
                </a:solidFill>
                <a:latin typeface="Arial" panose="020B0604020202020204" pitchFamily="34" charset="0"/>
                <a:cs typeface="Arial" panose="020B0604020202020204" pitchFamily="34" charset="0"/>
              </a:rPr>
              <a:t>The C must limit his losses to a minimum and cannot claim for any loss that could be reasonably avoided</a:t>
            </a:r>
            <a:r>
              <a:rPr lang="en-GB" sz="2800" b="1" dirty="0" smtClean="0">
                <a:solidFill>
                  <a:srgbClr val="00B050"/>
                </a:solidFill>
                <a:latin typeface="Arial" panose="020B0604020202020204" pitchFamily="34" charset="0"/>
                <a:cs typeface="Arial" panose="020B0604020202020204" pitchFamily="34" charset="0"/>
              </a:rPr>
              <a:t>.</a:t>
            </a:r>
          </a:p>
          <a:p>
            <a:pPr marL="0" indent="0">
              <a:buNone/>
            </a:pPr>
            <a:endParaRPr lang="en-GB" sz="2800" dirty="0" smtClean="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endParaRPr lang="en-GB" sz="2800" dirty="0">
              <a:latin typeface="Arial" panose="020B0604020202020204" pitchFamily="34" charset="0"/>
              <a:cs typeface="Arial" panose="020B0604020202020204" pitchFamily="34" charset="0"/>
            </a:endParaRPr>
          </a:p>
          <a:p>
            <a:pPr marL="0" indent="0">
              <a:buNone/>
            </a:pPr>
            <a:r>
              <a:rPr lang="en-GB" sz="2800" dirty="0" smtClean="0">
                <a:latin typeface="Arial" panose="020B0604020202020204" pitchFamily="34" charset="0"/>
                <a:cs typeface="Arial" panose="020B0604020202020204" pitchFamily="34" charset="0"/>
              </a:rPr>
              <a:t>E.g. where the buyer has refused to accept the sellers goods, the seller must try to find another buyer as quickly as possible</a:t>
            </a:r>
            <a:endParaRPr lang="en-GB" sz="2800" dirty="0">
              <a:latin typeface="Arial" panose="020B0604020202020204" pitchFamily="34" charset="0"/>
              <a:cs typeface="Arial" panose="020B0604020202020204" pitchFamily="34" charset="0"/>
            </a:endParaRPr>
          </a:p>
        </p:txBody>
      </p:sp>
      <p:sp>
        <p:nvSpPr>
          <p:cNvPr id="5" name="TextBox 4"/>
          <p:cNvSpPr txBox="1"/>
          <p:nvPr/>
        </p:nvSpPr>
        <p:spPr>
          <a:xfrm>
            <a:off x="6338778" y="5782170"/>
            <a:ext cx="5846064" cy="646331"/>
          </a:xfrm>
          <a:prstGeom prst="rect">
            <a:avLst/>
          </a:prstGeom>
          <a:solidFill>
            <a:schemeClr val="bg1"/>
          </a:solidFill>
        </p:spPr>
        <p:txBody>
          <a:bodyPr wrap="square" rtlCol="0">
            <a:spAutoFit/>
          </a:bodyPr>
          <a:lstStyle/>
          <a:p>
            <a:r>
              <a:rPr lang="en-GB" dirty="0" smtClean="0"/>
              <a:t>KEY QUESTION: HAS THE INNOCENT PARTY ACTED 					REAOSNABLY?</a:t>
            </a:r>
            <a:endParaRPr lang="en-GB" dirty="0"/>
          </a:p>
        </p:txBody>
      </p:sp>
    </p:spTree>
    <p:extLst>
      <p:ext uri="{BB962C8B-B14F-4D97-AF65-F5344CB8AC3E}">
        <p14:creationId xmlns:p14="http://schemas.microsoft.com/office/powerpoint/2010/main" val="14449490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61953" y="1947553"/>
            <a:ext cx="5296395" cy="2308324"/>
          </a:xfrm>
          <a:prstGeom prst="rect">
            <a:avLst/>
          </a:prstGeom>
          <a:noFill/>
        </p:spPr>
        <p:txBody>
          <a:bodyPr wrap="square" rtlCol="0">
            <a:spAutoFit/>
          </a:bodyPr>
          <a:lstStyle/>
          <a:p>
            <a:pPr algn="ctr"/>
            <a:r>
              <a:rPr lang="en-GB" sz="7200" dirty="0" smtClean="0"/>
              <a:t>EQUITABLE REMEDIES</a:t>
            </a:r>
            <a:endParaRPr lang="en-GB" sz="7200" dirty="0"/>
          </a:p>
        </p:txBody>
      </p:sp>
    </p:spTree>
    <p:extLst>
      <p:ext uri="{BB962C8B-B14F-4D97-AF65-F5344CB8AC3E}">
        <p14:creationId xmlns:p14="http://schemas.microsoft.com/office/powerpoint/2010/main" val="2124064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Equitable remedies</a:t>
            </a:r>
            <a:endParaRPr lang="en-GB" dirty="0"/>
          </a:p>
        </p:txBody>
      </p:sp>
      <p:sp>
        <p:nvSpPr>
          <p:cNvPr id="4" name="Rounded Rectangle 3"/>
          <p:cNvSpPr/>
          <p:nvPr/>
        </p:nvSpPr>
        <p:spPr>
          <a:xfrm>
            <a:off x="822960" y="1353312"/>
            <a:ext cx="9948672" cy="488289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1554480" y="1378714"/>
            <a:ext cx="9015984" cy="4832092"/>
          </a:xfrm>
          <a:prstGeom prst="rect">
            <a:avLst/>
          </a:prstGeom>
          <a:noFill/>
        </p:spPr>
        <p:txBody>
          <a:bodyPr wrap="square" rtlCol="0">
            <a:spAutoFit/>
          </a:bodyPr>
          <a:lstStyle/>
          <a:p>
            <a:r>
              <a:rPr lang="en-GB" sz="2800" dirty="0" smtClean="0">
                <a:latin typeface="Arial" panose="020B0604020202020204" pitchFamily="34" charset="0"/>
                <a:cs typeface="Arial" panose="020B0604020202020204" pitchFamily="34" charset="0"/>
              </a:rPr>
              <a:t>“</a:t>
            </a:r>
            <a:r>
              <a:rPr lang="en-GB" sz="2800" b="1" dirty="0" err="1" smtClean="0">
                <a:latin typeface="Arial" panose="020B0604020202020204" pitchFamily="34" charset="0"/>
                <a:cs typeface="Arial" panose="020B0604020202020204" pitchFamily="34" charset="0"/>
              </a:rPr>
              <a:t>Kieren</a:t>
            </a:r>
            <a:r>
              <a:rPr lang="en-GB" sz="2800" b="1" dirty="0" smtClean="0">
                <a:latin typeface="Arial" panose="020B0604020202020204" pitchFamily="34" charset="0"/>
                <a:cs typeface="Arial" panose="020B0604020202020204" pitchFamily="34" charset="0"/>
              </a:rPr>
              <a:t> Fallon banned from riding Recital in the Derby”</a:t>
            </a:r>
          </a:p>
          <a:p>
            <a:endParaRPr lang="en-GB" sz="2800" dirty="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There was much legal drama prior to the famous Derby horse race at Epsom in 2011. Fallon had apparently entered into a contract to ride the horse called </a:t>
            </a:r>
            <a:r>
              <a:rPr lang="en-GB" sz="2800" i="1" dirty="0" smtClean="0">
                <a:latin typeface="Arial" panose="020B0604020202020204" pitchFamily="34" charset="0"/>
                <a:cs typeface="Arial" panose="020B0604020202020204" pitchFamily="34" charset="0"/>
              </a:rPr>
              <a:t>Native Khan</a:t>
            </a:r>
            <a:r>
              <a:rPr lang="en-GB" sz="2800" dirty="0" smtClean="0">
                <a:latin typeface="Arial" panose="020B0604020202020204" pitchFamily="34" charset="0"/>
                <a:cs typeface="Arial" panose="020B0604020202020204" pitchFamily="34" charset="0"/>
              </a:rPr>
              <a:t> in the big race, but the jockey announced that he would instead be riding Recital. Native Khan’s owner succeeded in gaining an interim injunction from the Court of Appeal which prevented Fallon from riding in the Derby.</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867179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Specific performance- </a:t>
            </a:r>
            <a:br>
              <a:rPr lang="en-GB" dirty="0" smtClean="0"/>
            </a:br>
            <a:r>
              <a:rPr lang="en-GB" dirty="0"/>
              <a:t/>
            </a:r>
            <a:br>
              <a:rPr lang="en-GB" dirty="0"/>
            </a:br>
            <a:endParaRPr lang="en-GB" dirty="0"/>
          </a:p>
        </p:txBody>
      </p:sp>
      <p:sp>
        <p:nvSpPr>
          <p:cNvPr id="3" name="Content Placeholder 2"/>
          <p:cNvSpPr>
            <a:spLocks noGrp="1"/>
          </p:cNvSpPr>
          <p:nvPr>
            <p:ph idx="1"/>
          </p:nvPr>
        </p:nvSpPr>
        <p:spPr>
          <a:xfrm>
            <a:off x="677334" y="1572769"/>
            <a:ext cx="8596668" cy="4468594"/>
          </a:xfrm>
        </p:spPr>
        <p:txBody>
          <a:bodyPr>
            <a:normAutofit/>
          </a:bodyPr>
          <a:lstStyle/>
          <a:p>
            <a:pPr marL="0" indent="0">
              <a:buNone/>
            </a:pPr>
            <a:r>
              <a:rPr lang="en-GB" sz="3200" b="1" u="sng" dirty="0" smtClean="0">
                <a:latin typeface="Arial" panose="020B0604020202020204" pitchFamily="34" charset="0"/>
                <a:cs typeface="Arial" panose="020B0604020202020204" pitchFamily="34" charset="0"/>
              </a:rPr>
              <a:t>SP will not be granted  . . . </a:t>
            </a:r>
          </a:p>
          <a:p>
            <a:pPr>
              <a:buAutoNum type="arabicPeriod"/>
            </a:pPr>
            <a:r>
              <a:rPr lang="en-GB" sz="3200" dirty="0" smtClean="0">
                <a:latin typeface="Arial" panose="020B0604020202020204" pitchFamily="34" charset="0"/>
                <a:cs typeface="Arial" panose="020B0604020202020204" pitchFamily="34" charset="0"/>
              </a:rPr>
              <a:t>Where damages would be an adequate remedy </a:t>
            </a:r>
          </a:p>
          <a:p>
            <a:pPr>
              <a:buAutoNum type="arabicPeriod"/>
            </a:pPr>
            <a:r>
              <a:rPr lang="en-GB" sz="3200" dirty="0" smtClean="0">
                <a:latin typeface="Arial" panose="020B0604020202020204" pitchFamily="34" charset="0"/>
                <a:cs typeface="Arial" panose="020B0604020202020204" pitchFamily="34" charset="0"/>
              </a:rPr>
              <a:t>If constant supervision by the court would be needed to ensure compliance with the order.</a:t>
            </a:r>
          </a:p>
          <a:p>
            <a:pPr>
              <a:buAutoNum type="arabicPeriod"/>
            </a:pPr>
            <a:r>
              <a:rPr lang="en-GB" sz="3200" dirty="0" smtClean="0">
                <a:latin typeface="Arial" panose="020B0604020202020204" pitchFamily="34" charset="0"/>
                <a:cs typeface="Arial" panose="020B0604020202020204" pitchFamily="34" charset="0"/>
              </a:rPr>
              <a:t>It is generally not available in relation to a contract such as personal services, such as employment.</a:t>
            </a:r>
          </a:p>
          <a:p>
            <a:pPr marL="0" indent="0">
              <a:buNone/>
            </a:pPr>
            <a:endParaRPr lang="en-GB" dirty="0" smtClean="0"/>
          </a:p>
          <a:p>
            <a:pPr>
              <a:buFontTx/>
              <a:buChar char="-"/>
            </a:pPr>
            <a:endParaRPr lang="en-GB" dirty="0" smtClean="0"/>
          </a:p>
        </p:txBody>
      </p:sp>
    </p:spTree>
    <p:extLst>
      <p:ext uri="{BB962C8B-B14F-4D97-AF65-F5344CB8AC3E}">
        <p14:creationId xmlns:p14="http://schemas.microsoft.com/office/powerpoint/2010/main" val="37776568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Injunction</a:t>
            </a:r>
            <a:endParaRPr lang="en-GB" dirty="0"/>
          </a:p>
        </p:txBody>
      </p:sp>
      <p:sp>
        <p:nvSpPr>
          <p:cNvPr id="3" name="Content Placeholder 2"/>
          <p:cNvSpPr>
            <a:spLocks noGrp="1"/>
          </p:cNvSpPr>
          <p:nvPr>
            <p:ph idx="1"/>
          </p:nvPr>
        </p:nvSpPr>
        <p:spPr/>
        <p:txBody>
          <a:bodyPr>
            <a:normAutofit/>
          </a:bodyPr>
          <a:lstStyle/>
          <a:p>
            <a:pPr marL="0" indent="0" algn="ctr">
              <a:buNone/>
            </a:pPr>
            <a:r>
              <a:rPr lang="en-GB" sz="6600" dirty="0" smtClean="0">
                <a:solidFill>
                  <a:srgbClr val="92D050"/>
                </a:solidFill>
                <a:latin typeface="Tw Cen MT Condensed Extra Bold" panose="020B0803020202020204" pitchFamily="34" charset="0"/>
              </a:rPr>
              <a:t>WHAT IS AN INJUNCTION?</a:t>
            </a:r>
            <a:endParaRPr lang="en-GB" sz="6600" dirty="0">
              <a:solidFill>
                <a:srgbClr val="92D050"/>
              </a:solidFill>
              <a:latin typeface="Tw Cen MT Condensed Extra Bold" panose="020B0803020202020204" pitchFamily="34" charset="0"/>
            </a:endParaRPr>
          </a:p>
        </p:txBody>
      </p:sp>
      <p:pic>
        <p:nvPicPr>
          <p:cNvPr id="4" name="Picture 3"/>
          <p:cNvPicPr>
            <a:picLocks noChangeAspect="1"/>
          </p:cNvPicPr>
          <p:nvPr/>
        </p:nvPicPr>
        <p:blipFill>
          <a:blip r:embed="rId3"/>
          <a:stretch>
            <a:fillRect/>
          </a:stretch>
        </p:blipFill>
        <p:spPr>
          <a:xfrm>
            <a:off x="4213668" y="4747551"/>
            <a:ext cx="1524000" cy="1524000"/>
          </a:xfrm>
          <a:prstGeom prst="rect">
            <a:avLst/>
          </a:prstGeom>
        </p:spPr>
      </p:pic>
    </p:spTree>
    <p:extLst>
      <p:ext uri="{BB962C8B-B14F-4D97-AF65-F5344CB8AC3E}">
        <p14:creationId xmlns:p14="http://schemas.microsoft.com/office/powerpoint/2010/main" val="31701054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ASSESSMENT QUESTIONS</a:t>
            </a:r>
            <a:endParaRPr lang="en-GB" dirty="0"/>
          </a:p>
        </p:txBody>
      </p:sp>
      <p:sp>
        <p:nvSpPr>
          <p:cNvPr id="3" name="Content Placeholder 2"/>
          <p:cNvSpPr>
            <a:spLocks noGrp="1"/>
          </p:cNvSpPr>
          <p:nvPr>
            <p:ph idx="1"/>
          </p:nvPr>
        </p:nvSpPr>
        <p:spPr>
          <a:xfrm>
            <a:off x="677334" y="1444753"/>
            <a:ext cx="8596668" cy="4596610"/>
          </a:xfrm>
        </p:spPr>
        <p:txBody>
          <a:bodyPr>
            <a:normAutofit/>
          </a:bodyPr>
          <a:lstStyle/>
          <a:p>
            <a:pPr>
              <a:buAutoNum type="arabicPeriod"/>
            </a:pPr>
            <a:r>
              <a:rPr lang="en-GB" sz="2800" dirty="0" smtClean="0"/>
              <a:t>What is the difference between pecuniary and non-pecuniary losses?</a:t>
            </a:r>
          </a:p>
          <a:p>
            <a:pPr>
              <a:buAutoNum type="arabicPeriod"/>
            </a:pPr>
            <a:r>
              <a:rPr lang="en-GB" sz="2800" dirty="0" smtClean="0"/>
              <a:t>What is the difference between the expectation loss and reliance loss approaches to calculating damages?</a:t>
            </a:r>
          </a:p>
          <a:p>
            <a:pPr>
              <a:buAutoNum type="arabicPeriod"/>
            </a:pPr>
            <a:r>
              <a:rPr lang="en-GB" sz="2800" dirty="0" smtClean="0"/>
              <a:t>Under the remoteness of damage rule, for what damages will the defendant be liable?</a:t>
            </a:r>
          </a:p>
          <a:p>
            <a:pPr>
              <a:buAutoNum type="arabicPeriod"/>
            </a:pPr>
            <a:r>
              <a:rPr lang="en-GB" sz="2800" dirty="0" smtClean="0"/>
              <a:t>In what situations might specific performance </a:t>
            </a:r>
            <a:r>
              <a:rPr lang="en-GB" sz="2800" b="1" u="sng" dirty="0" smtClean="0"/>
              <a:t>not</a:t>
            </a:r>
            <a:r>
              <a:rPr lang="en-GB" sz="2800" dirty="0" smtClean="0"/>
              <a:t> be awarded?</a:t>
            </a:r>
          </a:p>
          <a:p>
            <a:pPr marL="0" indent="0">
              <a:buNone/>
            </a:pPr>
            <a:endParaRPr lang="en-GB" dirty="0"/>
          </a:p>
        </p:txBody>
      </p:sp>
    </p:spTree>
    <p:extLst>
      <p:ext uri="{BB962C8B-B14F-4D97-AF65-F5344CB8AC3E}">
        <p14:creationId xmlns:p14="http://schemas.microsoft.com/office/powerpoint/2010/main" val="23150319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2582" y="1579419"/>
            <a:ext cx="4714504" cy="3139321"/>
          </a:xfrm>
          <a:prstGeom prst="rect">
            <a:avLst/>
          </a:prstGeom>
          <a:noFill/>
        </p:spPr>
        <p:txBody>
          <a:bodyPr wrap="square" rtlCol="0">
            <a:spAutoFit/>
          </a:bodyPr>
          <a:lstStyle/>
          <a:p>
            <a:pPr algn="ctr"/>
            <a:r>
              <a:rPr lang="en-GB" sz="6600" dirty="0" smtClean="0"/>
              <a:t>CONSUMER RIGHTS REMEDIES</a:t>
            </a:r>
            <a:endParaRPr lang="en-GB" sz="6600" dirty="0"/>
          </a:p>
        </p:txBody>
      </p:sp>
    </p:spTree>
    <p:extLst>
      <p:ext uri="{BB962C8B-B14F-4D97-AF65-F5344CB8AC3E}">
        <p14:creationId xmlns:p14="http://schemas.microsoft.com/office/powerpoint/2010/main" val="5369738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Goods contracts remedies</a:t>
            </a:r>
            <a:endParaRPr lang="en-GB" dirty="0"/>
          </a:p>
        </p:txBody>
      </p:sp>
      <p:sp>
        <p:nvSpPr>
          <p:cNvPr id="3" name="Content Placeholder 2"/>
          <p:cNvSpPr>
            <a:spLocks noGrp="1"/>
          </p:cNvSpPr>
          <p:nvPr>
            <p:ph idx="1"/>
          </p:nvPr>
        </p:nvSpPr>
        <p:spPr>
          <a:xfrm>
            <a:off x="677334" y="1426465"/>
            <a:ext cx="9381066" cy="4614898"/>
          </a:xfrm>
        </p:spPr>
        <p:txBody>
          <a:bodyPr>
            <a:noAutofit/>
          </a:bodyPr>
          <a:lstStyle/>
          <a:p>
            <a:pPr marL="0" indent="0">
              <a:buNone/>
            </a:pPr>
            <a:r>
              <a:rPr lang="en-GB" sz="3200" dirty="0" smtClean="0">
                <a:solidFill>
                  <a:srgbClr val="FF0000"/>
                </a:solidFill>
              </a:rPr>
              <a:t>S19 CRA 2015: </a:t>
            </a:r>
            <a:r>
              <a:rPr lang="en-GB" sz="3200" dirty="0" smtClean="0"/>
              <a:t>There are 3 distinct steps in the available remedies:</a:t>
            </a:r>
          </a:p>
          <a:p>
            <a:pPr marL="0" indent="0">
              <a:buNone/>
            </a:pPr>
            <a:endParaRPr lang="en-GB" sz="3200" dirty="0"/>
          </a:p>
          <a:p>
            <a:pPr marL="0" indent="0">
              <a:buNone/>
            </a:pPr>
            <a:r>
              <a:rPr lang="en-GB" sz="3200" dirty="0" smtClean="0"/>
              <a:t>1. short-term right to reject, within the first 30 days of ownership </a:t>
            </a:r>
            <a:r>
              <a:rPr lang="en-GB" sz="3200" dirty="0" smtClean="0">
                <a:solidFill>
                  <a:srgbClr val="FF0000"/>
                </a:solidFill>
              </a:rPr>
              <a:t>(ss20-22)</a:t>
            </a:r>
          </a:p>
          <a:p>
            <a:pPr marL="0" indent="0">
              <a:buNone/>
            </a:pPr>
            <a:r>
              <a:rPr lang="en-GB" sz="3200" dirty="0" smtClean="0"/>
              <a:t>2. Right to request a replacement or repair </a:t>
            </a:r>
            <a:r>
              <a:rPr lang="en-GB" sz="3200" dirty="0" smtClean="0">
                <a:solidFill>
                  <a:srgbClr val="FF0000"/>
                </a:solidFill>
              </a:rPr>
              <a:t>(s23)</a:t>
            </a:r>
          </a:p>
          <a:p>
            <a:pPr marL="0" indent="0">
              <a:buNone/>
            </a:pPr>
            <a:r>
              <a:rPr lang="en-GB" sz="3200" dirty="0" smtClean="0"/>
              <a:t>3. Right to a price reductions, or to finally reject the goods </a:t>
            </a:r>
            <a:r>
              <a:rPr lang="en-GB" sz="3200" dirty="0" smtClean="0">
                <a:solidFill>
                  <a:srgbClr val="FF0000"/>
                </a:solidFill>
              </a:rPr>
              <a:t>(24)</a:t>
            </a:r>
            <a:endParaRPr lang="en-GB" sz="3200" dirty="0">
              <a:solidFill>
                <a:srgbClr val="FF0000"/>
              </a:solidFill>
            </a:endParaRPr>
          </a:p>
        </p:txBody>
      </p:sp>
    </p:spTree>
    <p:extLst>
      <p:ext uri="{BB962C8B-B14F-4D97-AF65-F5344CB8AC3E}">
        <p14:creationId xmlns:p14="http://schemas.microsoft.com/office/powerpoint/2010/main" val="8109413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Short term right to reject ss20-22</a:t>
            </a:r>
            <a:endParaRPr lang="en-GB" dirty="0"/>
          </a:p>
        </p:txBody>
      </p:sp>
      <p:sp>
        <p:nvSpPr>
          <p:cNvPr id="3" name="Content Placeholder 2"/>
          <p:cNvSpPr>
            <a:spLocks noGrp="1"/>
          </p:cNvSpPr>
          <p:nvPr>
            <p:ph idx="1"/>
          </p:nvPr>
        </p:nvSpPr>
        <p:spPr/>
        <p:txBody>
          <a:bodyPr>
            <a:normAutofit/>
          </a:bodyPr>
          <a:lstStyle/>
          <a:p>
            <a:r>
              <a:rPr lang="en-GB" sz="4000" dirty="0" smtClean="0"/>
              <a:t>30 days to claim</a:t>
            </a:r>
          </a:p>
          <a:p>
            <a:r>
              <a:rPr lang="en-GB" sz="4000" dirty="0" smtClean="0"/>
              <a:t>Also entitled to a refund</a:t>
            </a:r>
          </a:p>
          <a:p>
            <a:r>
              <a:rPr lang="en-GB" sz="4000" dirty="0" smtClean="0"/>
              <a:t>Can reject some or all of the faulty goods</a:t>
            </a:r>
          </a:p>
        </p:txBody>
      </p:sp>
      <p:pic>
        <p:nvPicPr>
          <p:cNvPr id="4" name="Picture 3"/>
          <p:cNvPicPr>
            <a:picLocks noChangeAspect="1"/>
          </p:cNvPicPr>
          <p:nvPr/>
        </p:nvPicPr>
        <p:blipFill>
          <a:blip r:embed="rId3"/>
          <a:stretch>
            <a:fillRect/>
          </a:stretch>
        </p:blipFill>
        <p:spPr>
          <a:xfrm>
            <a:off x="8778240" y="1162980"/>
            <a:ext cx="2998279" cy="1995218"/>
          </a:xfrm>
          <a:prstGeom prst="rect">
            <a:avLst/>
          </a:prstGeom>
        </p:spPr>
      </p:pic>
    </p:spTree>
    <p:extLst>
      <p:ext uri="{BB962C8B-B14F-4D97-AF65-F5344CB8AC3E}">
        <p14:creationId xmlns:p14="http://schemas.microsoft.com/office/powerpoint/2010/main" val="2767731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Right to repair or replacement s23</a:t>
            </a:r>
            <a:endParaRPr lang="en-GB" dirty="0"/>
          </a:p>
        </p:txBody>
      </p:sp>
      <p:sp>
        <p:nvSpPr>
          <p:cNvPr id="3" name="Content Placeholder 2"/>
          <p:cNvSpPr>
            <a:spLocks noGrp="1"/>
          </p:cNvSpPr>
          <p:nvPr>
            <p:ph idx="1"/>
          </p:nvPr>
        </p:nvSpPr>
        <p:spPr/>
        <p:txBody>
          <a:bodyPr>
            <a:normAutofit/>
          </a:bodyPr>
          <a:lstStyle/>
          <a:p>
            <a:r>
              <a:rPr lang="en-GB" sz="3200" dirty="0" smtClean="0"/>
              <a:t>Repair/replacement to be completed within a reasonable period of time</a:t>
            </a:r>
          </a:p>
          <a:p>
            <a:r>
              <a:rPr lang="en-GB" sz="3200" dirty="0" smtClean="0"/>
              <a:t>All associated costs to be borne by the trader</a:t>
            </a:r>
          </a:p>
          <a:p>
            <a:r>
              <a:rPr lang="en-GB" sz="3200" dirty="0" smtClean="0"/>
              <a:t>Customer must not be significantly inconvenienced</a:t>
            </a:r>
            <a:endParaRPr lang="en-GB" sz="3200" dirty="0"/>
          </a:p>
        </p:txBody>
      </p:sp>
      <p:pic>
        <p:nvPicPr>
          <p:cNvPr id="4" name="Picture 3"/>
          <p:cNvPicPr>
            <a:picLocks noChangeAspect="1"/>
          </p:cNvPicPr>
          <p:nvPr/>
        </p:nvPicPr>
        <p:blipFill>
          <a:blip r:embed="rId3"/>
          <a:stretch>
            <a:fillRect/>
          </a:stretch>
        </p:blipFill>
        <p:spPr>
          <a:xfrm>
            <a:off x="9413557" y="609600"/>
            <a:ext cx="2143125" cy="2143125"/>
          </a:xfrm>
          <a:prstGeom prst="rect">
            <a:avLst/>
          </a:prstGeom>
        </p:spPr>
      </p:pic>
    </p:spTree>
    <p:extLst>
      <p:ext uri="{BB962C8B-B14F-4D97-AF65-F5344CB8AC3E}">
        <p14:creationId xmlns:p14="http://schemas.microsoft.com/office/powerpoint/2010/main" val="31010218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S24 RIGHT TO PRICE REDUCTION OR FINAL RIGHT TO REJECT</a:t>
            </a:r>
            <a:endParaRPr lang="en-GB" dirty="0"/>
          </a:p>
        </p:txBody>
      </p:sp>
      <p:sp>
        <p:nvSpPr>
          <p:cNvPr id="3" name="Content Placeholder 2"/>
          <p:cNvSpPr>
            <a:spLocks noGrp="1"/>
          </p:cNvSpPr>
          <p:nvPr>
            <p:ph idx="1"/>
          </p:nvPr>
        </p:nvSpPr>
        <p:spPr/>
        <p:txBody>
          <a:bodyPr>
            <a:noAutofit/>
          </a:bodyPr>
          <a:lstStyle/>
          <a:p>
            <a:r>
              <a:rPr lang="en-GB" sz="2400" dirty="0" smtClean="0">
                <a:latin typeface="Arial" panose="020B0604020202020204" pitchFamily="34" charset="0"/>
                <a:cs typeface="Arial" panose="020B0604020202020204" pitchFamily="34" charset="0"/>
              </a:rPr>
              <a:t>Price reduction can be up to 100 per cent of the price of the goods</a:t>
            </a:r>
          </a:p>
          <a:p>
            <a:r>
              <a:rPr lang="en-GB" sz="2400" dirty="0" smtClean="0">
                <a:latin typeface="Arial" panose="020B0604020202020204" pitchFamily="34" charset="0"/>
                <a:cs typeface="Arial" panose="020B0604020202020204" pitchFamily="34" charset="0"/>
              </a:rPr>
              <a:t>Consumer keeps the goods when the price is reduced</a:t>
            </a:r>
          </a:p>
          <a:p>
            <a:r>
              <a:rPr lang="en-GB" sz="2400" dirty="0" smtClean="0">
                <a:latin typeface="Arial" panose="020B0604020202020204" pitchFamily="34" charset="0"/>
                <a:cs typeface="Arial" panose="020B0604020202020204" pitchFamily="34" charset="0"/>
              </a:rPr>
              <a:t>Right to reject requires full refund (unless consumer has had significant use of them) and return of goods</a:t>
            </a:r>
          </a:p>
          <a:p>
            <a:endParaRPr lang="en-GB" sz="2400" dirty="0">
              <a:latin typeface="Arial" panose="020B0604020202020204" pitchFamily="34" charset="0"/>
              <a:cs typeface="Arial" panose="020B0604020202020204" pitchFamily="34" charset="0"/>
            </a:endParaRPr>
          </a:p>
          <a:p>
            <a:pPr marL="0" indent="0">
              <a:buNone/>
            </a:pPr>
            <a:r>
              <a:rPr lang="en-GB" sz="2400" b="1" dirty="0" smtClean="0">
                <a:latin typeface="Arial" panose="020B0604020202020204" pitchFamily="34" charset="0"/>
                <a:cs typeface="Arial" panose="020B0604020202020204" pitchFamily="34" charset="0"/>
              </a:rPr>
              <a:t>Alternatively:</a:t>
            </a:r>
          </a:p>
          <a:p>
            <a:pPr marL="0" indent="0">
              <a:buNone/>
            </a:pPr>
            <a:r>
              <a:rPr lang="en-GB" sz="2400" dirty="0" smtClean="0">
                <a:latin typeface="Arial" panose="020B0604020202020204" pitchFamily="34" charset="0"/>
                <a:cs typeface="Arial" panose="020B0604020202020204" pitchFamily="34" charset="0"/>
              </a:rPr>
              <a:t>Consumer can seek other remedies – such as damages, specific performance or repudiation – instead of or as well as the </a:t>
            </a:r>
            <a:r>
              <a:rPr lang="en-GB" sz="2400" dirty="0" smtClean="0">
                <a:solidFill>
                  <a:srgbClr val="FF0000"/>
                </a:solidFill>
                <a:latin typeface="Arial" panose="020B0604020202020204" pitchFamily="34" charset="0"/>
                <a:cs typeface="Arial" panose="020B0604020202020204" pitchFamily="34" charset="0"/>
              </a:rPr>
              <a:t>CRA 2015 </a:t>
            </a:r>
            <a:r>
              <a:rPr lang="en-GB" sz="2400" dirty="0" smtClean="0">
                <a:latin typeface="Arial" panose="020B0604020202020204" pitchFamily="34" charset="0"/>
                <a:cs typeface="Arial" panose="020B0604020202020204" pitchFamily="34" charset="0"/>
              </a:rPr>
              <a:t>options.</a:t>
            </a:r>
            <a:endParaRPr lang="en-GB" sz="24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3"/>
          <a:stretch>
            <a:fillRect/>
          </a:stretch>
        </p:blipFill>
        <p:spPr>
          <a:xfrm>
            <a:off x="9274002" y="346075"/>
            <a:ext cx="2466975" cy="1847850"/>
          </a:xfrm>
          <a:prstGeom prst="rect">
            <a:avLst/>
          </a:prstGeom>
        </p:spPr>
      </p:pic>
    </p:spTree>
    <p:extLst>
      <p:ext uri="{BB962C8B-B14F-4D97-AF65-F5344CB8AC3E}">
        <p14:creationId xmlns:p14="http://schemas.microsoft.com/office/powerpoint/2010/main" val="195489441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472</TotalTime>
  <Words>3503</Words>
  <Application>Microsoft Office PowerPoint</Application>
  <PresentationFormat>Widescreen</PresentationFormat>
  <Paragraphs>256</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Trebuchet MS</vt:lpstr>
      <vt:lpstr>Tw Cen MT Condensed Extra Bold</vt:lpstr>
      <vt:lpstr>Wingdings 3</vt:lpstr>
      <vt:lpstr>Facet</vt:lpstr>
      <vt:lpstr>Remedies for Breach of contract </vt:lpstr>
      <vt:lpstr>Learning objectives</vt:lpstr>
      <vt:lpstr>PowerPoint Presentation</vt:lpstr>
      <vt:lpstr>PowerPoint Presentation</vt:lpstr>
      <vt:lpstr>A) The contractual measure of damages</vt:lpstr>
      <vt:lpstr>TASK</vt:lpstr>
      <vt:lpstr>2 categories of Pecuniary damages</vt:lpstr>
      <vt:lpstr>Non pecuniary damages</vt:lpstr>
      <vt:lpstr>Claiming damages</vt:lpstr>
      <vt:lpstr>That the breach caused the loss complained of</vt:lpstr>
      <vt:lpstr>That the loss was not too remote from the breach of contract</vt:lpstr>
      <vt:lpstr>That he has attempted to mitigate the losses that he is claiming</vt:lpstr>
      <vt:lpstr>PowerPoint Presentation</vt:lpstr>
      <vt:lpstr>Equitable remedies</vt:lpstr>
      <vt:lpstr>Specific performance-   </vt:lpstr>
      <vt:lpstr>Injunction</vt:lpstr>
      <vt:lpstr>SELF ASSESSMENT QUESTIONS</vt:lpstr>
      <vt:lpstr>PowerPoint Presentation</vt:lpstr>
      <vt:lpstr>Goods contracts remedies</vt:lpstr>
      <vt:lpstr>Short term right to reject ss20-22</vt:lpstr>
      <vt:lpstr>Right to repair or replacement s23</vt:lpstr>
      <vt:lpstr>S24 RIGHT TO PRICE REDUCTION OR FINAL RIGHT TO REJECT</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Remedies for Breach of contract </dc:title>
  <dc:creator>Laura Knight</dc:creator>
  <cp:lastModifiedBy>Laura Knight</cp:lastModifiedBy>
  <cp:revision>26</cp:revision>
  <cp:lastPrinted>2018-04-10T14:03:07Z</cp:lastPrinted>
  <dcterms:created xsi:type="dcterms:W3CDTF">2018-03-27T12:46:50Z</dcterms:created>
  <dcterms:modified xsi:type="dcterms:W3CDTF">2018-04-12T10:50:24Z</dcterms:modified>
</cp:coreProperties>
</file>