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648" r:id="rId1"/>
  </p:sldMasterIdLst>
  <p:notesMasterIdLst>
    <p:notesMasterId r:id="rId34"/>
  </p:notesMasterIdLst>
  <p:sldIdLst>
    <p:sldId id="333" r:id="rId2"/>
    <p:sldId id="334" r:id="rId3"/>
    <p:sldId id="304" r:id="rId4"/>
    <p:sldId id="279" r:id="rId5"/>
    <p:sldId id="305" r:id="rId6"/>
    <p:sldId id="280" r:id="rId7"/>
    <p:sldId id="281" r:id="rId8"/>
    <p:sldId id="296" r:id="rId9"/>
    <p:sldId id="282" r:id="rId10"/>
    <p:sldId id="324" r:id="rId11"/>
    <p:sldId id="307" r:id="rId12"/>
    <p:sldId id="308" r:id="rId13"/>
    <p:sldId id="298" r:id="rId14"/>
    <p:sldId id="335" r:id="rId15"/>
    <p:sldId id="309" r:id="rId16"/>
    <p:sldId id="325" r:id="rId17"/>
    <p:sldId id="311" r:id="rId18"/>
    <p:sldId id="312" r:id="rId19"/>
    <p:sldId id="313" r:id="rId20"/>
    <p:sldId id="326" r:id="rId21"/>
    <p:sldId id="315" r:id="rId22"/>
    <p:sldId id="336" r:id="rId23"/>
    <p:sldId id="318" r:id="rId24"/>
    <p:sldId id="319" r:id="rId25"/>
    <p:sldId id="267" r:id="rId26"/>
    <p:sldId id="320" r:id="rId27"/>
    <p:sldId id="297" r:id="rId28"/>
    <p:sldId id="331" r:id="rId29"/>
    <p:sldId id="317" r:id="rId30"/>
    <p:sldId id="321" r:id="rId31"/>
    <p:sldId id="332" r:id="rId32"/>
    <p:sldId id="337" r:id="rId33"/>
  </p:sldIdLst>
  <p:sldSz cx="12192000" cy="6858000"/>
  <p:notesSz cx="6858000" cy="9144000"/>
  <p:embeddedFontLst>
    <p:embeddedFont>
      <p:font typeface="ＭＳ Ｐゴシック" panose="020B0600070205080204" pitchFamily="34" charset="-128"/>
      <p:regular r:id="rId35"/>
    </p:embeddedFont>
    <p:embeddedFont>
      <p:font typeface="Tw Cen MT" panose="020B0602020104020603" pitchFamily="34" charset="0"/>
      <p:regular r:id="rId36"/>
      <p:bold r:id="rId37"/>
      <p:italic r:id="rId38"/>
      <p:boldItalic r:id="rId39"/>
    </p:embeddedFont>
    <p:embeddedFont>
      <p:font typeface="Tw Cen MT Condensed" panose="020B0606020104020203" pitchFamily="34" charset="0"/>
      <p:regular r:id="rId40"/>
      <p:bold r:id="rId41"/>
    </p:embeddedFont>
    <p:embeddedFont>
      <p:font typeface="Wingdings 3" panose="05040102010807070707" pitchFamily="18" charset="2"/>
      <p:regular r:id="rId42"/>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111" d="100"/>
          <a:sy n="111" d="100"/>
        </p:scale>
        <p:origin x="594" y="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5.fntdata"/><Relationship Id="rId21" Type="http://schemas.openxmlformats.org/officeDocument/2006/relationships/slide" Target="slides/slide20.xml"/><Relationship Id="rId34" Type="http://schemas.openxmlformats.org/officeDocument/2006/relationships/notesMaster" Target="notesMasters/notesMaster1.xml"/><Relationship Id="rId42" Type="http://schemas.openxmlformats.org/officeDocument/2006/relationships/font" Target="fonts/font8.fntdata"/><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3.fntdata"/><Relationship Id="rId40" Type="http://schemas.openxmlformats.org/officeDocument/2006/relationships/font" Target="fonts/font6.fntdata"/><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2.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font" Target="fonts/font1.fntdata"/><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font" Target="fonts/font4.fntdata"/><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font" Target="fonts/font7.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F602410-3D56-427E-BEAF-6A841956C560}" type="datetimeFigureOut">
              <a:rPr lang="en-GB" smtClean="0"/>
              <a:t>23/04/2026</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FFE28CE-2425-423F-9A49-D30CE9B4AE53}" type="slidenum">
              <a:rPr lang="en-GB" smtClean="0"/>
              <a:t>‹#›</a:t>
            </a:fld>
            <a:endParaRPr lang="en-GB"/>
          </a:p>
        </p:txBody>
      </p:sp>
    </p:spTree>
    <p:extLst>
      <p:ext uri="{BB962C8B-B14F-4D97-AF65-F5344CB8AC3E}">
        <p14:creationId xmlns:p14="http://schemas.microsoft.com/office/powerpoint/2010/main" val="5022447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1</a:t>
            </a:fld>
            <a:endParaRPr lang="en-GB"/>
          </a:p>
        </p:txBody>
      </p:sp>
    </p:spTree>
    <p:extLst>
      <p:ext uri="{BB962C8B-B14F-4D97-AF65-F5344CB8AC3E}">
        <p14:creationId xmlns:p14="http://schemas.microsoft.com/office/powerpoint/2010/main" val="12325210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3</a:t>
            </a:fld>
            <a:endParaRPr lang="en-GB"/>
          </a:p>
        </p:txBody>
      </p:sp>
    </p:spTree>
    <p:extLst>
      <p:ext uri="{BB962C8B-B14F-4D97-AF65-F5344CB8AC3E}">
        <p14:creationId xmlns:p14="http://schemas.microsoft.com/office/powerpoint/2010/main" val="28948587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4</a:t>
            </a:fld>
            <a:endParaRPr lang="en-GB"/>
          </a:p>
        </p:txBody>
      </p:sp>
    </p:spTree>
    <p:extLst>
      <p:ext uri="{BB962C8B-B14F-4D97-AF65-F5344CB8AC3E}">
        <p14:creationId xmlns:p14="http://schemas.microsoft.com/office/powerpoint/2010/main" val="39396436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5</a:t>
            </a:fld>
            <a:endParaRPr lang="en-GB"/>
          </a:p>
        </p:txBody>
      </p:sp>
    </p:spTree>
    <p:extLst>
      <p:ext uri="{BB962C8B-B14F-4D97-AF65-F5344CB8AC3E}">
        <p14:creationId xmlns:p14="http://schemas.microsoft.com/office/powerpoint/2010/main" val="22635172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6</a:t>
            </a:fld>
            <a:endParaRPr lang="en-GB"/>
          </a:p>
        </p:txBody>
      </p:sp>
    </p:spTree>
    <p:extLst>
      <p:ext uri="{BB962C8B-B14F-4D97-AF65-F5344CB8AC3E}">
        <p14:creationId xmlns:p14="http://schemas.microsoft.com/office/powerpoint/2010/main" val="13931026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7</a:t>
            </a:fld>
            <a:endParaRPr lang="en-GB"/>
          </a:p>
        </p:txBody>
      </p:sp>
    </p:spTree>
    <p:extLst>
      <p:ext uri="{BB962C8B-B14F-4D97-AF65-F5344CB8AC3E}">
        <p14:creationId xmlns:p14="http://schemas.microsoft.com/office/powerpoint/2010/main" val="36537947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8</a:t>
            </a:fld>
            <a:endParaRPr lang="en-GB"/>
          </a:p>
        </p:txBody>
      </p:sp>
    </p:spTree>
    <p:extLst>
      <p:ext uri="{BB962C8B-B14F-4D97-AF65-F5344CB8AC3E}">
        <p14:creationId xmlns:p14="http://schemas.microsoft.com/office/powerpoint/2010/main" val="3673312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9</a:t>
            </a:fld>
            <a:endParaRPr lang="en-GB"/>
          </a:p>
        </p:txBody>
      </p:sp>
    </p:spTree>
    <p:extLst>
      <p:ext uri="{BB962C8B-B14F-4D97-AF65-F5344CB8AC3E}">
        <p14:creationId xmlns:p14="http://schemas.microsoft.com/office/powerpoint/2010/main" val="35709151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10</a:t>
            </a:fld>
            <a:endParaRPr lang="en-GB"/>
          </a:p>
        </p:txBody>
      </p:sp>
    </p:spTree>
    <p:extLst>
      <p:ext uri="{BB962C8B-B14F-4D97-AF65-F5344CB8AC3E}">
        <p14:creationId xmlns:p14="http://schemas.microsoft.com/office/powerpoint/2010/main" val="42485151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11</a:t>
            </a:fld>
            <a:endParaRPr lang="en-GB"/>
          </a:p>
        </p:txBody>
      </p:sp>
    </p:spTree>
    <p:extLst>
      <p:ext uri="{BB962C8B-B14F-4D97-AF65-F5344CB8AC3E}">
        <p14:creationId xmlns:p14="http://schemas.microsoft.com/office/powerpoint/2010/main" val="21972705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12</a:t>
            </a:fld>
            <a:endParaRPr lang="en-GB"/>
          </a:p>
        </p:txBody>
      </p:sp>
    </p:spTree>
    <p:extLst>
      <p:ext uri="{BB962C8B-B14F-4D97-AF65-F5344CB8AC3E}">
        <p14:creationId xmlns:p14="http://schemas.microsoft.com/office/powerpoint/2010/main" val="10819228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13</a:t>
            </a:fld>
            <a:endParaRPr lang="en-GB"/>
          </a:p>
        </p:txBody>
      </p:sp>
    </p:spTree>
    <p:extLst>
      <p:ext uri="{BB962C8B-B14F-4D97-AF65-F5344CB8AC3E}">
        <p14:creationId xmlns:p14="http://schemas.microsoft.com/office/powerpoint/2010/main" val="21875927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15</a:t>
            </a:fld>
            <a:endParaRPr lang="en-GB"/>
          </a:p>
        </p:txBody>
      </p:sp>
    </p:spTree>
    <p:extLst>
      <p:ext uri="{BB962C8B-B14F-4D97-AF65-F5344CB8AC3E}">
        <p14:creationId xmlns:p14="http://schemas.microsoft.com/office/powerpoint/2010/main" val="3209593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16</a:t>
            </a:fld>
            <a:endParaRPr lang="en-GB"/>
          </a:p>
        </p:txBody>
      </p:sp>
    </p:spTree>
    <p:extLst>
      <p:ext uri="{BB962C8B-B14F-4D97-AF65-F5344CB8AC3E}">
        <p14:creationId xmlns:p14="http://schemas.microsoft.com/office/powerpoint/2010/main" val="40147801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17</a:t>
            </a:fld>
            <a:endParaRPr lang="en-GB"/>
          </a:p>
        </p:txBody>
      </p:sp>
    </p:spTree>
    <p:extLst>
      <p:ext uri="{BB962C8B-B14F-4D97-AF65-F5344CB8AC3E}">
        <p14:creationId xmlns:p14="http://schemas.microsoft.com/office/powerpoint/2010/main" val="8426772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18</a:t>
            </a:fld>
            <a:endParaRPr lang="en-GB"/>
          </a:p>
        </p:txBody>
      </p:sp>
    </p:spTree>
    <p:extLst>
      <p:ext uri="{BB962C8B-B14F-4D97-AF65-F5344CB8AC3E}">
        <p14:creationId xmlns:p14="http://schemas.microsoft.com/office/powerpoint/2010/main" val="409910999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19</a:t>
            </a:fld>
            <a:endParaRPr lang="en-GB"/>
          </a:p>
        </p:txBody>
      </p:sp>
    </p:spTree>
    <p:extLst>
      <p:ext uri="{BB962C8B-B14F-4D97-AF65-F5344CB8AC3E}">
        <p14:creationId xmlns:p14="http://schemas.microsoft.com/office/powerpoint/2010/main" val="2569392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20</a:t>
            </a:fld>
            <a:endParaRPr lang="en-GB"/>
          </a:p>
        </p:txBody>
      </p:sp>
    </p:spTree>
    <p:extLst>
      <p:ext uri="{BB962C8B-B14F-4D97-AF65-F5344CB8AC3E}">
        <p14:creationId xmlns:p14="http://schemas.microsoft.com/office/powerpoint/2010/main" val="16408707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21</a:t>
            </a:fld>
            <a:endParaRPr lang="en-GB"/>
          </a:p>
        </p:txBody>
      </p:sp>
    </p:spTree>
    <p:extLst>
      <p:ext uri="{BB962C8B-B14F-4D97-AF65-F5344CB8AC3E}">
        <p14:creationId xmlns:p14="http://schemas.microsoft.com/office/powerpoint/2010/main" val="248962940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22</a:t>
            </a:fld>
            <a:endParaRPr lang="en-GB"/>
          </a:p>
        </p:txBody>
      </p:sp>
    </p:spTree>
    <p:extLst>
      <p:ext uri="{BB962C8B-B14F-4D97-AF65-F5344CB8AC3E}">
        <p14:creationId xmlns:p14="http://schemas.microsoft.com/office/powerpoint/2010/main" val="340646198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23</a:t>
            </a:fld>
            <a:endParaRPr lang="en-GB"/>
          </a:p>
        </p:txBody>
      </p:sp>
    </p:spTree>
    <p:extLst>
      <p:ext uri="{BB962C8B-B14F-4D97-AF65-F5344CB8AC3E}">
        <p14:creationId xmlns:p14="http://schemas.microsoft.com/office/powerpoint/2010/main" val="50355116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24</a:t>
            </a:fld>
            <a:endParaRPr lang="en-GB"/>
          </a:p>
        </p:txBody>
      </p:sp>
    </p:spTree>
    <p:extLst>
      <p:ext uri="{BB962C8B-B14F-4D97-AF65-F5344CB8AC3E}">
        <p14:creationId xmlns:p14="http://schemas.microsoft.com/office/powerpoint/2010/main" val="285997782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8D1D4C25-F36F-4F9D-BEC8-6C1336C27F7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Rectangle 3">
            <a:extLst>
              <a:ext uri="{FF2B5EF4-FFF2-40B4-BE49-F238E27FC236}">
                <a16:creationId xmlns:a16="http://schemas.microsoft.com/office/drawing/2014/main" id="{FC1CC18E-3298-4B03-9D9A-5661EE6D8C9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AU" altLang="en-US" dirty="0">
              <a:ea typeface="ＭＳ Ｐゴシック" panose="020B0600070205080204" pitchFamily="34" charset="-128"/>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26</a:t>
            </a:fld>
            <a:endParaRPr lang="en-GB"/>
          </a:p>
        </p:txBody>
      </p:sp>
    </p:spTree>
    <p:extLst>
      <p:ext uri="{BB962C8B-B14F-4D97-AF65-F5344CB8AC3E}">
        <p14:creationId xmlns:p14="http://schemas.microsoft.com/office/powerpoint/2010/main" val="355130342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27</a:t>
            </a:fld>
            <a:endParaRPr lang="en-GB"/>
          </a:p>
        </p:txBody>
      </p:sp>
    </p:spTree>
    <p:extLst>
      <p:ext uri="{BB962C8B-B14F-4D97-AF65-F5344CB8AC3E}">
        <p14:creationId xmlns:p14="http://schemas.microsoft.com/office/powerpoint/2010/main" val="336954982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28</a:t>
            </a:fld>
            <a:endParaRPr lang="en-GB"/>
          </a:p>
        </p:txBody>
      </p:sp>
    </p:spTree>
    <p:extLst>
      <p:ext uri="{BB962C8B-B14F-4D97-AF65-F5344CB8AC3E}">
        <p14:creationId xmlns:p14="http://schemas.microsoft.com/office/powerpoint/2010/main" val="254986490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29</a:t>
            </a:fld>
            <a:endParaRPr lang="en-GB"/>
          </a:p>
        </p:txBody>
      </p:sp>
    </p:spTree>
    <p:extLst>
      <p:ext uri="{BB962C8B-B14F-4D97-AF65-F5344CB8AC3E}">
        <p14:creationId xmlns:p14="http://schemas.microsoft.com/office/powerpoint/2010/main" val="182710435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30</a:t>
            </a:fld>
            <a:endParaRPr lang="en-GB"/>
          </a:p>
        </p:txBody>
      </p:sp>
    </p:spTree>
    <p:extLst>
      <p:ext uri="{BB962C8B-B14F-4D97-AF65-F5344CB8AC3E}">
        <p14:creationId xmlns:p14="http://schemas.microsoft.com/office/powerpoint/2010/main" val="226321217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31</a:t>
            </a:fld>
            <a:endParaRPr lang="en-GB"/>
          </a:p>
        </p:txBody>
      </p:sp>
    </p:spTree>
    <p:extLst>
      <p:ext uri="{BB962C8B-B14F-4D97-AF65-F5344CB8AC3E}">
        <p14:creationId xmlns:p14="http://schemas.microsoft.com/office/powerpoint/2010/main" val="11359220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A2A29951-A72D-4FB8-B122-7E3598102F66}" type="datetime1">
              <a:rPr lang="en-US" smtClean="0"/>
              <a:t>4/23/2026</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C056EE1-7DEA-458A-9AD8-6AD248C40185}" type="datetime1">
              <a:rPr lang="en-US" smtClean="0"/>
              <a:t>4/23/2026</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0872A7E-CE9A-49E7-9301-AD469A97672A}" type="datetime1">
              <a:rPr lang="en-US" smtClean="0"/>
              <a:t>4/23/2026</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C2D09D4-7BA9-4493-9644-F6B3F6485C4C}" type="datetime1">
              <a:rPr lang="en-US" smtClean="0"/>
              <a:t>4/23/2026</a:t>
            </a:fld>
            <a:endParaRPr lang="en-US" dirty="0"/>
          </a:p>
        </p:txBody>
      </p:sp>
      <p:sp>
        <p:nvSpPr>
          <p:cNvPr id="6" name="Footer Placeholder 5"/>
          <p:cNvSpPr>
            <a:spLocks noGrp="1"/>
          </p:cNvSpPr>
          <p:nvPr>
            <p:ph type="ftr" sz="quarter" idx="11"/>
          </p:nvPr>
        </p:nvSpPr>
        <p:spPr/>
        <p:txBody>
          <a:bodyPr/>
          <a:lstStyle/>
          <a:p>
            <a:r>
              <a:rPr lang="en-US"/>
              <a:t>A. Slater - 2022</a:t>
            </a:r>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1F74528-CA40-4315-9A30-8917373873D0}" type="datetime1">
              <a:rPr lang="en-US" smtClean="0"/>
              <a:t>4/23/2026</a:t>
            </a:fld>
            <a:endParaRPr lang="en-US" dirty="0"/>
          </a:p>
        </p:txBody>
      </p:sp>
      <p:sp>
        <p:nvSpPr>
          <p:cNvPr id="8" name="Footer Placeholder 7"/>
          <p:cNvSpPr>
            <a:spLocks noGrp="1"/>
          </p:cNvSpPr>
          <p:nvPr>
            <p:ph type="ftr" sz="quarter" idx="11"/>
          </p:nvPr>
        </p:nvSpPr>
        <p:spPr/>
        <p:txBody>
          <a:bodyPr/>
          <a:lstStyle/>
          <a:p>
            <a:r>
              <a:rPr lang="en-US"/>
              <a:t>A. Slater - 2022</a:t>
            </a:r>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D00AE2C-ACB4-4FD7-9251-28A8425BCB84}" type="datetime1">
              <a:rPr lang="en-US" smtClean="0"/>
              <a:t>4/23/2026</a:t>
            </a:fld>
            <a:endParaRPr lang="en-US" dirty="0"/>
          </a:p>
        </p:txBody>
      </p:sp>
      <p:sp>
        <p:nvSpPr>
          <p:cNvPr id="4" name="Footer Placeholder 3"/>
          <p:cNvSpPr>
            <a:spLocks noGrp="1"/>
          </p:cNvSpPr>
          <p:nvPr>
            <p:ph type="ftr" sz="quarter" idx="11"/>
          </p:nvPr>
        </p:nvSpPr>
        <p:spPr/>
        <p:txBody>
          <a:bodyPr/>
          <a:lstStyle/>
          <a:p>
            <a:r>
              <a:rPr lang="en-US"/>
              <a:t>A. Slater - 2022</a:t>
            </a:r>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8C2A0FC-8A52-4938-95DC-0A98BBFA2897}" type="datetime1">
              <a:rPr lang="en-US" smtClean="0"/>
              <a:t>4/23/2026</a:t>
            </a:fld>
            <a:endParaRPr lang="en-US" dirty="0"/>
          </a:p>
        </p:txBody>
      </p:sp>
      <p:sp>
        <p:nvSpPr>
          <p:cNvPr id="3" name="Footer Placeholder 2"/>
          <p:cNvSpPr>
            <a:spLocks noGrp="1"/>
          </p:cNvSpPr>
          <p:nvPr>
            <p:ph type="ftr" sz="quarter" idx="11"/>
          </p:nvPr>
        </p:nvSpPr>
        <p:spPr/>
        <p:txBody>
          <a:bodyPr/>
          <a:lstStyle/>
          <a:p>
            <a:r>
              <a:rPr lang="en-US"/>
              <a:t>A. Slater - 2022</a:t>
            </a:r>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AD6DE4E-CA67-4870-906C-15B6A0D5C6F9}" type="datetime1">
              <a:rPr lang="en-US" smtClean="0"/>
              <a:t>4/23/2026</a:t>
            </a:fld>
            <a:endParaRPr lang="en-US" dirty="0"/>
          </a:p>
        </p:txBody>
      </p:sp>
      <p:sp>
        <p:nvSpPr>
          <p:cNvPr id="6" name="Footer Placeholder 5"/>
          <p:cNvSpPr>
            <a:spLocks noGrp="1"/>
          </p:cNvSpPr>
          <p:nvPr>
            <p:ph type="ftr" sz="quarter" idx="11"/>
          </p:nvPr>
        </p:nvSpPr>
        <p:spPr/>
        <p:txBody>
          <a:bodyPr/>
          <a:lstStyle/>
          <a:p>
            <a:r>
              <a:rPr lang="en-US"/>
              <a:t>A. Slater - 2022</a:t>
            </a:r>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7BD3387-E6C6-4FF8-B72B-F46AF2EF829F}" type="datetime1">
              <a:rPr lang="en-US" smtClean="0"/>
              <a:t>4/23/2026</a:t>
            </a:fld>
            <a:endParaRPr lang="en-US" dirty="0"/>
          </a:p>
        </p:txBody>
      </p:sp>
      <p:sp>
        <p:nvSpPr>
          <p:cNvPr id="6" name="Footer Placeholder 5"/>
          <p:cNvSpPr>
            <a:spLocks noGrp="1"/>
          </p:cNvSpPr>
          <p:nvPr>
            <p:ph type="ftr" sz="quarter" idx="11"/>
          </p:nvPr>
        </p:nvSpPr>
        <p:spPr/>
        <p:txBody>
          <a:bodyPr/>
          <a:lstStyle/>
          <a:p>
            <a:r>
              <a:rPr lang="en-US"/>
              <a:t>A. Slater - 2022</a:t>
            </a:r>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5DDACA-1623-41A4-8C3E-E6470501B84E}" type="datetime1">
              <a:rPr lang="en-US" smtClean="0"/>
              <a:t>4/23/2026</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A64E1F1-2023-4C20-96E5-B9D464FEC264}" type="datetime1">
              <a:rPr lang="en-US" smtClean="0"/>
              <a:t>4/23/2026</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02D295E9-12F8-4DF1-956D-D9F55155F780}" type="datetime1">
              <a:rPr lang="en-US" smtClean="0"/>
              <a:t>4/23/2026</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r>
              <a:rPr lang="en-US"/>
              <a:t>A. Slater - 2022</a:t>
            </a:r>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8" r:id="rId10"/>
    <p:sldLayoutId id="2147483659" r:id="rId11"/>
  </p:sldLayoutIdLst>
  <p:hf sldNum="0" hd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3467" y="643467"/>
            <a:ext cx="7164674" cy="5571066"/>
          </a:xfrm>
        </p:spPr>
        <p:txBody>
          <a:bodyPr>
            <a:normAutofit/>
          </a:bodyPr>
          <a:lstStyle/>
          <a:p>
            <a:r>
              <a:rPr lang="en-GB" sz="6600">
                <a:solidFill>
                  <a:schemeClr val="tx1">
                    <a:alpha val="80000"/>
                  </a:schemeClr>
                </a:solidFill>
              </a:rPr>
              <a:t>HPRS5042/6042 Complex Bodies: Questioning Gender, Religion, &amp; Sexuality</a:t>
            </a:r>
          </a:p>
        </p:txBody>
      </p:sp>
      <p:sp>
        <p:nvSpPr>
          <p:cNvPr id="3" name="Subtitle 2"/>
          <p:cNvSpPr>
            <a:spLocks noGrp="1"/>
          </p:cNvSpPr>
          <p:nvPr>
            <p:ph type="subTitle" idx="1"/>
          </p:nvPr>
        </p:nvSpPr>
        <p:spPr>
          <a:xfrm>
            <a:off x="8451608" y="643467"/>
            <a:ext cx="3096926" cy="5571066"/>
          </a:xfrm>
        </p:spPr>
        <p:txBody>
          <a:bodyPr>
            <a:normAutofit/>
          </a:bodyPr>
          <a:lstStyle/>
          <a:p>
            <a:r>
              <a:rPr lang="en-GB" sz="2000"/>
              <a:t>Dr Angus M Slater</a:t>
            </a:r>
          </a:p>
        </p:txBody>
      </p:sp>
      <p:cxnSp>
        <p:nvCxnSpPr>
          <p:cNvPr id="11" name="Straight Connector 10">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24D8CA02-B044-4A9A-83DA-BF140A2443E0}"/>
              </a:ext>
            </a:extLst>
          </p:cNvPr>
          <p:cNvSpPr>
            <a:spLocks noGrp="1"/>
          </p:cNvSpPr>
          <p:nvPr>
            <p:ph type="ftr" sz="quarter" idx="11"/>
          </p:nvPr>
        </p:nvSpPr>
        <p:spPr>
          <a:xfrm>
            <a:off x="4842932" y="6470704"/>
            <a:ext cx="5901459" cy="274320"/>
          </a:xfrm>
        </p:spPr>
        <p:txBody>
          <a:bodyPr>
            <a:normAutofit/>
          </a:bodyPr>
          <a:lstStyle/>
          <a:p>
            <a:pPr>
              <a:spcAft>
                <a:spcPts val="600"/>
              </a:spcAft>
            </a:pPr>
            <a:r>
              <a:rPr lang="en-GB"/>
              <a:t>A. Slater - 2022</a:t>
            </a:r>
          </a:p>
        </p:txBody>
      </p:sp>
    </p:spTree>
    <p:extLst>
      <p:ext uri="{BB962C8B-B14F-4D97-AF65-F5344CB8AC3E}">
        <p14:creationId xmlns:p14="http://schemas.microsoft.com/office/powerpoint/2010/main" val="629499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par>
                                <p:cTn id="8" presetID="10" presetClass="entr" presetSubtype="0" fill="hold" grpId="0" nodeType="withEffect">
                                  <p:stCondLst>
                                    <p:cond delay="500"/>
                                  </p:stCondLst>
                                  <p:iterate type="wd">
                                    <p:tmPct val="15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174D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FFE69B-699F-4F29-A3EC-5637529770BE}"/>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Foucault: Truth / Power / Knowledge</a:t>
            </a:r>
          </a:p>
        </p:txBody>
      </p:sp>
      <p:cxnSp>
        <p:nvCxnSpPr>
          <p:cNvPr id="16" name="Straight Connector 15">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1940863-0215-489F-B19F-74C131FF20D6}"/>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In this lecture, we will examine the first of the theorists of sex, sexuality, and gender that we will cover in the module as a whole – Michel Foucault.</a:t>
            </a:r>
          </a:p>
          <a:p>
            <a:r>
              <a:rPr lang="en-US">
                <a:solidFill>
                  <a:srgbClr val="FFFFFF"/>
                </a:solidFill>
              </a:rPr>
              <a:t>You may have already come across Foucault in your earlier studies, as his work has had an influence on almost every discipline in the Humanities. </a:t>
            </a:r>
          </a:p>
          <a:p>
            <a:r>
              <a:rPr lang="en-US">
                <a:solidFill>
                  <a:srgbClr val="FFFFFF"/>
                </a:solidFill>
              </a:rPr>
              <a:t>He is perhaps most well known for challenging ideas about the intersection of truth, power, and knowledge – the topic we will be focusing on today. </a:t>
            </a:r>
          </a:p>
        </p:txBody>
      </p:sp>
      <p:sp>
        <p:nvSpPr>
          <p:cNvPr id="5" name="Footer Placeholder 4">
            <a:extLst>
              <a:ext uri="{FF2B5EF4-FFF2-40B4-BE49-F238E27FC236}">
                <a16:creationId xmlns:a16="http://schemas.microsoft.com/office/drawing/2014/main" id="{C0E8C9D5-407E-44BC-AFA6-62F9BBC15A30}"/>
              </a:ext>
            </a:extLst>
          </p:cNvPr>
          <p:cNvSpPr>
            <a:spLocks noGrp="1"/>
          </p:cNvSpPr>
          <p:nvPr>
            <p:ph type="ftr" sz="quarter" idx="11"/>
          </p:nvPr>
        </p:nvSpPr>
        <p:spPr>
          <a:xfrm>
            <a:off x="3118103" y="6470704"/>
            <a:ext cx="3913051" cy="274320"/>
          </a:xfrm>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A. Slater - 2022</a:t>
            </a:r>
          </a:p>
        </p:txBody>
      </p:sp>
      <p:pic>
        <p:nvPicPr>
          <p:cNvPr id="7" name="Content Placeholder 6" descr="A picture containing text, clipart, vector graphics, businesscard&#10;&#10;Description automatically generated">
            <a:extLst>
              <a:ext uri="{FF2B5EF4-FFF2-40B4-BE49-F238E27FC236}">
                <a16:creationId xmlns:a16="http://schemas.microsoft.com/office/drawing/2014/main" id="{0F085618-3092-4E7D-8334-0D5CCFE63A37}"/>
              </a:ext>
            </a:extLst>
          </p:cNvPr>
          <p:cNvPicPr>
            <a:picLocks noGrp="1" noChangeAspect="1"/>
          </p:cNvPicPr>
          <p:nvPr>
            <p:ph sz="half" idx="2"/>
          </p:nvPr>
        </p:nvPicPr>
        <p:blipFill rotWithShape="1">
          <a:blip r:embed="rId2"/>
          <a:srcRect l="10648" r="42333"/>
          <a:stretch/>
        </p:blipFill>
        <p:spPr>
          <a:xfrm>
            <a:off x="7552266" y="10"/>
            <a:ext cx="4639734" cy="6857990"/>
          </a:xfrm>
          <a:prstGeom prst="rect">
            <a:avLst/>
          </a:prstGeom>
        </p:spPr>
      </p:pic>
    </p:spTree>
    <p:extLst>
      <p:ext uri="{BB962C8B-B14F-4D97-AF65-F5344CB8AC3E}">
        <p14:creationId xmlns:p14="http://schemas.microsoft.com/office/powerpoint/2010/main" val="20818771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31C17-EF97-4B8A-A54F-47E214CA73EA}"/>
              </a:ext>
            </a:extLst>
          </p:cNvPr>
          <p:cNvSpPr>
            <a:spLocks noGrp="1"/>
          </p:cNvSpPr>
          <p:nvPr>
            <p:ph type="title"/>
          </p:nvPr>
        </p:nvSpPr>
        <p:spPr/>
        <p:txBody>
          <a:bodyPr>
            <a:normAutofit/>
          </a:bodyPr>
          <a:lstStyle/>
          <a:p>
            <a:r>
              <a:rPr lang="en-GB" dirty="0"/>
              <a:t>Michel Foucault</a:t>
            </a:r>
            <a:br>
              <a:rPr lang="en-GB" dirty="0"/>
            </a:br>
            <a:r>
              <a:rPr lang="en-GB" sz="2200" dirty="0"/>
              <a:t>Cage – Michael Johnson, 2013</a:t>
            </a:r>
            <a:endParaRPr lang="en-GB" dirty="0"/>
          </a:p>
        </p:txBody>
      </p:sp>
      <p:pic>
        <p:nvPicPr>
          <p:cNvPr id="6" name="Picture Placeholder 5">
            <a:extLst>
              <a:ext uri="{FF2B5EF4-FFF2-40B4-BE49-F238E27FC236}">
                <a16:creationId xmlns:a16="http://schemas.microsoft.com/office/drawing/2014/main" id="{665111B9-504C-4B8C-B578-E8CAFEE7DF1E}"/>
              </a:ext>
            </a:extLst>
          </p:cNvPr>
          <p:cNvPicPr>
            <a:picLocks noGrp="1" noChangeAspect="1"/>
          </p:cNvPicPr>
          <p:nvPr>
            <p:ph type="pic" idx="1"/>
          </p:nvPr>
        </p:nvPicPr>
        <p:blipFill rotWithShape="1">
          <a:blip r:embed="rId3"/>
          <a:srcRect l="3751" t="42514" r="5821" b="2700"/>
          <a:stretch/>
        </p:blipFill>
        <p:spPr>
          <a:xfrm>
            <a:off x="0" y="0"/>
            <a:ext cx="12192000" cy="4960138"/>
          </a:xfrm>
        </p:spPr>
      </p:pic>
      <p:sp>
        <p:nvSpPr>
          <p:cNvPr id="4" name="Text Placeholder 3">
            <a:extLst>
              <a:ext uri="{FF2B5EF4-FFF2-40B4-BE49-F238E27FC236}">
                <a16:creationId xmlns:a16="http://schemas.microsoft.com/office/drawing/2014/main" id="{3D4CFF64-8E9E-49AA-B4EF-CAFEC0E532B3}"/>
              </a:ext>
            </a:extLst>
          </p:cNvPr>
          <p:cNvSpPr>
            <a:spLocks noGrp="1"/>
          </p:cNvSpPr>
          <p:nvPr>
            <p:ph type="body" sz="half" idx="2"/>
          </p:nvPr>
        </p:nvSpPr>
        <p:spPr/>
        <p:txBody>
          <a:bodyPr/>
          <a:lstStyle/>
          <a:p>
            <a:r>
              <a:rPr lang="en-GB" dirty="0"/>
              <a:t>What do we know?</a:t>
            </a:r>
          </a:p>
        </p:txBody>
      </p:sp>
      <p:sp>
        <p:nvSpPr>
          <p:cNvPr id="3" name="Footer Placeholder 2">
            <a:extLst>
              <a:ext uri="{FF2B5EF4-FFF2-40B4-BE49-F238E27FC236}">
                <a16:creationId xmlns:a16="http://schemas.microsoft.com/office/drawing/2014/main" id="{7E883FDA-6985-42EA-8C48-29AE6B0F0DF3}"/>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7135724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Michel Foucault (1926-1984)</a:t>
            </a:r>
          </a:p>
        </p:txBody>
      </p:sp>
      <p:sp>
        <p:nvSpPr>
          <p:cNvPr id="3" name="Content Placeholder 2"/>
          <p:cNvSpPr>
            <a:spLocks noGrp="1"/>
          </p:cNvSpPr>
          <p:nvPr>
            <p:ph sz="half" idx="1"/>
          </p:nvPr>
        </p:nvSpPr>
        <p:spPr/>
        <p:txBody>
          <a:bodyPr>
            <a:normAutofit fontScale="85000" lnSpcReduction="20000"/>
          </a:bodyPr>
          <a:lstStyle/>
          <a:p>
            <a:pPr marL="0" indent="0" fontAlgn="base">
              <a:buNone/>
            </a:pPr>
            <a:r>
              <a:rPr lang="en-GB" dirty="0"/>
              <a:t>Michel Foucault is perhaps the founder of the modern humanities, possibly the most important thinker of the last 100 years.</a:t>
            </a:r>
          </a:p>
          <a:p>
            <a:pPr marL="0" indent="0" fontAlgn="base">
              <a:buNone/>
            </a:pPr>
            <a:r>
              <a:rPr lang="en-GB" dirty="0"/>
              <a:t>Although a psychologist / philosopher by training, his work has had immeasurable impact on humanities and social studies, particularly through his theory of knowledge or epistemology.</a:t>
            </a:r>
          </a:p>
          <a:p>
            <a:pPr marL="0" indent="0" fontAlgn="base">
              <a:buNone/>
            </a:pPr>
            <a:r>
              <a:rPr lang="en-GB" dirty="0"/>
              <a:t>He grows up in a relatively wealthy and privileged family, going to the ENS to study Psychology, gaining his doctorate in 1961.</a:t>
            </a:r>
          </a:p>
          <a:p>
            <a:pPr marL="0" indent="0" fontAlgn="base">
              <a:buNone/>
            </a:pPr>
            <a:r>
              <a:rPr lang="en-GB" dirty="0"/>
              <a:t>Post-1968 activist-Head of Philosophy Department, riots and protests grip France in May 1968</a:t>
            </a:r>
          </a:p>
          <a:p>
            <a:pPr marL="0" indent="0" fontAlgn="base">
              <a:buNone/>
            </a:pPr>
            <a:r>
              <a:rPr lang="en-GB" dirty="0"/>
              <a:t>Died of AIDS-related illness in 1984</a:t>
            </a:r>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173762" y="2084832"/>
            <a:ext cx="3994110" cy="4047843"/>
          </a:xfrm>
        </p:spPr>
      </p:pic>
      <p:sp>
        <p:nvSpPr>
          <p:cNvPr id="4" name="Footer Placeholder 3">
            <a:extLst>
              <a:ext uri="{FF2B5EF4-FFF2-40B4-BE49-F238E27FC236}">
                <a16:creationId xmlns:a16="http://schemas.microsoft.com/office/drawing/2014/main" id="{C74D98CC-8353-4F05-9308-67CF10F5A7A9}"/>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4496727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DF084-1A39-4FDD-9F6A-0E464444E12F}"/>
              </a:ext>
            </a:extLst>
          </p:cNvPr>
          <p:cNvSpPr>
            <a:spLocks noGrp="1"/>
          </p:cNvSpPr>
          <p:nvPr>
            <p:ph type="title"/>
          </p:nvPr>
        </p:nvSpPr>
        <p:spPr/>
        <p:txBody>
          <a:bodyPr/>
          <a:lstStyle/>
          <a:p>
            <a:endParaRPr lang="en-GB"/>
          </a:p>
        </p:txBody>
      </p:sp>
      <p:sp>
        <p:nvSpPr>
          <p:cNvPr id="4" name="Text Placeholder 3">
            <a:extLst>
              <a:ext uri="{FF2B5EF4-FFF2-40B4-BE49-F238E27FC236}">
                <a16:creationId xmlns:a16="http://schemas.microsoft.com/office/drawing/2014/main" id="{F03F31D7-A47D-4243-9472-D221732DB24C}"/>
              </a:ext>
            </a:extLst>
          </p:cNvPr>
          <p:cNvSpPr>
            <a:spLocks noGrp="1"/>
          </p:cNvSpPr>
          <p:nvPr>
            <p:ph type="body" sz="half" idx="2"/>
          </p:nvPr>
        </p:nvSpPr>
        <p:spPr/>
        <p:txBody>
          <a:bodyPr/>
          <a:lstStyle/>
          <a:p>
            <a:endParaRPr lang="en-GB"/>
          </a:p>
        </p:txBody>
      </p:sp>
      <p:pic>
        <p:nvPicPr>
          <p:cNvPr id="5" name="Content Placeholder 3">
            <a:extLst>
              <a:ext uri="{FF2B5EF4-FFF2-40B4-BE49-F238E27FC236}">
                <a16:creationId xmlns:a16="http://schemas.microsoft.com/office/drawing/2014/main" id="{710C80D5-3C39-4F46-8F67-F5E6A216BC25}"/>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0"/>
            <a:ext cx="12192000" cy="6858000"/>
          </a:xfrm>
        </p:spPr>
      </p:pic>
      <p:sp>
        <p:nvSpPr>
          <p:cNvPr id="3" name="Footer Placeholder 2">
            <a:extLst>
              <a:ext uri="{FF2B5EF4-FFF2-40B4-BE49-F238E27FC236}">
                <a16:creationId xmlns:a16="http://schemas.microsoft.com/office/drawing/2014/main" id="{181DFEBD-DC54-414C-8C48-2EA0364B6682}"/>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5282733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Michel Foucault</a:t>
            </a:r>
          </a:p>
        </p:txBody>
      </p:sp>
      <p:sp>
        <p:nvSpPr>
          <p:cNvPr id="3" name="Content Placeholder 2"/>
          <p:cNvSpPr>
            <a:spLocks noGrp="1"/>
          </p:cNvSpPr>
          <p:nvPr>
            <p:ph idx="1"/>
          </p:nvPr>
        </p:nvSpPr>
        <p:spPr/>
        <p:txBody>
          <a:bodyPr>
            <a:normAutofit/>
          </a:bodyPr>
          <a:lstStyle/>
          <a:p>
            <a:pPr marL="0" indent="0">
              <a:buNone/>
            </a:pPr>
            <a:r>
              <a:rPr lang="en-GB" sz="4000" i="1" dirty="0"/>
              <a:t>“The work of Michel Foucault has transformed modern social theory. All the categories of Marxist, conflict, and mainstream thinking have been melted in air by the radical innovations of this French theorist”</a:t>
            </a:r>
            <a:br>
              <a:rPr lang="en-GB" dirty="0"/>
            </a:br>
            <a:br>
              <a:rPr lang="en-GB" dirty="0"/>
            </a:br>
            <a:r>
              <a:rPr lang="en-GB" dirty="0"/>
              <a:t>Social Theory: Power and identity in the global era - Roberta Garner, p. 405.</a:t>
            </a:r>
          </a:p>
        </p:txBody>
      </p:sp>
      <p:sp>
        <p:nvSpPr>
          <p:cNvPr id="4" name="Footer Placeholder 3">
            <a:extLst>
              <a:ext uri="{FF2B5EF4-FFF2-40B4-BE49-F238E27FC236}">
                <a16:creationId xmlns:a16="http://schemas.microsoft.com/office/drawing/2014/main" id="{538AF8AF-1BA8-426C-BBC2-06F5B79F5A41}"/>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3017653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Major Publications</a:t>
            </a:r>
          </a:p>
        </p:txBody>
      </p:sp>
      <p:sp>
        <p:nvSpPr>
          <p:cNvPr id="3" name="Content Placeholder 2"/>
          <p:cNvSpPr>
            <a:spLocks noGrp="1"/>
          </p:cNvSpPr>
          <p:nvPr>
            <p:ph sz="half" idx="1"/>
          </p:nvPr>
        </p:nvSpPr>
        <p:spPr/>
        <p:txBody>
          <a:bodyPr>
            <a:normAutofit/>
          </a:bodyPr>
          <a:lstStyle/>
          <a:p>
            <a:pPr fontAlgn="base"/>
            <a:r>
              <a:rPr lang="en-GB" dirty="0"/>
              <a:t>Madness and Civilization: A History of Insanity in the Age of Reason (1961)</a:t>
            </a:r>
          </a:p>
          <a:p>
            <a:pPr fontAlgn="base"/>
            <a:endParaRPr lang="en-GB" dirty="0"/>
          </a:p>
          <a:p>
            <a:pPr fontAlgn="base"/>
            <a:r>
              <a:rPr lang="en-GB" dirty="0"/>
              <a:t>The Birth of the Clinic: An Archaeology of Medical Perception (1963) </a:t>
            </a:r>
          </a:p>
          <a:p>
            <a:pPr fontAlgn="base"/>
            <a:endParaRPr lang="en-GB" dirty="0"/>
          </a:p>
          <a:p>
            <a:pPr fontAlgn="base"/>
            <a:r>
              <a:rPr lang="en-GB" dirty="0"/>
              <a:t>The Order of Things: An Archaeology of the Human Sciences (1966)</a:t>
            </a:r>
            <a:br>
              <a:rPr lang="en-GB" dirty="0"/>
            </a:br>
            <a:endParaRPr lang="en-GB" dirty="0"/>
          </a:p>
        </p:txBody>
      </p:sp>
      <p:sp>
        <p:nvSpPr>
          <p:cNvPr id="4" name="Content Placeholder 3"/>
          <p:cNvSpPr>
            <a:spLocks noGrp="1"/>
          </p:cNvSpPr>
          <p:nvPr>
            <p:ph sz="half" idx="2"/>
          </p:nvPr>
        </p:nvSpPr>
        <p:spPr/>
        <p:txBody>
          <a:bodyPr>
            <a:normAutofit/>
          </a:bodyPr>
          <a:lstStyle/>
          <a:p>
            <a:r>
              <a:rPr lang="en-GB" dirty="0"/>
              <a:t>The Archaeology of Knowledge (1969)</a:t>
            </a:r>
          </a:p>
          <a:p>
            <a:endParaRPr lang="en-GB" dirty="0"/>
          </a:p>
          <a:p>
            <a:r>
              <a:rPr lang="en-GB" dirty="0"/>
              <a:t>Discipline and Punishment: The Birth of the Prison (1975)</a:t>
            </a:r>
          </a:p>
          <a:p>
            <a:endParaRPr lang="en-GB" dirty="0"/>
          </a:p>
          <a:p>
            <a:r>
              <a:rPr lang="en-GB" dirty="0"/>
              <a:t>The History of Sexuality (1975) (published 3 volumes of 6 planned)</a:t>
            </a:r>
          </a:p>
        </p:txBody>
      </p:sp>
      <p:sp>
        <p:nvSpPr>
          <p:cNvPr id="5" name="Footer Placeholder 4">
            <a:extLst>
              <a:ext uri="{FF2B5EF4-FFF2-40B4-BE49-F238E27FC236}">
                <a16:creationId xmlns:a16="http://schemas.microsoft.com/office/drawing/2014/main" id="{4C576524-D911-48FD-8999-81FEB42A5B52}"/>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9286909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0"/>
            <a:ext cx="12192000" cy="6858000"/>
          </a:xfrm>
        </p:spPr>
      </p:pic>
      <p:sp>
        <p:nvSpPr>
          <p:cNvPr id="3" name="Footer Placeholder 2">
            <a:extLst>
              <a:ext uri="{FF2B5EF4-FFF2-40B4-BE49-F238E27FC236}">
                <a16:creationId xmlns:a16="http://schemas.microsoft.com/office/drawing/2014/main" id="{1324B99E-DA73-419F-B4C1-7E73FF9D61A2}"/>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0078439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3467" y="643467"/>
            <a:ext cx="7164674" cy="5571066"/>
          </a:xfrm>
        </p:spPr>
        <p:txBody>
          <a:bodyPr vert="horz" lIns="91440" tIns="45720" rIns="91440" bIns="45720" rtlCol="0" anchor="ctr">
            <a:normAutofit/>
          </a:bodyPr>
          <a:lstStyle/>
          <a:p>
            <a:r>
              <a:rPr lang="en-US" sz="6600" dirty="0">
                <a:solidFill>
                  <a:schemeClr val="tx1">
                    <a:alpha val="80000"/>
                  </a:schemeClr>
                </a:solidFill>
              </a:rPr>
              <a:t>Truth </a:t>
            </a:r>
            <a:br>
              <a:rPr lang="en-US" sz="6600" dirty="0">
                <a:solidFill>
                  <a:schemeClr val="tx1">
                    <a:alpha val="80000"/>
                  </a:schemeClr>
                </a:solidFill>
              </a:rPr>
            </a:br>
            <a:r>
              <a:rPr lang="en-US" sz="6600" dirty="0">
                <a:solidFill>
                  <a:schemeClr val="tx1">
                    <a:alpha val="80000"/>
                  </a:schemeClr>
                </a:solidFill>
              </a:rPr>
              <a:t>Knowledge  </a:t>
            </a:r>
            <a:br>
              <a:rPr lang="en-US" sz="6600" dirty="0">
                <a:solidFill>
                  <a:schemeClr val="tx1">
                    <a:alpha val="80000"/>
                  </a:schemeClr>
                </a:solidFill>
              </a:rPr>
            </a:br>
            <a:r>
              <a:rPr lang="en-US" sz="6600" dirty="0">
                <a:solidFill>
                  <a:schemeClr val="tx1">
                    <a:alpha val="80000"/>
                  </a:schemeClr>
                </a:solidFill>
              </a:rPr>
              <a:t>Power</a:t>
            </a:r>
          </a:p>
        </p:txBody>
      </p:sp>
      <p:sp>
        <p:nvSpPr>
          <p:cNvPr id="3" name="Text Placeholder 2"/>
          <p:cNvSpPr>
            <a:spLocks noGrp="1"/>
          </p:cNvSpPr>
          <p:nvPr>
            <p:ph type="body" idx="1"/>
          </p:nvPr>
        </p:nvSpPr>
        <p:spPr>
          <a:xfrm>
            <a:off x="8451608" y="643467"/>
            <a:ext cx="3096926" cy="5571066"/>
          </a:xfrm>
        </p:spPr>
        <p:txBody>
          <a:bodyPr vert="horz" lIns="91440" tIns="45720" rIns="91440" bIns="45720" rtlCol="0" anchor="ctr">
            <a:normAutofit/>
          </a:bodyPr>
          <a:lstStyle/>
          <a:p>
            <a:endParaRPr lang="en-US" sz="2000"/>
          </a:p>
        </p:txBody>
      </p:sp>
      <p:cxnSp>
        <p:nvCxnSpPr>
          <p:cNvPr id="16" name="Straight Connector 15">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58C7A2F5-BE49-4F70-886D-68F98ADAB6D8}"/>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5472068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4DDEB58-1D4C-4465-B606-2E0162146774}"/>
              </a:ext>
            </a:extLst>
          </p:cNvPr>
          <p:cNvPicPr>
            <a:picLocks noChangeAspect="1"/>
          </p:cNvPicPr>
          <p:nvPr/>
        </p:nvPicPr>
        <p:blipFill>
          <a:blip r:embed="rId3"/>
          <a:stretch>
            <a:fillRect/>
          </a:stretch>
        </p:blipFill>
        <p:spPr>
          <a:xfrm>
            <a:off x="1449852" y="308919"/>
            <a:ext cx="9958617" cy="6264876"/>
          </a:xfrm>
          <a:prstGeom prst="rect">
            <a:avLst/>
          </a:prstGeom>
        </p:spPr>
      </p:pic>
      <p:sp>
        <p:nvSpPr>
          <p:cNvPr id="3" name="Footer Placeholder 2">
            <a:extLst>
              <a:ext uri="{FF2B5EF4-FFF2-40B4-BE49-F238E27FC236}">
                <a16:creationId xmlns:a16="http://schemas.microsoft.com/office/drawing/2014/main" id="{5FB9B498-B092-4E35-9B2D-359D81AC09D9}"/>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2806445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AEBDC-4554-4E2B-88FF-95A6556FDC75}"/>
              </a:ext>
            </a:extLst>
          </p:cNvPr>
          <p:cNvSpPr>
            <a:spLocks noGrp="1"/>
          </p:cNvSpPr>
          <p:nvPr>
            <p:ph type="title"/>
          </p:nvPr>
        </p:nvSpPr>
        <p:spPr/>
        <p:txBody>
          <a:bodyPr/>
          <a:lstStyle/>
          <a:p>
            <a:r>
              <a:rPr lang="en-CA" altLang="en-US" dirty="0"/>
              <a:t>The Nature of truth</a:t>
            </a:r>
            <a:endParaRPr lang="en-GB" dirty="0"/>
          </a:p>
        </p:txBody>
      </p:sp>
      <p:sp>
        <p:nvSpPr>
          <p:cNvPr id="3" name="Content Placeholder 2">
            <a:extLst>
              <a:ext uri="{FF2B5EF4-FFF2-40B4-BE49-F238E27FC236}">
                <a16:creationId xmlns:a16="http://schemas.microsoft.com/office/drawing/2014/main" id="{C9225107-C4B4-4161-B8F5-CCBA294A865E}"/>
              </a:ext>
            </a:extLst>
          </p:cNvPr>
          <p:cNvSpPr>
            <a:spLocks noGrp="1"/>
          </p:cNvSpPr>
          <p:nvPr>
            <p:ph sz="half" idx="1"/>
          </p:nvPr>
        </p:nvSpPr>
        <p:spPr/>
        <p:txBody>
          <a:bodyPr>
            <a:normAutofit lnSpcReduction="10000"/>
          </a:bodyPr>
          <a:lstStyle/>
          <a:p>
            <a:pPr marL="0" indent="0">
              <a:buNone/>
            </a:pPr>
            <a:r>
              <a:rPr lang="en-CA" altLang="en-US" dirty="0"/>
              <a:t>Foucault’s conception of ‘truth’ is not typical of traditional philosophy or most aspects of social science.</a:t>
            </a:r>
          </a:p>
          <a:p>
            <a:pPr marL="0" indent="0">
              <a:buNone/>
            </a:pPr>
            <a:r>
              <a:rPr lang="en-CA" altLang="en-US" dirty="0"/>
              <a:t>Traditional epistemology is concerned with the necessary and sufficient conditions for someone to know a state of affairs—e.g. “there is a red car across the street”</a:t>
            </a:r>
          </a:p>
          <a:p>
            <a:pPr marL="0" indent="0">
              <a:buNone/>
            </a:pPr>
            <a:r>
              <a:rPr lang="en-CA" altLang="en-US" dirty="0"/>
              <a:t>This involves sense experience (empiricism – Locke, Hume, Bacon), reason (rationalism – Descartes, Spinoza, </a:t>
            </a:r>
            <a:r>
              <a:rPr lang="en-CA" altLang="en-US" dirty="0" err="1"/>
              <a:t>Liebniz</a:t>
            </a:r>
            <a:r>
              <a:rPr lang="en-CA" altLang="en-US" dirty="0"/>
              <a:t>), or defeat (scepticism – Hobbes, Kant, Bayle)</a:t>
            </a:r>
          </a:p>
          <a:p>
            <a:endParaRPr lang="en-GB" dirty="0"/>
          </a:p>
        </p:txBody>
      </p:sp>
      <p:pic>
        <p:nvPicPr>
          <p:cNvPr id="6" name="Content Placeholder 5">
            <a:extLst>
              <a:ext uri="{FF2B5EF4-FFF2-40B4-BE49-F238E27FC236}">
                <a16:creationId xmlns:a16="http://schemas.microsoft.com/office/drawing/2014/main" id="{10C286AA-3939-407A-AF4E-E08495FDD4B2}"/>
              </a:ext>
            </a:extLst>
          </p:cNvPr>
          <p:cNvPicPr>
            <a:picLocks noGrp="1" noChangeAspect="1"/>
          </p:cNvPicPr>
          <p:nvPr>
            <p:ph sz="half" idx="2"/>
          </p:nvPr>
        </p:nvPicPr>
        <p:blipFill>
          <a:blip r:embed="rId3"/>
          <a:stretch>
            <a:fillRect/>
          </a:stretch>
        </p:blipFill>
        <p:spPr>
          <a:xfrm>
            <a:off x="6236772" y="2286000"/>
            <a:ext cx="5551573" cy="4128982"/>
          </a:xfrm>
        </p:spPr>
      </p:pic>
      <p:sp>
        <p:nvSpPr>
          <p:cNvPr id="4" name="Footer Placeholder 3">
            <a:extLst>
              <a:ext uri="{FF2B5EF4-FFF2-40B4-BE49-F238E27FC236}">
                <a16:creationId xmlns:a16="http://schemas.microsoft.com/office/drawing/2014/main" id="{E91D6FC1-6F74-4CD7-8A53-2119EEB2209E}"/>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41332643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E2AC9-06E1-4BE1-A6A4-C2AF39AB5762}"/>
              </a:ext>
            </a:extLst>
          </p:cNvPr>
          <p:cNvSpPr>
            <a:spLocks noGrp="1"/>
          </p:cNvSpPr>
          <p:nvPr>
            <p:ph type="title"/>
          </p:nvPr>
        </p:nvSpPr>
        <p:spPr/>
        <p:txBody>
          <a:bodyPr/>
          <a:lstStyle/>
          <a:p>
            <a:r>
              <a:rPr lang="en-CA" altLang="en-US" dirty="0"/>
              <a:t>The Nature of Truth</a:t>
            </a:r>
            <a:endParaRPr lang="en-GB" dirty="0"/>
          </a:p>
        </p:txBody>
      </p:sp>
      <p:sp>
        <p:nvSpPr>
          <p:cNvPr id="3" name="Content Placeholder 2">
            <a:extLst>
              <a:ext uri="{FF2B5EF4-FFF2-40B4-BE49-F238E27FC236}">
                <a16:creationId xmlns:a16="http://schemas.microsoft.com/office/drawing/2014/main" id="{1B88BE36-53C2-4389-B2E2-7838DDC75A57}"/>
              </a:ext>
            </a:extLst>
          </p:cNvPr>
          <p:cNvSpPr>
            <a:spLocks noGrp="1"/>
          </p:cNvSpPr>
          <p:nvPr>
            <p:ph sz="half" idx="1"/>
          </p:nvPr>
        </p:nvSpPr>
        <p:spPr/>
        <p:txBody>
          <a:bodyPr>
            <a:normAutofit/>
          </a:bodyPr>
          <a:lstStyle/>
          <a:p>
            <a:r>
              <a:rPr lang="en-CA" altLang="en-US" dirty="0"/>
              <a:t>The picture gets muddied when we consider much more complex examples, such as the claim that “humans between ages 2 and 4 are children”.</a:t>
            </a:r>
          </a:p>
          <a:p>
            <a:r>
              <a:rPr lang="en-CA" altLang="en-US" dirty="0"/>
              <a:t>This means that truth involves judgement, categorisation, connection with other truths, maintenance, and normalisation.</a:t>
            </a:r>
          </a:p>
          <a:p>
            <a:endParaRPr lang="en-CA" altLang="en-US" dirty="0"/>
          </a:p>
          <a:p>
            <a:r>
              <a:rPr lang="en-CA" altLang="en-US" b="1" dirty="0"/>
              <a:t>The truth is not fixed, but produced in concert with other things. </a:t>
            </a:r>
          </a:p>
          <a:p>
            <a:endParaRPr lang="en-GB" dirty="0"/>
          </a:p>
        </p:txBody>
      </p:sp>
      <p:pic>
        <p:nvPicPr>
          <p:cNvPr id="6" name="Content Placeholder 5">
            <a:extLst>
              <a:ext uri="{FF2B5EF4-FFF2-40B4-BE49-F238E27FC236}">
                <a16:creationId xmlns:a16="http://schemas.microsoft.com/office/drawing/2014/main" id="{BFD0041B-D1F0-412A-982C-859379FBE93F}"/>
              </a:ext>
            </a:extLst>
          </p:cNvPr>
          <p:cNvPicPr>
            <a:picLocks noGrp="1" noChangeAspect="1"/>
          </p:cNvPicPr>
          <p:nvPr>
            <p:ph sz="half" idx="2"/>
          </p:nvPr>
        </p:nvPicPr>
        <p:blipFill>
          <a:blip r:embed="rId3"/>
          <a:stretch>
            <a:fillRect/>
          </a:stretch>
        </p:blipFill>
        <p:spPr>
          <a:xfrm rot="16200000">
            <a:off x="6308875" y="1163673"/>
            <a:ext cx="6099982" cy="4417476"/>
          </a:xfrm>
        </p:spPr>
      </p:pic>
      <p:sp>
        <p:nvSpPr>
          <p:cNvPr id="4" name="Footer Placeholder 3">
            <a:extLst>
              <a:ext uri="{FF2B5EF4-FFF2-40B4-BE49-F238E27FC236}">
                <a16:creationId xmlns:a16="http://schemas.microsoft.com/office/drawing/2014/main" id="{C6CE1425-C8B9-4BE0-A269-7F4B5FFBDA04}"/>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6799995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6" name="Rectangle 2"/>
          <p:cNvSpPr>
            <a:spLocks noGrp="1" noChangeArrowheads="1"/>
          </p:cNvSpPr>
          <p:nvPr>
            <p:ph type="title"/>
          </p:nvPr>
        </p:nvSpPr>
        <p:spPr>
          <a:xfrm>
            <a:off x="912284" y="727074"/>
            <a:ext cx="10363200" cy="1143000"/>
          </a:xfrm>
        </p:spPr>
        <p:txBody>
          <a:bodyPr>
            <a:normAutofit/>
          </a:bodyPr>
          <a:lstStyle/>
          <a:p>
            <a:r>
              <a:rPr lang="en-CA" altLang="en-US" dirty="0"/>
              <a:t>The Nature of Truth</a:t>
            </a:r>
          </a:p>
        </p:txBody>
      </p:sp>
      <p:sp>
        <p:nvSpPr>
          <p:cNvPr id="200707" name="Rectangle 3"/>
          <p:cNvSpPr>
            <a:spLocks noGrp="1" noChangeArrowheads="1"/>
          </p:cNvSpPr>
          <p:nvPr>
            <p:ph type="body" idx="1"/>
          </p:nvPr>
        </p:nvSpPr>
        <p:spPr>
          <a:xfrm>
            <a:off x="912284" y="1870074"/>
            <a:ext cx="11040533" cy="4530725"/>
          </a:xfrm>
        </p:spPr>
        <p:txBody>
          <a:bodyPr>
            <a:normAutofit/>
          </a:bodyPr>
          <a:lstStyle/>
          <a:p>
            <a:pPr marL="0" indent="0">
              <a:lnSpc>
                <a:spcPct val="90000"/>
              </a:lnSpc>
              <a:buNone/>
            </a:pPr>
            <a:r>
              <a:rPr lang="en-CA" altLang="en-US" dirty="0"/>
              <a:t>Truth is to be understood as: </a:t>
            </a:r>
            <a:br>
              <a:rPr lang="en-CA" altLang="en-US" dirty="0"/>
            </a:br>
            <a:br>
              <a:rPr lang="en-CA" altLang="en-US" i="1" dirty="0"/>
            </a:br>
            <a:r>
              <a:rPr lang="en-CA" altLang="en-US" sz="3200" i="1" dirty="0"/>
              <a:t>“a system of ordered procedures for the production, regulation, distribution, circulation and operation of statements” (133).</a:t>
            </a:r>
            <a:br>
              <a:rPr lang="en-CA" altLang="en-US" sz="3200" i="1" dirty="0"/>
            </a:br>
            <a:endParaRPr lang="en-CA" altLang="en-US" sz="3200" i="1" dirty="0"/>
          </a:p>
          <a:p>
            <a:pPr marL="0" indent="0">
              <a:lnSpc>
                <a:spcPct val="90000"/>
              </a:lnSpc>
              <a:buNone/>
            </a:pPr>
            <a:r>
              <a:rPr lang="en-CA" altLang="en-US" dirty="0"/>
              <a:t>1 – What does this mean?</a:t>
            </a:r>
          </a:p>
          <a:p>
            <a:pPr marL="0" indent="0">
              <a:lnSpc>
                <a:spcPct val="90000"/>
              </a:lnSpc>
              <a:buNone/>
            </a:pPr>
            <a:r>
              <a:rPr lang="en-CA" altLang="en-US" dirty="0"/>
              <a:t>2 – What produces this system?</a:t>
            </a:r>
          </a:p>
          <a:p>
            <a:pPr marL="0" indent="0">
              <a:lnSpc>
                <a:spcPct val="90000"/>
              </a:lnSpc>
              <a:buNone/>
            </a:pPr>
            <a:r>
              <a:rPr lang="en-CA" altLang="en-US" dirty="0"/>
              <a:t>3 – What is the purpose of this system?</a:t>
            </a:r>
          </a:p>
        </p:txBody>
      </p:sp>
      <p:sp>
        <p:nvSpPr>
          <p:cNvPr id="2" name="Footer Placeholder 1">
            <a:extLst>
              <a:ext uri="{FF2B5EF4-FFF2-40B4-BE49-F238E27FC236}">
                <a16:creationId xmlns:a16="http://schemas.microsoft.com/office/drawing/2014/main" id="{6114FC14-DD8E-42BF-9709-95129C97255F}"/>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1631323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A2974-4AE7-46D3-A4B6-F1602AEF8817}"/>
              </a:ext>
            </a:extLst>
          </p:cNvPr>
          <p:cNvSpPr>
            <a:spLocks noGrp="1"/>
          </p:cNvSpPr>
          <p:nvPr>
            <p:ph type="title"/>
          </p:nvPr>
        </p:nvSpPr>
        <p:spPr/>
        <p:txBody>
          <a:bodyPr/>
          <a:lstStyle/>
          <a:p>
            <a:r>
              <a:rPr lang="en-CA" altLang="en-US" dirty="0"/>
              <a:t>The Nature of Truth</a:t>
            </a:r>
            <a:endParaRPr lang="en-GB" dirty="0"/>
          </a:p>
        </p:txBody>
      </p:sp>
      <p:sp>
        <p:nvSpPr>
          <p:cNvPr id="3" name="Content Placeholder 2">
            <a:extLst>
              <a:ext uri="{FF2B5EF4-FFF2-40B4-BE49-F238E27FC236}">
                <a16:creationId xmlns:a16="http://schemas.microsoft.com/office/drawing/2014/main" id="{DA22094A-09C3-441A-A3D4-4A1CF39A6891}"/>
              </a:ext>
            </a:extLst>
          </p:cNvPr>
          <p:cNvSpPr>
            <a:spLocks noGrp="1"/>
          </p:cNvSpPr>
          <p:nvPr>
            <p:ph idx="1"/>
          </p:nvPr>
        </p:nvSpPr>
        <p:spPr/>
        <p:txBody>
          <a:bodyPr/>
          <a:lstStyle/>
          <a:p>
            <a:r>
              <a:rPr lang="en-CA" altLang="en-US" sz="3200" i="1" dirty="0"/>
              <a:t>“‘Truth’ is linked in a circular relation with systems of power which produce and sustain it, and to effects of power which it induces and which extend it” (133).</a:t>
            </a:r>
            <a:br>
              <a:rPr lang="en-CA" altLang="en-US" sz="3200" i="1" dirty="0"/>
            </a:br>
            <a:br>
              <a:rPr lang="en-CA" altLang="en-US" sz="3200" i="1" dirty="0"/>
            </a:br>
            <a:r>
              <a:rPr lang="en-CA" altLang="en-US" dirty="0"/>
              <a:t>1 – What does this mean?</a:t>
            </a:r>
          </a:p>
          <a:p>
            <a:r>
              <a:rPr lang="en-CA" altLang="en-US" dirty="0"/>
              <a:t>2 – What is meant by circular in this quotation?</a:t>
            </a:r>
          </a:p>
          <a:p>
            <a:r>
              <a:rPr lang="en-CA" altLang="en-US" dirty="0"/>
              <a:t>3 – Is there truth beyond power?</a:t>
            </a:r>
          </a:p>
          <a:p>
            <a:endParaRPr lang="en-GB" dirty="0"/>
          </a:p>
        </p:txBody>
      </p:sp>
      <p:sp>
        <p:nvSpPr>
          <p:cNvPr id="4" name="Footer Placeholder 3">
            <a:extLst>
              <a:ext uri="{FF2B5EF4-FFF2-40B4-BE49-F238E27FC236}">
                <a16:creationId xmlns:a16="http://schemas.microsoft.com/office/drawing/2014/main" id="{643E5543-84E7-46D0-BC09-A79AA4FD89A8}"/>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7393378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7B7E3-E8C5-4D56-B8F1-68280B2E7165}"/>
              </a:ext>
            </a:extLst>
          </p:cNvPr>
          <p:cNvSpPr>
            <a:spLocks noGrp="1"/>
          </p:cNvSpPr>
          <p:nvPr>
            <p:ph type="title"/>
          </p:nvPr>
        </p:nvSpPr>
        <p:spPr/>
        <p:txBody>
          <a:bodyPr/>
          <a:lstStyle/>
          <a:p>
            <a:r>
              <a:rPr lang="en-GB" dirty="0"/>
              <a:t>The Nature of Truth</a:t>
            </a:r>
          </a:p>
        </p:txBody>
      </p:sp>
      <p:sp>
        <p:nvSpPr>
          <p:cNvPr id="3" name="Content Placeholder 2">
            <a:extLst>
              <a:ext uri="{FF2B5EF4-FFF2-40B4-BE49-F238E27FC236}">
                <a16:creationId xmlns:a16="http://schemas.microsoft.com/office/drawing/2014/main" id="{9FA81889-C157-4844-B541-403E42312343}"/>
              </a:ext>
            </a:extLst>
          </p:cNvPr>
          <p:cNvSpPr>
            <a:spLocks noGrp="1"/>
          </p:cNvSpPr>
          <p:nvPr>
            <p:ph idx="1"/>
          </p:nvPr>
        </p:nvSpPr>
        <p:spPr>
          <a:xfrm>
            <a:off x="1024128" y="1977081"/>
            <a:ext cx="9720073" cy="4332279"/>
          </a:xfrm>
        </p:spPr>
        <p:txBody>
          <a:bodyPr>
            <a:normAutofit lnSpcReduction="10000"/>
          </a:bodyPr>
          <a:lstStyle/>
          <a:p>
            <a:r>
              <a:rPr lang="en-CA" altLang="en-US" dirty="0"/>
              <a:t>Truth (in the social scientific or cultural sense) is dependant on the context, and on it’s relationships to systems of power – which construct and maintain that truth. </a:t>
            </a:r>
          </a:p>
          <a:p>
            <a:endParaRPr lang="en-CA" altLang="en-US" dirty="0"/>
          </a:p>
          <a:p>
            <a:r>
              <a:rPr lang="en-CA" altLang="en-US" dirty="0"/>
              <a:t>We cannot have a set social truth – the entire notion of truth is dependant on the way society chooses to form truth. </a:t>
            </a:r>
          </a:p>
          <a:p>
            <a:endParaRPr lang="en-CA" altLang="en-US" dirty="0"/>
          </a:p>
          <a:p>
            <a:r>
              <a:rPr lang="en-CA" altLang="en-US" dirty="0"/>
              <a:t>We only know that children are incapable because we construct categories of capable and incapable behaviour. Without these categories of knowledge, the whole notion of a truth does not make sense.</a:t>
            </a:r>
          </a:p>
          <a:p>
            <a:endParaRPr lang="en-CA" altLang="en-US" dirty="0"/>
          </a:p>
          <a:p>
            <a:pPr algn="ctr"/>
            <a:r>
              <a:rPr lang="en-CA" altLang="en-US" b="1" dirty="0"/>
              <a:t>Truth is illusory. </a:t>
            </a:r>
          </a:p>
          <a:p>
            <a:endParaRPr lang="en-GB" dirty="0"/>
          </a:p>
        </p:txBody>
      </p:sp>
      <p:sp>
        <p:nvSpPr>
          <p:cNvPr id="4" name="Footer Placeholder 3">
            <a:extLst>
              <a:ext uri="{FF2B5EF4-FFF2-40B4-BE49-F238E27FC236}">
                <a16:creationId xmlns:a16="http://schemas.microsoft.com/office/drawing/2014/main" id="{77BA2468-3CC0-42A2-9688-02C770C0A31C}"/>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0395482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1E18D80-FCA3-41B0-935E-FA2D42871333}"/>
              </a:ext>
            </a:extLst>
          </p:cNvPr>
          <p:cNvPicPr>
            <a:picLocks noChangeAspect="1"/>
          </p:cNvPicPr>
          <p:nvPr/>
        </p:nvPicPr>
        <p:blipFill>
          <a:blip r:embed="rId3"/>
          <a:stretch>
            <a:fillRect/>
          </a:stretch>
        </p:blipFill>
        <p:spPr>
          <a:xfrm>
            <a:off x="1313928" y="296562"/>
            <a:ext cx="9958617" cy="6264876"/>
          </a:xfrm>
          <a:prstGeom prst="rect">
            <a:avLst/>
          </a:prstGeom>
        </p:spPr>
      </p:pic>
      <p:sp>
        <p:nvSpPr>
          <p:cNvPr id="3" name="Footer Placeholder 2">
            <a:extLst>
              <a:ext uri="{FF2B5EF4-FFF2-40B4-BE49-F238E27FC236}">
                <a16:creationId xmlns:a16="http://schemas.microsoft.com/office/drawing/2014/main" id="{EC66E55A-A28E-4FEE-A586-DCF16D25961F}"/>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40010945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5800D-68B7-4AC5-A261-22B1C4B65167}"/>
              </a:ext>
            </a:extLst>
          </p:cNvPr>
          <p:cNvSpPr>
            <a:spLocks noGrp="1"/>
          </p:cNvSpPr>
          <p:nvPr>
            <p:ph type="title"/>
          </p:nvPr>
        </p:nvSpPr>
        <p:spPr/>
        <p:txBody>
          <a:bodyPr/>
          <a:lstStyle/>
          <a:p>
            <a:r>
              <a:rPr lang="en-GB" dirty="0"/>
              <a:t>The Nature of Knowledge</a:t>
            </a:r>
          </a:p>
        </p:txBody>
      </p:sp>
      <p:sp>
        <p:nvSpPr>
          <p:cNvPr id="3" name="Content Placeholder 2">
            <a:extLst>
              <a:ext uri="{FF2B5EF4-FFF2-40B4-BE49-F238E27FC236}">
                <a16:creationId xmlns:a16="http://schemas.microsoft.com/office/drawing/2014/main" id="{666642BD-0FAA-4468-94E8-B66F0A5F9399}"/>
              </a:ext>
            </a:extLst>
          </p:cNvPr>
          <p:cNvSpPr>
            <a:spLocks noGrp="1"/>
          </p:cNvSpPr>
          <p:nvPr>
            <p:ph sz="half" idx="1"/>
          </p:nvPr>
        </p:nvSpPr>
        <p:spPr/>
        <p:txBody>
          <a:bodyPr/>
          <a:lstStyle/>
          <a:p>
            <a:r>
              <a:rPr lang="en-GB" dirty="0"/>
              <a:t>As we have seen, our notion of Truth depends on our ability to form knowledge about things.</a:t>
            </a:r>
          </a:p>
          <a:p>
            <a:endParaRPr lang="en-GB" dirty="0"/>
          </a:p>
          <a:p>
            <a:r>
              <a:rPr lang="en-GB" dirty="0"/>
              <a:t>Without knowledge giving us data about the context of things, we cannot form notions of truth or correctness.</a:t>
            </a:r>
          </a:p>
          <a:p>
            <a:endParaRPr lang="en-GB" dirty="0"/>
          </a:p>
          <a:p>
            <a:r>
              <a:rPr lang="en-GB" dirty="0"/>
              <a:t>But how do we come to know anything?</a:t>
            </a:r>
          </a:p>
        </p:txBody>
      </p:sp>
      <p:pic>
        <p:nvPicPr>
          <p:cNvPr id="6" name="Content Placeholder 5">
            <a:extLst>
              <a:ext uri="{FF2B5EF4-FFF2-40B4-BE49-F238E27FC236}">
                <a16:creationId xmlns:a16="http://schemas.microsoft.com/office/drawing/2014/main" id="{67CA313C-FAEE-4954-82F7-63F6903086D9}"/>
              </a:ext>
            </a:extLst>
          </p:cNvPr>
          <p:cNvPicPr>
            <a:picLocks noGrp="1" noChangeAspect="1"/>
          </p:cNvPicPr>
          <p:nvPr>
            <p:ph sz="half" idx="2"/>
          </p:nvPr>
        </p:nvPicPr>
        <p:blipFill>
          <a:blip r:embed="rId3"/>
          <a:stretch>
            <a:fillRect/>
          </a:stretch>
        </p:blipFill>
        <p:spPr>
          <a:xfrm>
            <a:off x="6832686" y="1630597"/>
            <a:ext cx="4765260" cy="4765260"/>
          </a:xfrm>
        </p:spPr>
      </p:pic>
      <p:sp>
        <p:nvSpPr>
          <p:cNvPr id="4" name="Footer Placeholder 3">
            <a:extLst>
              <a:ext uri="{FF2B5EF4-FFF2-40B4-BE49-F238E27FC236}">
                <a16:creationId xmlns:a16="http://schemas.microsoft.com/office/drawing/2014/main" id="{091C0D38-A3D7-40DA-9C1F-65915F5E6B38}"/>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2317933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1E4FE-CBF3-4EAD-A778-3D53D05B8AD4}"/>
              </a:ext>
            </a:extLst>
          </p:cNvPr>
          <p:cNvSpPr>
            <a:spLocks noGrp="1"/>
          </p:cNvSpPr>
          <p:nvPr>
            <p:ph type="title"/>
          </p:nvPr>
        </p:nvSpPr>
        <p:spPr/>
        <p:txBody>
          <a:bodyPr/>
          <a:lstStyle/>
          <a:p>
            <a:r>
              <a:rPr lang="en-GB" dirty="0"/>
              <a:t>The Nature of Knowledge</a:t>
            </a:r>
          </a:p>
        </p:txBody>
      </p:sp>
      <p:sp>
        <p:nvSpPr>
          <p:cNvPr id="3" name="Content Placeholder 2">
            <a:extLst>
              <a:ext uri="{FF2B5EF4-FFF2-40B4-BE49-F238E27FC236}">
                <a16:creationId xmlns:a16="http://schemas.microsoft.com/office/drawing/2014/main" id="{23030E63-6727-4018-AB08-5B54F9920489}"/>
              </a:ext>
            </a:extLst>
          </p:cNvPr>
          <p:cNvSpPr>
            <a:spLocks noGrp="1"/>
          </p:cNvSpPr>
          <p:nvPr>
            <p:ph sz="half" idx="1"/>
          </p:nvPr>
        </p:nvSpPr>
        <p:spPr/>
        <p:txBody>
          <a:bodyPr>
            <a:normAutofit fontScale="92500"/>
          </a:bodyPr>
          <a:lstStyle/>
          <a:p>
            <a:r>
              <a:rPr lang="en-GB" dirty="0"/>
              <a:t>For Foucault, our knowledge comes about through an exercise of power – in coming to know something, we exercise our intellect in order to place that thing within a system of understanding we already have.</a:t>
            </a:r>
          </a:p>
          <a:p>
            <a:endParaRPr lang="en-GB" dirty="0"/>
          </a:p>
          <a:p>
            <a:r>
              <a:rPr lang="en-GB" dirty="0"/>
              <a:t>We come to know by forcing new things into relationship with old things. </a:t>
            </a:r>
          </a:p>
          <a:p>
            <a:endParaRPr lang="en-GB" dirty="0"/>
          </a:p>
          <a:p>
            <a:r>
              <a:rPr lang="en-GB" dirty="0"/>
              <a:t>We “know” something when it fits well enough with our existing knowledge.</a:t>
            </a:r>
          </a:p>
        </p:txBody>
      </p:sp>
      <p:pic>
        <p:nvPicPr>
          <p:cNvPr id="6" name="Content Placeholder 5">
            <a:extLst>
              <a:ext uri="{FF2B5EF4-FFF2-40B4-BE49-F238E27FC236}">
                <a16:creationId xmlns:a16="http://schemas.microsoft.com/office/drawing/2014/main" id="{AA93FE9B-C09D-44F6-A919-8629E3695A99}"/>
              </a:ext>
            </a:extLst>
          </p:cNvPr>
          <p:cNvPicPr>
            <a:picLocks noGrp="1" noChangeAspect="1"/>
          </p:cNvPicPr>
          <p:nvPr>
            <p:ph sz="half" idx="2"/>
          </p:nvPr>
        </p:nvPicPr>
        <p:blipFill>
          <a:blip r:embed="rId3"/>
          <a:stretch>
            <a:fillRect/>
          </a:stretch>
        </p:blipFill>
        <p:spPr>
          <a:xfrm>
            <a:off x="7601958" y="1335024"/>
            <a:ext cx="3383199" cy="5068463"/>
          </a:xfrm>
        </p:spPr>
      </p:pic>
      <p:sp>
        <p:nvSpPr>
          <p:cNvPr id="4" name="Footer Placeholder 3">
            <a:extLst>
              <a:ext uri="{FF2B5EF4-FFF2-40B4-BE49-F238E27FC236}">
                <a16:creationId xmlns:a16="http://schemas.microsoft.com/office/drawing/2014/main" id="{36372163-1F6F-49EC-9A79-D7E45C344A63}"/>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6343036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AC9EE-AB72-487C-A85A-694F5C58B60C}"/>
              </a:ext>
            </a:extLst>
          </p:cNvPr>
          <p:cNvSpPr>
            <a:spLocks noGrp="1"/>
          </p:cNvSpPr>
          <p:nvPr>
            <p:ph type="title"/>
          </p:nvPr>
        </p:nvSpPr>
        <p:spPr/>
        <p:txBody>
          <a:bodyPr/>
          <a:lstStyle/>
          <a:p>
            <a:r>
              <a:rPr lang="en-GB" dirty="0"/>
              <a:t>The Nature of Knowledge	</a:t>
            </a:r>
          </a:p>
        </p:txBody>
      </p:sp>
      <p:sp>
        <p:nvSpPr>
          <p:cNvPr id="3" name="Content Placeholder 2">
            <a:extLst>
              <a:ext uri="{FF2B5EF4-FFF2-40B4-BE49-F238E27FC236}">
                <a16:creationId xmlns:a16="http://schemas.microsoft.com/office/drawing/2014/main" id="{528DF273-92C8-4309-85A7-0946624A0BDA}"/>
              </a:ext>
            </a:extLst>
          </p:cNvPr>
          <p:cNvSpPr>
            <a:spLocks noGrp="1"/>
          </p:cNvSpPr>
          <p:nvPr>
            <p:ph sz="half" idx="1"/>
          </p:nvPr>
        </p:nvSpPr>
        <p:spPr/>
        <p:txBody>
          <a:bodyPr>
            <a:normAutofit fontScale="92500" lnSpcReduction="20000"/>
          </a:bodyPr>
          <a:lstStyle/>
          <a:p>
            <a:r>
              <a:rPr lang="en-GB" dirty="0"/>
              <a:t>Due to this, the notion of “knowledge” is also disrupted – our knowledge is individual and based on our pre-existing forms of knowing.</a:t>
            </a:r>
          </a:p>
          <a:p>
            <a:endParaRPr lang="en-GB" dirty="0"/>
          </a:p>
          <a:p>
            <a:r>
              <a:rPr lang="en-GB" dirty="0"/>
              <a:t>Knowledge becomes something that differs across time and societies, with each forming new knowledge differently.</a:t>
            </a:r>
          </a:p>
          <a:p>
            <a:endParaRPr lang="en-GB" dirty="0"/>
          </a:p>
          <a:p>
            <a:r>
              <a:rPr lang="en-GB" dirty="0"/>
              <a:t>Knowledge is subjective and perspectival. </a:t>
            </a:r>
          </a:p>
          <a:p>
            <a:endParaRPr lang="en-GB" dirty="0"/>
          </a:p>
          <a:p>
            <a:r>
              <a:rPr lang="en-GB" dirty="0"/>
              <a:t>“Knowledge” is not necessarily the same as the “truth”</a:t>
            </a:r>
          </a:p>
        </p:txBody>
      </p:sp>
      <p:pic>
        <p:nvPicPr>
          <p:cNvPr id="6" name="Content Placeholder 5">
            <a:extLst>
              <a:ext uri="{FF2B5EF4-FFF2-40B4-BE49-F238E27FC236}">
                <a16:creationId xmlns:a16="http://schemas.microsoft.com/office/drawing/2014/main" id="{2C807BB6-05F7-4793-9C74-AE28209FD8A1}"/>
              </a:ext>
            </a:extLst>
          </p:cNvPr>
          <p:cNvPicPr>
            <a:picLocks noGrp="1" noChangeAspect="1"/>
          </p:cNvPicPr>
          <p:nvPr>
            <p:ph sz="half" idx="2"/>
          </p:nvPr>
        </p:nvPicPr>
        <p:blipFill>
          <a:blip r:embed="rId3"/>
          <a:stretch>
            <a:fillRect/>
          </a:stretch>
        </p:blipFill>
        <p:spPr>
          <a:xfrm>
            <a:off x="6524205" y="2286000"/>
            <a:ext cx="4754877" cy="3018167"/>
          </a:xfrm>
        </p:spPr>
      </p:pic>
      <p:sp>
        <p:nvSpPr>
          <p:cNvPr id="4" name="Footer Placeholder 3">
            <a:extLst>
              <a:ext uri="{FF2B5EF4-FFF2-40B4-BE49-F238E27FC236}">
                <a16:creationId xmlns:a16="http://schemas.microsoft.com/office/drawing/2014/main" id="{6B142EE1-EC25-4165-9614-38474C4205B3}"/>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7531672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1E18D80-FCA3-41B0-935E-FA2D42871333}"/>
              </a:ext>
            </a:extLst>
          </p:cNvPr>
          <p:cNvPicPr>
            <a:picLocks noChangeAspect="1"/>
          </p:cNvPicPr>
          <p:nvPr/>
        </p:nvPicPr>
        <p:blipFill>
          <a:blip r:embed="rId3"/>
          <a:stretch>
            <a:fillRect/>
          </a:stretch>
        </p:blipFill>
        <p:spPr>
          <a:xfrm>
            <a:off x="1313928" y="296562"/>
            <a:ext cx="9958617" cy="6264876"/>
          </a:xfrm>
          <a:prstGeom prst="rect">
            <a:avLst/>
          </a:prstGeom>
        </p:spPr>
      </p:pic>
      <p:sp>
        <p:nvSpPr>
          <p:cNvPr id="3" name="Footer Placeholder 2">
            <a:extLst>
              <a:ext uri="{FF2B5EF4-FFF2-40B4-BE49-F238E27FC236}">
                <a16:creationId xmlns:a16="http://schemas.microsoft.com/office/drawing/2014/main" id="{402FCBB4-8688-4315-AFFA-1D6D06243080}"/>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0632773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2B709-D47B-418A-86F6-0C757AECE9C4}"/>
              </a:ext>
            </a:extLst>
          </p:cNvPr>
          <p:cNvSpPr>
            <a:spLocks noGrp="1"/>
          </p:cNvSpPr>
          <p:nvPr>
            <p:ph type="title"/>
          </p:nvPr>
        </p:nvSpPr>
        <p:spPr/>
        <p:txBody>
          <a:bodyPr/>
          <a:lstStyle/>
          <a:p>
            <a:r>
              <a:rPr lang="en-GB" dirty="0"/>
              <a:t>The nature of Power	</a:t>
            </a:r>
          </a:p>
        </p:txBody>
      </p:sp>
      <p:sp>
        <p:nvSpPr>
          <p:cNvPr id="3" name="Content Placeholder 2">
            <a:extLst>
              <a:ext uri="{FF2B5EF4-FFF2-40B4-BE49-F238E27FC236}">
                <a16:creationId xmlns:a16="http://schemas.microsoft.com/office/drawing/2014/main" id="{86A20BE3-E3A5-4CFB-9127-A8308A061EC9}"/>
              </a:ext>
            </a:extLst>
          </p:cNvPr>
          <p:cNvSpPr>
            <a:spLocks noGrp="1"/>
          </p:cNvSpPr>
          <p:nvPr>
            <p:ph sz="half" idx="1"/>
          </p:nvPr>
        </p:nvSpPr>
        <p:spPr/>
        <p:txBody>
          <a:bodyPr>
            <a:normAutofit lnSpcReduction="10000"/>
          </a:bodyPr>
          <a:lstStyle/>
          <a:p>
            <a:r>
              <a:rPr lang="en-GB" dirty="0"/>
              <a:t>So, for Foucault, the “truth” and “knowledge” are both formed through power:</a:t>
            </a:r>
          </a:p>
          <a:p>
            <a:r>
              <a:rPr lang="en-GB" dirty="0"/>
              <a:t>“Truth” is produced through a categorisation of knowledge by power.</a:t>
            </a:r>
          </a:p>
          <a:p>
            <a:r>
              <a:rPr lang="en-GB" dirty="0"/>
              <a:t>“Knowledge” is the exercise of power to make new things fit into our existing norms of truth.</a:t>
            </a:r>
          </a:p>
          <a:p>
            <a:endParaRPr lang="en-GB" dirty="0"/>
          </a:p>
          <a:p>
            <a:r>
              <a:rPr lang="en-GB" dirty="0"/>
              <a:t>Both Truth and Knowledge are produced by systems of Power.</a:t>
            </a:r>
          </a:p>
        </p:txBody>
      </p:sp>
      <p:pic>
        <p:nvPicPr>
          <p:cNvPr id="6" name="Content Placeholder 5">
            <a:extLst>
              <a:ext uri="{FF2B5EF4-FFF2-40B4-BE49-F238E27FC236}">
                <a16:creationId xmlns:a16="http://schemas.microsoft.com/office/drawing/2014/main" id="{DD5D8E43-4A5C-4283-82AD-5D5EE022E476}"/>
              </a:ext>
            </a:extLst>
          </p:cNvPr>
          <p:cNvPicPr>
            <a:picLocks noGrp="1" noChangeAspect="1"/>
          </p:cNvPicPr>
          <p:nvPr>
            <p:ph sz="half" idx="2"/>
          </p:nvPr>
        </p:nvPicPr>
        <p:blipFill>
          <a:blip r:embed="rId3"/>
          <a:stretch>
            <a:fillRect/>
          </a:stretch>
        </p:blipFill>
        <p:spPr>
          <a:xfrm>
            <a:off x="7469251" y="936800"/>
            <a:ext cx="3274949" cy="4984400"/>
          </a:xfrm>
        </p:spPr>
      </p:pic>
      <p:sp>
        <p:nvSpPr>
          <p:cNvPr id="4" name="Footer Placeholder 3">
            <a:extLst>
              <a:ext uri="{FF2B5EF4-FFF2-40B4-BE49-F238E27FC236}">
                <a16:creationId xmlns:a16="http://schemas.microsoft.com/office/drawing/2014/main" id="{1ED152A1-5A66-46FE-A1E7-AD719392176A}"/>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3619172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75B7839-C71D-4E50-9252-01DED01135D4}"/>
              </a:ext>
            </a:extLst>
          </p:cNvPr>
          <p:cNvPicPr>
            <a:picLocks noChangeAspect="1"/>
          </p:cNvPicPr>
          <p:nvPr/>
        </p:nvPicPr>
        <p:blipFill>
          <a:blip r:embed="rId3"/>
          <a:stretch>
            <a:fillRect/>
          </a:stretch>
        </p:blipFill>
        <p:spPr>
          <a:xfrm>
            <a:off x="1139649" y="176669"/>
            <a:ext cx="10339778" cy="6504661"/>
          </a:xfrm>
          <a:prstGeom prst="rect">
            <a:avLst/>
          </a:prstGeom>
        </p:spPr>
      </p:pic>
      <p:sp>
        <p:nvSpPr>
          <p:cNvPr id="3" name="Footer Placeholder 2">
            <a:extLst>
              <a:ext uri="{FF2B5EF4-FFF2-40B4-BE49-F238E27FC236}">
                <a16:creationId xmlns:a16="http://schemas.microsoft.com/office/drawing/2014/main" id="{BF6AC973-265A-4C82-9458-485E9AA66C89}"/>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9937782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41B41-5657-4454-851D-606D09BD6B05}"/>
              </a:ext>
            </a:extLst>
          </p:cNvPr>
          <p:cNvSpPr>
            <a:spLocks noGrp="1"/>
          </p:cNvSpPr>
          <p:nvPr>
            <p:ph type="title"/>
          </p:nvPr>
        </p:nvSpPr>
        <p:spPr/>
        <p:txBody>
          <a:bodyPr/>
          <a:lstStyle/>
          <a:p>
            <a:r>
              <a:rPr lang="en-GB" dirty="0"/>
              <a:t>The Nature of Power</a:t>
            </a:r>
          </a:p>
        </p:txBody>
      </p:sp>
      <p:sp>
        <p:nvSpPr>
          <p:cNvPr id="3" name="Content Placeholder 2">
            <a:extLst>
              <a:ext uri="{FF2B5EF4-FFF2-40B4-BE49-F238E27FC236}">
                <a16:creationId xmlns:a16="http://schemas.microsoft.com/office/drawing/2014/main" id="{29BED4F7-3FD4-459D-8F9F-892C9219E0FB}"/>
              </a:ext>
            </a:extLst>
          </p:cNvPr>
          <p:cNvSpPr>
            <a:spLocks noGrp="1"/>
          </p:cNvSpPr>
          <p:nvPr>
            <p:ph sz="half" idx="1"/>
          </p:nvPr>
        </p:nvSpPr>
        <p:spPr/>
        <p:txBody>
          <a:bodyPr>
            <a:noAutofit/>
          </a:bodyPr>
          <a:lstStyle/>
          <a:p>
            <a:pPr>
              <a:lnSpc>
                <a:spcPct val="100000"/>
              </a:lnSpc>
            </a:pPr>
            <a:r>
              <a:rPr lang="en-GB" sz="2400" dirty="0"/>
              <a:t>Power is therefore the ability to define or categorise things and to make those definitions or categorisations function as truth.</a:t>
            </a:r>
          </a:p>
          <a:p>
            <a:pPr>
              <a:lnSpc>
                <a:spcPct val="100000"/>
              </a:lnSpc>
            </a:pPr>
            <a:r>
              <a:rPr lang="en-GB" sz="2400" dirty="0"/>
              <a:t>Foucault challenges the idea that power is wielded by people or groups by way of ‘episodic’ or ‘sovereign’ acts of domination or coercion, seeing it instead as dispersed and pervasive.</a:t>
            </a:r>
          </a:p>
          <a:p>
            <a:pPr>
              <a:lnSpc>
                <a:spcPct val="100000"/>
              </a:lnSpc>
            </a:pPr>
            <a:endParaRPr lang="en-GB" sz="2400" dirty="0"/>
          </a:p>
        </p:txBody>
      </p:sp>
      <p:pic>
        <p:nvPicPr>
          <p:cNvPr id="6" name="Content Placeholder 5">
            <a:extLst>
              <a:ext uri="{FF2B5EF4-FFF2-40B4-BE49-F238E27FC236}">
                <a16:creationId xmlns:a16="http://schemas.microsoft.com/office/drawing/2014/main" id="{241198DC-03E9-44BA-8738-2EC0BBFCE682}"/>
              </a:ext>
            </a:extLst>
          </p:cNvPr>
          <p:cNvPicPr>
            <a:picLocks noGrp="1" noChangeAspect="1"/>
          </p:cNvPicPr>
          <p:nvPr>
            <p:ph sz="half" idx="2"/>
          </p:nvPr>
        </p:nvPicPr>
        <p:blipFill>
          <a:blip r:embed="rId3"/>
          <a:stretch>
            <a:fillRect/>
          </a:stretch>
        </p:blipFill>
        <p:spPr>
          <a:xfrm>
            <a:off x="5884164" y="1764947"/>
            <a:ext cx="5638636" cy="4335996"/>
          </a:xfrm>
        </p:spPr>
      </p:pic>
      <p:sp>
        <p:nvSpPr>
          <p:cNvPr id="4" name="Footer Placeholder 3">
            <a:extLst>
              <a:ext uri="{FF2B5EF4-FFF2-40B4-BE49-F238E27FC236}">
                <a16:creationId xmlns:a16="http://schemas.microsoft.com/office/drawing/2014/main" id="{1F764143-E20B-4180-A6CF-7929595DF4DE}"/>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5275225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9D493-EEF2-41BE-A45F-AAED6D4EEA0D}"/>
              </a:ext>
            </a:extLst>
          </p:cNvPr>
          <p:cNvSpPr>
            <a:spLocks noGrp="1"/>
          </p:cNvSpPr>
          <p:nvPr>
            <p:ph type="title"/>
          </p:nvPr>
        </p:nvSpPr>
        <p:spPr/>
        <p:txBody>
          <a:bodyPr/>
          <a:lstStyle/>
          <a:p>
            <a:r>
              <a:rPr lang="en-GB" dirty="0"/>
              <a:t>The Nature of Power</a:t>
            </a:r>
          </a:p>
        </p:txBody>
      </p:sp>
      <p:sp>
        <p:nvSpPr>
          <p:cNvPr id="3" name="Content Placeholder 2">
            <a:extLst>
              <a:ext uri="{FF2B5EF4-FFF2-40B4-BE49-F238E27FC236}">
                <a16:creationId xmlns:a16="http://schemas.microsoft.com/office/drawing/2014/main" id="{622EE478-1DCB-408C-8910-44828FACBA7B}"/>
              </a:ext>
            </a:extLst>
          </p:cNvPr>
          <p:cNvSpPr>
            <a:spLocks noGrp="1"/>
          </p:cNvSpPr>
          <p:nvPr>
            <p:ph sz="half" idx="1"/>
          </p:nvPr>
        </p:nvSpPr>
        <p:spPr/>
        <p:txBody>
          <a:bodyPr/>
          <a:lstStyle/>
          <a:p>
            <a:pPr>
              <a:lnSpc>
                <a:spcPct val="100000"/>
              </a:lnSpc>
            </a:pPr>
            <a:r>
              <a:rPr lang="en-GB" sz="2400" dirty="0"/>
              <a:t>‘Power is everywhere’ and ‘comes from everywhere’ so in this sense is neither an agency nor a structure (Foucault 1998: 63). </a:t>
            </a:r>
          </a:p>
          <a:p>
            <a:pPr>
              <a:lnSpc>
                <a:spcPct val="100000"/>
              </a:lnSpc>
            </a:pPr>
            <a:br>
              <a:rPr lang="en-GB" sz="2400" dirty="0"/>
            </a:br>
            <a:r>
              <a:rPr lang="en-GB" sz="2400" dirty="0"/>
              <a:t>Instead it is a kind of ‘</a:t>
            </a:r>
            <a:r>
              <a:rPr lang="en-GB" sz="2400" dirty="0" err="1"/>
              <a:t>metapower</a:t>
            </a:r>
            <a:r>
              <a:rPr lang="en-GB" sz="2400" dirty="0"/>
              <a:t>’ or ‘regime of truth’ that pervades society, and which is in constant flux and negotiation.</a:t>
            </a:r>
          </a:p>
          <a:p>
            <a:endParaRPr lang="en-GB" dirty="0"/>
          </a:p>
        </p:txBody>
      </p:sp>
      <p:pic>
        <p:nvPicPr>
          <p:cNvPr id="6" name="Content Placeholder 5">
            <a:extLst>
              <a:ext uri="{FF2B5EF4-FFF2-40B4-BE49-F238E27FC236}">
                <a16:creationId xmlns:a16="http://schemas.microsoft.com/office/drawing/2014/main" id="{63AD9F77-1B7D-4440-8F94-AFFF0BD278D3}"/>
              </a:ext>
            </a:extLst>
          </p:cNvPr>
          <p:cNvPicPr>
            <a:picLocks noGrp="1" noChangeAspect="1"/>
          </p:cNvPicPr>
          <p:nvPr>
            <p:ph sz="half" idx="2"/>
          </p:nvPr>
        </p:nvPicPr>
        <p:blipFill>
          <a:blip r:embed="rId3"/>
          <a:stretch>
            <a:fillRect/>
          </a:stretch>
        </p:blipFill>
        <p:spPr>
          <a:xfrm>
            <a:off x="6412995" y="304179"/>
            <a:ext cx="5187202" cy="6249641"/>
          </a:xfrm>
        </p:spPr>
      </p:pic>
      <p:sp>
        <p:nvSpPr>
          <p:cNvPr id="4" name="Footer Placeholder 3">
            <a:extLst>
              <a:ext uri="{FF2B5EF4-FFF2-40B4-BE49-F238E27FC236}">
                <a16:creationId xmlns:a16="http://schemas.microsoft.com/office/drawing/2014/main" id="{6DD4A8CB-AA01-47F8-A542-D5FABD317751}"/>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8373451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cxnSp>
        <p:nvCxnSpPr>
          <p:cNvPr id="137" name="Straight Connector 136">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9459" name="Title 1">
            <a:extLst>
              <a:ext uri="{FF2B5EF4-FFF2-40B4-BE49-F238E27FC236}">
                <a16:creationId xmlns:a16="http://schemas.microsoft.com/office/drawing/2014/main" id="{DA9BC853-2CBF-471C-A890-BF5BFAB94DE6}"/>
              </a:ext>
            </a:extLst>
          </p:cNvPr>
          <p:cNvSpPr>
            <a:spLocks noGrp="1" noChangeArrowheads="1"/>
          </p:cNvSpPr>
          <p:nvPr>
            <p:ph type="title" idx="4294967295"/>
          </p:nvPr>
        </p:nvSpPr>
        <p:spPr>
          <a:xfrm>
            <a:off x="1024129" y="585216"/>
            <a:ext cx="4431792" cy="1499616"/>
          </a:xfrm>
        </p:spPr>
        <p:txBody>
          <a:bodyPr vert="horz" lIns="91440" tIns="45720" rIns="91440" bIns="45720" rtlCol="0" anchor="ctr">
            <a:normAutofit/>
          </a:bodyPr>
          <a:lstStyle/>
          <a:p>
            <a:r>
              <a:rPr lang="en-US" altLang="en-US"/>
              <a:t>Discussion</a:t>
            </a:r>
          </a:p>
        </p:txBody>
      </p:sp>
      <p:sp>
        <p:nvSpPr>
          <p:cNvPr id="19460" name="Content Placeholder 2">
            <a:extLst>
              <a:ext uri="{FF2B5EF4-FFF2-40B4-BE49-F238E27FC236}">
                <a16:creationId xmlns:a16="http://schemas.microsoft.com/office/drawing/2014/main" id="{415D6B31-1593-4439-8E4E-235EFBF5DDEC}"/>
              </a:ext>
            </a:extLst>
          </p:cNvPr>
          <p:cNvSpPr>
            <a:spLocks noGrp="1" noChangeArrowheads="1"/>
          </p:cNvSpPr>
          <p:nvPr>
            <p:ph idx="4294967295"/>
          </p:nvPr>
        </p:nvSpPr>
        <p:spPr>
          <a:xfrm>
            <a:off x="1024128" y="2286000"/>
            <a:ext cx="4429615" cy="3931920"/>
          </a:xfrm>
        </p:spPr>
        <p:txBody>
          <a:bodyPr vert="horz" lIns="45720" tIns="45720" rIns="45720" bIns="45720" rtlCol="0">
            <a:normAutofit fontScale="92500" lnSpcReduction="10000"/>
          </a:bodyPr>
          <a:lstStyle/>
          <a:p>
            <a:r>
              <a:rPr lang="en-US" altLang="en-US" sz="2000" dirty="0"/>
              <a:t>All participants to consider together: </a:t>
            </a:r>
          </a:p>
          <a:p>
            <a:r>
              <a:rPr lang="en-US" altLang="en-US" sz="2000" b="1" dirty="0"/>
              <a:t>1 – </a:t>
            </a:r>
            <a:r>
              <a:rPr lang="en-US" altLang="en-US" sz="2000" dirty="0"/>
              <a:t>What constitutes power for Foucault?</a:t>
            </a:r>
          </a:p>
          <a:p>
            <a:endParaRPr lang="en-US" altLang="en-US" sz="2000" dirty="0"/>
          </a:p>
          <a:p>
            <a:r>
              <a:rPr lang="en-US" altLang="en-US" sz="2000" b="1" dirty="0"/>
              <a:t>2 – </a:t>
            </a:r>
            <a:r>
              <a:rPr lang="en-US" altLang="en-US" sz="2000" dirty="0"/>
              <a:t>What is the relationship of power to physical violence for Foucault?</a:t>
            </a:r>
          </a:p>
          <a:p>
            <a:endParaRPr lang="en-US" altLang="en-US" sz="2000" dirty="0"/>
          </a:p>
          <a:p>
            <a:r>
              <a:rPr lang="en-US" altLang="en-US" sz="2000" b="1" dirty="0"/>
              <a:t>3 – </a:t>
            </a:r>
            <a:r>
              <a:rPr lang="en-US" altLang="en-US" sz="2000" dirty="0"/>
              <a:t>What forms of truth may this understanding operate differently for?</a:t>
            </a:r>
          </a:p>
          <a:p>
            <a:endParaRPr lang="en-US" altLang="en-US" sz="2000" dirty="0"/>
          </a:p>
          <a:p>
            <a:r>
              <a:rPr lang="en-US" altLang="en-US" sz="2000" b="1" dirty="0"/>
              <a:t>4 – </a:t>
            </a:r>
            <a:r>
              <a:rPr lang="en-US" altLang="en-US" sz="2000" dirty="0"/>
              <a:t>What might that distinction be doing, for Foucault?</a:t>
            </a:r>
          </a:p>
          <a:p>
            <a:pPr>
              <a:buFontTx/>
              <a:buNone/>
            </a:pPr>
            <a:endParaRPr lang="en-US" altLang="en-US" dirty="0"/>
          </a:p>
        </p:txBody>
      </p:sp>
      <p:pic>
        <p:nvPicPr>
          <p:cNvPr id="72" name="Graphic 71" descr="Meeting">
            <a:extLst>
              <a:ext uri="{FF2B5EF4-FFF2-40B4-BE49-F238E27FC236}">
                <a16:creationId xmlns:a16="http://schemas.microsoft.com/office/drawing/2014/main" id="{C14B932A-6C79-4E0D-8BB2-31A829678FE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96000" y="701039"/>
            <a:ext cx="5455921" cy="5455921"/>
          </a:xfrm>
          <a:prstGeom prst="rect">
            <a:avLst/>
          </a:prstGeom>
        </p:spPr>
      </p:pic>
      <p:sp>
        <p:nvSpPr>
          <p:cNvPr id="2" name="Footer Placeholder 1">
            <a:extLst>
              <a:ext uri="{FF2B5EF4-FFF2-40B4-BE49-F238E27FC236}">
                <a16:creationId xmlns:a16="http://schemas.microsoft.com/office/drawing/2014/main" id="{E803C007-459D-4B85-9D08-ED3F7B247EAF}"/>
              </a:ext>
            </a:extLst>
          </p:cNvPr>
          <p:cNvSpPr>
            <a:spLocks noGrp="1"/>
          </p:cNvSpPr>
          <p:nvPr>
            <p:ph type="ftr" sz="quarter" idx="11"/>
          </p:nvPr>
        </p:nvSpPr>
        <p:spPr>
          <a:xfrm>
            <a:off x="4842932" y="6470704"/>
            <a:ext cx="5901459" cy="274320"/>
          </a:xfrm>
        </p:spPr>
        <p:txBody>
          <a:bodyPr vert="horz" lIns="91440" tIns="45720" rIns="91440" bIns="45720" rtlCol="0" anchor="ctr">
            <a:normAutofit/>
          </a:bodyPr>
          <a:lstStyle/>
          <a:p>
            <a:pPr defTabSz="914400">
              <a:spcAft>
                <a:spcPts val="600"/>
              </a:spcAft>
            </a:pPr>
            <a:r>
              <a:rPr lang="en-US" kern="1200" cap="all" baseline="0">
                <a:solidFill>
                  <a:schemeClr val="tx1">
                    <a:lumMod val="95000"/>
                    <a:lumOff val="5000"/>
                  </a:schemeClr>
                </a:solidFill>
                <a:latin typeface="+mj-lt"/>
                <a:ea typeface="+mn-ea"/>
                <a:cs typeface="+mn-cs"/>
              </a:rPr>
              <a:t>A. Slater - 2022</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75B7839-C71D-4E50-9252-01DED01135D4}"/>
              </a:ext>
            </a:extLst>
          </p:cNvPr>
          <p:cNvPicPr>
            <a:picLocks noChangeAspect="1"/>
          </p:cNvPicPr>
          <p:nvPr/>
        </p:nvPicPr>
        <p:blipFill>
          <a:blip r:embed="rId3"/>
          <a:stretch>
            <a:fillRect/>
          </a:stretch>
        </p:blipFill>
        <p:spPr>
          <a:xfrm>
            <a:off x="1139649" y="176669"/>
            <a:ext cx="10339778" cy="6504661"/>
          </a:xfrm>
          <a:prstGeom prst="rect">
            <a:avLst/>
          </a:prstGeom>
        </p:spPr>
      </p:pic>
      <p:sp>
        <p:nvSpPr>
          <p:cNvPr id="3" name="Footer Placeholder 2">
            <a:extLst>
              <a:ext uri="{FF2B5EF4-FFF2-40B4-BE49-F238E27FC236}">
                <a16:creationId xmlns:a16="http://schemas.microsoft.com/office/drawing/2014/main" id="{12A81263-1C8B-4796-AB7C-BEDD166D763A}"/>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5814500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5954" name="Rectangle 2"/>
          <p:cNvSpPr>
            <a:spLocks noGrp="1" noChangeArrowheads="1"/>
          </p:cNvSpPr>
          <p:nvPr>
            <p:ph type="title"/>
          </p:nvPr>
        </p:nvSpPr>
        <p:spPr>
          <a:xfrm>
            <a:off x="912284" y="260350"/>
            <a:ext cx="10363200" cy="1143000"/>
          </a:xfrm>
        </p:spPr>
        <p:txBody>
          <a:bodyPr>
            <a:normAutofit/>
          </a:bodyPr>
          <a:lstStyle/>
          <a:p>
            <a:r>
              <a:rPr lang="en-CA" altLang="en-US" dirty="0"/>
              <a:t>The relation between truth and power</a:t>
            </a:r>
          </a:p>
        </p:txBody>
      </p:sp>
      <p:sp>
        <p:nvSpPr>
          <p:cNvPr id="125955" name="Rectangle 3"/>
          <p:cNvSpPr>
            <a:spLocks noGrp="1" noChangeArrowheads="1"/>
          </p:cNvSpPr>
          <p:nvPr>
            <p:ph type="body" idx="1"/>
          </p:nvPr>
        </p:nvSpPr>
        <p:spPr>
          <a:xfrm>
            <a:off x="912284" y="1600201"/>
            <a:ext cx="11040533" cy="4530725"/>
          </a:xfrm>
        </p:spPr>
        <p:txBody>
          <a:bodyPr/>
          <a:lstStyle/>
          <a:p>
            <a:pPr marL="0" indent="0">
              <a:buNone/>
            </a:pPr>
            <a:r>
              <a:rPr lang="en-CA" altLang="en-US" sz="3200" dirty="0"/>
              <a:t>Foucault examines the relation between truth and power. </a:t>
            </a:r>
          </a:p>
          <a:p>
            <a:pPr marL="0" indent="0">
              <a:buNone/>
            </a:pPr>
            <a:endParaRPr lang="en-CA" altLang="en-US" sz="3200" dirty="0"/>
          </a:p>
          <a:p>
            <a:pPr marL="0" indent="0">
              <a:buNone/>
            </a:pPr>
            <a:r>
              <a:rPr lang="en-CA" altLang="en-US" sz="3200" dirty="0"/>
              <a:t>For him, “truth isn’t outside power, or lacking in power. … [Truth] isn’t the reward of free spirits, the child of protracted solitude … Truth is a thing of this world: it is produced only by virtue of multiple form of constraint” (131).</a:t>
            </a:r>
          </a:p>
          <a:p>
            <a:pPr marL="0" indent="0">
              <a:buNone/>
            </a:pPr>
            <a:endParaRPr lang="en-CA" altLang="en-US" sz="3200" dirty="0"/>
          </a:p>
          <a:p>
            <a:pPr marL="0" indent="0">
              <a:buNone/>
            </a:pPr>
            <a:r>
              <a:rPr lang="en-CA" altLang="en-US" sz="3200" dirty="0"/>
              <a:t>What, then, does Foucault mean by ‘truth’?</a:t>
            </a:r>
          </a:p>
          <a:p>
            <a:pPr marL="533400" indent="-533400"/>
            <a:endParaRPr lang="en-CA" altLang="en-US" dirty="0"/>
          </a:p>
        </p:txBody>
      </p:sp>
      <p:sp>
        <p:nvSpPr>
          <p:cNvPr id="2" name="Footer Placeholder 1">
            <a:extLst>
              <a:ext uri="{FF2B5EF4-FFF2-40B4-BE49-F238E27FC236}">
                <a16:creationId xmlns:a16="http://schemas.microsoft.com/office/drawing/2014/main" id="{9D86B55F-9313-488C-807F-05519A939DD9}"/>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5468044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2630D-5484-4F3F-BE11-8D4C745A9DBA}"/>
              </a:ext>
            </a:extLst>
          </p:cNvPr>
          <p:cNvSpPr>
            <a:spLocks noGrp="1"/>
          </p:cNvSpPr>
          <p:nvPr>
            <p:ph type="title"/>
          </p:nvPr>
        </p:nvSpPr>
        <p:spPr/>
        <p:txBody>
          <a:bodyPr/>
          <a:lstStyle/>
          <a:p>
            <a:r>
              <a:rPr lang="en-GB" dirty="0"/>
              <a:t>The relation between Knowledge and Power</a:t>
            </a:r>
          </a:p>
        </p:txBody>
      </p:sp>
      <p:sp>
        <p:nvSpPr>
          <p:cNvPr id="3" name="Content Placeholder 2">
            <a:extLst>
              <a:ext uri="{FF2B5EF4-FFF2-40B4-BE49-F238E27FC236}">
                <a16:creationId xmlns:a16="http://schemas.microsoft.com/office/drawing/2014/main" id="{F9250DE4-FD26-439E-A5A8-F0E1C8D9D72E}"/>
              </a:ext>
            </a:extLst>
          </p:cNvPr>
          <p:cNvSpPr>
            <a:spLocks noGrp="1"/>
          </p:cNvSpPr>
          <p:nvPr>
            <p:ph idx="1"/>
          </p:nvPr>
        </p:nvSpPr>
        <p:spPr>
          <a:xfrm>
            <a:off x="741405" y="2084832"/>
            <a:ext cx="3842952" cy="3986088"/>
          </a:xfrm>
        </p:spPr>
        <p:txBody>
          <a:bodyPr/>
          <a:lstStyle/>
          <a:p>
            <a:r>
              <a:rPr lang="en-GB" dirty="0"/>
              <a:t>Foucault also paid a great deal of attention to the connection between power and knowledge </a:t>
            </a:r>
            <a:br>
              <a:rPr lang="en-GB" dirty="0"/>
            </a:br>
            <a:br>
              <a:rPr lang="en-GB" dirty="0"/>
            </a:br>
            <a:r>
              <a:rPr lang="en-GB" dirty="0"/>
              <a:t>How power shapes knowledge</a:t>
            </a:r>
          </a:p>
          <a:p>
            <a:br>
              <a:rPr lang="en-GB" dirty="0"/>
            </a:br>
            <a:r>
              <a:rPr lang="en-GB" dirty="0"/>
              <a:t>How power is justified through systems of knowledge</a:t>
            </a:r>
          </a:p>
          <a:p>
            <a:br>
              <a:rPr lang="en-GB" dirty="0"/>
            </a:br>
            <a:r>
              <a:rPr lang="en-GB" dirty="0"/>
              <a:t>How power maintains itself through knowledge</a:t>
            </a:r>
          </a:p>
        </p:txBody>
      </p:sp>
      <p:pic>
        <p:nvPicPr>
          <p:cNvPr id="4" name="Content Placeholder 5">
            <a:extLst>
              <a:ext uri="{FF2B5EF4-FFF2-40B4-BE49-F238E27FC236}">
                <a16:creationId xmlns:a16="http://schemas.microsoft.com/office/drawing/2014/main" id="{4C2CBF8B-9D15-4D59-B957-C19767EB18FC}"/>
              </a:ext>
            </a:extLst>
          </p:cNvPr>
          <p:cNvPicPr>
            <a:picLocks noChangeAspect="1"/>
          </p:cNvPicPr>
          <p:nvPr/>
        </p:nvPicPr>
        <p:blipFill>
          <a:blip r:embed="rId3"/>
          <a:stretch>
            <a:fillRect/>
          </a:stretch>
        </p:blipFill>
        <p:spPr>
          <a:xfrm>
            <a:off x="4811739" y="2084832"/>
            <a:ext cx="7086378" cy="3986088"/>
          </a:xfrm>
          <a:prstGeom prst="rect">
            <a:avLst/>
          </a:prstGeom>
        </p:spPr>
      </p:pic>
      <p:sp>
        <p:nvSpPr>
          <p:cNvPr id="5" name="Footer Placeholder 4">
            <a:extLst>
              <a:ext uri="{FF2B5EF4-FFF2-40B4-BE49-F238E27FC236}">
                <a16:creationId xmlns:a16="http://schemas.microsoft.com/office/drawing/2014/main" id="{63FA35D4-5A54-4580-8745-49EC08764BDE}"/>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8534897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6F4A4-269D-4C48-BDBB-0D8BBE1C8558}"/>
              </a:ext>
            </a:extLst>
          </p:cNvPr>
          <p:cNvSpPr>
            <a:spLocks noGrp="1"/>
          </p:cNvSpPr>
          <p:nvPr>
            <p:ph type="title"/>
          </p:nvPr>
        </p:nvSpPr>
        <p:spPr/>
        <p:txBody>
          <a:bodyPr/>
          <a:lstStyle/>
          <a:p>
            <a:r>
              <a:rPr lang="en-GB" dirty="0"/>
              <a:t>What do we do?</a:t>
            </a:r>
          </a:p>
        </p:txBody>
      </p:sp>
      <p:sp>
        <p:nvSpPr>
          <p:cNvPr id="3" name="Content Placeholder 2">
            <a:extLst>
              <a:ext uri="{FF2B5EF4-FFF2-40B4-BE49-F238E27FC236}">
                <a16:creationId xmlns:a16="http://schemas.microsoft.com/office/drawing/2014/main" id="{2D865D17-5FC2-4E8D-9C5C-BF236C33A454}"/>
              </a:ext>
            </a:extLst>
          </p:cNvPr>
          <p:cNvSpPr>
            <a:spLocks noGrp="1"/>
          </p:cNvSpPr>
          <p:nvPr>
            <p:ph sz="half" idx="1"/>
          </p:nvPr>
        </p:nvSpPr>
        <p:spPr/>
        <p:txBody>
          <a:bodyPr>
            <a:normAutofit fontScale="92500" lnSpcReduction="10000"/>
          </a:bodyPr>
          <a:lstStyle/>
          <a:p>
            <a:pPr marL="0" indent="0">
              <a:buNone/>
            </a:pPr>
            <a:r>
              <a:rPr lang="en-GB" dirty="0"/>
              <a:t>Basic idea: </a:t>
            </a:r>
            <a:br>
              <a:rPr lang="en-GB" dirty="0"/>
            </a:br>
            <a:r>
              <a:rPr lang="en-GB" dirty="0"/>
              <a:t>Truth is produced by power through the categorisation of knowledge.</a:t>
            </a:r>
          </a:p>
          <a:p>
            <a:pPr marL="0" indent="0">
              <a:buNone/>
            </a:pPr>
            <a:endParaRPr lang="en-GB" dirty="0"/>
          </a:p>
          <a:p>
            <a:pPr marL="0" indent="0">
              <a:buNone/>
            </a:pPr>
            <a:r>
              <a:rPr lang="en-GB" dirty="0"/>
              <a:t>The truth of whether someone is insane or not is formed by our broad knowledge of human behaviour being constructed and influenced by the power to define, and enforce, some behaviour as sane and some as not. </a:t>
            </a:r>
          </a:p>
          <a:p>
            <a:pPr marL="0" indent="0">
              <a:buNone/>
            </a:pPr>
            <a:endParaRPr lang="en-GB" dirty="0"/>
          </a:p>
          <a:p>
            <a:pPr marL="0" indent="0">
              <a:buNone/>
            </a:pPr>
            <a:r>
              <a:rPr lang="en-GB" dirty="0"/>
              <a:t>Power manifests in the definition (diffuse) and the enforcement of that definition (concentrated). </a:t>
            </a:r>
          </a:p>
        </p:txBody>
      </p:sp>
      <p:sp>
        <p:nvSpPr>
          <p:cNvPr id="4" name="Content Placeholder 3">
            <a:extLst>
              <a:ext uri="{FF2B5EF4-FFF2-40B4-BE49-F238E27FC236}">
                <a16:creationId xmlns:a16="http://schemas.microsoft.com/office/drawing/2014/main" id="{75B6EB94-58D0-478A-8844-4275ABF084A8}"/>
              </a:ext>
            </a:extLst>
          </p:cNvPr>
          <p:cNvSpPr>
            <a:spLocks noGrp="1"/>
          </p:cNvSpPr>
          <p:nvPr>
            <p:ph sz="half" idx="2"/>
          </p:nvPr>
        </p:nvSpPr>
        <p:spPr>
          <a:xfrm>
            <a:off x="6187028" y="1335024"/>
            <a:ext cx="4754880" cy="5724144"/>
          </a:xfrm>
        </p:spPr>
        <p:txBody>
          <a:bodyPr>
            <a:noAutofit/>
          </a:bodyPr>
          <a:lstStyle/>
          <a:p>
            <a:pPr>
              <a:lnSpc>
                <a:spcPct val="100000"/>
              </a:lnSpc>
            </a:pPr>
            <a:r>
              <a:rPr lang="en-GB" sz="2800" b="1" dirty="0"/>
              <a:t>Where is power located in society?</a:t>
            </a:r>
          </a:p>
          <a:p>
            <a:pPr>
              <a:lnSpc>
                <a:spcPct val="100000"/>
              </a:lnSpc>
            </a:pPr>
            <a:r>
              <a:rPr lang="en-GB" sz="2800" b="1" dirty="0"/>
              <a:t>How does power operate in our current society?</a:t>
            </a:r>
          </a:p>
          <a:p>
            <a:pPr>
              <a:lnSpc>
                <a:spcPct val="100000"/>
              </a:lnSpc>
            </a:pPr>
            <a:r>
              <a:rPr lang="en-GB" sz="2800" b="1" dirty="0"/>
              <a:t>How can we fight or resist power?</a:t>
            </a:r>
          </a:p>
          <a:p>
            <a:pPr>
              <a:lnSpc>
                <a:spcPct val="100000"/>
              </a:lnSpc>
            </a:pPr>
            <a:r>
              <a:rPr lang="en-GB" sz="2800" b="1" dirty="0"/>
              <a:t>Can we ever have truth outside of power?</a:t>
            </a:r>
          </a:p>
          <a:p>
            <a:pPr>
              <a:lnSpc>
                <a:spcPct val="100000"/>
              </a:lnSpc>
            </a:pPr>
            <a:r>
              <a:rPr lang="en-GB" sz="2800" b="1" dirty="0"/>
              <a:t>Is power a bad thing?</a:t>
            </a:r>
          </a:p>
        </p:txBody>
      </p:sp>
      <p:sp>
        <p:nvSpPr>
          <p:cNvPr id="5" name="Footer Placeholder 4">
            <a:extLst>
              <a:ext uri="{FF2B5EF4-FFF2-40B4-BE49-F238E27FC236}">
                <a16:creationId xmlns:a16="http://schemas.microsoft.com/office/drawing/2014/main" id="{EA0C9B98-44D0-4CEC-8555-B23C67EB4AEA}"/>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911705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2A5D7-D2DA-4CEF-A69E-97341F96B34E}"/>
              </a:ext>
            </a:extLst>
          </p:cNvPr>
          <p:cNvSpPr>
            <a:spLocks noGrp="1"/>
          </p:cNvSpPr>
          <p:nvPr>
            <p:ph type="title"/>
          </p:nvPr>
        </p:nvSpPr>
        <p:spPr/>
        <p:txBody>
          <a:bodyPr/>
          <a:lstStyle/>
          <a:p>
            <a:r>
              <a:rPr lang="en-CA" altLang="en-US" sz="5400" dirty="0"/>
              <a:t>Michel Foucault, “Truth and Power,” 131 </a:t>
            </a:r>
            <a:endParaRPr lang="en-GB" dirty="0"/>
          </a:p>
        </p:txBody>
      </p:sp>
      <p:sp>
        <p:nvSpPr>
          <p:cNvPr id="3" name="Content Placeholder 2">
            <a:extLst>
              <a:ext uri="{FF2B5EF4-FFF2-40B4-BE49-F238E27FC236}">
                <a16:creationId xmlns:a16="http://schemas.microsoft.com/office/drawing/2014/main" id="{EA306D0E-AB3E-467B-87A3-6C39A34BE989}"/>
              </a:ext>
            </a:extLst>
          </p:cNvPr>
          <p:cNvSpPr>
            <a:spLocks noGrp="1"/>
          </p:cNvSpPr>
          <p:nvPr>
            <p:ph idx="1"/>
          </p:nvPr>
        </p:nvSpPr>
        <p:spPr/>
        <p:txBody>
          <a:bodyPr/>
          <a:lstStyle/>
          <a:p>
            <a:r>
              <a:rPr lang="en-CA" altLang="en-US" sz="3600" i="1" dirty="0"/>
              <a:t>“It’s not a matter of emancipating truth from every system of power (which would be a chimera, for truth is already power), but of detaching the power of truth from the forms of hegemony, social, economic and cultural within which it operates at the present time”</a:t>
            </a:r>
            <a:br>
              <a:rPr lang="en-CA" altLang="en-US" sz="2000" dirty="0"/>
            </a:br>
            <a:br>
              <a:rPr lang="en-CA" altLang="en-US" sz="2000" dirty="0"/>
            </a:br>
            <a:br>
              <a:rPr lang="en-CA" altLang="en-US" sz="2000" dirty="0"/>
            </a:br>
            <a:endParaRPr lang="en-GB" dirty="0"/>
          </a:p>
        </p:txBody>
      </p:sp>
      <p:sp>
        <p:nvSpPr>
          <p:cNvPr id="4" name="Footer Placeholder 3">
            <a:extLst>
              <a:ext uri="{FF2B5EF4-FFF2-40B4-BE49-F238E27FC236}">
                <a16:creationId xmlns:a16="http://schemas.microsoft.com/office/drawing/2014/main" id="{D3951664-BDB9-4DE6-9BDB-3DAD00281000}"/>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615661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2A5D7-D2DA-4CEF-A69E-97341F96B34E}"/>
              </a:ext>
            </a:extLst>
          </p:cNvPr>
          <p:cNvSpPr>
            <a:spLocks noGrp="1"/>
          </p:cNvSpPr>
          <p:nvPr>
            <p:ph type="title"/>
          </p:nvPr>
        </p:nvSpPr>
        <p:spPr/>
        <p:txBody>
          <a:bodyPr/>
          <a:lstStyle/>
          <a:p>
            <a:r>
              <a:rPr lang="en-CA" altLang="en-US" sz="5400" dirty="0"/>
              <a:t>Michel Foucault, “Truth and Power,” 194 </a:t>
            </a:r>
            <a:endParaRPr lang="en-GB" dirty="0"/>
          </a:p>
        </p:txBody>
      </p:sp>
      <p:sp>
        <p:nvSpPr>
          <p:cNvPr id="3" name="Content Placeholder 2">
            <a:extLst>
              <a:ext uri="{FF2B5EF4-FFF2-40B4-BE49-F238E27FC236}">
                <a16:creationId xmlns:a16="http://schemas.microsoft.com/office/drawing/2014/main" id="{EA306D0E-AB3E-467B-87A3-6C39A34BE989}"/>
              </a:ext>
            </a:extLst>
          </p:cNvPr>
          <p:cNvSpPr>
            <a:spLocks noGrp="1"/>
          </p:cNvSpPr>
          <p:nvPr>
            <p:ph idx="1"/>
          </p:nvPr>
        </p:nvSpPr>
        <p:spPr/>
        <p:txBody>
          <a:bodyPr>
            <a:normAutofit/>
          </a:bodyPr>
          <a:lstStyle/>
          <a:p>
            <a:r>
              <a:rPr lang="en-GB" sz="3600" i="1" dirty="0"/>
              <a:t>‘We must cease once and for all to describe the effects of power in negative terms: it ‘excludes’, it ‘represses’, it ‘censors’, it ‘abstracts’, it ‘masks’, it ‘conceals’.  In fact power produces; it produces reality; it produces domains of objects and rituals of truth.  The individual and the knowledge that may be gained of him belong to this production’</a:t>
            </a:r>
            <a:endParaRPr lang="en-GB" i="1" dirty="0"/>
          </a:p>
        </p:txBody>
      </p:sp>
      <p:sp>
        <p:nvSpPr>
          <p:cNvPr id="4" name="Footer Placeholder 3">
            <a:extLst>
              <a:ext uri="{FF2B5EF4-FFF2-40B4-BE49-F238E27FC236}">
                <a16:creationId xmlns:a16="http://schemas.microsoft.com/office/drawing/2014/main" id="{675A118C-9E4D-4A51-B261-FE616F846404}"/>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734686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D81A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5EB867-1587-48BD-8493-99E43BD719A6}"/>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Reading</a:t>
            </a:r>
          </a:p>
        </p:txBody>
      </p:sp>
      <p:cxnSp>
        <p:nvCxnSpPr>
          <p:cNvPr id="16" name="Straight Connector 15">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0A1E620-BCAC-4FF0-A58D-750C0B39CB22}"/>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Today, we have begun to dig into the nature of truth, knowledge, and power in the work of Michel Foucault</a:t>
            </a:r>
          </a:p>
          <a:p>
            <a:r>
              <a:rPr lang="en-US">
                <a:solidFill>
                  <a:srgbClr val="FFFFFF"/>
                </a:solidFill>
              </a:rPr>
              <a:t>Your reading for this session is ‘Discipline and Instruction’ and ‘Relations of Power’ in “Understanding Foucault”.</a:t>
            </a:r>
          </a:p>
          <a:p>
            <a:endParaRPr lang="en-US">
              <a:solidFill>
                <a:srgbClr val="FFFFFF"/>
              </a:solidFill>
            </a:endParaRPr>
          </a:p>
          <a:p>
            <a:r>
              <a:rPr lang="en-US">
                <a:solidFill>
                  <a:srgbClr val="FFFFFF"/>
                </a:solidFill>
              </a:rPr>
              <a:t>A permalink to this book is included on the Moodle page.  </a:t>
            </a:r>
          </a:p>
        </p:txBody>
      </p:sp>
      <p:sp>
        <p:nvSpPr>
          <p:cNvPr id="5" name="Footer Placeholder 4">
            <a:extLst>
              <a:ext uri="{FF2B5EF4-FFF2-40B4-BE49-F238E27FC236}">
                <a16:creationId xmlns:a16="http://schemas.microsoft.com/office/drawing/2014/main" id="{F8168E75-4FBC-45ED-ADE2-25E0FD5D5D85}"/>
              </a:ext>
            </a:extLst>
          </p:cNvPr>
          <p:cNvSpPr>
            <a:spLocks noGrp="1"/>
          </p:cNvSpPr>
          <p:nvPr>
            <p:ph type="ftr" sz="quarter" idx="11"/>
          </p:nvPr>
        </p:nvSpPr>
        <p:spPr>
          <a:xfrm>
            <a:off x="3118103" y="6470704"/>
            <a:ext cx="3913051" cy="274320"/>
          </a:xfrm>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A. Slater - 2022</a:t>
            </a:r>
          </a:p>
        </p:txBody>
      </p:sp>
      <p:pic>
        <p:nvPicPr>
          <p:cNvPr id="7" name="Content Placeholder 6" descr="Logo&#10;&#10;Description automatically generated">
            <a:extLst>
              <a:ext uri="{FF2B5EF4-FFF2-40B4-BE49-F238E27FC236}">
                <a16:creationId xmlns:a16="http://schemas.microsoft.com/office/drawing/2014/main" id="{025957E1-4E93-4D64-9DB1-A23119DB0BE7}"/>
              </a:ext>
            </a:extLst>
          </p:cNvPr>
          <p:cNvPicPr>
            <a:picLocks noGrp="1" noChangeAspect="1"/>
          </p:cNvPicPr>
          <p:nvPr>
            <p:ph sz="half" idx="2"/>
          </p:nvPr>
        </p:nvPicPr>
        <p:blipFill rotWithShape="1">
          <a:blip r:embed="rId2"/>
          <a:srcRect l="16913" r="15433"/>
          <a:stretch/>
        </p:blipFill>
        <p:spPr>
          <a:xfrm>
            <a:off x="7552266" y="10"/>
            <a:ext cx="4639734" cy="6857990"/>
          </a:xfrm>
          <a:prstGeom prst="rect">
            <a:avLst/>
          </a:prstGeom>
        </p:spPr>
      </p:pic>
    </p:spTree>
    <p:extLst>
      <p:ext uri="{BB962C8B-B14F-4D97-AF65-F5344CB8AC3E}">
        <p14:creationId xmlns:p14="http://schemas.microsoft.com/office/powerpoint/2010/main" val="7994728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Integral</Template>
  <TotalTime>279</TotalTime>
  <Words>1822</Words>
  <Application>Microsoft Office PowerPoint</Application>
  <PresentationFormat>Widescreen</PresentationFormat>
  <Paragraphs>185</Paragraphs>
  <Slides>32</Slides>
  <Notes>29</Notes>
  <HiddenSlides>4</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Wingdings 3</vt:lpstr>
      <vt:lpstr>Tw Cen MT</vt:lpstr>
      <vt:lpstr>Calibri</vt:lpstr>
      <vt:lpstr>ＭＳ Ｐゴシック</vt:lpstr>
      <vt:lpstr>Tw Cen MT Condensed</vt:lpstr>
      <vt:lpstr>Integral</vt:lpstr>
      <vt:lpstr>HPRS5042/6042 Complex Bodies: Questioning Gender, Religion, &amp; Sexuality</vt:lpstr>
      <vt:lpstr>Foucault: Truth / Power / Knowledge</vt:lpstr>
      <vt:lpstr>Michel Foucault Cage – Michael Johnson, 2013</vt:lpstr>
      <vt:lpstr>Michel Foucault (1926-1984)</vt:lpstr>
      <vt:lpstr>PowerPoint Presentation</vt:lpstr>
      <vt:lpstr>Michel Foucault</vt:lpstr>
      <vt:lpstr>Major Publications</vt:lpstr>
      <vt:lpstr>PowerPoint Presentation</vt:lpstr>
      <vt:lpstr>Truth  Knowledge   Power</vt:lpstr>
      <vt:lpstr>PowerPoint Presentation</vt:lpstr>
      <vt:lpstr>The Nature of truth</vt:lpstr>
      <vt:lpstr>The Nature of Truth</vt:lpstr>
      <vt:lpstr>The Nature of Truth</vt:lpstr>
      <vt:lpstr>The Nature of Truth</vt:lpstr>
      <vt:lpstr>The Nature of Truth</vt:lpstr>
      <vt:lpstr>PowerPoint Presentation</vt:lpstr>
      <vt:lpstr>The Nature of Knowledge</vt:lpstr>
      <vt:lpstr>The Nature of Knowledge</vt:lpstr>
      <vt:lpstr>The Nature of Knowledge </vt:lpstr>
      <vt:lpstr>PowerPoint Presentation</vt:lpstr>
      <vt:lpstr>The nature of Power </vt:lpstr>
      <vt:lpstr>PowerPoint Presentation</vt:lpstr>
      <vt:lpstr>The Nature of Power</vt:lpstr>
      <vt:lpstr>The Nature of Power</vt:lpstr>
      <vt:lpstr>Discussion</vt:lpstr>
      <vt:lpstr>PowerPoint Presentation</vt:lpstr>
      <vt:lpstr>The relation between truth and power</vt:lpstr>
      <vt:lpstr>The relation between Knowledge and Power</vt:lpstr>
      <vt:lpstr>What do we do?</vt:lpstr>
      <vt:lpstr>Michel Foucault, “Truth and Power,” 131 </vt:lpstr>
      <vt:lpstr>Michel Foucault, “Truth and Power,” 194 </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Complex Bodies: Questioning Gender, Religion, and Sexuality</dc:title>
  <dc:creator>Angus Slater</dc:creator>
  <cp:lastModifiedBy>Angus Slater</cp:lastModifiedBy>
  <cp:revision>40</cp:revision>
  <dcterms:created xsi:type="dcterms:W3CDTF">2019-12-18T11:03:36Z</dcterms:created>
  <dcterms:modified xsi:type="dcterms:W3CDTF">2026-04-23T08:09:50Z</dcterms:modified>
</cp:coreProperties>
</file>