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69" r:id="rId3"/>
    <p:sldId id="282" r:id="rId4"/>
    <p:sldId id="278" r:id="rId5"/>
    <p:sldId id="279" r:id="rId6"/>
    <p:sldId id="280" r:id="rId7"/>
    <p:sldId id="277" r:id="rId8"/>
    <p:sldId id="276" r:id="rId9"/>
    <p:sldId id="275" r:id="rId10"/>
    <p:sldId id="274" r:id="rId11"/>
    <p:sldId id="273" r:id="rId12"/>
    <p:sldId id="283" r:id="rId13"/>
    <p:sldId id="285" r:id="rId14"/>
    <p:sldId id="284" r:id="rId15"/>
    <p:sldId id="286" r:id="rId16"/>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CC"/>
    <a:srgbClr val="0000FF"/>
    <a:srgbClr val="CD114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ferSingleView="1">
    <p:restoredLeft sz="15000" autoAdjust="0"/>
    <p:restoredTop sz="61759" autoAdjust="0"/>
  </p:normalViewPr>
  <p:slideViewPr>
    <p:cSldViewPr snapToGrid="0">
      <p:cViewPr varScale="1">
        <p:scale>
          <a:sx n="72" d="100"/>
          <a:sy n="72" d="100"/>
        </p:scale>
        <p:origin x="2088" y="36"/>
      </p:cViewPr>
      <p:guideLst/>
    </p:cSldViewPr>
  </p:slideViewPr>
  <p:notesTextViewPr>
    <p:cViewPr>
      <p:scale>
        <a:sx n="3" d="2"/>
        <a:sy n="3" d="2"/>
      </p:scale>
      <p:origin x="0" y="0"/>
    </p:cViewPr>
  </p:notesTextViewPr>
  <p:sorterViewPr>
    <p:cViewPr>
      <p:scale>
        <a:sx n="59" d="100"/>
        <a:sy n="59" d="100"/>
      </p:scale>
      <p:origin x="0" y="0"/>
    </p:cViewPr>
  </p:sorterViewPr>
  <p:notesViewPr>
    <p:cSldViewPr snapToGrid="0">
      <p:cViewPr varScale="1">
        <p:scale>
          <a:sx n="82" d="100"/>
          <a:sy n="82" d="100"/>
        </p:scale>
        <p:origin x="3956" y="5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ADE086AB-EAC8-4DB1-8F01-A1892223A546}" type="datetimeFigureOut">
              <a:rPr lang="en-GB" smtClean="0"/>
              <a:t>02/10/2019</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6F251853-A2E3-43FD-AB61-4F7B98494C12}" type="slidenum">
              <a:rPr lang="en-GB" smtClean="0"/>
              <a:t>‹#›</a:t>
            </a:fld>
            <a:endParaRPr lang="en-GB"/>
          </a:p>
        </p:txBody>
      </p:sp>
    </p:spTree>
    <p:extLst>
      <p:ext uri="{BB962C8B-B14F-4D97-AF65-F5344CB8AC3E}">
        <p14:creationId xmlns:p14="http://schemas.microsoft.com/office/powerpoint/2010/main" val="23092686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Maslow’s:</a:t>
            </a:r>
          </a:p>
          <a:p>
            <a:endParaRPr lang="en-GB" dirty="0" smtClean="0"/>
          </a:p>
          <a:p>
            <a:r>
              <a:rPr lang="en-US" altLang="en-US" dirty="0" smtClean="0">
                <a:latin typeface="Arial" panose="020B0604020202020204" pitchFamily="34" charset="0"/>
              </a:rPr>
              <a:t>Fire alarm</a:t>
            </a:r>
          </a:p>
          <a:p>
            <a:r>
              <a:rPr lang="en-US" altLang="en-US" dirty="0" smtClean="0">
                <a:latin typeface="Arial" panose="020B0604020202020204" pitchFamily="34" charset="0"/>
              </a:rPr>
              <a:t>Mobile phones</a:t>
            </a:r>
          </a:p>
          <a:p>
            <a:r>
              <a:rPr lang="en-US" altLang="en-US" dirty="0" smtClean="0">
                <a:latin typeface="Arial" panose="020B0604020202020204" pitchFamily="34" charset="0"/>
              </a:rPr>
              <a:t>Breaks &amp; toilets</a:t>
            </a:r>
          </a:p>
          <a:p>
            <a:r>
              <a:rPr lang="en-US" altLang="en-US" dirty="0" smtClean="0">
                <a:latin typeface="Arial" panose="020B0604020202020204" pitchFamily="34" charset="0"/>
              </a:rPr>
              <a:t>Temperature</a:t>
            </a:r>
          </a:p>
          <a:p>
            <a:r>
              <a:rPr lang="en-US" altLang="en-US" dirty="0" smtClean="0">
                <a:latin typeface="Arial" panose="020B0604020202020204" pitchFamily="34" charset="0"/>
              </a:rPr>
              <a:t>Ask questions and contribute</a:t>
            </a:r>
          </a:p>
          <a:p>
            <a:endParaRPr lang="en-GB" dirty="0"/>
          </a:p>
        </p:txBody>
      </p:sp>
      <p:sp>
        <p:nvSpPr>
          <p:cNvPr id="4" name="Slide Number Placeholder 3"/>
          <p:cNvSpPr>
            <a:spLocks noGrp="1"/>
          </p:cNvSpPr>
          <p:nvPr>
            <p:ph type="sldNum" sz="quarter" idx="10"/>
          </p:nvPr>
        </p:nvSpPr>
        <p:spPr/>
        <p:txBody>
          <a:bodyPr/>
          <a:lstStyle/>
          <a:p>
            <a:fld id="{6F251853-A2E3-43FD-AB61-4F7B98494C12}" type="slidenum">
              <a:rPr lang="en-GB" smtClean="0"/>
              <a:t>1</a:t>
            </a:fld>
            <a:endParaRPr lang="en-GB"/>
          </a:p>
        </p:txBody>
      </p:sp>
    </p:spTree>
    <p:extLst>
      <p:ext uri="{BB962C8B-B14F-4D97-AF65-F5344CB8AC3E}">
        <p14:creationId xmlns:p14="http://schemas.microsoft.com/office/powerpoint/2010/main" val="32575066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251853-A2E3-43FD-AB61-4F7B98494C12}" type="slidenum">
              <a:rPr lang="en-GB" smtClean="0"/>
              <a:t>2</a:t>
            </a:fld>
            <a:endParaRPr lang="en-GB"/>
          </a:p>
        </p:txBody>
      </p:sp>
    </p:spTree>
    <p:extLst>
      <p:ext uri="{BB962C8B-B14F-4D97-AF65-F5344CB8AC3E}">
        <p14:creationId xmlns:p14="http://schemas.microsoft.com/office/powerpoint/2010/main" val="23855903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b="1" dirty="0" smtClean="0">
                <a:solidFill>
                  <a:srgbClr val="7030A0"/>
                </a:solidFill>
                <a:latin typeface="Arial" panose="020B0604020202020204" pitchFamily="34" charset="0"/>
              </a:rPr>
              <a:t>Trainer to remind</a:t>
            </a:r>
            <a:r>
              <a:rPr lang="en-GB" altLang="en-US" b="1" baseline="0" dirty="0" smtClean="0">
                <a:solidFill>
                  <a:srgbClr val="7030A0"/>
                </a:solidFill>
                <a:latin typeface="Arial" panose="020B0604020202020204" pitchFamily="34" charset="0"/>
              </a:rPr>
              <a:t> learners of the many different learning needs their students might have, and how important it is to give these careful consideration when planning their lessons.  These needs might include:  </a:t>
            </a:r>
            <a:r>
              <a:rPr lang="en-GB" altLang="en-US" i="1" dirty="0" smtClean="0">
                <a:latin typeface="Arial" panose="020B0604020202020204" pitchFamily="34" charset="0"/>
              </a:rPr>
              <a:t>Different ….</a:t>
            </a:r>
          </a:p>
          <a:p>
            <a:endParaRPr lang="en-GB" altLang="en-US" dirty="0" smtClean="0">
              <a:latin typeface="Arial" panose="020B0604020202020204" pitchFamily="34" charset="0"/>
            </a:endParaRPr>
          </a:p>
          <a:p>
            <a:pPr marL="171450" indent="-171450">
              <a:buFont typeface="Arial" panose="020B0604020202020204" pitchFamily="34" charset="0"/>
              <a:buChar char="•"/>
            </a:pPr>
            <a:r>
              <a:rPr lang="en-GB" altLang="en-US" i="0" dirty="0" smtClean="0">
                <a:latin typeface="Arial" panose="020B0604020202020204" pitchFamily="34" charset="0"/>
              </a:rPr>
              <a:t>ways of learning</a:t>
            </a:r>
          </a:p>
          <a:p>
            <a:pPr marL="171450" indent="-171450">
              <a:buFont typeface="Arial" panose="020B0604020202020204" pitchFamily="34" charset="0"/>
              <a:buChar char="•"/>
            </a:pPr>
            <a:r>
              <a:rPr lang="en-GB" altLang="en-US" i="0" dirty="0" smtClean="0">
                <a:latin typeface="Arial" panose="020B0604020202020204" pitchFamily="34" charset="0"/>
              </a:rPr>
              <a:t>learning styles</a:t>
            </a:r>
          </a:p>
          <a:p>
            <a:pPr marL="171450" indent="-171450">
              <a:buFont typeface="Arial" panose="020B0604020202020204" pitchFamily="34" charset="0"/>
              <a:buChar char="•"/>
            </a:pPr>
            <a:r>
              <a:rPr lang="en-GB" altLang="en-US" i="0" dirty="0" smtClean="0">
                <a:latin typeface="Arial" panose="020B0604020202020204" pitchFamily="34" charset="0"/>
              </a:rPr>
              <a:t>speeds of learning</a:t>
            </a:r>
          </a:p>
          <a:p>
            <a:pPr marL="171450" indent="-171450">
              <a:buFont typeface="Arial" panose="020B0604020202020204" pitchFamily="34" charset="0"/>
              <a:buChar char="•"/>
            </a:pPr>
            <a:r>
              <a:rPr lang="en-GB" altLang="en-US" i="0" dirty="0" smtClean="0">
                <a:latin typeface="Arial" panose="020B0604020202020204" pitchFamily="34" charset="0"/>
              </a:rPr>
              <a:t>backgrounds</a:t>
            </a:r>
          </a:p>
          <a:p>
            <a:pPr marL="171450" indent="-171450">
              <a:buFont typeface="Arial" panose="020B0604020202020204" pitchFamily="34" charset="0"/>
              <a:buChar char="•"/>
            </a:pPr>
            <a:r>
              <a:rPr lang="en-GB" altLang="en-US" i="0" dirty="0" smtClean="0">
                <a:latin typeface="Arial" panose="020B0604020202020204" pitchFamily="34" charset="0"/>
              </a:rPr>
              <a:t>levels of motivation</a:t>
            </a:r>
          </a:p>
          <a:p>
            <a:pPr marL="171450" indent="-171450">
              <a:buFont typeface="Arial" panose="020B0604020202020204" pitchFamily="34" charset="0"/>
              <a:buChar char="•"/>
            </a:pPr>
            <a:r>
              <a:rPr lang="en-GB" altLang="en-US" i="0" dirty="0" smtClean="0">
                <a:latin typeface="Arial" panose="020B0604020202020204" pitchFamily="34" charset="0"/>
              </a:rPr>
              <a:t>past experiences</a:t>
            </a:r>
          </a:p>
          <a:p>
            <a:pPr marL="171450" indent="-171450">
              <a:buFont typeface="Arial" panose="020B0604020202020204" pitchFamily="34" charset="0"/>
              <a:buChar char="•"/>
            </a:pPr>
            <a:r>
              <a:rPr lang="en-GB" altLang="en-US" i="0" dirty="0" smtClean="0">
                <a:latin typeface="Arial" panose="020B0604020202020204" pitchFamily="34" charset="0"/>
              </a:rPr>
              <a:t>abilities</a:t>
            </a:r>
          </a:p>
          <a:p>
            <a:endParaRPr lang="en-GB" sz="1200" b="1"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Before showing slide 4,</a:t>
            </a:r>
            <a:r>
              <a:rPr lang="en-GB" sz="1200" b="1" kern="1200" baseline="0" dirty="0" smtClean="0">
                <a:solidFill>
                  <a:schemeClr val="tx1"/>
                </a:solidFill>
                <a:effectLst/>
                <a:latin typeface="+mn-lt"/>
                <a:ea typeface="+mn-ea"/>
                <a:cs typeface="+mn-cs"/>
              </a:rPr>
              <a:t> </a:t>
            </a:r>
            <a:r>
              <a:rPr lang="en-GB" altLang="en-US" baseline="0" dirty="0" smtClean="0">
                <a:latin typeface="Arial" panose="020B0604020202020204" pitchFamily="34" charset="0"/>
              </a:rPr>
              <a:t>trainer to facilitate:</a:t>
            </a:r>
          </a:p>
          <a:p>
            <a:endParaRPr lang="en-GB" altLang="en-US" b="1" baseline="0" dirty="0" smtClean="0">
              <a:latin typeface="Arial" panose="020B0604020202020204" pitchFamily="34" charset="0"/>
            </a:endParaRPr>
          </a:p>
          <a:p>
            <a:r>
              <a:rPr lang="en-GB" altLang="en-US" b="1" dirty="0" smtClean="0">
                <a:latin typeface="Arial" panose="020B0604020202020204" pitchFamily="34" charset="0"/>
              </a:rPr>
              <a:t>Activity 1:</a:t>
            </a:r>
            <a:r>
              <a:rPr lang="en-GB" altLang="en-US" dirty="0" smtClean="0">
                <a:latin typeface="Arial" panose="020B0604020202020204" pitchFamily="34" charset="0"/>
              </a:rPr>
              <a:t> </a:t>
            </a:r>
            <a:r>
              <a:rPr lang="en-GB" altLang="en-US" b="1" dirty="0" smtClean="0">
                <a:latin typeface="Arial" panose="020B0604020202020204" pitchFamily="34" charset="0"/>
              </a:rPr>
              <a:t>The Learning Pyramid:</a:t>
            </a:r>
            <a:r>
              <a:rPr lang="en-GB" altLang="en-US" dirty="0" smtClean="0">
                <a:latin typeface="Arial" panose="020B0604020202020204" pitchFamily="34" charset="0"/>
              </a:rPr>
              <a:t>  </a:t>
            </a:r>
          </a:p>
          <a:p>
            <a:r>
              <a:rPr lang="en-GB" altLang="en-US" dirty="0" smtClean="0">
                <a:latin typeface="Arial" panose="020B0604020202020204" pitchFamily="34" charset="0"/>
              </a:rPr>
              <a:t>Trainer to </a:t>
            </a:r>
            <a:r>
              <a:rPr lang="en-US" altLang="en-US" dirty="0" smtClean="0">
                <a:latin typeface="Arial" panose="020B0604020202020204" pitchFamily="34" charset="0"/>
              </a:rPr>
              <a:t>split the class into 2 or 3  groups and give each group a prepared flip chart with a blan</a:t>
            </a:r>
            <a:r>
              <a:rPr lang="en-US" altLang="en-US" baseline="0" dirty="0" smtClean="0">
                <a:latin typeface="Arial" panose="020B0604020202020204" pitchFamily="34" charset="0"/>
              </a:rPr>
              <a:t>k pyramid triangle.</a:t>
            </a:r>
          </a:p>
          <a:p>
            <a:r>
              <a:rPr lang="en-US" altLang="en-US" dirty="0" smtClean="0">
                <a:latin typeface="Arial" panose="020B0604020202020204" pitchFamily="34" charset="0"/>
              </a:rPr>
              <a:t>Trainer to write the following </a:t>
            </a:r>
            <a:r>
              <a:rPr lang="en-US" altLang="en-US" b="1" dirty="0" smtClean="0">
                <a:latin typeface="Arial" panose="020B0604020202020204" pitchFamily="34" charset="0"/>
              </a:rPr>
              <a:t>(in the exact order) </a:t>
            </a:r>
            <a:r>
              <a:rPr lang="en-US" altLang="en-US" dirty="0" smtClean="0">
                <a:latin typeface="Arial" panose="020B0604020202020204" pitchFamily="34" charset="0"/>
              </a:rPr>
              <a:t>on a flip chart:</a:t>
            </a:r>
            <a:endParaRPr lang="en-GB" altLang="en-US" dirty="0" smtClean="0">
              <a:latin typeface="Arial" panose="020B0604020202020204" pitchFamily="34" charset="0"/>
            </a:endParaRPr>
          </a:p>
          <a:p>
            <a:r>
              <a:rPr lang="en-GB" altLang="en-US" dirty="0" smtClean="0">
                <a:latin typeface="Arial" panose="020B0604020202020204" pitchFamily="34" charset="0"/>
              </a:rPr>
              <a:t> </a:t>
            </a:r>
          </a:p>
          <a:p>
            <a:r>
              <a:rPr lang="en-GB" altLang="en-US" b="1" dirty="0" smtClean="0">
                <a:latin typeface="Arial" panose="020B0604020202020204" pitchFamily="34" charset="0"/>
              </a:rPr>
              <a:t>Demonstration</a:t>
            </a:r>
            <a:r>
              <a:rPr lang="en-GB" altLang="en-US" b="1" baseline="0" dirty="0" smtClean="0">
                <a:latin typeface="Arial" panose="020B0604020202020204" pitchFamily="34" charset="0"/>
              </a:rPr>
              <a:t> – </a:t>
            </a:r>
            <a:r>
              <a:rPr lang="en-GB" altLang="en-US" b="1" dirty="0" smtClean="0">
                <a:latin typeface="Arial" panose="020B0604020202020204" pitchFamily="34" charset="0"/>
              </a:rPr>
              <a:t>Discussion</a:t>
            </a:r>
            <a:r>
              <a:rPr lang="en-GB" altLang="en-US" b="1" baseline="0" dirty="0" smtClean="0">
                <a:latin typeface="Arial" panose="020B0604020202020204" pitchFamily="34" charset="0"/>
              </a:rPr>
              <a:t> - </a:t>
            </a:r>
            <a:r>
              <a:rPr lang="en-GB" altLang="en-US" b="1" dirty="0" smtClean="0">
                <a:latin typeface="Arial" panose="020B0604020202020204" pitchFamily="34" charset="0"/>
              </a:rPr>
              <a:t>Practice doing</a:t>
            </a:r>
            <a:r>
              <a:rPr lang="en-GB" altLang="en-US" b="1" baseline="0" dirty="0" smtClean="0">
                <a:latin typeface="Arial" panose="020B0604020202020204" pitchFamily="34" charset="0"/>
              </a:rPr>
              <a:t> – </a:t>
            </a:r>
            <a:r>
              <a:rPr lang="en-GB" altLang="en-US" b="1" dirty="0" smtClean="0">
                <a:latin typeface="Arial" panose="020B0604020202020204" pitchFamily="34" charset="0"/>
              </a:rPr>
              <a:t>Lecture</a:t>
            </a:r>
            <a:r>
              <a:rPr lang="en-GB" altLang="en-US" b="1" baseline="0" dirty="0" smtClean="0">
                <a:latin typeface="Arial" panose="020B0604020202020204" pitchFamily="34" charset="0"/>
              </a:rPr>
              <a:t> – </a:t>
            </a:r>
            <a:r>
              <a:rPr lang="en-GB" altLang="en-US" b="1" dirty="0" smtClean="0">
                <a:latin typeface="Arial" panose="020B0604020202020204" pitchFamily="34" charset="0"/>
              </a:rPr>
              <a:t>Reading</a:t>
            </a:r>
            <a:r>
              <a:rPr lang="en-GB" altLang="en-US" b="1" baseline="0" dirty="0" smtClean="0">
                <a:latin typeface="Arial" panose="020B0604020202020204" pitchFamily="34" charset="0"/>
              </a:rPr>
              <a:t> - </a:t>
            </a:r>
            <a:r>
              <a:rPr lang="en-GB" altLang="en-US" b="1" dirty="0" smtClean="0">
                <a:latin typeface="Arial" panose="020B0604020202020204" pitchFamily="34" charset="0"/>
              </a:rPr>
              <a:t>Audio-visual</a:t>
            </a:r>
            <a:r>
              <a:rPr lang="en-GB" altLang="en-US" b="1" baseline="0" dirty="0" smtClean="0">
                <a:latin typeface="Arial" panose="020B0604020202020204" pitchFamily="34" charset="0"/>
              </a:rPr>
              <a:t> - </a:t>
            </a:r>
            <a:r>
              <a:rPr lang="en-GB" altLang="en-US" b="1" dirty="0" smtClean="0">
                <a:latin typeface="Arial" panose="020B0604020202020204" pitchFamily="34" charset="0"/>
              </a:rPr>
              <a:t>Teach others</a:t>
            </a:r>
          </a:p>
          <a:p>
            <a:r>
              <a:rPr lang="en-GB" altLang="en-US" dirty="0" smtClean="0">
                <a:latin typeface="Arial" panose="020B0604020202020204" pitchFamily="34" charset="0"/>
              </a:rPr>
              <a:t> </a:t>
            </a:r>
          </a:p>
          <a:p>
            <a:r>
              <a:rPr lang="en-GB" altLang="en-US" dirty="0" smtClean="0">
                <a:latin typeface="Arial" panose="020B0604020202020204" pitchFamily="34" charset="0"/>
              </a:rPr>
              <a:t>Trainer to write the following percentages across the top of the flip chart: </a:t>
            </a:r>
            <a:r>
              <a:rPr lang="en-GB" altLang="en-US" b="1" dirty="0" smtClean="0">
                <a:latin typeface="Arial" panose="020B0604020202020204" pitchFamily="34" charset="0"/>
              </a:rPr>
              <a:t>10%, 20%, 30%, 50%, 75%, 90%</a:t>
            </a:r>
          </a:p>
          <a:p>
            <a:endParaRPr lang="en-GB" altLang="en-US" b="1" dirty="0" smtClean="0">
              <a:latin typeface="Arial" panose="020B0604020202020204" pitchFamily="34" charset="0"/>
            </a:endParaRPr>
          </a:p>
          <a:p>
            <a:r>
              <a:rPr lang="en-GB" altLang="en-US" b="1" dirty="0" smtClean="0">
                <a:latin typeface="Arial" panose="020B0604020202020204" pitchFamily="34" charset="0"/>
              </a:rPr>
              <a:t>N.B:</a:t>
            </a:r>
            <a:r>
              <a:rPr lang="en-GB" altLang="en-US" dirty="0" smtClean="0">
                <a:latin typeface="Arial" panose="020B0604020202020204" pitchFamily="34" charset="0"/>
              </a:rPr>
              <a:t> </a:t>
            </a:r>
            <a:r>
              <a:rPr lang="en-GB" altLang="en-US" i="0" dirty="0" smtClean="0">
                <a:latin typeface="Arial" panose="020B0604020202020204" pitchFamily="34" charset="0"/>
              </a:rPr>
              <a:t>Trainer to explain there are 7 words but only 6 (%’s), because one of the words has less than 10% learning</a:t>
            </a:r>
            <a:r>
              <a:rPr lang="en-GB" altLang="en-US" i="0" baseline="0" dirty="0" smtClean="0">
                <a:latin typeface="Arial" panose="020B0604020202020204" pitchFamily="34" charset="0"/>
              </a:rPr>
              <a:t> </a:t>
            </a:r>
            <a:r>
              <a:rPr lang="en-GB" altLang="en-US" i="0" dirty="0" smtClean="0">
                <a:latin typeface="Arial" panose="020B0604020202020204" pitchFamily="34" charset="0"/>
              </a:rPr>
              <a:t>retention rate.</a:t>
            </a:r>
          </a:p>
          <a:p>
            <a:endParaRPr lang="en-GB" altLang="en-US" i="0" dirty="0" smtClean="0">
              <a:latin typeface="Arial" panose="020B0604020202020204" pitchFamily="34" charset="0"/>
            </a:endParaRPr>
          </a:p>
          <a:p>
            <a:r>
              <a:rPr lang="en-GB" altLang="en-US" i="0" dirty="0" smtClean="0">
                <a:latin typeface="Arial" panose="020B0604020202020204" pitchFamily="34" charset="0"/>
              </a:rPr>
              <a:t>Learners to complete the chart and trainer to facilitate answers</a:t>
            </a:r>
            <a:r>
              <a:rPr lang="en-GB" altLang="en-US" i="0" baseline="0" dirty="0" smtClean="0">
                <a:latin typeface="Arial" panose="020B0604020202020204" pitchFamily="34" charset="0"/>
              </a:rPr>
              <a:t>.</a:t>
            </a:r>
          </a:p>
          <a:p>
            <a:endParaRPr lang="en-GB" sz="1200" b="1" i="0" kern="1200" baseline="0" dirty="0" smtClean="0">
              <a:solidFill>
                <a:schemeClr val="tx1"/>
              </a:solidFill>
              <a:effectLst/>
              <a:latin typeface="Arial" panose="020B0604020202020204" pitchFamily="34" charset="0"/>
              <a:ea typeface="+mn-ea"/>
              <a:cs typeface="+mn-cs"/>
            </a:endParaRPr>
          </a:p>
          <a:p>
            <a:r>
              <a:rPr lang="en-GB" sz="1200" b="1" i="0" kern="1200" baseline="0" dirty="0" smtClean="0">
                <a:solidFill>
                  <a:schemeClr val="tx1"/>
                </a:solidFill>
                <a:effectLst/>
                <a:latin typeface="Arial" panose="020B0604020202020204" pitchFamily="34" charset="0"/>
                <a:ea typeface="+mn-ea"/>
                <a:cs typeface="+mn-cs"/>
              </a:rPr>
              <a:t>Show slide 4.</a:t>
            </a:r>
            <a:endParaRPr lang="en-GB" sz="1200" b="1" i="0" kern="1200" dirty="0" smtClean="0">
              <a:solidFill>
                <a:schemeClr val="tx1"/>
              </a:solidFill>
              <a:effectLst/>
              <a:latin typeface="+mn-lt"/>
              <a:ea typeface="+mn-ea"/>
              <a:cs typeface="+mn-cs"/>
            </a:endParaRPr>
          </a:p>
          <a:p>
            <a:endParaRPr lang="en-GB" sz="1200" b="1"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F251853-A2E3-43FD-AB61-4F7B98494C12}" type="slidenum">
              <a:rPr lang="en-GB" smtClean="0"/>
              <a:t>3</a:t>
            </a:fld>
            <a:endParaRPr lang="en-GB"/>
          </a:p>
        </p:txBody>
      </p:sp>
    </p:spTree>
    <p:extLst>
      <p:ext uri="{BB962C8B-B14F-4D97-AF65-F5344CB8AC3E}">
        <p14:creationId xmlns:p14="http://schemas.microsoft.com/office/powerpoint/2010/main" val="10510793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343318" y="4777194"/>
            <a:ext cx="6317030" cy="4923839"/>
          </a:xfrm>
        </p:spPr>
        <p:txBody>
          <a:bodyPr/>
          <a:lstStyle/>
          <a:p>
            <a:r>
              <a:rPr lang="en-GB" sz="1400" b="1" kern="1200" dirty="0" smtClean="0">
                <a:solidFill>
                  <a:schemeClr val="tx1"/>
                </a:solidFill>
                <a:effectLst/>
              </a:rPr>
              <a:t>N.B:</a:t>
            </a:r>
            <a:r>
              <a:rPr lang="en-GB" sz="1400" i="1" kern="1200" dirty="0" smtClean="0">
                <a:solidFill>
                  <a:schemeClr val="tx1"/>
                </a:solidFill>
                <a:effectLst/>
              </a:rPr>
              <a:t> Trainer to explain that this relates to retention of learning over </a:t>
            </a:r>
            <a:r>
              <a:rPr lang="en-GB" sz="1400" b="1" i="1" kern="1200" dirty="0" smtClean="0">
                <a:solidFill>
                  <a:schemeClr val="tx1"/>
                </a:solidFill>
                <a:effectLst/>
              </a:rPr>
              <a:t>3 </a:t>
            </a:r>
            <a:r>
              <a:rPr lang="en-GB" sz="1400" i="1" kern="1200" dirty="0" smtClean="0">
                <a:solidFill>
                  <a:schemeClr val="tx1"/>
                </a:solidFill>
                <a:effectLst/>
              </a:rPr>
              <a:t>days, when  learners remember: 10% of what they read, 20% of what they hear,30% of what they see,50% of what they talk</a:t>
            </a:r>
            <a:r>
              <a:rPr lang="en-GB" sz="1400" i="1" kern="1200" baseline="0" dirty="0" smtClean="0">
                <a:solidFill>
                  <a:schemeClr val="tx1"/>
                </a:solidFill>
                <a:effectLst/>
              </a:rPr>
              <a:t> about, 75 % of what they practice but 90% when teaching others.</a:t>
            </a:r>
            <a:endParaRPr lang="en-GB" altLang="en-US" sz="1400" i="1" kern="1200" dirty="0" smtClean="0">
              <a:solidFill>
                <a:schemeClr val="tx1"/>
              </a:solidFill>
              <a:effectLst/>
            </a:endParaRPr>
          </a:p>
          <a:p>
            <a:endParaRPr lang="en-GB" altLang="en-US" sz="1400" i="0" kern="1200" baseline="0" dirty="0" smtClean="0">
              <a:solidFill>
                <a:schemeClr val="tx1"/>
              </a:solidFill>
              <a:effectLst/>
            </a:endParaRPr>
          </a:p>
          <a:p>
            <a:r>
              <a:rPr lang="en-GB" altLang="en-US" sz="1400" i="0" kern="1200" baseline="0" dirty="0" smtClean="0">
                <a:solidFill>
                  <a:schemeClr val="tx1"/>
                </a:solidFill>
                <a:effectLst/>
              </a:rPr>
              <a:t>Trainer to discuss ‘the pyramid’ and ask students for examples of when they have found learning easy and when they have found it more difficult. </a:t>
            </a:r>
          </a:p>
          <a:p>
            <a:r>
              <a:rPr lang="en-GB" altLang="en-US" sz="1400" b="1" i="0" kern="1200" baseline="0" dirty="0" smtClean="0">
                <a:solidFill>
                  <a:schemeClr val="tx1"/>
                </a:solidFill>
                <a:effectLst/>
              </a:rPr>
              <a:t>Q.  What was the difference?  Why was learning easier in one than the other?</a:t>
            </a:r>
          </a:p>
          <a:p>
            <a:endParaRPr lang="en-US" altLang="en-US" sz="1400" dirty="0" smtClean="0">
              <a:latin typeface="Arial" panose="020B0604020202020204" pitchFamily="34" charset="0"/>
            </a:endParaRPr>
          </a:p>
          <a:p>
            <a:r>
              <a:rPr lang="en-US" altLang="en-US" sz="1400" dirty="0" smtClean="0">
                <a:latin typeface="Arial" panose="020B0604020202020204" pitchFamily="34" charset="0"/>
              </a:rPr>
              <a:t>Trainer</a:t>
            </a:r>
            <a:r>
              <a:rPr lang="en-US" altLang="en-US" sz="1400" baseline="0" dirty="0" smtClean="0">
                <a:latin typeface="Arial" panose="020B0604020202020204" pitchFamily="34" charset="0"/>
              </a:rPr>
              <a:t> to facilitate discussion around student answers and focus on how we must therefore make sure we give careful consideration to the teaching and learning approaches we use with our students in order to ensure they have the best opportunity to learn.</a:t>
            </a:r>
          </a:p>
          <a:p>
            <a:endParaRPr lang="en-US" altLang="en-US" sz="1400" baseline="0" dirty="0" smtClean="0">
              <a:latin typeface="Arial" panose="020B0604020202020204" pitchFamily="34" charset="0"/>
            </a:endParaRPr>
          </a:p>
          <a:p>
            <a:r>
              <a:rPr lang="en-US" altLang="en-US" sz="1400" b="1" dirty="0" smtClean="0">
                <a:solidFill>
                  <a:srgbClr val="0070C0"/>
                </a:solidFill>
                <a:latin typeface="Arial" panose="020B0604020202020204" pitchFamily="34" charset="0"/>
              </a:rPr>
              <a:t>Show slide 5</a:t>
            </a:r>
          </a:p>
          <a:p>
            <a:endParaRPr lang="en-GB" sz="1200" b="1"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 </a:t>
            </a:r>
            <a:endParaRPr lang="en-GB" b="0" dirty="0" smtClean="0"/>
          </a:p>
          <a:p>
            <a:endParaRPr lang="en-GB" dirty="0"/>
          </a:p>
        </p:txBody>
      </p:sp>
      <p:sp>
        <p:nvSpPr>
          <p:cNvPr id="4" name="Slide Number Placeholder 3"/>
          <p:cNvSpPr>
            <a:spLocks noGrp="1"/>
          </p:cNvSpPr>
          <p:nvPr>
            <p:ph type="sldNum" sz="quarter" idx="10"/>
          </p:nvPr>
        </p:nvSpPr>
        <p:spPr/>
        <p:txBody>
          <a:bodyPr/>
          <a:lstStyle/>
          <a:p>
            <a:fld id="{6F251853-A2E3-43FD-AB61-4F7B98494C12}" type="slidenum">
              <a:rPr lang="en-GB" smtClean="0"/>
              <a:t>4</a:t>
            </a:fld>
            <a:endParaRPr lang="en-GB"/>
          </a:p>
        </p:txBody>
      </p:sp>
    </p:spTree>
    <p:extLst>
      <p:ext uri="{BB962C8B-B14F-4D97-AF65-F5344CB8AC3E}">
        <p14:creationId xmlns:p14="http://schemas.microsoft.com/office/powerpoint/2010/main" val="9881352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64793" y="4777194"/>
            <a:ext cx="6509288" cy="6232349"/>
          </a:xfrm>
        </p:spPr>
        <p:txBody>
          <a:bodyPr/>
          <a:lstStyle/>
          <a:p>
            <a:r>
              <a:rPr lang="en-GB" altLang="en-US" dirty="0" smtClean="0">
                <a:latin typeface="Arial" panose="020B0604020202020204" pitchFamily="34" charset="0"/>
              </a:rPr>
              <a:t>Trainer to explain that it is </a:t>
            </a:r>
            <a:r>
              <a:rPr lang="en-GB" altLang="en-US" b="1" dirty="0" smtClean="0">
                <a:latin typeface="Arial" panose="020B0604020202020204" pitchFamily="34" charset="0"/>
              </a:rPr>
              <a:t>not about what you teach – it is about what they learn</a:t>
            </a:r>
            <a:r>
              <a:rPr lang="en-GB" altLang="en-US" b="1" baseline="0" dirty="0" smtClean="0">
                <a:latin typeface="Arial" panose="020B0604020202020204" pitchFamily="34" charset="0"/>
              </a:rPr>
              <a:t> </a:t>
            </a:r>
            <a:r>
              <a:rPr lang="en-GB" altLang="en-US" b="0" baseline="0" dirty="0" smtClean="0">
                <a:latin typeface="Arial" panose="020B0604020202020204" pitchFamily="34" charset="0"/>
              </a:rPr>
              <a:t>and therefore, the teaching and learning </a:t>
            </a:r>
            <a:r>
              <a:rPr lang="en-GB" altLang="en-US" dirty="0" smtClean="0">
                <a:latin typeface="Arial" panose="020B0604020202020204" pitchFamily="34" charset="0"/>
              </a:rPr>
              <a:t>approaches you choose must be fit for purpose to enable learning to take place</a:t>
            </a:r>
            <a:r>
              <a:rPr lang="en-GB" altLang="en-US" baseline="0" dirty="0" smtClean="0">
                <a:latin typeface="Arial" panose="020B0604020202020204" pitchFamily="34" charset="0"/>
              </a:rPr>
              <a:t> and </a:t>
            </a:r>
            <a:r>
              <a:rPr lang="en-GB" altLang="en-US" dirty="0" smtClean="0">
                <a:latin typeface="Arial" panose="020B0604020202020204" pitchFamily="34" charset="0"/>
              </a:rPr>
              <a:t>not simply</a:t>
            </a:r>
            <a:r>
              <a:rPr lang="en-GB" altLang="en-US" baseline="0" dirty="0" smtClean="0">
                <a:latin typeface="Arial" panose="020B0604020202020204" pitchFamily="34" charset="0"/>
              </a:rPr>
              <a:t> </a:t>
            </a:r>
            <a:r>
              <a:rPr lang="en-GB" altLang="en-US" dirty="0" smtClean="0">
                <a:latin typeface="Arial" panose="020B0604020202020204" pitchFamily="34" charset="0"/>
              </a:rPr>
              <a:t>used because it suits you as a trainer, or because you</a:t>
            </a:r>
            <a:r>
              <a:rPr lang="en-GB" altLang="en-US" baseline="0" dirty="0" smtClean="0">
                <a:latin typeface="Arial" panose="020B0604020202020204" pitchFamily="34" charset="0"/>
              </a:rPr>
              <a:t> think it is ‘a good idea’ e.g. putting a video clip into a PP presentation – just for the sake of it!!</a:t>
            </a:r>
            <a:endParaRPr lang="en-GB" altLang="en-US" dirty="0" smtClean="0">
              <a:latin typeface="Arial" panose="020B0604020202020204" pitchFamily="34" charset="0"/>
            </a:endParaRPr>
          </a:p>
          <a:p>
            <a:endParaRPr lang="en-GB" altLang="en-US" dirty="0" smtClean="0">
              <a:latin typeface="Arial" panose="020B0604020202020204" pitchFamily="34" charset="0"/>
            </a:endParaRPr>
          </a:p>
          <a:p>
            <a:r>
              <a:rPr lang="en-GB" b="1" dirty="0" smtClean="0">
                <a:solidFill>
                  <a:srgbClr val="7030A0"/>
                </a:solidFill>
              </a:rPr>
              <a:t>Board blast</a:t>
            </a:r>
            <a:r>
              <a:rPr lang="en-GB" dirty="0" smtClean="0"/>
              <a:t>: </a:t>
            </a:r>
          </a:p>
          <a:p>
            <a:r>
              <a:rPr lang="en-GB" b="1" dirty="0" smtClean="0">
                <a:solidFill>
                  <a:srgbClr val="7030A0"/>
                </a:solidFill>
              </a:rPr>
              <a:t>Q. What teaching and learning approaches (methods) do you use in own specialist area?</a:t>
            </a:r>
            <a:endParaRPr lang="en-GB" dirty="0" smtClean="0">
              <a:solidFill>
                <a:srgbClr val="7030A0"/>
              </a:solidFill>
            </a:endParaRPr>
          </a:p>
          <a:p>
            <a:r>
              <a:rPr lang="en-GB" altLang="en-US" b="1" dirty="0" smtClean="0">
                <a:latin typeface="Arial" panose="020B0604020202020204" pitchFamily="34" charset="0"/>
              </a:rPr>
              <a:t>Answers could include:</a:t>
            </a:r>
          </a:p>
          <a:p>
            <a:pPr marL="171450" indent="-171450">
              <a:buFont typeface="Arial" panose="020B0604020202020204" pitchFamily="34" charset="0"/>
              <a:buChar char="•"/>
            </a:pPr>
            <a:r>
              <a:rPr lang="en-GB" altLang="en-US" dirty="0" smtClean="0">
                <a:latin typeface="Arial" panose="020B0604020202020204" pitchFamily="34" charset="0"/>
              </a:rPr>
              <a:t>Discussions – Q&amp;A – Quizzes – Role plays – Paired/group activities – Projects – Research – Demonstrations – Instruction – EDIP etc.</a:t>
            </a:r>
          </a:p>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smtClean="0">
                <a:latin typeface="Arial" panose="020B0604020202020204" pitchFamily="34" charset="0"/>
              </a:rPr>
              <a:t>Trainer</a:t>
            </a:r>
            <a:r>
              <a:rPr lang="en-GB" altLang="en-US" baseline="0" dirty="0" smtClean="0">
                <a:latin typeface="Arial" panose="020B0604020202020204" pitchFamily="34" charset="0"/>
              </a:rPr>
              <a:t> to explain that w</a:t>
            </a:r>
            <a:r>
              <a:rPr lang="en-GB" altLang="en-US" dirty="0" smtClean="0">
                <a:latin typeface="Arial" panose="020B0604020202020204" pitchFamily="34" charset="0"/>
              </a:rPr>
              <a:t>hen you think about a lesson, the approaches (methods) you choose should be realistic and achievable for your learners and you should be confident that they can be delivered and completed within the time allocated.  Lessons should follow a logical structure starting from simple to complex, so should ideally have a beginning, middle and an end.</a:t>
            </a:r>
          </a:p>
          <a:p>
            <a:endParaRPr lang="en-GB" dirty="0" smtClean="0"/>
          </a:p>
          <a:p>
            <a:r>
              <a:rPr lang="en-GB" altLang="en-US" b="1" dirty="0" smtClean="0">
                <a:solidFill>
                  <a:srgbClr val="7030A0"/>
                </a:solidFill>
                <a:latin typeface="Arial" panose="020B0604020202020204" pitchFamily="34" charset="0"/>
              </a:rPr>
              <a:t>Activity 2: teaching and Learning Approaches (methods):</a:t>
            </a:r>
          </a:p>
          <a:p>
            <a:endParaRPr lang="en-GB" altLang="en-US" b="1" dirty="0" smtClean="0">
              <a:solidFill>
                <a:srgbClr val="7030A0"/>
              </a:solidFill>
              <a:latin typeface="Arial" panose="020B0604020202020204" pitchFamily="34" charset="0"/>
            </a:endParaRPr>
          </a:p>
          <a:p>
            <a:r>
              <a:rPr lang="en-GB" altLang="en-US" b="1" dirty="0" smtClean="0">
                <a:solidFill>
                  <a:srgbClr val="7030A0"/>
                </a:solidFill>
                <a:latin typeface="Arial" panose="020B0604020202020204" pitchFamily="34" charset="0"/>
              </a:rPr>
              <a:t>(2 groups):  </a:t>
            </a:r>
            <a:r>
              <a:rPr lang="en-GB" altLang="en-US" b="0" baseline="0" dirty="0" smtClean="0">
                <a:solidFill>
                  <a:srgbClr val="7030A0"/>
                </a:solidFill>
                <a:latin typeface="Arial" panose="020B0604020202020204" pitchFamily="34" charset="0"/>
              </a:rPr>
              <a:t>Each group to be given a piece of flip chart and some coloured pens and have to </a:t>
            </a:r>
            <a:r>
              <a:rPr lang="en-GB" altLang="en-US" b="1" baseline="0" dirty="0" smtClean="0">
                <a:solidFill>
                  <a:srgbClr val="7030A0"/>
                </a:solidFill>
                <a:latin typeface="Arial" panose="020B0604020202020204" pitchFamily="34" charset="0"/>
              </a:rPr>
              <a:t>a) state the purpose </a:t>
            </a:r>
            <a:r>
              <a:rPr lang="en-GB" altLang="en-US" b="0" baseline="0" dirty="0" smtClean="0">
                <a:solidFill>
                  <a:srgbClr val="7030A0"/>
                </a:solidFill>
                <a:latin typeface="Arial" panose="020B0604020202020204" pitchFamily="34" charset="0"/>
              </a:rPr>
              <a:t>of the approaches used in their part of the lesson and </a:t>
            </a:r>
            <a:r>
              <a:rPr lang="en-GB" altLang="en-US" b="1" baseline="0" dirty="0" smtClean="0">
                <a:solidFill>
                  <a:srgbClr val="7030A0"/>
                </a:solidFill>
                <a:latin typeface="Arial" panose="020B0604020202020204" pitchFamily="34" charset="0"/>
              </a:rPr>
              <a:t>b) identify a number of different approaches </a:t>
            </a:r>
            <a:r>
              <a:rPr lang="en-GB" altLang="en-US" b="0" baseline="0" dirty="0" smtClean="0">
                <a:solidFill>
                  <a:srgbClr val="7030A0"/>
                </a:solidFill>
                <a:latin typeface="Arial" panose="020B0604020202020204" pitchFamily="34" charset="0"/>
              </a:rPr>
              <a:t>that can be used to achieve this.</a:t>
            </a:r>
            <a:endParaRPr lang="en-GB" altLang="en-US" b="1" dirty="0" smtClean="0">
              <a:solidFill>
                <a:srgbClr val="7030A0"/>
              </a:solidFill>
              <a:latin typeface="Arial" panose="020B0604020202020204" pitchFamily="34" charset="0"/>
            </a:endParaRPr>
          </a:p>
          <a:p>
            <a:endParaRPr lang="en-GB" altLang="en-US" b="1" dirty="0" smtClean="0">
              <a:solidFill>
                <a:srgbClr val="7030A0"/>
              </a:solidFill>
              <a:latin typeface="Arial" panose="020B0604020202020204" pitchFamily="34" charset="0"/>
            </a:endParaRPr>
          </a:p>
          <a:p>
            <a:r>
              <a:rPr lang="en-GB" altLang="en-US" b="1" baseline="0" dirty="0" smtClean="0">
                <a:solidFill>
                  <a:srgbClr val="7030A0"/>
                </a:solidFill>
                <a:latin typeface="Arial" panose="020B0604020202020204" pitchFamily="34" charset="0"/>
              </a:rPr>
              <a:t>Trainer to give the following example:</a:t>
            </a:r>
          </a:p>
          <a:p>
            <a:r>
              <a:rPr lang="en-GB" altLang="en-US" b="1" baseline="0" dirty="0" smtClean="0">
                <a:solidFill>
                  <a:srgbClr val="7030A0"/>
                </a:solidFill>
                <a:latin typeface="Arial" panose="020B0604020202020204" pitchFamily="34" charset="0"/>
              </a:rPr>
              <a:t>The beginning: </a:t>
            </a:r>
          </a:p>
          <a:p>
            <a:pPr marL="171450" indent="-171450">
              <a:buFont typeface="Arial" panose="020B0604020202020204" pitchFamily="34" charset="0"/>
              <a:buChar char="•"/>
            </a:pPr>
            <a:r>
              <a:rPr lang="en-GB" altLang="en-US" b="1" baseline="0" dirty="0" smtClean="0">
                <a:solidFill>
                  <a:srgbClr val="7030A0"/>
                </a:solidFill>
                <a:latin typeface="Arial" panose="020B0604020202020204" pitchFamily="34" charset="0"/>
              </a:rPr>
              <a:t>Purpose:</a:t>
            </a:r>
            <a:r>
              <a:rPr lang="en-GB" altLang="en-US" b="0" baseline="0" dirty="0" smtClean="0">
                <a:solidFill>
                  <a:srgbClr val="7030A0"/>
                </a:solidFill>
                <a:latin typeface="Arial" panose="020B0604020202020204" pitchFamily="34" charset="0"/>
              </a:rPr>
              <a:t> for learners to get to know each other (if a new course), to get to know a bit about the topic they will be learning about or for the trainer to find out what the students already know about the topic.  </a:t>
            </a:r>
          </a:p>
          <a:p>
            <a:pPr marL="171450" indent="-171450">
              <a:buFont typeface="Arial" panose="020B0604020202020204" pitchFamily="34" charset="0"/>
              <a:buChar char="•"/>
            </a:pPr>
            <a:r>
              <a:rPr lang="en-GB" altLang="en-US" b="1" baseline="0" dirty="0" smtClean="0">
                <a:solidFill>
                  <a:srgbClr val="7030A0"/>
                </a:solidFill>
                <a:latin typeface="Arial" panose="020B0604020202020204" pitchFamily="34" charset="0"/>
              </a:rPr>
              <a:t>Approaches: </a:t>
            </a:r>
            <a:r>
              <a:rPr lang="en-GB" altLang="en-US" b="0" baseline="0" dirty="0" smtClean="0">
                <a:solidFill>
                  <a:srgbClr val="7030A0"/>
                </a:solidFill>
                <a:latin typeface="Arial" panose="020B0604020202020204" pitchFamily="34" charset="0"/>
              </a:rPr>
              <a:t>icebreaker, NCE, knowledge check, quiz, K-W-L (know – want to know – learned)</a:t>
            </a:r>
          </a:p>
          <a:p>
            <a:endParaRPr lang="en-GB" altLang="en-US" b="1" dirty="0" smtClean="0">
              <a:solidFill>
                <a:srgbClr val="7030A0"/>
              </a:solidFill>
              <a:latin typeface="Arial" panose="020B0604020202020204" pitchFamily="34" charset="0"/>
            </a:endParaRPr>
          </a:p>
          <a:p>
            <a:r>
              <a:rPr lang="en-GB" altLang="en-US" b="1" dirty="0" smtClean="0">
                <a:solidFill>
                  <a:srgbClr val="7030A0"/>
                </a:solidFill>
                <a:latin typeface="Arial" panose="020B0604020202020204" pitchFamily="34" charset="0"/>
              </a:rPr>
              <a:t>Group 1 – the middle</a:t>
            </a:r>
            <a:r>
              <a:rPr lang="en-GB" altLang="en-US" b="1" baseline="0" dirty="0" smtClean="0">
                <a:solidFill>
                  <a:srgbClr val="7030A0"/>
                </a:solidFill>
                <a:latin typeface="Arial" panose="020B0604020202020204" pitchFamily="34" charset="0"/>
              </a:rPr>
              <a:t> </a:t>
            </a:r>
          </a:p>
          <a:p>
            <a:r>
              <a:rPr lang="en-GB" altLang="en-US" b="0" baseline="0" dirty="0" smtClean="0">
                <a:solidFill>
                  <a:srgbClr val="7030A0"/>
                </a:solidFill>
                <a:latin typeface="Arial" panose="020B0604020202020204" pitchFamily="34" charset="0"/>
              </a:rPr>
              <a:t>Answers could include: </a:t>
            </a:r>
          </a:p>
          <a:p>
            <a:r>
              <a:rPr lang="en-GB" altLang="en-US" b="1" baseline="0" dirty="0" smtClean="0">
                <a:solidFill>
                  <a:srgbClr val="7030A0"/>
                </a:solidFill>
                <a:latin typeface="Arial" panose="020B0604020202020204" pitchFamily="34" charset="0"/>
              </a:rPr>
              <a:t>Purpose: </a:t>
            </a:r>
            <a:r>
              <a:rPr lang="en-GB" altLang="en-US" b="0" baseline="0" dirty="0" smtClean="0">
                <a:solidFill>
                  <a:srgbClr val="7030A0"/>
                </a:solidFill>
                <a:latin typeface="Arial" panose="020B0604020202020204" pitchFamily="34" charset="0"/>
              </a:rPr>
              <a:t>for the teacher to impart new knowledge, give instruction, provide a demonstration, allow students to learn and practice new knowledge and skills (EDIP).</a:t>
            </a:r>
          </a:p>
          <a:p>
            <a:r>
              <a:rPr lang="en-GB" altLang="en-US" b="1" baseline="0" dirty="0" smtClean="0">
                <a:solidFill>
                  <a:srgbClr val="7030A0"/>
                </a:solidFill>
                <a:latin typeface="Arial" panose="020B0604020202020204" pitchFamily="34" charset="0"/>
              </a:rPr>
              <a:t>Approaches: </a:t>
            </a:r>
            <a:r>
              <a:rPr lang="en-GB" altLang="en-US" b="0" baseline="0" dirty="0" smtClean="0">
                <a:solidFill>
                  <a:srgbClr val="7030A0"/>
                </a:solidFill>
                <a:latin typeface="Arial" panose="020B0604020202020204" pitchFamily="34" charset="0"/>
              </a:rPr>
              <a:t>discussion, group, paired or individual activities, online research, practical practice, role-play, guest speakers etc.</a:t>
            </a:r>
          </a:p>
          <a:p>
            <a:endParaRPr lang="en-GB" altLang="en-US" b="1" baseline="0" dirty="0" smtClean="0">
              <a:solidFill>
                <a:srgbClr val="7030A0"/>
              </a:solidFill>
              <a:latin typeface="Arial" panose="020B0604020202020204" pitchFamily="34" charset="0"/>
            </a:endParaRPr>
          </a:p>
          <a:p>
            <a:r>
              <a:rPr lang="en-GB" altLang="en-US" b="1" baseline="0" dirty="0" smtClean="0">
                <a:solidFill>
                  <a:srgbClr val="7030A0"/>
                </a:solidFill>
                <a:latin typeface="Arial" panose="020B0604020202020204" pitchFamily="34" charset="0"/>
              </a:rPr>
              <a:t>Group 2 – the end (plenary)</a:t>
            </a:r>
          </a:p>
          <a:p>
            <a:r>
              <a:rPr lang="en-GB" altLang="en-US" b="0" baseline="0" dirty="0" smtClean="0">
                <a:solidFill>
                  <a:srgbClr val="7030A0"/>
                </a:solidFill>
                <a:latin typeface="Arial" panose="020B0604020202020204" pitchFamily="34" charset="0"/>
              </a:rPr>
              <a:t>Answers could include:</a:t>
            </a:r>
          </a:p>
          <a:p>
            <a:r>
              <a:rPr lang="en-GB" altLang="en-US" b="1" baseline="0" dirty="0" smtClean="0">
                <a:solidFill>
                  <a:srgbClr val="7030A0"/>
                </a:solidFill>
                <a:latin typeface="Arial" panose="020B0604020202020204" pitchFamily="34" charset="0"/>
              </a:rPr>
              <a:t>Purpose: </a:t>
            </a:r>
            <a:r>
              <a:rPr lang="en-GB" altLang="en-US" b="0" baseline="0" dirty="0" smtClean="0">
                <a:solidFill>
                  <a:srgbClr val="7030A0"/>
                </a:solidFill>
                <a:latin typeface="Arial" panose="020B0604020202020204" pitchFamily="34" charset="0"/>
              </a:rPr>
              <a:t>to check that learning has taken place, recap main points and key words, assess (formative and/or summative)</a:t>
            </a:r>
          </a:p>
          <a:p>
            <a:r>
              <a:rPr lang="en-GB" altLang="en-US" b="1" baseline="0" dirty="0" smtClean="0">
                <a:solidFill>
                  <a:srgbClr val="7030A0"/>
                </a:solidFill>
                <a:latin typeface="Arial" panose="020B0604020202020204" pitchFamily="34" charset="0"/>
              </a:rPr>
              <a:t>Approaches: </a:t>
            </a:r>
            <a:r>
              <a:rPr lang="en-GB" altLang="en-US" b="0" baseline="0" dirty="0" smtClean="0">
                <a:solidFill>
                  <a:srgbClr val="7030A0"/>
                </a:solidFill>
                <a:latin typeface="Arial" panose="020B0604020202020204" pitchFamily="34" charset="0"/>
              </a:rPr>
              <a:t>Q&amp;A, quiz, practical activity, worksheets, essay, assignment, project, etc.</a:t>
            </a:r>
            <a:endParaRPr lang="en-GB" altLang="en-US" b="1" baseline="0" dirty="0" smtClean="0">
              <a:solidFill>
                <a:srgbClr val="7030A0"/>
              </a:solidFill>
              <a:latin typeface="Arial" panose="020B0604020202020204" pitchFamily="34" charset="0"/>
            </a:endParaRPr>
          </a:p>
          <a:p>
            <a:endParaRPr lang="en-GB" altLang="en-US" dirty="0" smtClean="0">
              <a:latin typeface="Arial" panose="020B0604020202020204" pitchFamily="34" charset="0"/>
            </a:endParaRPr>
          </a:p>
          <a:p>
            <a:r>
              <a:rPr lang="en-GB" altLang="en-US" dirty="0" smtClean="0">
                <a:latin typeface="Arial" panose="020B0604020202020204" pitchFamily="34" charset="0"/>
              </a:rPr>
              <a:t>Trainer to debrief activity</a:t>
            </a:r>
            <a:r>
              <a:rPr lang="en-GB" altLang="en-US" baseline="0" dirty="0" smtClean="0">
                <a:latin typeface="Arial" panose="020B0604020202020204" pitchFamily="34" charset="0"/>
              </a:rPr>
              <a:t> and relate these approaches back to the ‘Learning Pyramid’.</a:t>
            </a:r>
          </a:p>
          <a:p>
            <a:endParaRPr lang="en-GB" altLang="en-US" baseline="0" dirty="0" smtClean="0">
              <a:latin typeface="Arial" panose="020B0604020202020204" pitchFamily="34" charset="0"/>
            </a:endParaRPr>
          </a:p>
          <a:p>
            <a:r>
              <a:rPr lang="en-GB" altLang="en-US" dirty="0" smtClean="0">
                <a:latin typeface="Arial" panose="020B0604020202020204" pitchFamily="34" charset="0"/>
              </a:rPr>
              <a:t>Trainer to explain how, once we have decided on the best approaches</a:t>
            </a:r>
            <a:r>
              <a:rPr lang="en-GB" altLang="en-US" baseline="0" dirty="0" smtClean="0">
                <a:latin typeface="Arial" panose="020B0604020202020204" pitchFamily="34" charset="0"/>
              </a:rPr>
              <a:t> to use, we must then give careful consideration to the resources we should use.</a:t>
            </a:r>
          </a:p>
          <a:p>
            <a:endParaRPr lang="en-GB" altLang="en-US" baseline="0" dirty="0" smtClean="0">
              <a:latin typeface="Arial" panose="020B0604020202020204" pitchFamily="34" charset="0"/>
            </a:endParaRPr>
          </a:p>
          <a:p>
            <a:r>
              <a:rPr lang="en-GB" altLang="en-US" b="1" baseline="0" dirty="0" smtClean="0">
                <a:latin typeface="Arial" panose="020B0604020202020204" pitchFamily="34" charset="0"/>
              </a:rPr>
              <a:t>Show slide 6.</a:t>
            </a:r>
            <a:endParaRPr lang="en-GB" altLang="en-US" b="1" dirty="0" smtClean="0">
              <a:latin typeface="Arial" panose="020B0604020202020204" pitchFamily="34" charset="0"/>
            </a:endParaRPr>
          </a:p>
          <a:p>
            <a:endParaRPr lang="en-GB" altLang="en-US" dirty="0" smtClean="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endParaRPr>
          </a:p>
          <a:p>
            <a:endParaRPr lang="en-GB" altLang="en-US" dirty="0" smtClean="0">
              <a:latin typeface="Arial" panose="020B0604020202020204" pitchFamily="34" charset="0"/>
            </a:endParaRPr>
          </a:p>
          <a:p>
            <a:r>
              <a:rPr lang="en-GB" altLang="en-US" dirty="0" smtClean="0">
                <a:latin typeface="Arial" panose="020B0604020202020204" pitchFamily="34" charset="0"/>
              </a:rPr>
              <a:t> </a:t>
            </a:r>
          </a:p>
          <a:p>
            <a:endParaRPr lang="en-US" altLang="en-US" dirty="0" smtClean="0">
              <a:latin typeface="Arial" panose="020B0604020202020204" pitchFamily="34" charset="0"/>
            </a:endParaRPr>
          </a:p>
          <a:p>
            <a:endParaRPr lang="en-US" altLang="en-US" dirty="0" smtClean="0">
              <a:latin typeface="Arial" panose="020B0604020202020204" pitchFamily="34" charset="0"/>
            </a:endParaRPr>
          </a:p>
          <a:p>
            <a:endParaRPr lang="en-US" altLang="en-US" dirty="0" smtClean="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6F251853-A2E3-43FD-AB61-4F7B98494C12}" type="slidenum">
              <a:rPr lang="en-GB" smtClean="0"/>
              <a:t>5</a:t>
            </a:fld>
            <a:endParaRPr lang="en-GB" dirty="0"/>
          </a:p>
        </p:txBody>
      </p:sp>
    </p:spTree>
    <p:extLst>
      <p:ext uri="{BB962C8B-B14F-4D97-AF65-F5344CB8AC3E}">
        <p14:creationId xmlns:p14="http://schemas.microsoft.com/office/powerpoint/2010/main" val="11745531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99125" y="4840098"/>
            <a:ext cx="6399426" cy="4837513"/>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aseline="0" dirty="0" smtClean="0">
                <a:latin typeface="Arial" panose="020B0604020202020204" pitchFamily="34" charset="0"/>
              </a:rPr>
              <a:t>Trainer to explain that i</a:t>
            </a:r>
            <a:r>
              <a:rPr lang="en-GB" altLang="en-US" dirty="0" smtClean="0">
                <a:latin typeface="Arial" panose="020B0604020202020204" pitchFamily="34" charset="0"/>
              </a:rPr>
              <a:t>n order for resources to be effective, they must not only meet the needs of the lesson but also the needs of their learners.</a:t>
            </a:r>
          </a:p>
          <a:p>
            <a:endParaRPr lang="en-GB" altLang="en-US" dirty="0" smtClean="0">
              <a:latin typeface="Arial" panose="020B0604020202020204" pitchFamily="34" charset="0"/>
            </a:endParaRPr>
          </a:p>
          <a:p>
            <a:r>
              <a:rPr lang="en-GB" altLang="en-US" dirty="0" smtClean="0">
                <a:latin typeface="Arial" panose="020B0604020202020204" pitchFamily="34" charset="0"/>
              </a:rPr>
              <a:t>Facilitate</a:t>
            </a:r>
            <a:r>
              <a:rPr lang="en-GB" altLang="en-US" baseline="0" dirty="0" smtClean="0">
                <a:latin typeface="Arial" panose="020B0604020202020204" pitchFamily="34" charset="0"/>
              </a:rPr>
              <a:t> discussion around images of resources and discuss the specific </a:t>
            </a:r>
            <a:r>
              <a:rPr lang="en-GB" altLang="en-US" b="1" baseline="0" dirty="0" smtClean="0">
                <a:latin typeface="Arial" panose="020B0604020202020204" pitchFamily="34" charset="0"/>
              </a:rPr>
              <a:t>types</a:t>
            </a:r>
            <a:r>
              <a:rPr lang="en-GB" altLang="en-US" baseline="0" dirty="0" smtClean="0">
                <a:latin typeface="Arial" panose="020B0604020202020204" pitchFamily="34" charset="0"/>
              </a:rPr>
              <a:t> of resources regularly used in learners own subject area and </a:t>
            </a:r>
            <a:r>
              <a:rPr lang="en-GB" altLang="en-US" b="1" baseline="0" dirty="0" smtClean="0">
                <a:latin typeface="Arial" panose="020B0604020202020204" pitchFamily="34" charset="0"/>
              </a:rPr>
              <a:t>why</a:t>
            </a:r>
            <a:r>
              <a:rPr lang="en-GB" altLang="en-US" baseline="0" dirty="0" smtClean="0">
                <a:latin typeface="Arial" panose="020B0604020202020204" pitchFamily="34" charset="0"/>
              </a:rPr>
              <a:t> these are used.  Record any other resources learners identify on flip chart.</a:t>
            </a:r>
          </a:p>
          <a:p>
            <a:endParaRPr lang="en-GB" altLang="en-US" baseline="0" dirty="0" smtClean="0">
              <a:latin typeface="Arial" panose="020B0604020202020204" pitchFamily="34" charset="0"/>
            </a:endParaRPr>
          </a:p>
          <a:p>
            <a:r>
              <a:rPr lang="en-GB" b="1" dirty="0" smtClean="0">
                <a:solidFill>
                  <a:srgbClr val="7030A0"/>
                </a:solidFill>
              </a:rPr>
              <a:t>Board blast</a:t>
            </a:r>
            <a:r>
              <a:rPr lang="en-GB" dirty="0" smtClean="0"/>
              <a:t>: </a:t>
            </a:r>
          </a:p>
          <a:p>
            <a:r>
              <a:rPr lang="en-GB" b="1" dirty="0" smtClean="0">
                <a:solidFill>
                  <a:srgbClr val="7030A0"/>
                </a:solidFill>
              </a:rPr>
              <a:t>Q. What resources do you use in own specialist area?</a:t>
            </a:r>
          </a:p>
          <a:p>
            <a:r>
              <a:rPr lang="en-GB" b="1" dirty="0" smtClean="0">
                <a:solidFill>
                  <a:srgbClr val="7030A0"/>
                </a:solidFill>
              </a:rPr>
              <a:t>Q. How do they meet the needs of your learners?</a:t>
            </a:r>
            <a:endParaRPr lang="en-GB" dirty="0" smtClean="0">
              <a:solidFill>
                <a:srgbClr val="7030A0"/>
              </a:solidFill>
            </a:endParaRPr>
          </a:p>
          <a:p>
            <a:endParaRPr lang="en-GB" dirty="0" smtClean="0"/>
          </a:p>
          <a:p>
            <a:r>
              <a:rPr lang="en-GB" dirty="0" smtClean="0"/>
              <a:t>Trainer to debrief activity</a:t>
            </a:r>
            <a:r>
              <a:rPr lang="en-GB" baseline="0" dirty="0" smtClean="0"/>
              <a:t> and discuss the appropriateness of the different resources used – why do they use these specific resources rather than others etc.?</a:t>
            </a:r>
          </a:p>
          <a:p>
            <a:endParaRPr lang="en-GB" baseline="0" dirty="0" smtClean="0"/>
          </a:p>
          <a:p>
            <a:r>
              <a:rPr lang="en-GB" b="1" baseline="0" dirty="0" smtClean="0"/>
              <a:t>Activity 3:  </a:t>
            </a:r>
            <a:r>
              <a:rPr lang="en-GB" b="0" baseline="0" dirty="0" smtClean="0"/>
              <a:t>Trainer to split class into 2 groups (A and B).  </a:t>
            </a:r>
          </a:p>
          <a:p>
            <a:r>
              <a:rPr lang="en-GB" b="1" baseline="0" dirty="0" smtClean="0"/>
              <a:t>Group A: </a:t>
            </a:r>
            <a:r>
              <a:rPr lang="en-GB" b="0" baseline="0" dirty="0" smtClean="0"/>
              <a:t>Choose </a:t>
            </a:r>
            <a:r>
              <a:rPr lang="en-GB" b="1" baseline="0" dirty="0" smtClean="0"/>
              <a:t>2 resources </a:t>
            </a:r>
          </a:p>
          <a:p>
            <a:r>
              <a:rPr lang="en-GB" b="1" baseline="0" dirty="0" smtClean="0"/>
              <a:t>Group B: </a:t>
            </a:r>
            <a:r>
              <a:rPr lang="en-GB" b="0" baseline="0" dirty="0" smtClean="0"/>
              <a:t>Choose </a:t>
            </a:r>
            <a:r>
              <a:rPr lang="en-GB" b="1" baseline="0" dirty="0" smtClean="0"/>
              <a:t>2 approaches </a:t>
            </a:r>
            <a:r>
              <a:rPr lang="en-GB" b="0" baseline="0" dirty="0" smtClean="0"/>
              <a:t>(methods)</a:t>
            </a:r>
          </a:p>
          <a:p>
            <a:endParaRPr lang="en-GB" b="0" baseline="0" dirty="0" smtClean="0"/>
          </a:p>
          <a:p>
            <a:r>
              <a:rPr lang="en-GB" b="0" baseline="0" dirty="0" smtClean="0"/>
              <a:t>Each group to ‘</a:t>
            </a:r>
            <a:r>
              <a:rPr lang="en-GB" b="1" baseline="0" dirty="0" smtClean="0"/>
              <a:t>analyse</a:t>
            </a:r>
            <a:r>
              <a:rPr lang="en-GB" b="0" baseline="0" dirty="0" smtClean="0"/>
              <a:t>’ the resources/approaches in terms of meeting learner needs (10 mins) and then present back to other group.  Trainer to facilitate discussion around answers.</a:t>
            </a:r>
          </a:p>
          <a:p>
            <a:r>
              <a:rPr lang="en-GB" b="1" baseline="0" dirty="0" smtClean="0"/>
              <a:t>N.B: </a:t>
            </a:r>
            <a:r>
              <a:rPr lang="en-GB" b="0" baseline="0" dirty="0" smtClean="0"/>
              <a:t>Trainer to remind learners to what ‘</a:t>
            </a:r>
            <a:r>
              <a:rPr lang="en-GB" b="1" baseline="0" dirty="0" smtClean="0"/>
              <a:t>to analyse</a:t>
            </a:r>
            <a:r>
              <a:rPr lang="en-GB" b="0" baseline="0" dirty="0" smtClean="0"/>
              <a:t>’ means and how it is different to ‘</a:t>
            </a:r>
            <a:r>
              <a:rPr lang="en-GB" b="1" baseline="0" dirty="0" smtClean="0"/>
              <a:t>describe</a:t>
            </a:r>
            <a:r>
              <a:rPr lang="en-GB" b="0" baseline="0" dirty="0" smtClean="0"/>
              <a:t>’.</a:t>
            </a:r>
          </a:p>
          <a:p>
            <a:endParaRPr lang="en-GB" b="1" baseline="0" dirty="0" smtClean="0"/>
          </a:p>
          <a:p>
            <a:r>
              <a:rPr lang="en-GB" sz="1200" b="1" dirty="0" smtClean="0"/>
              <a:t>COFFEE</a:t>
            </a:r>
            <a:r>
              <a:rPr lang="en-GB" sz="1200" b="1" baseline="0" dirty="0" smtClean="0"/>
              <a:t> BREAK</a:t>
            </a:r>
          </a:p>
          <a:p>
            <a:endParaRPr lang="en-GB" sz="1200" b="0" baseline="0" dirty="0" smtClean="0"/>
          </a:p>
          <a:p>
            <a:r>
              <a:rPr lang="en-GB" sz="800" b="1" dirty="0" smtClean="0"/>
              <a:t>Show</a:t>
            </a:r>
            <a:r>
              <a:rPr lang="en-GB" sz="800" b="1" baseline="0" dirty="0" smtClean="0"/>
              <a:t> slide 7.</a:t>
            </a:r>
            <a:endParaRPr lang="en-GB" sz="800" b="1" dirty="0"/>
          </a:p>
        </p:txBody>
      </p:sp>
      <p:sp>
        <p:nvSpPr>
          <p:cNvPr id="4" name="Slide Number Placeholder 3"/>
          <p:cNvSpPr>
            <a:spLocks noGrp="1"/>
          </p:cNvSpPr>
          <p:nvPr>
            <p:ph type="sldNum" sz="quarter" idx="10"/>
          </p:nvPr>
        </p:nvSpPr>
        <p:spPr/>
        <p:txBody>
          <a:bodyPr/>
          <a:lstStyle/>
          <a:p>
            <a:fld id="{6F251853-A2E3-43FD-AB61-4F7B98494C12}" type="slidenum">
              <a:rPr lang="en-GB" smtClean="0"/>
              <a:t>6</a:t>
            </a:fld>
            <a:endParaRPr lang="en-GB"/>
          </a:p>
        </p:txBody>
      </p:sp>
    </p:spTree>
    <p:extLst>
      <p:ext uri="{BB962C8B-B14F-4D97-AF65-F5344CB8AC3E}">
        <p14:creationId xmlns:p14="http://schemas.microsoft.com/office/powerpoint/2010/main" val="23687317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274654" y="4777194"/>
            <a:ext cx="6385695" cy="3908614"/>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smtClean="0"/>
              <a:t>Trainer to explain that although there are general teaching and learning approaches, in our organisation we use a variety of specialist techniques to deliver lessons.</a:t>
            </a:r>
          </a:p>
          <a:p>
            <a:r>
              <a:rPr lang="en-GB" altLang="en-US" dirty="0" smtClean="0">
                <a:latin typeface="Arial" panose="020B0604020202020204" pitchFamily="34" charset="0"/>
              </a:rPr>
              <a:t>Trainer to</a:t>
            </a:r>
            <a:r>
              <a:rPr lang="en-GB" altLang="en-US" baseline="0" dirty="0" smtClean="0">
                <a:latin typeface="Arial" panose="020B0604020202020204" pitchFamily="34" charset="0"/>
              </a:rPr>
              <a:t> discuss the types of SDT i.e. paper feeds – role play – hydra – case studies – simulation - gamification and</a:t>
            </a:r>
            <a:r>
              <a:rPr lang="en-GB" altLang="en-US" dirty="0" smtClean="0">
                <a:latin typeface="Arial" panose="020B0604020202020204" pitchFamily="34" charset="0"/>
              </a:rPr>
              <a:t> ask the following questions:</a:t>
            </a:r>
          </a:p>
          <a:p>
            <a:r>
              <a:rPr lang="en-GB" altLang="en-US" dirty="0" smtClean="0">
                <a:latin typeface="Arial" panose="020B0604020202020204" pitchFamily="34" charset="0"/>
              </a:rPr>
              <a:t> </a:t>
            </a:r>
          </a:p>
          <a:p>
            <a:r>
              <a:rPr lang="en-GB" altLang="en-US" b="1" dirty="0" smtClean="0">
                <a:latin typeface="Arial" panose="020B0604020202020204" pitchFamily="34" charset="0"/>
              </a:rPr>
              <a:t>Q1. Why do you think they are considered SDT? </a:t>
            </a:r>
            <a:r>
              <a:rPr lang="en-GB" altLang="en-US" b="0" dirty="0" smtClean="0">
                <a:latin typeface="Arial" panose="020B0604020202020204" pitchFamily="34" charset="0"/>
              </a:rPr>
              <a:t>Discuss</a:t>
            </a:r>
          </a:p>
          <a:p>
            <a:endParaRPr lang="en-GB" altLang="en-US" dirty="0" smtClean="0">
              <a:latin typeface="Arial" panose="020B0604020202020204" pitchFamily="34" charset="0"/>
            </a:endParaRPr>
          </a:p>
          <a:p>
            <a:r>
              <a:rPr lang="en-GB" altLang="en-US" b="1" dirty="0" smtClean="0">
                <a:latin typeface="Arial" panose="020B0604020202020204" pitchFamily="34" charset="0"/>
              </a:rPr>
              <a:t>Q2. What is the purpose of them? </a:t>
            </a:r>
            <a:r>
              <a:rPr lang="en-GB" altLang="en-US" b="0" dirty="0" smtClean="0">
                <a:latin typeface="Arial" panose="020B0604020202020204" pitchFamily="34" charset="0"/>
              </a:rPr>
              <a:t>Trainer to record answers on flip chart</a:t>
            </a:r>
            <a:r>
              <a:rPr lang="en-GB" altLang="en-US" b="0" baseline="0" dirty="0" smtClean="0">
                <a:latin typeface="Arial" panose="020B0604020202020204" pitchFamily="34" charset="0"/>
              </a:rPr>
              <a:t> and then </a:t>
            </a:r>
            <a:r>
              <a:rPr lang="en-GB" altLang="en-US" b="1" baseline="0" dirty="0" smtClean="0">
                <a:latin typeface="Arial" panose="020B0604020202020204" pitchFamily="34" charset="0"/>
              </a:rPr>
              <a:t>show slide 8 </a:t>
            </a:r>
            <a:r>
              <a:rPr lang="en-GB" altLang="en-US" b="0" baseline="0" dirty="0" smtClean="0">
                <a:latin typeface="Arial" panose="020B0604020202020204" pitchFamily="34" charset="0"/>
              </a:rPr>
              <a:t>and compare answers.</a:t>
            </a:r>
            <a:endParaRPr lang="en-GB" altLang="en-US" b="0" dirty="0" smtClean="0">
              <a:latin typeface="Arial" panose="020B0604020202020204" pitchFamily="34" charset="0"/>
            </a:endParaRPr>
          </a:p>
          <a:p>
            <a:pPr>
              <a:defRPr/>
            </a:pPr>
            <a:endParaRPr lang="en-GB" sz="1200" b="1" baseline="0" dirty="0" smtClean="0"/>
          </a:p>
          <a:p>
            <a:r>
              <a:rPr lang="en-GB" dirty="0" smtClean="0"/>
              <a:t>Trainer to record answers on white board and then show PP slide 8.</a:t>
            </a:r>
            <a:endParaRPr lang="en-GB" dirty="0"/>
          </a:p>
        </p:txBody>
      </p:sp>
      <p:sp>
        <p:nvSpPr>
          <p:cNvPr id="4" name="Slide Number Placeholder 3"/>
          <p:cNvSpPr>
            <a:spLocks noGrp="1"/>
          </p:cNvSpPr>
          <p:nvPr>
            <p:ph type="sldNum" sz="quarter" idx="10"/>
          </p:nvPr>
        </p:nvSpPr>
        <p:spPr/>
        <p:txBody>
          <a:bodyPr/>
          <a:lstStyle/>
          <a:p>
            <a:fld id="{6F251853-A2E3-43FD-AB61-4F7B98494C12}" type="slidenum">
              <a:rPr lang="en-GB" smtClean="0"/>
              <a:t>7</a:t>
            </a:fld>
            <a:endParaRPr lang="en-GB"/>
          </a:p>
        </p:txBody>
      </p:sp>
    </p:spTree>
    <p:extLst>
      <p:ext uri="{BB962C8B-B14F-4D97-AF65-F5344CB8AC3E}">
        <p14:creationId xmlns:p14="http://schemas.microsoft.com/office/powerpoint/2010/main" val="38907671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defRPr/>
            </a:pPr>
            <a:r>
              <a:rPr lang="en-GB" dirty="0" smtClean="0"/>
              <a:t>Trainer to discuss the 3 main purposes of SDT in relation</a:t>
            </a:r>
            <a:r>
              <a:rPr lang="en-GB" baseline="0" dirty="0" smtClean="0"/>
              <a:t> to learner answers. Trainer to explain that the 3 main reasons for SDT are:</a:t>
            </a:r>
            <a:endParaRPr lang="en-GB" dirty="0" smtClean="0"/>
          </a:p>
          <a:p>
            <a:pPr>
              <a:buFont typeface="Arial" panose="020B0604020202020204" pitchFamily="34" charset="0"/>
              <a:buNone/>
              <a:defRPr/>
            </a:pPr>
            <a:endParaRPr lang="en-GB" dirty="0" smtClean="0"/>
          </a:p>
          <a:p>
            <a:pPr marL="228600" indent="-228600">
              <a:buFont typeface="+mj-lt"/>
              <a:buAutoNum type="arabicPeriod"/>
              <a:defRPr/>
            </a:pPr>
            <a:r>
              <a:rPr lang="en-GB" dirty="0" smtClean="0"/>
              <a:t>Gain specialist knowledge </a:t>
            </a:r>
            <a:r>
              <a:rPr lang="en-GB" i="1" dirty="0" smtClean="0"/>
              <a:t>(case studies, paper feeds, HYDRA)</a:t>
            </a:r>
            <a:endParaRPr lang="en-GB" dirty="0" smtClean="0"/>
          </a:p>
          <a:p>
            <a:pPr marL="228600" indent="-228600">
              <a:buFont typeface="+mj-lt"/>
              <a:buAutoNum type="arabicPeriod"/>
              <a:defRPr/>
            </a:pPr>
            <a:r>
              <a:rPr lang="en-GB" dirty="0" smtClean="0"/>
              <a:t>Develop specialist skills &amp; technical expertise </a:t>
            </a:r>
            <a:r>
              <a:rPr lang="en-GB" i="1" dirty="0" smtClean="0"/>
              <a:t>(simulations &amp; role-plays)</a:t>
            </a:r>
          </a:p>
          <a:p>
            <a:pPr marL="228600" indent="-228600">
              <a:buFont typeface="+mj-lt"/>
              <a:buAutoNum type="arabicPeriod"/>
              <a:defRPr/>
            </a:pPr>
            <a:r>
              <a:rPr lang="en-GB" dirty="0" smtClean="0"/>
              <a:t>Provide opportunities for practical activity and application in a safe learning environment </a:t>
            </a:r>
            <a:r>
              <a:rPr lang="en-GB" i="1" dirty="0" smtClean="0"/>
              <a:t>(simulations &amp; role-plays)</a:t>
            </a:r>
          </a:p>
          <a:p>
            <a:pPr marL="171450" indent="-171450">
              <a:buFont typeface="Arial" panose="020B0604020202020204" pitchFamily="34" charset="0"/>
              <a:buChar char="•"/>
              <a:defRPr/>
            </a:pPr>
            <a:endParaRPr lang="en-GB" i="1" dirty="0" smtClean="0"/>
          </a:p>
          <a:p>
            <a:pPr>
              <a:buFont typeface="Arial" panose="020B0604020202020204" pitchFamily="34" charset="0"/>
              <a:buNone/>
              <a:defRPr/>
            </a:pPr>
            <a:r>
              <a:rPr lang="en-GB" b="1" dirty="0" smtClean="0"/>
              <a:t>Trainer to ask student for examples of SDT they use and which of the above they fit.</a:t>
            </a:r>
          </a:p>
          <a:p>
            <a:pPr>
              <a:buFont typeface="Arial" panose="020B0604020202020204" pitchFamily="34" charset="0"/>
              <a:buNone/>
              <a:defRPr/>
            </a:pPr>
            <a:endParaRPr lang="en-GB" dirty="0" smtClean="0"/>
          </a:p>
          <a:p>
            <a:pPr>
              <a:buFont typeface="Arial" panose="020B0604020202020204" pitchFamily="34" charset="0"/>
              <a:buNone/>
              <a:defRPr/>
            </a:pPr>
            <a:r>
              <a:rPr lang="en-GB" b="1" dirty="0" smtClean="0"/>
              <a:t>Show</a:t>
            </a:r>
            <a:r>
              <a:rPr lang="en-GB" dirty="0" smtClean="0"/>
              <a:t> </a:t>
            </a:r>
            <a:r>
              <a:rPr lang="en-GB" b="1" dirty="0" smtClean="0"/>
              <a:t>slide 9</a:t>
            </a:r>
          </a:p>
          <a:p>
            <a:endParaRPr lang="en-GB" dirty="0"/>
          </a:p>
        </p:txBody>
      </p:sp>
      <p:sp>
        <p:nvSpPr>
          <p:cNvPr id="4" name="Slide Number Placeholder 3"/>
          <p:cNvSpPr>
            <a:spLocks noGrp="1"/>
          </p:cNvSpPr>
          <p:nvPr>
            <p:ph type="sldNum" sz="quarter" idx="10"/>
          </p:nvPr>
        </p:nvSpPr>
        <p:spPr/>
        <p:txBody>
          <a:bodyPr/>
          <a:lstStyle/>
          <a:p>
            <a:fld id="{6F251853-A2E3-43FD-AB61-4F7B98494C12}" type="slidenum">
              <a:rPr lang="en-GB" smtClean="0"/>
              <a:t>8</a:t>
            </a:fld>
            <a:endParaRPr lang="en-GB"/>
          </a:p>
        </p:txBody>
      </p:sp>
    </p:spTree>
    <p:extLst>
      <p:ext uri="{BB962C8B-B14F-4D97-AF65-F5344CB8AC3E}">
        <p14:creationId xmlns:p14="http://schemas.microsoft.com/office/powerpoint/2010/main" val="29783004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Tx/>
              <a:buAutoNum type="alphaUcPeriod" startAt="17"/>
              <a:tabLst/>
              <a:defRPr/>
            </a:pPr>
            <a:r>
              <a:rPr lang="en-GB" sz="1200" b="1" kern="1200" dirty="0" smtClean="0">
                <a:solidFill>
                  <a:schemeClr val="tx1"/>
                </a:solidFill>
                <a:effectLst/>
                <a:latin typeface="+mn-lt"/>
                <a:ea typeface="+mn-ea"/>
                <a:cs typeface="+mn-cs"/>
              </a:rPr>
              <a:t>Can you identify the learning need from each picture?</a:t>
            </a:r>
          </a:p>
          <a:p>
            <a:pPr marL="228600" marR="0" lvl="0" indent="-228600" algn="l" defTabSz="914400" rtl="0" eaLnBrk="1" fontAlgn="auto" latinLnBrk="0" hangingPunct="1">
              <a:lnSpc>
                <a:spcPct val="100000"/>
              </a:lnSpc>
              <a:spcBef>
                <a:spcPts val="0"/>
              </a:spcBef>
              <a:spcAft>
                <a:spcPts val="0"/>
              </a:spcAft>
              <a:buClrTx/>
              <a:buSzTx/>
              <a:buFontTx/>
              <a:buAutoNum type="alphaUcPeriod" startAt="17"/>
              <a:tabLst/>
              <a:defRPr/>
            </a:pPr>
            <a:endParaRPr lang="en-GB" sz="1200" kern="1200" dirty="0" smtClean="0">
              <a:solidFill>
                <a:schemeClr val="tx1"/>
              </a:solidFill>
              <a:effectLst/>
              <a:latin typeface="+mn-lt"/>
              <a:ea typeface="+mn-ea"/>
              <a:cs typeface="+mn-cs"/>
            </a:endParaRPr>
          </a:p>
          <a:p>
            <a:pPr>
              <a:defRPr/>
            </a:pPr>
            <a:r>
              <a:rPr lang="en-GB" dirty="0" smtClean="0"/>
              <a:t>Discuss the different learning needs, which can be met through the use of SDT, which include:</a:t>
            </a:r>
          </a:p>
          <a:p>
            <a:pPr>
              <a:buFont typeface="Arial" panose="020B0604020202020204" pitchFamily="34" charset="0"/>
              <a:buNone/>
              <a:defRPr/>
            </a:pPr>
            <a:endParaRPr lang="en-GB" dirty="0" smtClean="0"/>
          </a:p>
          <a:p>
            <a:pPr marL="171450" indent="-171450">
              <a:buFont typeface="Arial" panose="020B0604020202020204" pitchFamily="34" charset="0"/>
              <a:buChar char="•"/>
              <a:defRPr/>
            </a:pPr>
            <a:r>
              <a:rPr lang="en-GB" dirty="0" smtClean="0"/>
              <a:t>Enhance problem-solving and decision-making skills </a:t>
            </a:r>
            <a:r>
              <a:rPr lang="en-GB" i="1" dirty="0" smtClean="0"/>
              <a:t>(simulations &amp; role-plays)</a:t>
            </a:r>
          </a:p>
          <a:p>
            <a:pPr marL="171450" indent="-171450">
              <a:buFont typeface="Arial" panose="020B0604020202020204" pitchFamily="34" charset="0"/>
              <a:buChar char="•"/>
              <a:defRPr/>
            </a:pPr>
            <a:r>
              <a:rPr lang="en-GB" dirty="0" smtClean="0"/>
              <a:t>Improve interpersonal and communication skills </a:t>
            </a:r>
            <a:r>
              <a:rPr lang="en-GB" i="1" dirty="0" smtClean="0"/>
              <a:t>(simulations &amp; role-plays)</a:t>
            </a:r>
          </a:p>
          <a:p>
            <a:pPr marL="171450" indent="-171450">
              <a:buFont typeface="Arial" panose="020B0604020202020204" pitchFamily="34" charset="0"/>
              <a:buChar char="•"/>
              <a:defRPr/>
            </a:pPr>
            <a:r>
              <a:rPr lang="en-GB" dirty="0" smtClean="0"/>
              <a:t>Develop team-based competencies </a:t>
            </a:r>
            <a:r>
              <a:rPr lang="en-GB" i="1" dirty="0" smtClean="0"/>
              <a:t>(simulations &amp; role-plays)</a:t>
            </a:r>
          </a:p>
          <a:p>
            <a:pPr marL="171450" indent="-171450">
              <a:buFont typeface="Arial" panose="020B0604020202020204" pitchFamily="34" charset="0"/>
              <a:buChar char="•"/>
              <a:defRPr/>
            </a:pPr>
            <a:r>
              <a:rPr lang="en-GB" dirty="0" smtClean="0"/>
              <a:t>Develop behaviours and attitudes – you can see how a student reacts in different situations </a:t>
            </a:r>
            <a:r>
              <a:rPr lang="en-GB" i="1" dirty="0" smtClean="0"/>
              <a:t>(simulations &amp; role-plays)</a:t>
            </a:r>
          </a:p>
          <a:p>
            <a:pPr>
              <a:buFont typeface="Arial" panose="020B0604020202020204" pitchFamily="34" charset="0"/>
              <a:buNone/>
              <a:defRPr/>
            </a:pPr>
            <a:endParaRPr lang="en-GB" i="1" dirty="0" smtClean="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dirty="0" smtClean="0"/>
              <a:t>Trainer to ask student for examples of SDT they use and which of the above they fit.</a:t>
            </a:r>
          </a:p>
          <a:p>
            <a:pPr>
              <a:buFont typeface="Arial" panose="020B0604020202020204" pitchFamily="34" charset="0"/>
              <a:buNone/>
              <a:defRPr/>
            </a:pPr>
            <a:endParaRPr lang="en-GB" i="1" dirty="0" smtClean="0"/>
          </a:p>
          <a:p>
            <a:pPr>
              <a:buFont typeface="Arial" panose="020B0604020202020204" pitchFamily="34" charset="0"/>
              <a:buNone/>
              <a:defRPr/>
            </a:pPr>
            <a:r>
              <a:rPr lang="en-GB" b="1" dirty="0" smtClean="0"/>
              <a:t>Show</a:t>
            </a:r>
            <a:r>
              <a:rPr lang="en-GB" dirty="0" smtClean="0"/>
              <a:t> </a:t>
            </a:r>
            <a:r>
              <a:rPr lang="en-GB" b="1" dirty="0" smtClean="0"/>
              <a:t>slide 10</a:t>
            </a:r>
          </a:p>
          <a:p>
            <a:endParaRPr lang="en-GB" dirty="0"/>
          </a:p>
        </p:txBody>
      </p:sp>
      <p:sp>
        <p:nvSpPr>
          <p:cNvPr id="4" name="Slide Number Placeholder 3"/>
          <p:cNvSpPr>
            <a:spLocks noGrp="1"/>
          </p:cNvSpPr>
          <p:nvPr>
            <p:ph type="sldNum" sz="quarter" idx="10"/>
          </p:nvPr>
        </p:nvSpPr>
        <p:spPr/>
        <p:txBody>
          <a:bodyPr/>
          <a:lstStyle/>
          <a:p>
            <a:fld id="{6F251853-A2E3-43FD-AB61-4F7B98494C12}" type="slidenum">
              <a:rPr lang="en-GB" smtClean="0"/>
              <a:t>9</a:t>
            </a:fld>
            <a:endParaRPr lang="en-GB"/>
          </a:p>
        </p:txBody>
      </p:sp>
    </p:spTree>
    <p:extLst>
      <p:ext uri="{BB962C8B-B14F-4D97-AF65-F5344CB8AC3E}">
        <p14:creationId xmlns:p14="http://schemas.microsoft.com/office/powerpoint/2010/main" val="42970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smtClean="0">
                <a:latin typeface="Arial" panose="020B0604020202020204" pitchFamily="34" charset="0"/>
              </a:rPr>
              <a:t>Trainer to ask the following questions and record</a:t>
            </a:r>
            <a:r>
              <a:rPr lang="en-GB" altLang="en-US" baseline="0" dirty="0" smtClean="0">
                <a:latin typeface="Arial" panose="020B0604020202020204" pitchFamily="34" charset="0"/>
              </a:rPr>
              <a:t> </a:t>
            </a:r>
            <a:r>
              <a:rPr lang="en-GB" altLang="en-US" dirty="0" smtClean="0">
                <a:latin typeface="Arial" panose="020B0604020202020204" pitchFamily="34" charset="0"/>
              </a:rPr>
              <a:t>answers on flip chart:</a:t>
            </a:r>
          </a:p>
          <a:p>
            <a:endParaRPr lang="en-GB" altLang="en-US" dirty="0" smtClean="0">
              <a:latin typeface="Arial" panose="020B0604020202020204" pitchFamily="34" charset="0"/>
            </a:endParaRPr>
          </a:p>
          <a:p>
            <a:r>
              <a:rPr lang="en-GB" altLang="en-US" b="1" dirty="0" smtClean="0">
                <a:latin typeface="Arial" panose="020B0604020202020204" pitchFamily="34" charset="0"/>
              </a:rPr>
              <a:t>Q. Looking</a:t>
            </a:r>
            <a:r>
              <a:rPr lang="en-GB" altLang="en-US" b="1" baseline="0" dirty="0" smtClean="0">
                <a:latin typeface="Arial" panose="020B0604020202020204" pitchFamily="34" charset="0"/>
              </a:rPr>
              <a:t> at the pictures, can you identify why we use SDT</a:t>
            </a:r>
            <a:r>
              <a:rPr lang="en-GB" altLang="en-US" b="1" dirty="0" smtClean="0">
                <a:latin typeface="Arial" panose="020B0604020202020204" pitchFamily="34" charset="0"/>
              </a:rPr>
              <a:t>? i.e. </a:t>
            </a:r>
            <a:r>
              <a:rPr lang="en-GB" altLang="en-US" b="1" i="1" dirty="0" smtClean="0">
                <a:latin typeface="Arial" panose="020B0604020202020204" pitchFamily="34" charset="0"/>
              </a:rPr>
              <a:t>How are they different from</a:t>
            </a:r>
            <a:r>
              <a:rPr lang="en-GB" altLang="en-US" b="1" i="1" baseline="0" dirty="0" smtClean="0">
                <a:latin typeface="Arial" panose="020B0604020202020204" pitchFamily="34" charset="0"/>
              </a:rPr>
              <a:t> conventional teaching and learning approaches?</a:t>
            </a:r>
            <a:r>
              <a:rPr lang="en-GB" altLang="en-US" b="1" i="1" dirty="0" smtClean="0">
                <a:latin typeface="Arial" panose="020B0604020202020204" pitchFamily="34" charset="0"/>
              </a:rPr>
              <a:t>  </a:t>
            </a:r>
          </a:p>
          <a:p>
            <a:r>
              <a:rPr lang="en-GB" altLang="en-US" b="0" dirty="0" smtClean="0">
                <a:latin typeface="Arial" panose="020B0604020202020204" pitchFamily="34" charset="0"/>
              </a:rPr>
              <a:t>(Learners to use the pictures to help</a:t>
            </a:r>
            <a:r>
              <a:rPr lang="en-GB" altLang="en-US" b="0" baseline="0" dirty="0" smtClean="0">
                <a:latin typeface="Arial" panose="020B0604020202020204" pitchFamily="34" charset="0"/>
              </a:rPr>
              <a:t> – top left to right) Trainer to record on flip chart and compare to below:</a:t>
            </a:r>
          </a:p>
          <a:p>
            <a:endParaRPr lang="en-GB" altLang="en-US" b="1" dirty="0" smtClean="0">
              <a:latin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200" dirty="0" smtClean="0"/>
              <a:t>Be recorded and played back either following the activity or in the student’s own time</a:t>
            </a:r>
          </a:p>
          <a:p>
            <a:pPr marL="228600" indent="-228600">
              <a:buFont typeface="+mj-lt"/>
              <a:buAutoNum type="arabicPeriod"/>
              <a:defRPr/>
            </a:pPr>
            <a:r>
              <a:rPr lang="en-GB" sz="1200" dirty="0" smtClean="0"/>
              <a:t>Allow for segmented activities, which cannot be done in a real situation</a:t>
            </a:r>
          </a:p>
          <a:p>
            <a:pPr marL="228600" indent="-228600">
              <a:buFont typeface="+mj-lt"/>
              <a:buAutoNum type="arabicPeriod"/>
              <a:defRPr/>
            </a:pPr>
            <a:r>
              <a:rPr lang="en-GB" sz="1200" dirty="0" smtClean="0"/>
              <a:t>Allow for repetition and practice until skills are mastered </a:t>
            </a:r>
          </a:p>
          <a:p>
            <a:pPr marL="228600" indent="-228600">
              <a:buFont typeface="+mj-lt"/>
              <a:buAutoNum type="arabicPeriod"/>
              <a:defRPr/>
            </a:pPr>
            <a:r>
              <a:rPr lang="en-GB" sz="1200" dirty="0" smtClean="0"/>
              <a:t>Allow for dynamic, complex and unanticipated situations to be practiced and managed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200" dirty="0" smtClean="0"/>
              <a:t>Aid in the mastery of learning techniques and skills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200" dirty="0" smtClean="0"/>
              <a:t>Support learners as they deal with the unfamiliar in a safe environment in order to protect from them from unnecessary risk </a:t>
            </a:r>
          </a:p>
          <a:p>
            <a:pPr marL="228600" indent="-228600">
              <a:buFont typeface="+mj-lt"/>
              <a:buAutoNum type="arabicPeriod"/>
              <a:defRPr/>
            </a:pPr>
            <a:r>
              <a:rPr lang="en-GB" sz="1200" dirty="0" smtClean="0"/>
              <a:t>Can be adapted to suit specific situations or scenarios (e.g. local/national incidents)</a:t>
            </a:r>
          </a:p>
          <a:p>
            <a:endParaRPr lang="en-GB" altLang="en-US" dirty="0" smtClean="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smtClean="0"/>
              <a:t>Trainer to ask student for examples of SDT they use and which of the above they fit.</a:t>
            </a:r>
          </a:p>
          <a:p>
            <a:endParaRPr lang="en-GB" altLang="en-US" b="1" dirty="0" smtClean="0">
              <a:latin typeface="Arial" panose="020B0604020202020204" pitchFamily="34" charset="0"/>
            </a:endParaRPr>
          </a:p>
          <a:p>
            <a:r>
              <a:rPr lang="en-GB" altLang="en-US" b="1" dirty="0" smtClean="0">
                <a:latin typeface="Arial" panose="020B0604020202020204" pitchFamily="34" charset="0"/>
              </a:rPr>
              <a:t>Show</a:t>
            </a:r>
            <a:r>
              <a:rPr lang="en-GB" altLang="en-US" dirty="0" smtClean="0">
                <a:latin typeface="Arial" panose="020B0604020202020204" pitchFamily="34" charset="0"/>
              </a:rPr>
              <a:t> </a:t>
            </a:r>
            <a:r>
              <a:rPr lang="en-GB" altLang="en-US" b="1" dirty="0" smtClean="0">
                <a:latin typeface="Arial" panose="020B0604020202020204" pitchFamily="34" charset="0"/>
              </a:rPr>
              <a:t>slide 11</a:t>
            </a:r>
          </a:p>
          <a:p>
            <a:endParaRPr lang="en-US" altLang="en-US" dirty="0" smtClean="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6F251853-A2E3-43FD-AB61-4F7B98494C12}" type="slidenum">
              <a:rPr lang="en-GB" smtClean="0"/>
              <a:t>10</a:t>
            </a:fld>
            <a:endParaRPr lang="en-GB"/>
          </a:p>
        </p:txBody>
      </p:sp>
    </p:spTree>
    <p:extLst>
      <p:ext uri="{BB962C8B-B14F-4D97-AF65-F5344CB8AC3E}">
        <p14:creationId xmlns:p14="http://schemas.microsoft.com/office/powerpoint/2010/main" val="25142356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Activity 4:</a:t>
            </a:r>
            <a:r>
              <a:rPr lang="en-GB" sz="1200" kern="1200" dirty="0" smtClean="0">
                <a:solidFill>
                  <a:schemeClr val="tx1"/>
                </a:solidFill>
                <a:effectLst/>
                <a:latin typeface="+mn-lt"/>
                <a:ea typeface="+mn-ea"/>
                <a:cs typeface="+mn-cs"/>
              </a:rPr>
              <a:t> Trainer to put learners into 2 groups</a:t>
            </a:r>
            <a:r>
              <a:rPr lang="en-GB" sz="1200" kern="1200" baseline="0" dirty="0" smtClean="0">
                <a:solidFill>
                  <a:schemeClr val="tx1"/>
                </a:solidFill>
                <a:effectLst/>
                <a:latin typeface="+mn-lt"/>
                <a:ea typeface="+mn-ea"/>
                <a:cs typeface="+mn-cs"/>
              </a:rPr>
              <a:t> and </a:t>
            </a:r>
            <a:r>
              <a:rPr lang="en-GB" sz="1200" kern="1200" dirty="0" smtClean="0">
                <a:solidFill>
                  <a:schemeClr val="tx1"/>
                </a:solidFill>
                <a:effectLst/>
                <a:latin typeface="+mn-lt"/>
                <a:ea typeface="+mn-ea"/>
                <a:cs typeface="+mn-cs"/>
              </a:rPr>
              <a:t>remind learners of the 6 SDT identified earlier in the session i.e. </a:t>
            </a:r>
            <a:r>
              <a:rPr lang="en-GB" sz="1200" b="1" kern="1200" dirty="0" smtClean="0">
                <a:solidFill>
                  <a:schemeClr val="tx1"/>
                </a:solidFill>
                <a:effectLst/>
                <a:latin typeface="+mn-lt"/>
                <a:ea typeface="+mn-ea"/>
                <a:cs typeface="+mn-cs"/>
              </a:rPr>
              <a:t>HYDRA – simulation – case studies – paper feeds – role play – gamification</a:t>
            </a:r>
            <a:r>
              <a:rPr lang="en-GB" sz="1200" kern="1200" dirty="0" smtClean="0">
                <a:solidFill>
                  <a:schemeClr val="tx1"/>
                </a:solidFill>
                <a:effectLst/>
                <a:latin typeface="+mn-lt"/>
                <a:ea typeface="+mn-ea"/>
                <a:cs typeface="+mn-cs"/>
              </a:rPr>
              <a:t>.  </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Trainer to allocate each group </a:t>
            </a:r>
            <a:r>
              <a:rPr lang="en-GB" sz="1200" b="1" kern="1200" dirty="0" smtClean="0">
                <a:solidFill>
                  <a:schemeClr val="tx1"/>
                </a:solidFill>
                <a:effectLst/>
                <a:latin typeface="+mn-lt"/>
                <a:ea typeface="+mn-ea"/>
                <a:cs typeface="+mn-cs"/>
              </a:rPr>
              <a:t>3 SDTs</a:t>
            </a:r>
            <a:r>
              <a:rPr lang="en-GB" sz="1200" kern="1200" dirty="0" smtClean="0">
                <a:solidFill>
                  <a:schemeClr val="tx1"/>
                </a:solidFill>
                <a:effectLst/>
                <a:latin typeface="+mn-lt"/>
                <a:ea typeface="+mn-ea"/>
                <a:cs typeface="+mn-cs"/>
              </a:rPr>
              <a:t> from the list.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Trainer to pose the following question to the groups:</a:t>
            </a:r>
          </a:p>
          <a:p>
            <a:r>
              <a:rPr lang="en-GB" sz="1200" kern="1200" dirty="0" smtClean="0">
                <a:solidFill>
                  <a:schemeClr val="tx1"/>
                </a:solidFill>
                <a:effectLst/>
                <a:latin typeface="+mn-lt"/>
                <a:ea typeface="+mn-ea"/>
                <a:cs typeface="+mn-cs"/>
              </a:rPr>
              <a:t> </a:t>
            </a:r>
          </a:p>
          <a:p>
            <a:r>
              <a:rPr lang="en-GB" sz="1200" b="1" kern="1200" dirty="0" smtClean="0">
                <a:solidFill>
                  <a:schemeClr val="tx1"/>
                </a:solidFill>
                <a:effectLst/>
                <a:latin typeface="+mn-lt"/>
                <a:ea typeface="+mn-ea"/>
                <a:cs typeface="+mn-cs"/>
              </a:rPr>
              <a:t>Q. For each of your SDTs, what issues might influence the development of them? For example, time – discuss.</a:t>
            </a:r>
            <a:r>
              <a:rPr lang="en-GB" sz="1200" kern="1200" dirty="0" smtClean="0">
                <a:solidFill>
                  <a:schemeClr val="tx1"/>
                </a:solidFill>
                <a:effectLst/>
                <a:latin typeface="+mn-lt"/>
                <a:ea typeface="+mn-ea"/>
                <a:cs typeface="+mn-cs"/>
              </a:rPr>
              <a:t> </a:t>
            </a:r>
            <a:r>
              <a:rPr lang="en-GB" sz="1200" kern="1200" baseline="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Each group to identify issues associated with their particular SDTs, and record their answers on flip chart paper.  Each group to feedback answers to other groups</a:t>
            </a:r>
          </a:p>
          <a:p>
            <a:endParaRPr lang="en-GB" altLang="en-US" dirty="0" smtClean="0">
              <a:latin typeface="Arial" panose="020B0604020202020204" pitchFamily="34" charset="0"/>
            </a:endParaRPr>
          </a:p>
          <a:p>
            <a:r>
              <a:rPr lang="en-GB" altLang="en-US" dirty="0" smtClean="0">
                <a:latin typeface="Arial" panose="020B0604020202020204" pitchFamily="34" charset="0"/>
              </a:rPr>
              <a:t>Answers could include: </a:t>
            </a:r>
          </a:p>
          <a:p>
            <a:endParaRPr lang="en-GB" altLang="en-US" dirty="0" smtClean="0">
              <a:latin typeface="Arial" panose="020B0604020202020204" pitchFamily="34" charset="0"/>
            </a:endParaRPr>
          </a:p>
          <a:p>
            <a:pPr marL="171450" indent="-171450">
              <a:buFont typeface="Arial" panose="020B0604020202020204" pitchFamily="34" charset="0"/>
              <a:buChar char="•"/>
            </a:pPr>
            <a:r>
              <a:rPr lang="en-GB" altLang="en-US" dirty="0" smtClean="0">
                <a:latin typeface="Arial" panose="020B0604020202020204" pitchFamily="34" charset="0"/>
              </a:rPr>
              <a:t>adapting to changing technologies </a:t>
            </a:r>
          </a:p>
          <a:p>
            <a:pPr marL="171450" indent="-171450">
              <a:buFont typeface="Arial" panose="020B0604020202020204" pitchFamily="34" charset="0"/>
              <a:buChar char="•"/>
            </a:pPr>
            <a:r>
              <a:rPr lang="en-GB" altLang="en-US" dirty="0" smtClean="0">
                <a:latin typeface="Arial" panose="020B0604020202020204" pitchFamily="34" charset="0"/>
              </a:rPr>
              <a:t>availability of resources </a:t>
            </a:r>
          </a:p>
          <a:p>
            <a:pPr marL="171450" indent="-171450">
              <a:buFont typeface="Arial" panose="020B0604020202020204" pitchFamily="34" charset="0"/>
              <a:buChar char="•"/>
            </a:pPr>
            <a:r>
              <a:rPr lang="en-GB" altLang="en-US" dirty="0" smtClean="0">
                <a:latin typeface="Arial" panose="020B0604020202020204" pitchFamily="34" charset="0"/>
              </a:rPr>
              <a:t>keeping up to date with requirements of skills and knowledge </a:t>
            </a:r>
          </a:p>
          <a:p>
            <a:pPr marL="171450" indent="-171450">
              <a:buFont typeface="Arial" panose="020B0604020202020204" pitchFamily="34" charset="0"/>
              <a:buChar char="•"/>
            </a:pPr>
            <a:r>
              <a:rPr lang="en-GB" altLang="en-US" dirty="0" smtClean="0">
                <a:latin typeface="Arial" panose="020B0604020202020204" pitchFamily="34" charset="0"/>
              </a:rPr>
              <a:t>Time</a:t>
            </a:r>
          </a:p>
          <a:p>
            <a:pPr marL="171450" indent="-171450">
              <a:buFont typeface="Arial" panose="020B0604020202020204" pitchFamily="34" charset="0"/>
              <a:buChar char="•"/>
            </a:pPr>
            <a:r>
              <a:rPr lang="en-GB" altLang="en-US" dirty="0" smtClean="0">
                <a:latin typeface="Arial" panose="020B0604020202020204" pitchFamily="34" charset="0"/>
              </a:rPr>
              <a:t>Cost</a:t>
            </a:r>
          </a:p>
          <a:p>
            <a:r>
              <a:rPr lang="en-GB" altLang="en-US" dirty="0" smtClean="0">
                <a:latin typeface="Arial" panose="020B0604020202020204" pitchFamily="34" charset="0"/>
              </a:rPr>
              <a:t> </a:t>
            </a:r>
          </a:p>
          <a:p>
            <a:r>
              <a:rPr lang="en-GB" altLang="en-US" dirty="0" smtClean="0">
                <a:latin typeface="Arial" panose="020B0604020202020204" pitchFamily="34" charset="0"/>
              </a:rPr>
              <a:t>Debrief activity.</a:t>
            </a:r>
          </a:p>
          <a:p>
            <a:endParaRPr lang="en-GB" dirty="0" smtClean="0"/>
          </a:p>
          <a:p>
            <a:r>
              <a:rPr lang="en-GB" b="1" dirty="0" smtClean="0"/>
              <a:t>Show slide 12</a:t>
            </a:r>
            <a:endParaRPr lang="en-GB" b="1" dirty="0"/>
          </a:p>
        </p:txBody>
      </p:sp>
      <p:sp>
        <p:nvSpPr>
          <p:cNvPr id="4" name="Slide Number Placeholder 3"/>
          <p:cNvSpPr>
            <a:spLocks noGrp="1"/>
          </p:cNvSpPr>
          <p:nvPr>
            <p:ph type="sldNum" sz="quarter" idx="10"/>
          </p:nvPr>
        </p:nvSpPr>
        <p:spPr/>
        <p:txBody>
          <a:bodyPr/>
          <a:lstStyle/>
          <a:p>
            <a:fld id="{6F251853-A2E3-43FD-AB61-4F7B98494C12}" type="slidenum">
              <a:rPr lang="en-GB" smtClean="0"/>
              <a:t>11</a:t>
            </a:fld>
            <a:endParaRPr lang="en-GB"/>
          </a:p>
        </p:txBody>
      </p:sp>
    </p:spTree>
    <p:extLst>
      <p:ext uri="{BB962C8B-B14F-4D97-AF65-F5344CB8AC3E}">
        <p14:creationId xmlns:p14="http://schemas.microsoft.com/office/powerpoint/2010/main" val="15176433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defRPr/>
            </a:pPr>
            <a:r>
              <a:rPr lang="en-GB" dirty="0" smtClean="0"/>
              <a:t>Explain that sometimes we need to adapt/change our delivery techniques to meet learner needs.  This could be ‘in-action’ whilst the lesson is still going on </a:t>
            </a:r>
            <a:r>
              <a:rPr lang="en-GB" b="1" dirty="0" smtClean="0"/>
              <a:t>OR</a:t>
            </a:r>
            <a:r>
              <a:rPr lang="en-GB" dirty="0" smtClean="0"/>
              <a:t> ‘on-action’ following completion of the lesson.</a:t>
            </a:r>
          </a:p>
          <a:p>
            <a:pPr>
              <a:buFont typeface="Arial" panose="020B0604020202020204" pitchFamily="34" charset="0"/>
              <a:buNone/>
              <a:defRPr/>
            </a:pPr>
            <a:endParaRPr lang="en-GB" b="1" dirty="0" smtClean="0"/>
          </a:p>
          <a:p>
            <a:pPr>
              <a:defRPr/>
            </a:pPr>
            <a:r>
              <a:rPr lang="en-GB" b="1" dirty="0" smtClean="0"/>
              <a:t>Activity 5:  </a:t>
            </a:r>
            <a:r>
              <a:rPr lang="en-GB" dirty="0" smtClean="0"/>
              <a:t>Trainer to place learners in same groups as for activity 2.  Trainer to explain activity i.e. using the SDTs they had in Activity 2, work together to identify as many ways as possible that each SDT could be adapted to meet learner needs. </a:t>
            </a:r>
            <a:r>
              <a:rPr lang="en-GB" b="1" dirty="0" smtClean="0"/>
              <a:t>For</a:t>
            </a:r>
            <a:r>
              <a:rPr lang="en-GB" b="1" baseline="0" dirty="0" smtClean="0"/>
              <a:t> example, can it be adapted to suit specific or all learning styles?</a:t>
            </a:r>
            <a:endParaRPr lang="en-GB" b="1" dirty="0" smtClean="0"/>
          </a:p>
          <a:p>
            <a:pPr marL="0" indent="0">
              <a:buFont typeface="Arial" panose="020B0604020202020204" pitchFamily="34" charset="0"/>
              <a:buNone/>
            </a:pPr>
            <a:endParaRPr lang="en-GB" altLang="en-US" i="0" dirty="0" smtClean="0">
              <a:latin typeface="Arial" panose="020B0604020202020204" pitchFamily="34" charset="0"/>
            </a:endParaRPr>
          </a:p>
          <a:p>
            <a:pPr marL="0" indent="0">
              <a:buFont typeface="Arial" panose="020B0604020202020204" pitchFamily="34" charset="0"/>
              <a:buNone/>
            </a:pPr>
            <a:r>
              <a:rPr lang="en-GB" altLang="en-US" i="0" dirty="0" smtClean="0">
                <a:latin typeface="Arial" panose="020B0604020202020204" pitchFamily="34" charset="0"/>
              </a:rPr>
              <a:t>Some</a:t>
            </a:r>
            <a:r>
              <a:rPr lang="en-GB" altLang="en-US" i="0" baseline="0" dirty="0" smtClean="0">
                <a:latin typeface="Arial" panose="020B0604020202020204" pitchFamily="34" charset="0"/>
              </a:rPr>
              <a:t> of the ways of adapting SDTs might include:</a:t>
            </a:r>
          </a:p>
          <a:p>
            <a:pPr marL="0" indent="0">
              <a:buFont typeface="Arial" panose="020B0604020202020204" pitchFamily="34" charset="0"/>
              <a:buNone/>
            </a:pPr>
            <a:endParaRPr lang="en-GB" altLang="en-US" i="0" dirty="0" smtClean="0">
              <a:latin typeface="Arial" panose="020B0604020202020204" pitchFamily="34" charset="0"/>
            </a:endParaRPr>
          </a:p>
          <a:p>
            <a:pPr marL="171450" indent="-171450">
              <a:buFont typeface="Arial" panose="020B0604020202020204" pitchFamily="34" charset="0"/>
              <a:buChar char="•"/>
              <a:defRPr/>
            </a:pPr>
            <a:r>
              <a:rPr lang="en-US" altLang="en-US" dirty="0" smtClean="0">
                <a:latin typeface="Arial" panose="020B0604020202020204" pitchFamily="34" charset="0"/>
              </a:rPr>
              <a:t>Group work (by ability, experience, learning style etc.)</a:t>
            </a:r>
          </a:p>
          <a:p>
            <a:pPr marL="171450" indent="-171450">
              <a:buFont typeface="Arial" panose="020B0604020202020204" pitchFamily="34" charset="0"/>
              <a:buChar char="•"/>
              <a:defRPr/>
            </a:pPr>
            <a:r>
              <a:rPr lang="en-US" altLang="en-US" dirty="0" smtClean="0">
                <a:latin typeface="Arial" panose="020B0604020202020204" pitchFamily="34" charset="0"/>
              </a:rPr>
              <a:t>Independent learning</a:t>
            </a:r>
          </a:p>
          <a:p>
            <a:pPr marL="171450" indent="-171450">
              <a:buFont typeface="Arial" panose="020B0604020202020204" pitchFamily="34" charset="0"/>
              <a:buChar char="•"/>
              <a:defRPr/>
            </a:pPr>
            <a:r>
              <a:rPr lang="en-US" altLang="en-US" dirty="0" smtClean="0">
                <a:latin typeface="Arial" panose="020B0604020202020204" pitchFamily="34" charset="0"/>
              </a:rPr>
              <a:t>Environment (changing the</a:t>
            </a:r>
            <a:r>
              <a:rPr lang="en-US" altLang="en-US" baseline="0" dirty="0" smtClean="0">
                <a:latin typeface="Arial" panose="020B0604020202020204" pitchFamily="34" charset="0"/>
              </a:rPr>
              <a:t> environment to suit specific needs)</a:t>
            </a:r>
            <a:endParaRPr lang="en-US" altLang="en-US" dirty="0" smtClean="0">
              <a:latin typeface="Arial" panose="020B0604020202020204" pitchFamily="34" charset="0"/>
            </a:endParaRPr>
          </a:p>
          <a:p>
            <a:pPr marL="171450" indent="-171450">
              <a:buFont typeface="Arial" panose="020B0604020202020204" pitchFamily="34" charset="0"/>
              <a:buChar char="•"/>
              <a:defRPr/>
            </a:pPr>
            <a:r>
              <a:rPr lang="en-US" altLang="en-US" dirty="0" smtClean="0">
                <a:latin typeface="Arial" panose="020B0604020202020204" pitchFamily="34" charset="0"/>
              </a:rPr>
              <a:t>Breaking activities into small sections</a:t>
            </a:r>
          </a:p>
          <a:p>
            <a:pPr marL="0" indent="0">
              <a:buFont typeface="Arial" panose="020B0604020202020204" pitchFamily="34" charset="0"/>
              <a:buNone/>
              <a:defRPr/>
            </a:pPr>
            <a:endParaRPr lang="en-US" altLang="en-US" dirty="0" smtClean="0">
              <a:latin typeface="Arial" panose="020B0604020202020204" pitchFamily="34" charset="0"/>
            </a:endParaRPr>
          </a:p>
          <a:p>
            <a:pPr marL="0" indent="0">
              <a:buFont typeface="Arial" panose="020B0604020202020204" pitchFamily="34" charset="0"/>
              <a:buNone/>
              <a:defRPr/>
            </a:pPr>
            <a:r>
              <a:rPr lang="en-US" altLang="en-US" dirty="0" smtClean="0">
                <a:latin typeface="Arial" panose="020B0604020202020204" pitchFamily="34" charset="0"/>
              </a:rPr>
              <a:t>Each group to feedback answers to other</a:t>
            </a:r>
            <a:r>
              <a:rPr lang="en-US" altLang="en-US" baseline="0" dirty="0" smtClean="0">
                <a:latin typeface="Arial" panose="020B0604020202020204" pitchFamily="34" charset="0"/>
              </a:rPr>
              <a:t> groups.  Trainer to debrief.</a:t>
            </a:r>
          </a:p>
          <a:p>
            <a:pPr marL="0" indent="0">
              <a:buFont typeface="Arial" panose="020B0604020202020204" pitchFamily="34" charset="0"/>
              <a:buNone/>
              <a:defRPr/>
            </a:pPr>
            <a:endParaRPr lang="en-US" altLang="en-US" b="1" dirty="0" smtClean="0">
              <a:latin typeface="Arial" panose="020B0604020202020204" pitchFamily="34" charset="0"/>
            </a:endParaRPr>
          </a:p>
          <a:p>
            <a:pPr marL="0" indent="0">
              <a:buFont typeface="Arial" panose="020B0604020202020204" pitchFamily="34" charset="0"/>
              <a:buNone/>
              <a:defRPr/>
            </a:pPr>
            <a:r>
              <a:rPr lang="en-US" altLang="en-US" b="1" dirty="0" smtClean="0">
                <a:latin typeface="Arial" panose="020B0604020202020204" pitchFamily="34" charset="0"/>
              </a:rPr>
              <a:t>Lunch break</a:t>
            </a:r>
          </a:p>
          <a:p>
            <a:pPr marL="0" indent="0">
              <a:buFont typeface="Arial" panose="020B0604020202020204" pitchFamily="34" charset="0"/>
              <a:buNone/>
              <a:defRPr/>
            </a:pPr>
            <a:endParaRPr lang="en-US" altLang="en-US" b="1" dirty="0" smtClean="0">
              <a:latin typeface="Arial" panose="020B0604020202020204" pitchFamily="34" charset="0"/>
            </a:endParaRPr>
          </a:p>
          <a:p>
            <a:pPr>
              <a:buFont typeface="Arial" panose="020B0604020202020204" pitchFamily="34" charset="0"/>
              <a:buNone/>
              <a:defRPr/>
            </a:pPr>
            <a:r>
              <a:rPr lang="en-US" altLang="en-US" b="1" dirty="0" smtClean="0">
                <a:latin typeface="Arial" panose="020B0604020202020204" pitchFamily="34" charset="0"/>
              </a:rPr>
              <a:t>Show</a:t>
            </a:r>
            <a:r>
              <a:rPr lang="en-US" altLang="en-US" dirty="0" smtClean="0">
                <a:latin typeface="Arial" panose="020B0604020202020204" pitchFamily="34" charset="0"/>
              </a:rPr>
              <a:t> </a:t>
            </a:r>
            <a:r>
              <a:rPr lang="en-US" altLang="en-US" b="1" dirty="0" smtClean="0">
                <a:latin typeface="Arial" panose="020B0604020202020204" pitchFamily="34" charset="0"/>
              </a:rPr>
              <a:t>slide 13</a:t>
            </a:r>
          </a:p>
          <a:p>
            <a:endParaRPr lang="en-GB" dirty="0"/>
          </a:p>
        </p:txBody>
      </p:sp>
      <p:sp>
        <p:nvSpPr>
          <p:cNvPr id="4" name="Slide Number Placeholder 3"/>
          <p:cNvSpPr>
            <a:spLocks noGrp="1"/>
          </p:cNvSpPr>
          <p:nvPr>
            <p:ph type="sldNum" sz="quarter" idx="10"/>
          </p:nvPr>
        </p:nvSpPr>
        <p:spPr/>
        <p:txBody>
          <a:bodyPr/>
          <a:lstStyle/>
          <a:p>
            <a:fld id="{6F251853-A2E3-43FD-AB61-4F7B98494C12}" type="slidenum">
              <a:rPr lang="en-GB" smtClean="0"/>
              <a:t>12</a:t>
            </a:fld>
            <a:endParaRPr lang="en-GB"/>
          </a:p>
        </p:txBody>
      </p:sp>
    </p:spTree>
    <p:extLst>
      <p:ext uri="{BB962C8B-B14F-4D97-AF65-F5344CB8AC3E}">
        <p14:creationId xmlns:p14="http://schemas.microsoft.com/office/powerpoint/2010/main" val="27529713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1" dirty="0" smtClean="0">
                <a:latin typeface="Arial" panose="020B0604020202020204" pitchFamily="34" charset="0"/>
              </a:rPr>
              <a:t>Knowledge Check </a:t>
            </a:r>
            <a:r>
              <a:rPr lang="en-GB" altLang="en-US" dirty="0" smtClean="0">
                <a:latin typeface="Arial" panose="020B0604020202020204" pitchFamily="34" charset="0"/>
              </a:rPr>
              <a:t>(15 minutes)</a:t>
            </a:r>
          </a:p>
          <a:p>
            <a:endParaRPr lang="en-GB" altLang="en-US" dirty="0" smtClean="0">
              <a:latin typeface="Arial" panose="020B0604020202020204" pitchFamily="34" charset="0"/>
            </a:endParaRPr>
          </a:p>
          <a:p>
            <a:r>
              <a:rPr lang="en-GB" dirty="0" smtClean="0"/>
              <a:t>Show slide 14</a:t>
            </a:r>
            <a:endParaRPr lang="en-GB" dirty="0"/>
          </a:p>
        </p:txBody>
      </p:sp>
      <p:sp>
        <p:nvSpPr>
          <p:cNvPr id="4" name="Slide Number Placeholder 3"/>
          <p:cNvSpPr>
            <a:spLocks noGrp="1"/>
          </p:cNvSpPr>
          <p:nvPr>
            <p:ph type="sldNum" sz="quarter" idx="10"/>
          </p:nvPr>
        </p:nvSpPr>
        <p:spPr/>
        <p:txBody>
          <a:bodyPr/>
          <a:lstStyle/>
          <a:p>
            <a:fld id="{6F251853-A2E3-43FD-AB61-4F7B98494C12}" type="slidenum">
              <a:rPr lang="en-GB" smtClean="0"/>
              <a:t>13</a:t>
            </a:fld>
            <a:endParaRPr lang="en-GB"/>
          </a:p>
        </p:txBody>
      </p:sp>
    </p:spTree>
    <p:extLst>
      <p:ext uri="{BB962C8B-B14F-4D97-AF65-F5344CB8AC3E}">
        <p14:creationId xmlns:p14="http://schemas.microsoft.com/office/powerpoint/2010/main" val="2862379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smtClean="0">
                <a:latin typeface="Arial" panose="020B0604020202020204" pitchFamily="34" charset="0"/>
              </a:rPr>
              <a:t>Re-visit objectives and provide summary of lesson. (5 minutes)</a:t>
            </a:r>
          </a:p>
          <a:p>
            <a:endParaRPr lang="en-GB" altLang="en-US" dirty="0" smtClean="0">
              <a:latin typeface="Arial" panose="020B0604020202020204" pitchFamily="34" charset="0"/>
            </a:endParaRPr>
          </a:p>
          <a:p>
            <a:r>
              <a:rPr lang="en-GB" b="1" dirty="0" smtClean="0"/>
              <a:t>Show slide 15</a:t>
            </a:r>
            <a:endParaRPr lang="en-GB" b="1" dirty="0"/>
          </a:p>
        </p:txBody>
      </p:sp>
      <p:sp>
        <p:nvSpPr>
          <p:cNvPr id="4" name="Slide Number Placeholder 3"/>
          <p:cNvSpPr>
            <a:spLocks noGrp="1"/>
          </p:cNvSpPr>
          <p:nvPr>
            <p:ph type="sldNum" sz="quarter" idx="10"/>
          </p:nvPr>
        </p:nvSpPr>
        <p:spPr/>
        <p:txBody>
          <a:bodyPr/>
          <a:lstStyle/>
          <a:p>
            <a:fld id="{6F251853-A2E3-43FD-AB61-4F7B98494C12}" type="slidenum">
              <a:rPr lang="en-GB" smtClean="0"/>
              <a:t>14</a:t>
            </a:fld>
            <a:endParaRPr lang="en-GB"/>
          </a:p>
        </p:txBody>
      </p:sp>
    </p:spTree>
    <p:extLst>
      <p:ext uri="{BB962C8B-B14F-4D97-AF65-F5344CB8AC3E}">
        <p14:creationId xmlns:p14="http://schemas.microsoft.com/office/powerpoint/2010/main" val="40394669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smtClean="0">
                <a:latin typeface="Arial" panose="020B0604020202020204" pitchFamily="34" charset="0"/>
              </a:rPr>
              <a:t>Go through written assignments following on from this lesson.</a:t>
            </a:r>
          </a:p>
          <a:p>
            <a:endParaRPr lang="en-GB" altLang="en-US" dirty="0" smtClean="0">
              <a:latin typeface="Arial" panose="020B0604020202020204" pitchFamily="34" charset="0"/>
            </a:endParaRPr>
          </a:p>
          <a:p>
            <a:r>
              <a:rPr lang="en-GB" altLang="en-US" b="1" dirty="0" smtClean="0">
                <a:latin typeface="Arial" panose="020B0604020202020204" pitchFamily="34" charset="0"/>
              </a:rPr>
              <a:t>Tasks 4a, 6a and 8a.</a:t>
            </a:r>
          </a:p>
          <a:p>
            <a:endParaRPr lang="en-GB" dirty="0"/>
          </a:p>
        </p:txBody>
      </p:sp>
      <p:sp>
        <p:nvSpPr>
          <p:cNvPr id="4" name="Slide Number Placeholder 3"/>
          <p:cNvSpPr>
            <a:spLocks noGrp="1"/>
          </p:cNvSpPr>
          <p:nvPr>
            <p:ph type="sldNum" sz="quarter" idx="10"/>
          </p:nvPr>
        </p:nvSpPr>
        <p:spPr/>
        <p:txBody>
          <a:bodyPr/>
          <a:lstStyle/>
          <a:p>
            <a:fld id="{6F251853-A2E3-43FD-AB61-4F7B98494C12}" type="slidenum">
              <a:rPr lang="en-GB" smtClean="0"/>
              <a:t>15</a:t>
            </a:fld>
            <a:endParaRPr lang="en-GB"/>
          </a:p>
        </p:txBody>
      </p:sp>
    </p:spTree>
    <p:extLst>
      <p:ext uri="{BB962C8B-B14F-4D97-AF65-F5344CB8AC3E}">
        <p14:creationId xmlns:p14="http://schemas.microsoft.com/office/powerpoint/2010/main" val="39675560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02/10/2019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02/10/2019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02/10/2019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02/10/2019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02/10/2019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02/10/2019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02/10/2019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8" Type="http://schemas.openxmlformats.org/officeDocument/2006/relationships/image" Target="../media/image11.png"/><Relationship Id="rId13" Type="http://schemas.openxmlformats.org/officeDocument/2006/relationships/image" Target="../media/image16.jpeg"/><Relationship Id="rId3" Type="http://schemas.openxmlformats.org/officeDocument/2006/relationships/image" Target="../media/image2.jpg"/><Relationship Id="rId7" Type="http://schemas.openxmlformats.org/officeDocument/2006/relationships/image" Target="../media/image10.jpeg"/><Relationship Id="rId12"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9.jpeg"/><Relationship Id="rId11" Type="http://schemas.openxmlformats.org/officeDocument/2006/relationships/image" Target="../media/image14.jpeg"/><Relationship Id="rId5" Type="http://schemas.openxmlformats.org/officeDocument/2006/relationships/image" Target="../media/image8.png"/><Relationship Id="rId10" Type="http://schemas.openxmlformats.org/officeDocument/2006/relationships/image" Target="../media/image13.jpeg"/><Relationship Id="rId4" Type="http://schemas.openxmlformats.org/officeDocument/2006/relationships/image" Target="../media/image7.png"/><Relationship Id="rId9"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jpeg"/><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23.jp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2.jpg"/><Relationship Id="rId5" Type="http://schemas.openxmlformats.org/officeDocument/2006/relationships/image" Target="../media/image21.jpeg"/><Relationship Id="rId4" Type="http://schemas.openxmlformats.org/officeDocument/2006/relationships/image" Target="../media/image20.jpeg"/></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27.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6.jpeg"/><Relationship Id="rId5" Type="http://schemas.openxmlformats.org/officeDocument/2006/relationships/image" Target="../media/image25.jpeg"/><Relationship Id="rId4" Type="http://schemas.openxmlformats.org/officeDocument/2006/relationships/image" Target="../media/image24.jpeg"/></Relationships>
</file>

<file path=ppt/slides/_rels/slide10.xml.rels><?xml version="1.0" encoding="UTF-8" standalone="yes"?>
<Relationships xmlns="http://schemas.openxmlformats.org/package/2006/relationships"><Relationship Id="rId8" Type="http://schemas.openxmlformats.org/officeDocument/2006/relationships/image" Target="../media/image32.jpg"/><Relationship Id="rId3" Type="http://schemas.openxmlformats.org/officeDocument/2006/relationships/image" Target="../media/image2.jpg"/><Relationship Id="rId7" Type="http://schemas.openxmlformats.org/officeDocument/2006/relationships/image" Target="../media/image31.jp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30.jpg"/><Relationship Id="rId5" Type="http://schemas.openxmlformats.org/officeDocument/2006/relationships/image" Target="../media/image29.jpg"/><Relationship Id="rId4" Type="http://schemas.openxmlformats.org/officeDocument/2006/relationships/image" Target="../media/image28.jpg"/><Relationship Id="rId9" Type="http://schemas.openxmlformats.org/officeDocument/2006/relationships/image" Target="../media/image33.png"/></Relationships>
</file>

<file path=ppt/slides/_rels/slide1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34.jpg"/></Relationships>
</file>

<file path=ppt/slides/_rels/slide1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1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36.jpg"/></Relationships>
</file>

<file path=ppt/slides/_rels/slide1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1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37.gif"/></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472921" y="0"/>
            <a:ext cx="3546988" cy="6740307"/>
          </a:xfrm>
          <a:prstGeom prst="rect">
            <a:avLst/>
          </a:prstGeom>
          <a:noFill/>
        </p:spPr>
        <p:txBody>
          <a:bodyPr wrap="square" rtlCol="0">
            <a:spAutoFit/>
          </a:bodyPr>
          <a:lstStyle/>
          <a:p>
            <a:r>
              <a:rPr lang="en-GB" sz="4000" b="1" dirty="0" smtClean="0">
                <a:solidFill>
                  <a:schemeClr val="bg1"/>
                </a:solidFill>
                <a:latin typeface="Tahoma" panose="020B0604030504040204" pitchFamily="34" charset="0"/>
                <a:ea typeface="Tahoma" panose="020B0604030504040204" pitchFamily="34" charset="0"/>
                <a:cs typeface="Tahoma" panose="020B0604030504040204" pitchFamily="34" charset="0"/>
              </a:rPr>
              <a:t>Teaching &amp; Learning Approaches</a:t>
            </a:r>
            <a:endParaRPr lang="en-GB" sz="4000" b="1" dirty="0">
              <a:solidFill>
                <a:schemeClr val="bg1"/>
              </a:solidFill>
              <a:latin typeface="Tahoma" panose="020B0604030504040204" pitchFamily="34" charset="0"/>
              <a:ea typeface="Tahoma" panose="020B0604030504040204" pitchFamily="34" charset="0"/>
              <a:cs typeface="Tahoma" panose="020B0604030504040204" pitchFamily="34" charset="0"/>
            </a:endParaRPr>
          </a:p>
          <a:p>
            <a:pPr algn="ctr"/>
            <a:r>
              <a:rPr lang="en-GB" sz="4000" b="1" dirty="0" smtClean="0">
                <a:solidFill>
                  <a:schemeClr val="bg1"/>
                </a:solidFill>
                <a:latin typeface="Tahoma" panose="020B0604030504040204" pitchFamily="34" charset="0"/>
                <a:ea typeface="Tahoma" panose="020B0604030504040204" pitchFamily="34" charset="0"/>
                <a:cs typeface="Tahoma" panose="020B0604030504040204" pitchFamily="34" charset="0"/>
              </a:rPr>
              <a:t>-</a:t>
            </a:r>
          </a:p>
          <a:p>
            <a:r>
              <a:rPr lang="en-GB" sz="4000" b="1" dirty="0" smtClean="0">
                <a:solidFill>
                  <a:schemeClr val="bg1"/>
                </a:solidFill>
                <a:latin typeface="Tahoma" panose="020B0604030504040204" pitchFamily="34" charset="0"/>
                <a:ea typeface="Tahoma" panose="020B0604030504040204" pitchFamily="34" charset="0"/>
                <a:cs typeface="Tahoma" panose="020B0604030504040204" pitchFamily="34" charset="0"/>
              </a:rPr>
              <a:t>Resources </a:t>
            </a:r>
          </a:p>
          <a:p>
            <a:pPr algn="ctr"/>
            <a:r>
              <a:rPr lang="en-GB" sz="4000" b="1" dirty="0" smtClean="0">
                <a:solidFill>
                  <a:schemeClr val="bg1"/>
                </a:solidFill>
                <a:latin typeface="Tahoma" panose="020B0604030504040204" pitchFamily="34" charset="0"/>
                <a:ea typeface="Tahoma" panose="020B0604030504040204" pitchFamily="34" charset="0"/>
                <a:cs typeface="Tahoma" panose="020B0604030504040204" pitchFamily="34" charset="0"/>
              </a:rPr>
              <a:t>-</a:t>
            </a:r>
            <a:endParaRPr lang="en-GB" sz="4000" b="1" dirty="0">
              <a:solidFill>
                <a:schemeClr val="bg1"/>
              </a:solidFill>
              <a:latin typeface="Tahoma" panose="020B0604030504040204" pitchFamily="34" charset="0"/>
              <a:ea typeface="Tahoma" panose="020B0604030504040204" pitchFamily="34" charset="0"/>
              <a:cs typeface="Tahoma" panose="020B0604030504040204" pitchFamily="34" charset="0"/>
            </a:endParaRPr>
          </a:p>
          <a:p>
            <a:r>
              <a:rPr lang="en-GB" sz="4000" b="1" dirty="0" smtClean="0">
                <a:solidFill>
                  <a:schemeClr val="bg1"/>
                </a:solidFill>
                <a:latin typeface="Tahoma" panose="020B0604030504040204" pitchFamily="34" charset="0"/>
                <a:ea typeface="Tahoma" panose="020B0604030504040204" pitchFamily="34" charset="0"/>
                <a:cs typeface="Tahoma" panose="020B0604030504040204" pitchFamily="34" charset="0"/>
              </a:rPr>
              <a:t>Specialist Delivery Techniques</a:t>
            </a:r>
          </a:p>
          <a:p>
            <a:endParaRPr lang="en-GB" sz="3600" dirty="0">
              <a:solidFill>
                <a:schemeClr val="bg1"/>
              </a:solidFill>
              <a:latin typeface="Tahoma" panose="020B0604030504040204" pitchFamily="34" charset="0"/>
              <a:ea typeface="Tahoma" panose="020B0604030504040204" pitchFamily="34" charset="0"/>
              <a:cs typeface="Tahoma" panose="020B0604030504040204" pitchFamily="34" charset="0"/>
            </a:endParaRPr>
          </a:p>
          <a:p>
            <a:r>
              <a:rPr lang="en-GB" sz="3600" dirty="0" smtClean="0">
                <a:solidFill>
                  <a:schemeClr val="bg1"/>
                </a:solidFill>
                <a:latin typeface="Tahoma" panose="020B0604030504040204" pitchFamily="34" charset="0"/>
                <a:ea typeface="Tahoma" panose="020B0604030504040204" pitchFamily="34" charset="0"/>
                <a:cs typeface="Tahoma" panose="020B0604030504040204" pitchFamily="34" charset="0"/>
              </a:rPr>
              <a:t>       </a:t>
            </a:r>
            <a:endParaRPr lang="en-GB" sz="3600"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65931147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1127427" y="3100607"/>
            <a:ext cx="9822847" cy="28239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FontTx/>
              <a:buNone/>
              <a:defRPr/>
            </a:pPr>
            <a:r>
              <a:rPr lang="en-GB" sz="3600" b="1" dirty="0">
                <a:latin typeface="Arial" panose="020B0604020202020204" pitchFamily="34" charset="0"/>
                <a:cs typeface="Arial" panose="020B0604020202020204" pitchFamily="34" charset="0"/>
              </a:rPr>
              <a:t>To </a:t>
            </a:r>
            <a:r>
              <a:rPr lang="en-GB" sz="3600" b="1" dirty="0" smtClean="0">
                <a:latin typeface="Arial" panose="020B0604020202020204" pitchFamily="34" charset="0"/>
                <a:cs typeface="Arial" panose="020B0604020202020204" pitchFamily="34" charset="0"/>
              </a:rPr>
              <a:t>analyse a </a:t>
            </a:r>
            <a:r>
              <a:rPr lang="en-GB" sz="3600" b="1" dirty="0">
                <a:latin typeface="Arial" panose="020B0604020202020204" pitchFamily="34" charset="0"/>
                <a:cs typeface="Arial" panose="020B0604020202020204" pitchFamily="34" charset="0"/>
              </a:rPr>
              <a:t>range of </a:t>
            </a:r>
            <a:r>
              <a:rPr lang="en-GB" sz="3600" b="1" dirty="0" smtClean="0">
                <a:latin typeface="Arial" panose="020B0604020202020204" pitchFamily="34" charset="0"/>
                <a:cs typeface="Arial" panose="020B0604020202020204" pitchFamily="34" charset="0"/>
              </a:rPr>
              <a:t>resources and teaching &amp; learning </a:t>
            </a:r>
            <a:r>
              <a:rPr lang="en-GB" sz="3600" b="1" dirty="0">
                <a:latin typeface="Arial" panose="020B0604020202020204" pitchFamily="34" charset="0"/>
                <a:cs typeface="Arial" panose="020B0604020202020204" pitchFamily="34" charset="0"/>
              </a:rPr>
              <a:t>approaches to meet individual </a:t>
            </a:r>
            <a:r>
              <a:rPr lang="en-GB" sz="3600" b="1" dirty="0" smtClean="0">
                <a:latin typeface="Arial" panose="020B0604020202020204" pitchFamily="34" charset="0"/>
                <a:cs typeface="Arial" panose="020B0604020202020204" pitchFamily="34" charset="0"/>
              </a:rPr>
              <a:t>needs </a:t>
            </a:r>
            <a:r>
              <a:rPr lang="en-GB" sz="3600" b="1" dirty="0">
                <a:latin typeface="Arial" panose="020B0604020202020204" pitchFamily="34" charset="0"/>
                <a:cs typeface="Arial" panose="020B0604020202020204" pitchFamily="34" charset="0"/>
              </a:rPr>
              <a:t>and </a:t>
            </a:r>
            <a:r>
              <a:rPr lang="en-GB" sz="3600" b="1" dirty="0" smtClean="0">
                <a:latin typeface="Arial" panose="020B0604020202020204" pitchFamily="34" charset="0"/>
                <a:cs typeface="Arial" panose="020B0604020202020204" pitchFamily="34" charset="0"/>
              </a:rPr>
              <a:t>discuss specialist </a:t>
            </a:r>
            <a:r>
              <a:rPr lang="en-GB" sz="3600" b="1" dirty="0">
                <a:latin typeface="Arial" panose="020B0604020202020204" pitchFamily="34" charset="0"/>
                <a:cs typeface="Arial" panose="020B0604020202020204" pitchFamily="34" charset="0"/>
              </a:rPr>
              <a:t>delivery </a:t>
            </a:r>
            <a:r>
              <a:rPr lang="en-GB" sz="3600" b="1" dirty="0" smtClean="0">
                <a:latin typeface="Arial" panose="020B0604020202020204" pitchFamily="34" charset="0"/>
                <a:cs typeface="Arial" panose="020B0604020202020204" pitchFamily="34" charset="0"/>
              </a:rPr>
              <a:t>techniques used in </a:t>
            </a:r>
            <a:r>
              <a:rPr lang="en-GB" sz="3600" b="1" dirty="0">
                <a:latin typeface="Arial" panose="020B0604020202020204" pitchFamily="34" charset="0"/>
                <a:cs typeface="Arial" panose="020B0604020202020204" pitchFamily="34" charset="0"/>
              </a:rPr>
              <a:t>own </a:t>
            </a:r>
            <a:r>
              <a:rPr lang="en-GB" sz="3600" b="1" dirty="0" smtClean="0">
                <a:latin typeface="Arial" panose="020B0604020202020204" pitchFamily="34" charset="0"/>
                <a:cs typeface="Arial" panose="020B0604020202020204" pitchFamily="34" charset="0"/>
              </a:rPr>
              <a:t>subject area.</a:t>
            </a:r>
            <a:r>
              <a:rPr lang="en-GB" b="1" kern="0" dirty="0" smtClean="0">
                <a:solidFill>
                  <a:schemeClr val="accent6"/>
                </a:solidFill>
                <a:latin typeface="Arial" panose="020B0604020202020204" pitchFamily="34" charset="0"/>
                <a:cs typeface="Arial" panose="020B0604020202020204" pitchFamily="34" charset="0"/>
              </a:rPr>
              <a:t> </a:t>
            </a:r>
            <a:endParaRPr lang="en-GB" b="1" kern="0" dirty="0">
              <a:solidFill>
                <a:schemeClr val="accent6"/>
              </a:solidFill>
              <a:latin typeface="Arial" panose="020B0604020202020204" pitchFamily="34" charset="0"/>
              <a:cs typeface="Arial" panose="020B0604020202020204" pitchFamily="34" charset="0"/>
            </a:endParaRPr>
          </a:p>
        </p:txBody>
      </p:sp>
      <p:sp>
        <p:nvSpPr>
          <p:cNvPr id="3" name="TextBox 2"/>
          <p:cNvSpPr txBox="1"/>
          <p:nvPr/>
        </p:nvSpPr>
        <p:spPr>
          <a:xfrm>
            <a:off x="1431985" y="6211669"/>
            <a:ext cx="4319033" cy="646331"/>
          </a:xfrm>
          <a:prstGeom prst="rect">
            <a:avLst/>
          </a:prstGeom>
          <a:noFill/>
        </p:spPr>
        <p:txBody>
          <a:bodyPr wrap="square" rtlCol="0">
            <a:spAutoFit/>
          </a:bodyPr>
          <a:lstStyle/>
          <a:p>
            <a:r>
              <a:rPr lang="en-GB" sz="3600" b="1" dirty="0" smtClean="0">
                <a:solidFill>
                  <a:schemeClr val="bg1"/>
                </a:solidFill>
              </a:rPr>
              <a:t>AIM</a:t>
            </a:r>
            <a:endParaRPr lang="en-GB" sz="3600" b="1" dirty="0">
              <a:solidFill>
                <a:schemeClr val="bg1"/>
              </a:solidFill>
            </a:endParaRPr>
          </a:p>
        </p:txBody>
      </p:sp>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t="18619" b="13260"/>
          <a:stretch/>
        </p:blipFill>
        <p:spPr>
          <a:xfrm>
            <a:off x="1127426" y="362170"/>
            <a:ext cx="9822848" cy="2738437"/>
          </a:xfrm>
          <a:prstGeom prst="rect">
            <a:avLst/>
          </a:prstGeom>
        </p:spPr>
      </p:pic>
    </p:spTree>
    <p:extLst>
      <p:ext uri="{BB962C8B-B14F-4D97-AF65-F5344CB8AC3E}">
        <p14:creationId xmlns:p14="http://schemas.microsoft.com/office/powerpoint/2010/main" val="3576565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a:spLocks noChangeArrowheads="1"/>
          </p:cNvSpPr>
          <p:nvPr/>
        </p:nvSpPr>
        <p:spPr bwMode="auto">
          <a:xfrm>
            <a:off x="603849" y="267858"/>
            <a:ext cx="8987602" cy="53491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Arial" panose="020B0604020202020204" pitchFamily="34" charset="0"/>
              </a:defRPr>
            </a:lvl1pPr>
            <a:lvl2pPr marL="742950" indent="-285750">
              <a:spcBef>
                <a:spcPct val="20000"/>
              </a:spcBef>
              <a:buChar char="–"/>
              <a:defRPr sz="24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457200" lvl="0" indent="-457200">
              <a:buAutoNum type="arabicPeriod"/>
            </a:pPr>
            <a:r>
              <a:rPr lang="en-GB" sz="2800" b="1" dirty="0" smtClean="0">
                <a:latin typeface="+mn-lt"/>
              </a:rPr>
              <a:t>Identify </a:t>
            </a:r>
            <a:r>
              <a:rPr lang="en-GB" sz="2800" dirty="0">
                <a:latin typeface="+mn-lt"/>
              </a:rPr>
              <a:t>a range of resources and teaching &amp; learning approaches used in own subject area. </a:t>
            </a:r>
            <a:endParaRPr lang="en-GB" sz="2800" dirty="0" smtClean="0">
              <a:latin typeface="+mn-lt"/>
            </a:endParaRPr>
          </a:p>
          <a:p>
            <a:pPr marL="457200" lvl="0" indent="-457200">
              <a:buAutoNum type="arabicPeriod"/>
            </a:pPr>
            <a:r>
              <a:rPr lang="en-GB" sz="2800" b="1" dirty="0" smtClean="0">
                <a:latin typeface="+mn-lt"/>
              </a:rPr>
              <a:t>Analyse</a:t>
            </a:r>
            <a:r>
              <a:rPr lang="en-GB" sz="2800" dirty="0" smtClean="0">
                <a:latin typeface="+mn-lt"/>
              </a:rPr>
              <a:t> </a:t>
            </a:r>
            <a:r>
              <a:rPr lang="en-GB" sz="2800" dirty="0">
                <a:latin typeface="+mn-lt"/>
              </a:rPr>
              <a:t>the effectiveness of some of these resources and approaches in relation to meeting the individual needs of learners.</a:t>
            </a:r>
            <a:r>
              <a:rPr lang="en-GB" sz="2800" b="1" dirty="0">
                <a:latin typeface="+mn-lt"/>
              </a:rPr>
              <a:t> </a:t>
            </a:r>
            <a:endParaRPr lang="en-GB" sz="2800" dirty="0">
              <a:latin typeface="+mn-lt"/>
            </a:endParaRPr>
          </a:p>
          <a:p>
            <a:pPr marL="457200" lvl="0" indent="-457200">
              <a:buAutoNum type="arabicPeriod"/>
            </a:pPr>
            <a:r>
              <a:rPr lang="en-GB" sz="2800" b="1" dirty="0" smtClean="0">
                <a:latin typeface="+mn-lt"/>
              </a:rPr>
              <a:t>Explain</a:t>
            </a:r>
            <a:r>
              <a:rPr lang="en-GB" sz="2800" dirty="0" smtClean="0">
                <a:latin typeface="+mn-lt"/>
              </a:rPr>
              <a:t> </a:t>
            </a:r>
            <a:r>
              <a:rPr lang="en-GB" sz="2800" dirty="0">
                <a:latin typeface="+mn-lt"/>
              </a:rPr>
              <a:t>the purpose of specialist delivery </a:t>
            </a:r>
            <a:r>
              <a:rPr lang="en-GB" sz="2800" dirty="0" smtClean="0">
                <a:latin typeface="+mn-lt"/>
              </a:rPr>
              <a:t>techniques</a:t>
            </a:r>
          </a:p>
          <a:p>
            <a:pPr marL="457200" indent="-457200">
              <a:buFontTx/>
              <a:buAutoNum type="arabicPeriod"/>
            </a:pPr>
            <a:r>
              <a:rPr lang="en-GB" sz="2800" b="1" dirty="0">
                <a:latin typeface="+mn-lt"/>
              </a:rPr>
              <a:t>Identify</a:t>
            </a:r>
            <a:r>
              <a:rPr lang="en-GB" sz="2800" dirty="0">
                <a:latin typeface="+mn-lt"/>
              </a:rPr>
              <a:t> learning needs, which can be met through the use of specialist delivery </a:t>
            </a:r>
            <a:r>
              <a:rPr lang="en-GB" sz="2800" dirty="0" smtClean="0">
                <a:latin typeface="+mn-lt"/>
              </a:rPr>
              <a:t>techniques</a:t>
            </a:r>
          </a:p>
          <a:p>
            <a:pPr marL="457200" lvl="0" indent="-457200">
              <a:buAutoNum type="arabicPeriod"/>
            </a:pPr>
            <a:r>
              <a:rPr lang="en-GB" sz="2800" b="1" dirty="0" smtClean="0">
                <a:latin typeface="+mn-lt"/>
              </a:rPr>
              <a:t>Explain </a:t>
            </a:r>
            <a:r>
              <a:rPr lang="en-GB" sz="2800" dirty="0">
                <a:latin typeface="+mn-lt"/>
              </a:rPr>
              <a:t>why we use specialist delivery </a:t>
            </a:r>
            <a:r>
              <a:rPr lang="en-GB" sz="2800" dirty="0" smtClean="0">
                <a:latin typeface="+mn-lt"/>
              </a:rPr>
              <a:t>techniques</a:t>
            </a:r>
            <a:endParaRPr lang="en-GB" sz="2800" b="1" dirty="0">
              <a:latin typeface="+mn-lt"/>
            </a:endParaRPr>
          </a:p>
          <a:p>
            <a:pPr marL="457200" lvl="0" indent="-457200">
              <a:buAutoNum type="arabicPeriod"/>
            </a:pPr>
            <a:r>
              <a:rPr lang="en-GB" sz="2800" b="1" dirty="0" smtClean="0">
                <a:latin typeface="+mn-lt"/>
              </a:rPr>
              <a:t>Identify</a:t>
            </a:r>
            <a:r>
              <a:rPr lang="en-GB" sz="2800" dirty="0" smtClean="0">
                <a:latin typeface="+mn-lt"/>
              </a:rPr>
              <a:t> </a:t>
            </a:r>
            <a:r>
              <a:rPr lang="en-GB" sz="2800" dirty="0">
                <a:latin typeface="+mn-lt"/>
              </a:rPr>
              <a:t>issues that can affect the development of </a:t>
            </a:r>
            <a:r>
              <a:rPr lang="en-GB" sz="2800" dirty="0" smtClean="0">
                <a:latin typeface="+mn-lt"/>
              </a:rPr>
              <a:t>SDT.</a:t>
            </a:r>
          </a:p>
          <a:p>
            <a:pPr marL="457200" lvl="0" indent="-457200">
              <a:buAutoNum type="arabicPeriod"/>
            </a:pPr>
            <a:r>
              <a:rPr lang="en-GB" sz="2800" b="1" dirty="0" smtClean="0">
                <a:latin typeface="+mn-lt"/>
              </a:rPr>
              <a:t>Describe </a:t>
            </a:r>
            <a:r>
              <a:rPr lang="en-GB" sz="2800" dirty="0">
                <a:latin typeface="+mn-lt"/>
              </a:rPr>
              <a:t>ways of adapting specialist delivery techniques </a:t>
            </a:r>
            <a:endParaRPr lang="en-GB" altLang="en-US" sz="2800" dirty="0">
              <a:latin typeface="+mn-lt"/>
              <a:ea typeface="Times New Roman" panose="02020603050405020304" pitchFamily="18" charset="0"/>
              <a:cs typeface="Arial" panose="020B060402020202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591451" y="457200"/>
            <a:ext cx="2451023" cy="5068887"/>
          </a:xfrm>
          <a:prstGeom prst="rect">
            <a:avLst/>
          </a:prstGeom>
        </p:spPr>
      </p:pic>
      <p:sp>
        <p:nvSpPr>
          <p:cNvPr id="5" name="TextBox 4"/>
          <p:cNvSpPr txBox="1"/>
          <p:nvPr/>
        </p:nvSpPr>
        <p:spPr>
          <a:xfrm>
            <a:off x="1121434" y="6211669"/>
            <a:ext cx="4319033" cy="646331"/>
          </a:xfrm>
          <a:prstGeom prst="rect">
            <a:avLst/>
          </a:prstGeom>
          <a:noFill/>
        </p:spPr>
        <p:txBody>
          <a:bodyPr wrap="square" rtlCol="0">
            <a:spAutoFit/>
          </a:bodyPr>
          <a:lstStyle/>
          <a:p>
            <a:r>
              <a:rPr lang="en-GB" sz="3600" b="1" dirty="0" smtClean="0">
                <a:solidFill>
                  <a:schemeClr val="bg1"/>
                </a:solidFill>
              </a:rPr>
              <a:t>OBJECTIVES</a:t>
            </a:r>
            <a:endParaRPr lang="en-GB" sz="3600" b="1" dirty="0">
              <a:solidFill>
                <a:schemeClr val="bg1"/>
              </a:solidFill>
            </a:endParaRPr>
          </a:p>
        </p:txBody>
      </p:sp>
    </p:spTree>
    <p:extLst>
      <p:ext uri="{BB962C8B-B14F-4D97-AF65-F5344CB8AC3E}">
        <p14:creationId xmlns:p14="http://schemas.microsoft.com/office/powerpoint/2010/main" val="6151846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851248" y="165347"/>
            <a:ext cx="8851362" cy="58718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1104180" y="6211669"/>
            <a:ext cx="7781026" cy="646331"/>
          </a:xfrm>
          <a:prstGeom prst="rect">
            <a:avLst/>
          </a:prstGeom>
          <a:noFill/>
        </p:spPr>
        <p:txBody>
          <a:bodyPr wrap="square" rtlCol="0">
            <a:spAutoFit/>
          </a:bodyPr>
          <a:lstStyle/>
          <a:p>
            <a:r>
              <a:rPr lang="en-GB" sz="3600" b="1" dirty="0" smtClean="0">
                <a:solidFill>
                  <a:schemeClr val="bg1"/>
                </a:solidFill>
              </a:rPr>
              <a:t>RETENTION OF LEARNING</a:t>
            </a:r>
            <a:endParaRPr lang="en-GB" sz="3600" b="1" dirty="0">
              <a:solidFill>
                <a:schemeClr val="bg1"/>
              </a:solidFill>
            </a:endParaRPr>
          </a:p>
        </p:txBody>
      </p:sp>
    </p:spTree>
    <p:extLst>
      <p:ext uri="{BB962C8B-B14F-4D97-AF65-F5344CB8AC3E}">
        <p14:creationId xmlns:p14="http://schemas.microsoft.com/office/powerpoint/2010/main" val="3421277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3"/>
          <p:cNvSpPr txBox="1">
            <a:spLocks noChangeArrowheads="1"/>
          </p:cNvSpPr>
          <p:nvPr/>
        </p:nvSpPr>
        <p:spPr bwMode="auto">
          <a:xfrm>
            <a:off x="552451" y="295275"/>
            <a:ext cx="11144250" cy="2554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Arial" panose="020B0604020202020204" pitchFamily="34" charset="0"/>
              </a:defRPr>
            </a:lvl1pPr>
            <a:lvl2pPr marL="742950" indent="-285750">
              <a:spcBef>
                <a:spcPct val="20000"/>
              </a:spcBef>
              <a:buChar char="–"/>
              <a:defRPr sz="24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n-GB" altLang="en-US" sz="3200" b="1" dirty="0"/>
              <a:t>Teaching &amp; learning </a:t>
            </a:r>
            <a:r>
              <a:rPr lang="en-GB" altLang="en-US" sz="3200" b="1" dirty="0" smtClean="0"/>
              <a:t>approaches (methods) </a:t>
            </a:r>
            <a:r>
              <a:rPr lang="en-GB" altLang="en-US" sz="3200" dirty="0"/>
              <a:t>are used to facilitate the learning process.  They are the </a:t>
            </a:r>
            <a:r>
              <a:rPr lang="en-GB" altLang="en-US" sz="3200" b="1" dirty="0"/>
              <a:t>tools</a:t>
            </a:r>
            <a:r>
              <a:rPr lang="en-GB" altLang="en-US" sz="3200" dirty="0"/>
              <a:t> and </a:t>
            </a:r>
            <a:r>
              <a:rPr lang="en-GB" altLang="en-US" sz="3200" b="1" dirty="0"/>
              <a:t>techniques</a:t>
            </a:r>
            <a:r>
              <a:rPr lang="en-GB" altLang="en-US" sz="3200" dirty="0"/>
              <a:t>, which enable your learners to be </a:t>
            </a:r>
            <a:r>
              <a:rPr lang="en-GB" altLang="en-US" sz="3200" b="1" dirty="0">
                <a:solidFill>
                  <a:srgbClr val="0070C0"/>
                </a:solidFill>
              </a:rPr>
              <a:t>actively engaged </a:t>
            </a:r>
            <a:r>
              <a:rPr lang="en-GB" altLang="en-US" sz="3200" dirty="0"/>
              <a:t>during the lesson, not just</a:t>
            </a:r>
            <a:r>
              <a:rPr lang="en-GB" altLang="en-US" sz="3200" b="1" dirty="0">
                <a:solidFill>
                  <a:srgbClr val="0070C0"/>
                </a:solidFill>
              </a:rPr>
              <a:t> passively listening</a:t>
            </a:r>
            <a:r>
              <a:rPr lang="en-GB" altLang="en-US" sz="3200" dirty="0"/>
              <a:t> to you.</a:t>
            </a:r>
          </a:p>
        </p:txBody>
      </p:sp>
      <p:pic>
        <p:nvPicPr>
          <p:cNvPr id="3" name="Picture 6" descr="cartoon"/>
          <p:cNvPicPr>
            <a:picLocks noChangeAspect="1" noChangeArrowheads="1"/>
          </p:cNvPicPr>
          <p:nvPr/>
        </p:nvPicPr>
        <p:blipFill>
          <a:blip r:embed="rId4">
            <a:extLst>
              <a:ext uri="{28A0092B-C50C-407E-A947-70E740481C1C}">
                <a14:useLocalDpi xmlns:a14="http://schemas.microsoft.com/office/drawing/2010/main" val="0"/>
              </a:ext>
            </a:extLst>
          </a:blip>
          <a:srcRect l="1653" t="2655" r="925" b="4385"/>
          <a:stretch>
            <a:fillRect/>
          </a:stretch>
        </p:blipFill>
        <p:spPr bwMode="auto">
          <a:xfrm>
            <a:off x="1146107" y="2849820"/>
            <a:ext cx="9956938" cy="2690368"/>
          </a:xfrm>
          <a:prstGeom prst="rect">
            <a:avLst/>
          </a:prstGeom>
          <a:noFill/>
          <a:ln w="5715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316411" y="6211669"/>
            <a:ext cx="2824269" cy="646331"/>
          </a:xfrm>
          <a:prstGeom prst="rect">
            <a:avLst/>
          </a:prstGeom>
          <a:noFill/>
        </p:spPr>
        <p:txBody>
          <a:bodyPr wrap="square" rtlCol="0">
            <a:spAutoFit/>
          </a:bodyPr>
          <a:lstStyle/>
          <a:p>
            <a:pPr algn="ctr"/>
            <a:r>
              <a:rPr lang="en-GB" sz="3600" b="1" dirty="0" smtClean="0">
                <a:solidFill>
                  <a:schemeClr val="bg1"/>
                </a:solidFill>
              </a:rPr>
              <a:t>APPROACHES</a:t>
            </a:r>
            <a:endParaRPr lang="en-GB" sz="3600" b="1" dirty="0">
              <a:solidFill>
                <a:schemeClr val="bg1"/>
              </a:solidFill>
            </a:endParaRPr>
          </a:p>
        </p:txBody>
      </p:sp>
    </p:spTree>
    <p:extLst>
      <p:ext uri="{BB962C8B-B14F-4D97-AF65-F5344CB8AC3E}">
        <p14:creationId xmlns:p14="http://schemas.microsoft.com/office/powerpoint/2010/main" val="4131062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2"/>
          <p:cNvSpPr txBox="1">
            <a:spLocks noChangeArrowheads="1"/>
          </p:cNvSpPr>
          <p:nvPr/>
        </p:nvSpPr>
        <p:spPr bwMode="auto">
          <a:xfrm>
            <a:off x="531813" y="178594"/>
            <a:ext cx="11126787"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Arial" panose="020B0604020202020204" pitchFamily="34" charset="0"/>
              </a:defRPr>
            </a:lvl1pPr>
            <a:lvl2pPr marL="742950" indent="-285750">
              <a:spcBef>
                <a:spcPct val="20000"/>
              </a:spcBef>
              <a:buChar char="–"/>
              <a:defRPr sz="24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n-GB" altLang="en-US" sz="2800" b="1" dirty="0"/>
              <a:t>Teaching</a:t>
            </a:r>
            <a:r>
              <a:rPr lang="en-GB" altLang="en-US" sz="2800" dirty="0"/>
              <a:t> and </a:t>
            </a:r>
            <a:r>
              <a:rPr lang="en-GB" altLang="en-US" sz="2800" b="1" dirty="0"/>
              <a:t>learning</a:t>
            </a:r>
            <a:r>
              <a:rPr lang="en-GB" altLang="en-US" sz="2800" dirty="0"/>
              <a:t> </a:t>
            </a:r>
            <a:r>
              <a:rPr lang="en-GB" altLang="en-US" sz="2800" b="1" dirty="0"/>
              <a:t>resources</a:t>
            </a:r>
            <a:r>
              <a:rPr lang="en-GB" altLang="en-US" sz="2800" dirty="0"/>
              <a:t> are any tools that help teachers teach and students learn and should support learning and increase motivation and success.</a:t>
            </a:r>
          </a:p>
        </p:txBody>
      </p:sp>
      <p:sp>
        <p:nvSpPr>
          <p:cNvPr id="3" name="TextBox 2"/>
          <p:cNvSpPr txBox="1"/>
          <p:nvPr/>
        </p:nvSpPr>
        <p:spPr>
          <a:xfrm>
            <a:off x="531813" y="6211669"/>
            <a:ext cx="3796160" cy="646331"/>
          </a:xfrm>
          <a:prstGeom prst="rect">
            <a:avLst/>
          </a:prstGeom>
          <a:noFill/>
        </p:spPr>
        <p:txBody>
          <a:bodyPr wrap="square" rtlCol="0">
            <a:spAutoFit/>
          </a:bodyPr>
          <a:lstStyle/>
          <a:p>
            <a:pPr algn="ctr"/>
            <a:r>
              <a:rPr lang="en-GB" sz="3600" b="1" dirty="0" smtClean="0">
                <a:solidFill>
                  <a:schemeClr val="bg1"/>
                </a:solidFill>
              </a:rPr>
              <a:t>RESOURCES</a:t>
            </a:r>
            <a:endParaRPr lang="en-GB" sz="3600" b="1" dirty="0">
              <a:solidFill>
                <a:schemeClr val="bg1"/>
              </a:solidFill>
            </a:endParaRP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33084" y="1898014"/>
            <a:ext cx="2306637" cy="1131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8"/>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386367" y="2338261"/>
            <a:ext cx="1426027" cy="14344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4"/>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5484588" y="1231967"/>
            <a:ext cx="2621425" cy="16222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13"/>
          <p:cNvPicPr>
            <a:picLocks noChangeAspect="1"/>
          </p:cNvPicPr>
          <p:nvPr/>
        </p:nvPicPr>
        <p:blipFill>
          <a:blip r:embed="rId7">
            <a:extLst>
              <a:ext uri="{28A0092B-C50C-407E-A947-70E740481C1C}">
                <a14:useLocalDpi xmlns:a14="http://schemas.microsoft.com/office/drawing/2010/main" val="0"/>
              </a:ext>
            </a:extLst>
          </a:blip>
          <a:srcRect l="10101" t="9052" r="10101" b="13251"/>
          <a:stretch>
            <a:fillRect/>
          </a:stretch>
        </p:blipFill>
        <p:spPr bwMode="auto">
          <a:xfrm>
            <a:off x="9369550" y="1202887"/>
            <a:ext cx="1993552" cy="14236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11"/>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67433" y="3267146"/>
            <a:ext cx="1546225" cy="21428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7"/>
          <p:cNvPicPr>
            <a:picLocks noChangeAspect="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3062354" y="4091395"/>
            <a:ext cx="1318649" cy="13186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5"/>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4777951" y="4094944"/>
            <a:ext cx="1810465" cy="15221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9"/>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6724650" y="3397240"/>
            <a:ext cx="1588961" cy="16100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6"/>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auto">
          <a:xfrm>
            <a:off x="8313612" y="2523204"/>
            <a:ext cx="1277840" cy="1279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p:cNvPicPr>
            <a:picLocks noChangeAspect="1"/>
          </p:cNvPicPr>
          <p:nvPr/>
        </p:nvPicPr>
        <p:blipFill>
          <a:blip r:embed="rId13">
            <a:extLst>
              <a:ext uri="{28A0092B-C50C-407E-A947-70E740481C1C}">
                <a14:useLocalDpi xmlns:a14="http://schemas.microsoft.com/office/drawing/2010/main" val="0"/>
              </a:ext>
            </a:extLst>
          </a:blip>
          <a:srcRect l="6786" t="6535" r="8107" b="11127"/>
          <a:stretch>
            <a:fillRect/>
          </a:stretch>
        </p:blipFill>
        <p:spPr bwMode="auto">
          <a:xfrm>
            <a:off x="9107506" y="3738168"/>
            <a:ext cx="2665350" cy="17908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TextBox 13"/>
          <p:cNvSpPr txBox="1"/>
          <p:nvPr/>
        </p:nvSpPr>
        <p:spPr>
          <a:xfrm rot="884771">
            <a:off x="3313459" y="1662326"/>
            <a:ext cx="1779596" cy="584775"/>
          </a:xfrm>
          <a:prstGeom prst="rect">
            <a:avLst/>
          </a:prstGeom>
          <a:noFill/>
        </p:spPr>
        <p:txBody>
          <a:bodyPr wrap="square" rtlCol="0">
            <a:spAutoFit/>
          </a:bodyPr>
          <a:lstStyle/>
          <a:p>
            <a:r>
              <a:rPr lang="en-GB" sz="3200" b="1" dirty="0" smtClean="0">
                <a:solidFill>
                  <a:srgbClr val="FF0000"/>
                </a:solidFill>
              </a:rPr>
              <a:t>Handout </a:t>
            </a:r>
            <a:endParaRPr lang="en-GB" sz="3200" b="1" dirty="0">
              <a:solidFill>
                <a:srgbClr val="FF0000"/>
              </a:solidFill>
            </a:endParaRPr>
          </a:p>
        </p:txBody>
      </p:sp>
      <p:sp>
        <p:nvSpPr>
          <p:cNvPr id="15" name="TextBox 14"/>
          <p:cNvSpPr txBox="1"/>
          <p:nvPr/>
        </p:nvSpPr>
        <p:spPr>
          <a:xfrm rot="20480353">
            <a:off x="5295501" y="3225667"/>
            <a:ext cx="1192020" cy="584775"/>
          </a:xfrm>
          <a:prstGeom prst="rect">
            <a:avLst/>
          </a:prstGeom>
          <a:noFill/>
        </p:spPr>
        <p:txBody>
          <a:bodyPr wrap="square" rtlCol="0">
            <a:spAutoFit/>
          </a:bodyPr>
          <a:lstStyle/>
          <a:p>
            <a:r>
              <a:rPr lang="en-GB" sz="3200" b="1" dirty="0" smtClean="0">
                <a:solidFill>
                  <a:srgbClr val="0000FF"/>
                </a:solidFill>
              </a:rPr>
              <a:t>QUIZ </a:t>
            </a:r>
            <a:endParaRPr lang="en-GB" sz="3200" b="1" dirty="0">
              <a:solidFill>
                <a:srgbClr val="0000FF"/>
              </a:solidFill>
            </a:endParaRPr>
          </a:p>
        </p:txBody>
      </p:sp>
      <p:sp>
        <p:nvSpPr>
          <p:cNvPr id="16" name="TextBox 15"/>
          <p:cNvSpPr txBox="1"/>
          <p:nvPr/>
        </p:nvSpPr>
        <p:spPr>
          <a:xfrm rot="884771">
            <a:off x="9836400" y="3033828"/>
            <a:ext cx="2251192" cy="584775"/>
          </a:xfrm>
          <a:prstGeom prst="rect">
            <a:avLst/>
          </a:prstGeom>
          <a:noFill/>
        </p:spPr>
        <p:txBody>
          <a:bodyPr wrap="square" rtlCol="0">
            <a:spAutoFit/>
          </a:bodyPr>
          <a:lstStyle/>
          <a:p>
            <a:r>
              <a:rPr lang="en-GB" sz="3200" b="1" dirty="0" smtClean="0">
                <a:solidFill>
                  <a:srgbClr val="CC00CC"/>
                </a:solidFill>
              </a:rPr>
              <a:t> Workbook</a:t>
            </a:r>
            <a:endParaRPr lang="en-GB" sz="3200" b="1" dirty="0">
              <a:solidFill>
                <a:srgbClr val="CC00CC"/>
              </a:solidFill>
            </a:endParaRPr>
          </a:p>
        </p:txBody>
      </p:sp>
      <p:sp>
        <p:nvSpPr>
          <p:cNvPr id="17" name="TextBox 16"/>
          <p:cNvSpPr txBox="1"/>
          <p:nvPr/>
        </p:nvSpPr>
        <p:spPr>
          <a:xfrm rot="21291323">
            <a:off x="1682188" y="4871435"/>
            <a:ext cx="1909379" cy="1077218"/>
          </a:xfrm>
          <a:prstGeom prst="rect">
            <a:avLst/>
          </a:prstGeom>
          <a:noFill/>
        </p:spPr>
        <p:txBody>
          <a:bodyPr wrap="square" rtlCol="0">
            <a:spAutoFit/>
          </a:bodyPr>
          <a:lstStyle/>
          <a:p>
            <a:r>
              <a:rPr lang="en-GB" sz="3200" b="1" dirty="0" smtClean="0">
                <a:solidFill>
                  <a:srgbClr val="00B050"/>
                </a:solidFill>
              </a:rPr>
              <a:t>Body camera</a:t>
            </a:r>
            <a:endParaRPr lang="en-GB" sz="3200" b="1" dirty="0">
              <a:solidFill>
                <a:srgbClr val="00B050"/>
              </a:solidFill>
            </a:endParaRPr>
          </a:p>
        </p:txBody>
      </p:sp>
    </p:spTree>
    <p:extLst>
      <p:ext uri="{BB962C8B-B14F-4D97-AF65-F5344CB8AC3E}">
        <p14:creationId xmlns:p14="http://schemas.microsoft.com/office/powerpoint/2010/main" val="3930007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ircle(in)">
                                      <p:cBhvr>
                                        <p:cTn id="12" dur="2000"/>
                                        <p:tgtEl>
                                          <p:spTgt spid="4"/>
                                        </p:tgtEl>
                                      </p:cBhvr>
                                    </p:animEffect>
                                  </p:childTnLst>
                                </p:cTn>
                              </p:par>
                              <p:par>
                                <p:cTn id="13" presetID="6" presetClass="entr" presetSubtype="16" fill="hold" grpId="0" nodeType="with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circle(in)">
                                      <p:cBhvr>
                                        <p:cTn id="15" dur="2000"/>
                                        <p:tgtEl>
                                          <p:spTgt spid="14"/>
                                        </p:tgtEl>
                                      </p:cBhvr>
                                    </p:animEffect>
                                  </p:childTnLst>
                                </p:cTn>
                              </p:par>
                              <p:par>
                                <p:cTn id="16" presetID="6" presetClass="entr" presetSubtype="16" fill="hold"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circle(in)">
                                      <p:cBhvr>
                                        <p:cTn id="18" dur="2000"/>
                                        <p:tgtEl>
                                          <p:spTgt spid="5"/>
                                        </p:tgtEl>
                                      </p:cBhvr>
                                    </p:animEffect>
                                  </p:childTnLst>
                                </p:cTn>
                              </p:par>
                              <p:par>
                                <p:cTn id="19" presetID="6" presetClass="entr" presetSubtype="16" fill="hold"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circle(in)">
                                      <p:cBhvr>
                                        <p:cTn id="21" dur="2000"/>
                                        <p:tgtEl>
                                          <p:spTgt spid="8"/>
                                        </p:tgtEl>
                                      </p:cBhvr>
                                    </p:animEffect>
                                  </p:childTnLst>
                                </p:cTn>
                              </p:par>
                              <p:par>
                                <p:cTn id="22" presetID="6" presetClass="entr" presetSubtype="16" fill="hold" grpId="0" nodeType="withEffect">
                                  <p:stCondLst>
                                    <p:cond delay="0"/>
                                  </p:stCondLst>
                                  <p:childTnLst>
                                    <p:set>
                                      <p:cBhvr>
                                        <p:cTn id="23" dur="1" fill="hold">
                                          <p:stCondLst>
                                            <p:cond delay="0"/>
                                          </p:stCondLst>
                                        </p:cTn>
                                        <p:tgtEl>
                                          <p:spTgt spid="17"/>
                                        </p:tgtEl>
                                        <p:attrNameLst>
                                          <p:attrName>style.visibility</p:attrName>
                                        </p:attrNameLst>
                                      </p:cBhvr>
                                      <p:to>
                                        <p:strVal val="visible"/>
                                      </p:to>
                                    </p:set>
                                    <p:animEffect transition="in" filter="circle(in)">
                                      <p:cBhvr>
                                        <p:cTn id="24" dur="2000"/>
                                        <p:tgtEl>
                                          <p:spTgt spid="17"/>
                                        </p:tgtEl>
                                      </p:cBhvr>
                                    </p:animEffect>
                                  </p:childTnLst>
                                </p:cTn>
                              </p:par>
                              <p:par>
                                <p:cTn id="25" presetID="6" presetClass="entr" presetSubtype="16" fill="hold" nodeType="with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circle(in)">
                                      <p:cBhvr>
                                        <p:cTn id="27" dur="2000"/>
                                        <p:tgtEl>
                                          <p:spTgt spid="9"/>
                                        </p:tgtEl>
                                      </p:cBhvr>
                                    </p:animEffect>
                                  </p:childTnLst>
                                </p:cTn>
                              </p:par>
                              <p:par>
                                <p:cTn id="28" presetID="6" presetClass="entr" presetSubtype="16" fill="hold" nodeType="withEffect">
                                  <p:stCondLst>
                                    <p:cond delay="0"/>
                                  </p:stCondLst>
                                  <p:childTnLst>
                                    <p:set>
                                      <p:cBhvr>
                                        <p:cTn id="29" dur="1" fill="hold">
                                          <p:stCondLst>
                                            <p:cond delay="0"/>
                                          </p:stCondLst>
                                        </p:cTn>
                                        <p:tgtEl>
                                          <p:spTgt spid="6"/>
                                        </p:tgtEl>
                                        <p:attrNameLst>
                                          <p:attrName>style.visibility</p:attrName>
                                        </p:attrNameLst>
                                      </p:cBhvr>
                                      <p:to>
                                        <p:strVal val="visible"/>
                                      </p:to>
                                    </p:set>
                                    <p:animEffect transition="in" filter="circle(in)">
                                      <p:cBhvr>
                                        <p:cTn id="30" dur="2000"/>
                                        <p:tgtEl>
                                          <p:spTgt spid="6"/>
                                        </p:tgtEl>
                                      </p:cBhvr>
                                    </p:animEffect>
                                  </p:childTnLst>
                                </p:cTn>
                              </p:par>
                              <p:par>
                                <p:cTn id="31" presetID="6" presetClass="entr" presetSubtype="16" fill="hold" grpId="0" nodeType="withEffect">
                                  <p:stCondLst>
                                    <p:cond delay="0"/>
                                  </p:stCondLst>
                                  <p:childTnLst>
                                    <p:set>
                                      <p:cBhvr>
                                        <p:cTn id="32" dur="1" fill="hold">
                                          <p:stCondLst>
                                            <p:cond delay="0"/>
                                          </p:stCondLst>
                                        </p:cTn>
                                        <p:tgtEl>
                                          <p:spTgt spid="15"/>
                                        </p:tgtEl>
                                        <p:attrNameLst>
                                          <p:attrName>style.visibility</p:attrName>
                                        </p:attrNameLst>
                                      </p:cBhvr>
                                      <p:to>
                                        <p:strVal val="visible"/>
                                      </p:to>
                                    </p:set>
                                    <p:animEffect transition="in" filter="circle(in)">
                                      <p:cBhvr>
                                        <p:cTn id="33" dur="2000"/>
                                        <p:tgtEl>
                                          <p:spTgt spid="15"/>
                                        </p:tgtEl>
                                      </p:cBhvr>
                                    </p:animEffect>
                                  </p:childTnLst>
                                </p:cTn>
                              </p:par>
                              <p:par>
                                <p:cTn id="34" presetID="6" presetClass="entr" presetSubtype="16" fill="hold" nodeType="withEffect">
                                  <p:stCondLst>
                                    <p:cond delay="0"/>
                                  </p:stCondLst>
                                  <p:childTnLst>
                                    <p:set>
                                      <p:cBhvr>
                                        <p:cTn id="35" dur="1" fill="hold">
                                          <p:stCondLst>
                                            <p:cond delay="0"/>
                                          </p:stCondLst>
                                        </p:cTn>
                                        <p:tgtEl>
                                          <p:spTgt spid="10"/>
                                        </p:tgtEl>
                                        <p:attrNameLst>
                                          <p:attrName>style.visibility</p:attrName>
                                        </p:attrNameLst>
                                      </p:cBhvr>
                                      <p:to>
                                        <p:strVal val="visible"/>
                                      </p:to>
                                    </p:set>
                                    <p:animEffect transition="in" filter="circle(in)">
                                      <p:cBhvr>
                                        <p:cTn id="36" dur="2000"/>
                                        <p:tgtEl>
                                          <p:spTgt spid="10"/>
                                        </p:tgtEl>
                                      </p:cBhvr>
                                    </p:animEffect>
                                  </p:childTnLst>
                                </p:cTn>
                              </p:par>
                              <p:par>
                                <p:cTn id="37" presetID="6" presetClass="entr" presetSubtype="16" fill="hold" nodeType="withEffect">
                                  <p:stCondLst>
                                    <p:cond delay="0"/>
                                  </p:stCondLst>
                                  <p:childTnLst>
                                    <p:set>
                                      <p:cBhvr>
                                        <p:cTn id="38" dur="1" fill="hold">
                                          <p:stCondLst>
                                            <p:cond delay="0"/>
                                          </p:stCondLst>
                                        </p:cTn>
                                        <p:tgtEl>
                                          <p:spTgt spid="11"/>
                                        </p:tgtEl>
                                        <p:attrNameLst>
                                          <p:attrName>style.visibility</p:attrName>
                                        </p:attrNameLst>
                                      </p:cBhvr>
                                      <p:to>
                                        <p:strVal val="visible"/>
                                      </p:to>
                                    </p:set>
                                    <p:animEffect transition="in" filter="circle(in)">
                                      <p:cBhvr>
                                        <p:cTn id="39" dur="2000"/>
                                        <p:tgtEl>
                                          <p:spTgt spid="11"/>
                                        </p:tgtEl>
                                      </p:cBhvr>
                                    </p:animEffect>
                                  </p:childTnLst>
                                </p:cTn>
                              </p:par>
                              <p:par>
                                <p:cTn id="40" presetID="6" presetClass="entr" presetSubtype="16" fill="hold" nodeType="with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circle(in)">
                                      <p:cBhvr>
                                        <p:cTn id="42" dur="2000"/>
                                        <p:tgtEl>
                                          <p:spTgt spid="12"/>
                                        </p:tgtEl>
                                      </p:cBhvr>
                                    </p:animEffect>
                                  </p:childTnLst>
                                </p:cTn>
                              </p:par>
                              <p:par>
                                <p:cTn id="43" presetID="6" presetClass="entr" presetSubtype="16" fill="hold" nodeType="withEffect">
                                  <p:stCondLst>
                                    <p:cond delay="0"/>
                                  </p:stCondLst>
                                  <p:childTnLst>
                                    <p:set>
                                      <p:cBhvr>
                                        <p:cTn id="44" dur="1" fill="hold">
                                          <p:stCondLst>
                                            <p:cond delay="0"/>
                                          </p:stCondLst>
                                        </p:cTn>
                                        <p:tgtEl>
                                          <p:spTgt spid="7"/>
                                        </p:tgtEl>
                                        <p:attrNameLst>
                                          <p:attrName>style.visibility</p:attrName>
                                        </p:attrNameLst>
                                      </p:cBhvr>
                                      <p:to>
                                        <p:strVal val="visible"/>
                                      </p:to>
                                    </p:set>
                                    <p:animEffect transition="in" filter="circle(in)">
                                      <p:cBhvr>
                                        <p:cTn id="45" dur="2000"/>
                                        <p:tgtEl>
                                          <p:spTgt spid="7"/>
                                        </p:tgtEl>
                                      </p:cBhvr>
                                    </p:animEffect>
                                  </p:childTnLst>
                                </p:cTn>
                              </p:par>
                              <p:par>
                                <p:cTn id="46" presetID="6" presetClass="entr" presetSubtype="16" fill="hold" grpId="0" nodeType="withEffect">
                                  <p:stCondLst>
                                    <p:cond delay="0"/>
                                  </p:stCondLst>
                                  <p:childTnLst>
                                    <p:set>
                                      <p:cBhvr>
                                        <p:cTn id="47" dur="1" fill="hold">
                                          <p:stCondLst>
                                            <p:cond delay="0"/>
                                          </p:stCondLst>
                                        </p:cTn>
                                        <p:tgtEl>
                                          <p:spTgt spid="16"/>
                                        </p:tgtEl>
                                        <p:attrNameLst>
                                          <p:attrName>style.visibility</p:attrName>
                                        </p:attrNameLst>
                                      </p:cBhvr>
                                      <p:to>
                                        <p:strVal val="visible"/>
                                      </p:to>
                                    </p:set>
                                    <p:animEffect transition="in" filter="circle(in)">
                                      <p:cBhvr>
                                        <p:cTn id="48" dur="2000"/>
                                        <p:tgtEl>
                                          <p:spTgt spid="16"/>
                                        </p:tgtEl>
                                      </p:cBhvr>
                                    </p:animEffect>
                                  </p:childTnLst>
                                </p:cTn>
                              </p:par>
                              <p:par>
                                <p:cTn id="49" presetID="6" presetClass="entr" presetSubtype="16" fill="hold" nodeType="withEffect">
                                  <p:stCondLst>
                                    <p:cond delay="0"/>
                                  </p:stCondLst>
                                  <p:childTnLst>
                                    <p:set>
                                      <p:cBhvr>
                                        <p:cTn id="50" dur="1" fill="hold">
                                          <p:stCondLst>
                                            <p:cond delay="0"/>
                                          </p:stCondLst>
                                        </p:cTn>
                                        <p:tgtEl>
                                          <p:spTgt spid="13"/>
                                        </p:tgtEl>
                                        <p:attrNameLst>
                                          <p:attrName>style.visibility</p:attrName>
                                        </p:attrNameLst>
                                      </p:cBhvr>
                                      <p:to>
                                        <p:strVal val="visible"/>
                                      </p:to>
                                    </p:set>
                                    <p:animEffect transition="in" filter="circle(in)">
                                      <p:cBhvr>
                                        <p:cTn id="51"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4" grpId="0"/>
      <p:bldP spid="15" grpId="0"/>
      <p:bldP spid="16" grpId="0"/>
      <p:bldP spid="17"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514350" y="309563"/>
            <a:ext cx="11125200"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Arial" panose="020B0604020202020204" pitchFamily="34" charset="0"/>
              </a:defRPr>
            </a:lvl1pPr>
            <a:lvl2pPr marL="742950" indent="-285750">
              <a:spcBef>
                <a:spcPct val="20000"/>
              </a:spcBef>
              <a:buChar char="–"/>
              <a:defRPr sz="24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en-GB" altLang="en-US" sz="3200" dirty="0"/>
              <a:t>A </a:t>
            </a:r>
            <a:r>
              <a:rPr lang="en-GB" altLang="en-US" sz="3200" b="1" dirty="0"/>
              <a:t>specialist delivery technique </a:t>
            </a:r>
            <a:r>
              <a:rPr lang="en-GB" altLang="en-US" sz="3200" dirty="0"/>
              <a:t>is any approach used in subject area, </a:t>
            </a:r>
            <a:endParaRPr lang="en-GB" altLang="en-US" sz="3200" dirty="0" smtClean="0"/>
          </a:p>
          <a:p>
            <a:pPr algn="ctr">
              <a:spcBef>
                <a:spcPct val="0"/>
              </a:spcBef>
              <a:buFontTx/>
              <a:buNone/>
            </a:pPr>
            <a:r>
              <a:rPr lang="en-GB" altLang="en-US" sz="3200" dirty="0" smtClean="0"/>
              <a:t>which </a:t>
            </a:r>
            <a:r>
              <a:rPr lang="en-GB" altLang="en-US" sz="3200" dirty="0"/>
              <a:t>may not be appropriate in other areas.</a:t>
            </a:r>
          </a:p>
        </p:txBody>
      </p:sp>
      <p:sp>
        <p:nvSpPr>
          <p:cNvPr id="3" name="Rectangle 2"/>
          <p:cNvSpPr/>
          <p:nvPr/>
        </p:nvSpPr>
        <p:spPr>
          <a:xfrm>
            <a:off x="514350" y="1613051"/>
            <a:ext cx="3042652" cy="1754326"/>
          </a:xfrm>
          <a:prstGeom prst="rect">
            <a:avLst/>
          </a:prstGeom>
          <a:noFill/>
        </p:spPr>
        <p:txBody>
          <a:bodyPr>
            <a:spAutoFit/>
          </a:bodyPr>
          <a:lstStyle/>
          <a:p>
            <a:pPr algn="ctr">
              <a:defRPr/>
            </a:pPr>
            <a:r>
              <a:rPr lang="en-US" sz="54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Paper Feed</a:t>
            </a:r>
          </a:p>
        </p:txBody>
      </p:sp>
      <p:pic>
        <p:nvPicPr>
          <p:cNvPr id="4"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798262" y="2226398"/>
            <a:ext cx="2778125" cy="2058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p:cNvSpPr/>
          <p:nvPr/>
        </p:nvSpPr>
        <p:spPr>
          <a:xfrm>
            <a:off x="8596898" y="2028549"/>
            <a:ext cx="3042652" cy="923330"/>
          </a:xfrm>
          <a:prstGeom prst="rect">
            <a:avLst/>
          </a:prstGeom>
          <a:noFill/>
          <a:ln>
            <a:noFill/>
          </a:ln>
        </p:spPr>
        <p:txBody>
          <a:bodyPr>
            <a:spAutoFit/>
          </a:bodyPr>
          <a:lstStyle/>
          <a:p>
            <a:pPr algn="ctr">
              <a:defRPr/>
            </a:pPr>
            <a:r>
              <a:rPr lang="en-US" sz="54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Hydra</a:t>
            </a:r>
          </a:p>
        </p:txBody>
      </p:sp>
      <p:pic>
        <p:nvPicPr>
          <p:cNvPr id="6" name="Picture 3"/>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978399" y="3672039"/>
            <a:ext cx="2945901" cy="2066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6"/>
          <p:cNvSpPr/>
          <p:nvPr/>
        </p:nvSpPr>
        <p:spPr>
          <a:xfrm>
            <a:off x="4500320" y="4363200"/>
            <a:ext cx="3528392" cy="861774"/>
          </a:xfrm>
          <a:prstGeom prst="rect">
            <a:avLst/>
          </a:prstGeom>
          <a:noFill/>
        </p:spPr>
        <p:txBody>
          <a:bodyPr>
            <a:spAutoFit/>
          </a:bodyPr>
          <a:lstStyle/>
          <a:p>
            <a:pPr algn="ctr">
              <a:defRPr/>
            </a:pPr>
            <a:r>
              <a:rPr lang="en-US" sz="50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Simulation</a:t>
            </a:r>
          </a:p>
        </p:txBody>
      </p:sp>
      <p:pic>
        <p:nvPicPr>
          <p:cNvPr id="8" name="Picture 2"/>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8755053" y="3158049"/>
            <a:ext cx="2726342" cy="2066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8"/>
          <p:cNvSpPr txBox="1"/>
          <p:nvPr/>
        </p:nvSpPr>
        <p:spPr>
          <a:xfrm>
            <a:off x="978399" y="6139217"/>
            <a:ext cx="8234612" cy="646331"/>
          </a:xfrm>
          <a:prstGeom prst="rect">
            <a:avLst/>
          </a:prstGeom>
          <a:noFill/>
        </p:spPr>
        <p:txBody>
          <a:bodyPr wrap="square" rtlCol="0">
            <a:spAutoFit/>
          </a:bodyPr>
          <a:lstStyle/>
          <a:p>
            <a:pPr algn="ctr"/>
            <a:r>
              <a:rPr lang="en-GB" sz="3600" b="1" dirty="0" smtClean="0">
                <a:solidFill>
                  <a:schemeClr val="bg1"/>
                </a:solidFill>
              </a:rPr>
              <a:t>SPECIALIST DELIVERY TECHNIQUES (SDT’s)</a:t>
            </a:r>
            <a:endParaRPr lang="en-GB" sz="3600" b="1" dirty="0">
              <a:solidFill>
                <a:schemeClr val="bg1"/>
              </a:solidFill>
            </a:endParaRPr>
          </a:p>
        </p:txBody>
      </p:sp>
    </p:spTree>
    <p:extLst>
      <p:ext uri="{BB962C8B-B14F-4D97-AF65-F5344CB8AC3E}">
        <p14:creationId xmlns:p14="http://schemas.microsoft.com/office/powerpoint/2010/main" val="2046178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500" fill="hold"/>
                                        <p:tgtEl>
                                          <p:spTgt spid="4"/>
                                        </p:tgtEl>
                                        <p:attrNameLst>
                                          <p:attrName>ppt_x</p:attrName>
                                        </p:attrNameLst>
                                      </p:cBhvr>
                                      <p:tavLst>
                                        <p:tav tm="0">
                                          <p:val>
                                            <p:strVal val="#ppt_x"/>
                                          </p:val>
                                        </p:tav>
                                        <p:tav tm="100000">
                                          <p:val>
                                            <p:strVal val="#ppt_x"/>
                                          </p:val>
                                        </p:tav>
                                      </p:tavLst>
                                    </p:anim>
                                    <p:anim calcmode="lin" valueType="num">
                                      <p:cBhvr additive="base">
                                        <p:cTn id="19"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additive="base">
                                        <p:cTn id="24" dur="500" fill="hold"/>
                                        <p:tgtEl>
                                          <p:spTgt spid="5"/>
                                        </p:tgtEl>
                                        <p:attrNameLst>
                                          <p:attrName>ppt_x</p:attrName>
                                        </p:attrNameLst>
                                      </p:cBhvr>
                                      <p:tavLst>
                                        <p:tav tm="0">
                                          <p:val>
                                            <p:strVal val="#ppt_x"/>
                                          </p:val>
                                        </p:tav>
                                        <p:tav tm="100000">
                                          <p:val>
                                            <p:strVal val="#ppt_x"/>
                                          </p:val>
                                        </p:tav>
                                      </p:tavLst>
                                    </p:anim>
                                    <p:anim calcmode="lin" valueType="num">
                                      <p:cBhvr additive="base">
                                        <p:cTn id="2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6"/>
                                        </p:tgtEl>
                                        <p:attrNameLst>
                                          <p:attrName>style.visibility</p:attrName>
                                        </p:attrNameLst>
                                      </p:cBhvr>
                                      <p:to>
                                        <p:strVal val="visible"/>
                                      </p:to>
                                    </p:set>
                                    <p:anim calcmode="lin" valueType="num">
                                      <p:cBhvr additive="base">
                                        <p:cTn id="30" dur="500" fill="hold"/>
                                        <p:tgtEl>
                                          <p:spTgt spid="6"/>
                                        </p:tgtEl>
                                        <p:attrNameLst>
                                          <p:attrName>ppt_x</p:attrName>
                                        </p:attrNameLst>
                                      </p:cBhvr>
                                      <p:tavLst>
                                        <p:tav tm="0">
                                          <p:val>
                                            <p:strVal val="#ppt_x"/>
                                          </p:val>
                                        </p:tav>
                                        <p:tav tm="100000">
                                          <p:val>
                                            <p:strVal val="#ppt_x"/>
                                          </p:val>
                                        </p:tav>
                                      </p:tavLst>
                                    </p:anim>
                                    <p:anim calcmode="lin" valueType="num">
                                      <p:cBhvr additive="base">
                                        <p:cTn id="31"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7"/>
                                        </p:tgtEl>
                                        <p:attrNameLst>
                                          <p:attrName>style.visibility</p:attrName>
                                        </p:attrNameLst>
                                      </p:cBhvr>
                                      <p:to>
                                        <p:strVal val="visible"/>
                                      </p:to>
                                    </p:set>
                                    <p:anim calcmode="lin" valueType="num">
                                      <p:cBhvr additive="base">
                                        <p:cTn id="36" dur="500" fill="hold"/>
                                        <p:tgtEl>
                                          <p:spTgt spid="7"/>
                                        </p:tgtEl>
                                        <p:attrNameLst>
                                          <p:attrName>ppt_x</p:attrName>
                                        </p:attrNameLst>
                                      </p:cBhvr>
                                      <p:tavLst>
                                        <p:tav tm="0">
                                          <p:val>
                                            <p:strVal val="#ppt_x"/>
                                          </p:val>
                                        </p:tav>
                                        <p:tav tm="100000">
                                          <p:val>
                                            <p:strVal val="#ppt_x"/>
                                          </p:val>
                                        </p:tav>
                                      </p:tavLst>
                                    </p:anim>
                                    <p:anim calcmode="lin" valueType="num">
                                      <p:cBhvr additive="base">
                                        <p:cTn id="37"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8"/>
                                        </p:tgtEl>
                                        <p:attrNameLst>
                                          <p:attrName>style.visibility</p:attrName>
                                        </p:attrNameLst>
                                      </p:cBhvr>
                                      <p:to>
                                        <p:strVal val="visible"/>
                                      </p:to>
                                    </p:set>
                                    <p:anim calcmode="lin" valueType="num">
                                      <p:cBhvr additive="base">
                                        <p:cTn id="42" dur="500" fill="hold"/>
                                        <p:tgtEl>
                                          <p:spTgt spid="8"/>
                                        </p:tgtEl>
                                        <p:attrNameLst>
                                          <p:attrName>ppt_x</p:attrName>
                                        </p:attrNameLst>
                                      </p:cBhvr>
                                      <p:tavLst>
                                        <p:tav tm="0">
                                          <p:val>
                                            <p:strVal val="#ppt_x"/>
                                          </p:val>
                                        </p:tav>
                                        <p:tav tm="100000">
                                          <p:val>
                                            <p:strVal val="#ppt_x"/>
                                          </p:val>
                                        </p:tav>
                                      </p:tavLst>
                                    </p:anim>
                                    <p:anim calcmode="lin" valueType="num">
                                      <p:cBhvr additive="base">
                                        <p:cTn id="43"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56155" y="298946"/>
            <a:ext cx="3620394" cy="2103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a:spLocks noChangeArrowheads="1"/>
          </p:cNvSpPr>
          <p:nvPr/>
        </p:nvSpPr>
        <p:spPr bwMode="auto">
          <a:xfrm>
            <a:off x="-198340" y="2288700"/>
            <a:ext cx="3026268"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Arial" panose="020B0604020202020204" pitchFamily="34" charset="0"/>
              </a:defRPr>
            </a:lvl1pPr>
            <a:lvl2pPr marL="742950" indent="-285750">
              <a:spcBef>
                <a:spcPct val="20000"/>
              </a:spcBef>
              <a:buChar char="–"/>
              <a:defRPr sz="24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en-GB" altLang="en-US" sz="3200" b="1" dirty="0">
                <a:ea typeface="Times New Roman" panose="02020603050405020304" pitchFamily="18" charset="0"/>
                <a:cs typeface="Arial" panose="020B0604020202020204" pitchFamily="34" charset="0"/>
              </a:rPr>
              <a:t>To gain specialist </a:t>
            </a:r>
            <a:endParaRPr lang="en-GB" altLang="en-US" sz="3200" b="1" dirty="0" smtClean="0">
              <a:ea typeface="Times New Roman" panose="02020603050405020304" pitchFamily="18" charset="0"/>
              <a:cs typeface="Arial" panose="020B0604020202020204" pitchFamily="34" charset="0"/>
            </a:endParaRPr>
          </a:p>
          <a:p>
            <a:pPr algn="ctr">
              <a:spcBef>
                <a:spcPct val="0"/>
              </a:spcBef>
              <a:buFontTx/>
              <a:buNone/>
            </a:pPr>
            <a:r>
              <a:rPr lang="en-GB" altLang="en-US" sz="3200" b="1" dirty="0" smtClean="0">
                <a:ea typeface="Times New Roman" panose="02020603050405020304" pitchFamily="18" charset="0"/>
                <a:cs typeface="Arial" panose="020B0604020202020204" pitchFamily="34" charset="0"/>
              </a:rPr>
              <a:t>knowledge</a:t>
            </a:r>
            <a:endParaRPr lang="en-GB" altLang="en-US" sz="3200" b="1" dirty="0">
              <a:ea typeface="Times New Roman" panose="02020603050405020304" pitchFamily="18" charset="0"/>
              <a:cs typeface="Arial" panose="020B0604020202020204" pitchFamily="34" charset="0"/>
            </a:endParaRPr>
          </a:p>
        </p:txBody>
      </p:sp>
      <p:sp>
        <p:nvSpPr>
          <p:cNvPr id="4" name="TextBox 6"/>
          <p:cNvSpPr txBox="1">
            <a:spLocks noChangeArrowheads="1"/>
          </p:cNvSpPr>
          <p:nvPr/>
        </p:nvSpPr>
        <p:spPr bwMode="auto">
          <a:xfrm>
            <a:off x="8266269" y="2891381"/>
            <a:ext cx="4154699"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Arial" panose="020B0604020202020204" pitchFamily="34" charset="0"/>
              </a:defRPr>
            </a:lvl1pPr>
            <a:lvl2pPr marL="742950" indent="-285750">
              <a:spcBef>
                <a:spcPct val="20000"/>
              </a:spcBef>
              <a:buChar char="–"/>
              <a:defRPr sz="24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en-GB" altLang="en-US" sz="3200" b="1" dirty="0">
                <a:ea typeface="Times New Roman" panose="02020603050405020304" pitchFamily="18" charset="0"/>
                <a:cs typeface="Arial" panose="020B0604020202020204" pitchFamily="34" charset="0"/>
              </a:rPr>
              <a:t>To develop specialist </a:t>
            </a:r>
            <a:r>
              <a:rPr lang="en-GB" altLang="en-US" sz="3200" b="1" dirty="0" smtClean="0">
                <a:ea typeface="Times New Roman" panose="02020603050405020304" pitchFamily="18" charset="0"/>
                <a:cs typeface="Arial" panose="020B0604020202020204" pitchFamily="34" charset="0"/>
              </a:rPr>
              <a:t>skills </a:t>
            </a:r>
            <a:r>
              <a:rPr lang="en-GB" altLang="en-US" sz="3200" b="1" dirty="0">
                <a:ea typeface="Times New Roman" panose="02020603050405020304" pitchFamily="18" charset="0"/>
                <a:cs typeface="Arial" panose="020B0604020202020204" pitchFamily="34" charset="0"/>
              </a:rPr>
              <a:t>&amp; technical expertise</a:t>
            </a:r>
          </a:p>
        </p:txBody>
      </p:sp>
      <p:pic>
        <p:nvPicPr>
          <p:cNvPr id="6" name="Picture 8"/>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261212" y="1793883"/>
            <a:ext cx="3620394" cy="21331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7"/>
          <p:cNvSpPr txBox="1">
            <a:spLocks noChangeArrowheads="1"/>
          </p:cNvSpPr>
          <p:nvPr/>
        </p:nvSpPr>
        <p:spPr bwMode="auto">
          <a:xfrm>
            <a:off x="2176310" y="4260835"/>
            <a:ext cx="6611123"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Arial" panose="020B0604020202020204" pitchFamily="34" charset="0"/>
              </a:defRPr>
            </a:lvl1pPr>
            <a:lvl2pPr marL="742950" indent="-285750">
              <a:spcBef>
                <a:spcPct val="20000"/>
              </a:spcBef>
              <a:buChar char="–"/>
              <a:defRPr sz="24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en-GB" altLang="en-US" sz="3200" b="1" dirty="0">
                <a:solidFill>
                  <a:srgbClr val="002060"/>
                </a:solidFill>
                <a:ea typeface="Times New Roman" panose="02020603050405020304" pitchFamily="18" charset="0"/>
                <a:cs typeface="Arial" panose="020B0604020202020204" pitchFamily="34" charset="0"/>
              </a:rPr>
              <a:t>To provide opportunities for practical </a:t>
            </a:r>
            <a:endParaRPr lang="en-GB" altLang="en-US" sz="3200" b="1" dirty="0" smtClean="0">
              <a:solidFill>
                <a:srgbClr val="002060"/>
              </a:solidFill>
              <a:ea typeface="Times New Roman" panose="02020603050405020304" pitchFamily="18" charset="0"/>
              <a:cs typeface="Arial" panose="020B0604020202020204" pitchFamily="34" charset="0"/>
            </a:endParaRPr>
          </a:p>
          <a:p>
            <a:pPr algn="ctr">
              <a:spcBef>
                <a:spcPct val="0"/>
              </a:spcBef>
              <a:buFontTx/>
              <a:buNone/>
            </a:pPr>
            <a:r>
              <a:rPr lang="en-GB" altLang="en-US" sz="3200" b="1" dirty="0" smtClean="0">
                <a:solidFill>
                  <a:srgbClr val="002060"/>
                </a:solidFill>
                <a:ea typeface="Times New Roman" panose="02020603050405020304" pitchFamily="18" charset="0"/>
                <a:cs typeface="Arial" panose="020B0604020202020204" pitchFamily="34" charset="0"/>
              </a:rPr>
              <a:t>application </a:t>
            </a:r>
            <a:r>
              <a:rPr lang="en-GB" altLang="en-US" sz="3200" b="1" dirty="0">
                <a:solidFill>
                  <a:srgbClr val="002060"/>
                </a:solidFill>
                <a:ea typeface="Times New Roman" panose="02020603050405020304" pitchFamily="18" charset="0"/>
                <a:cs typeface="Arial" panose="020B0604020202020204" pitchFamily="34" charset="0"/>
              </a:rPr>
              <a:t>in a safe environment</a:t>
            </a:r>
          </a:p>
        </p:txBody>
      </p:sp>
      <p:sp>
        <p:nvSpPr>
          <p:cNvPr id="8" name="TextBox 7"/>
          <p:cNvSpPr txBox="1"/>
          <p:nvPr/>
        </p:nvSpPr>
        <p:spPr>
          <a:xfrm>
            <a:off x="793629" y="6221750"/>
            <a:ext cx="5745193" cy="646331"/>
          </a:xfrm>
          <a:prstGeom prst="rect">
            <a:avLst/>
          </a:prstGeom>
          <a:noFill/>
        </p:spPr>
        <p:txBody>
          <a:bodyPr wrap="square" rtlCol="0">
            <a:spAutoFit/>
          </a:bodyPr>
          <a:lstStyle/>
          <a:p>
            <a:pPr algn="ctr"/>
            <a:r>
              <a:rPr lang="en-GB" sz="3600" b="1" dirty="0" smtClean="0">
                <a:solidFill>
                  <a:schemeClr val="bg1"/>
                </a:solidFill>
              </a:rPr>
              <a:t>THE PURPOSE OF SDT’S</a:t>
            </a:r>
            <a:endParaRPr lang="en-GB" sz="3600" b="1" dirty="0">
              <a:solidFill>
                <a:schemeClr val="bg1"/>
              </a:solidFill>
            </a:endParaRPr>
          </a:p>
        </p:txBody>
      </p:sp>
      <p:pic>
        <p:nvPicPr>
          <p:cNvPr id="11" name="Picture 1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402073" y="1461159"/>
            <a:ext cx="1544645" cy="1544645"/>
          </a:xfrm>
          <a:prstGeom prst="rect">
            <a:avLst/>
          </a:prstGeom>
        </p:spPr>
      </p:pic>
      <p:pic>
        <p:nvPicPr>
          <p:cNvPr id="9" name="Picture 8"/>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145156" y="152709"/>
            <a:ext cx="2857500" cy="1714500"/>
          </a:xfrm>
          <a:prstGeom prst="rect">
            <a:avLst/>
          </a:prstGeom>
        </p:spPr>
      </p:pic>
    </p:spTree>
    <p:extLst>
      <p:ext uri="{BB962C8B-B14F-4D97-AF65-F5344CB8AC3E}">
        <p14:creationId xmlns:p14="http://schemas.microsoft.com/office/powerpoint/2010/main" val="257132437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11"/>
          <p:cNvPicPr>
            <a:picLocks noChangeAspect="1"/>
          </p:cNvPicPr>
          <p:nvPr/>
        </p:nvPicPr>
        <p:blipFill>
          <a:blip r:embed="rId4">
            <a:extLst>
              <a:ext uri="{28A0092B-C50C-407E-A947-70E740481C1C}">
                <a14:useLocalDpi xmlns:a14="http://schemas.microsoft.com/office/drawing/2010/main" val="0"/>
              </a:ext>
            </a:extLst>
          </a:blip>
          <a:srcRect t="14771"/>
          <a:stretch>
            <a:fillRect/>
          </a:stretch>
        </p:blipFill>
        <p:spPr bwMode="auto">
          <a:xfrm>
            <a:off x="862642" y="331127"/>
            <a:ext cx="5018614" cy="266525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5" name="Picture 13"/>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599027" y="331127"/>
            <a:ext cx="4877924" cy="266525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6" name="Picture 14"/>
          <p:cNvPicPr>
            <a:picLocks noChangeAspect="1"/>
          </p:cNvPicPr>
          <p:nvPr/>
        </p:nvPicPr>
        <p:blipFill>
          <a:blip r:embed="rId6">
            <a:extLst>
              <a:ext uri="{28A0092B-C50C-407E-A947-70E740481C1C}">
                <a14:useLocalDpi xmlns:a14="http://schemas.microsoft.com/office/drawing/2010/main" val="0"/>
              </a:ext>
            </a:extLst>
          </a:blip>
          <a:srcRect t="25237"/>
          <a:stretch>
            <a:fillRect/>
          </a:stretch>
        </p:blipFill>
        <p:spPr bwMode="auto">
          <a:xfrm>
            <a:off x="1012795" y="3308741"/>
            <a:ext cx="4868461" cy="2472391"/>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8" name="Picture 16"/>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6574932" y="3291700"/>
            <a:ext cx="4902019" cy="248943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1012795" y="6159781"/>
            <a:ext cx="7579114" cy="646331"/>
          </a:xfrm>
          <a:prstGeom prst="rect">
            <a:avLst/>
          </a:prstGeom>
          <a:noFill/>
        </p:spPr>
        <p:txBody>
          <a:bodyPr wrap="square" rtlCol="0">
            <a:spAutoFit/>
          </a:bodyPr>
          <a:lstStyle/>
          <a:p>
            <a:pPr algn="ctr"/>
            <a:r>
              <a:rPr lang="en-GB" sz="3600" b="1" dirty="0" smtClean="0">
                <a:solidFill>
                  <a:schemeClr val="bg1"/>
                </a:solidFill>
              </a:rPr>
              <a:t>MEETING LEARNER NEEDS WITH SDT’s</a:t>
            </a:r>
            <a:endParaRPr lang="en-GB" sz="3600" b="1" dirty="0">
              <a:solidFill>
                <a:schemeClr val="bg1"/>
              </a:solidFill>
            </a:endParaRPr>
          </a:p>
        </p:txBody>
      </p:sp>
    </p:spTree>
    <p:extLst>
      <p:ext uri="{BB962C8B-B14F-4D97-AF65-F5344CB8AC3E}">
        <p14:creationId xmlns:p14="http://schemas.microsoft.com/office/powerpoint/2010/main" val="179770589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150883" y="6273225"/>
            <a:ext cx="3276908" cy="584775"/>
          </a:xfrm>
          <a:prstGeom prst="rect">
            <a:avLst/>
          </a:prstGeom>
          <a:noFill/>
        </p:spPr>
        <p:txBody>
          <a:bodyPr wrap="square" rtlCol="0">
            <a:spAutoFit/>
          </a:bodyPr>
          <a:lstStyle/>
          <a:p>
            <a:pPr algn="ctr"/>
            <a:r>
              <a:rPr lang="en-GB" sz="3200" b="1" dirty="0" smtClean="0">
                <a:solidFill>
                  <a:schemeClr val="bg1"/>
                </a:solidFill>
              </a:rPr>
              <a:t>WHY USE SDT’S?</a:t>
            </a:r>
            <a:endParaRPr lang="en-GB" sz="3200" b="1" dirty="0">
              <a:solidFill>
                <a:schemeClr val="bg1"/>
              </a:solidFill>
            </a:endParaRPr>
          </a:p>
        </p:txBody>
      </p:sp>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l="28334" t="5000" r="34791" b="4167"/>
          <a:stretch/>
        </p:blipFill>
        <p:spPr>
          <a:xfrm>
            <a:off x="4575484" y="3252293"/>
            <a:ext cx="3143250" cy="2569167"/>
          </a:xfrm>
          <a:prstGeom prst="rect">
            <a:avLst/>
          </a:prstGeom>
        </p:spPr>
      </p:pic>
      <p:pic>
        <p:nvPicPr>
          <p:cNvPr id="5" name="Picture 4"/>
          <p:cNvPicPr>
            <a:picLocks noChangeAspect="1"/>
          </p:cNvPicPr>
          <p:nvPr/>
        </p:nvPicPr>
        <p:blipFill rotWithShape="1">
          <a:blip r:embed="rId5">
            <a:extLst>
              <a:ext uri="{28A0092B-C50C-407E-A947-70E740481C1C}">
                <a14:useLocalDpi xmlns:a14="http://schemas.microsoft.com/office/drawing/2010/main" val="0"/>
              </a:ext>
            </a:extLst>
          </a:blip>
          <a:srcRect l="9428" t="15714" r="10000" b="7142"/>
          <a:stretch/>
        </p:blipFill>
        <p:spPr>
          <a:xfrm>
            <a:off x="4575484" y="292917"/>
            <a:ext cx="3143250" cy="2569167"/>
          </a:xfrm>
          <a:prstGeom prst="rect">
            <a:avLst/>
          </a:prstGeom>
        </p:spPr>
      </p:pic>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667393" y="321106"/>
            <a:ext cx="3143250" cy="2575137"/>
          </a:xfrm>
          <a:prstGeom prst="rect">
            <a:avLst/>
          </a:prstGeom>
        </p:spPr>
      </p:pic>
      <p:pic>
        <p:nvPicPr>
          <p:cNvPr id="8" name="Picture 7"/>
          <p:cNvPicPr>
            <a:picLocks noChangeAspect="1"/>
          </p:cNvPicPr>
          <p:nvPr/>
        </p:nvPicPr>
        <p:blipFill rotWithShape="1">
          <a:blip r:embed="rId7">
            <a:extLst>
              <a:ext uri="{28A0092B-C50C-407E-A947-70E740481C1C}">
                <a14:useLocalDpi xmlns:a14="http://schemas.microsoft.com/office/drawing/2010/main" val="0"/>
              </a:ext>
            </a:extLst>
          </a:blip>
          <a:srcRect l="10317" r="8730"/>
          <a:stretch/>
        </p:blipFill>
        <p:spPr>
          <a:xfrm>
            <a:off x="1150883" y="3308303"/>
            <a:ext cx="3143250" cy="2568015"/>
          </a:xfrm>
          <a:prstGeom prst="rect">
            <a:avLst/>
          </a:prstGeom>
        </p:spPr>
      </p:pic>
      <p:pic>
        <p:nvPicPr>
          <p:cNvPr id="9" name="Picture 8"/>
          <p:cNvPicPr>
            <a:picLocks noChangeAspect="1"/>
          </p:cNvPicPr>
          <p:nvPr/>
        </p:nvPicPr>
        <p:blipFill rotWithShape="1">
          <a:blip r:embed="rId8">
            <a:extLst>
              <a:ext uri="{28A0092B-C50C-407E-A947-70E740481C1C}">
                <a14:useLocalDpi xmlns:a14="http://schemas.microsoft.com/office/drawing/2010/main" val="0"/>
              </a:ext>
            </a:extLst>
          </a:blip>
          <a:srcRect l="2799" t="3044" r="8599" b="6232"/>
          <a:stretch/>
        </p:blipFill>
        <p:spPr>
          <a:xfrm>
            <a:off x="265784" y="269926"/>
            <a:ext cx="3143250" cy="2626317"/>
          </a:xfrm>
          <a:prstGeom prst="rect">
            <a:avLst/>
          </a:prstGeom>
        </p:spPr>
      </p:pic>
      <p:pic>
        <p:nvPicPr>
          <p:cNvPr id="12" name="Picture 11"/>
          <p:cNvPicPr>
            <a:picLocks noChangeAspect="1"/>
          </p:cNvPicPr>
          <p:nvPr/>
        </p:nvPicPr>
        <p:blipFill rotWithShape="1">
          <a:blip r:embed="rId9">
            <a:extLst>
              <a:ext uri="{28A0092B-C50C-407E-A947-70E740481C1C}">
                <a14:useLocalDpi xmlns:a14="http://schemas.microsoft.com/office/drawing/2010/main" val="0"/>
              </a:ext>
            </a:extLst>
          </a:blip>
          <a:srcRect l="10793" t="21503" r="9207" b="25997"/>
          <a:stretch/>
        </p:blipFill>
        <p:spPr>
          <a:xfrm>
            <a:off x="8000085" y="3365563"/>
            <a:ext cx="3143250" cy="2510755"/>
          </a:xfrm>
          <a:prstGeom prst="rect">
            <a:avLst/>
          </a:prstGeom>
        </p:spPr>
      </p:pic>
      <p:sp>
        <p:nvSpPr>
          <p:cNvPr id="2" name="TextBox 1"/>
          <p:cNvSpPr txBox="1"/>
          <p:nvPr/>
        </p:nvSpPr>
        <p:spPr>
          <a:xfrm>
            <a:off x="3818965" y="2259106"/>
            <a:ext cx="301686" cy="369332"/>
          </a:xfrm>
          <a:prstGeom prst="rect">
            <a:avLst/>
          </a:prstGeom>
          <a:noFill/>
        </p:spPr>
        <p:txBody>
          <a:bodyPr wrap="none" rtlCol="0">
            <a:spAutoFit/>
          </a:bodyPr>
          <a:lstStyle/>
          <a:p>
            <a:r>
              <a:rPr lang="en-GB" dirty="0" smtClean="0"/>
              <a:t>1</a:t>
            </a:r>
            <a:endParaRPr lang="en-GB" dirty="0"/>
          </a:p>
        </p:txBody>
      </p:sp>
    </p:spTree>
    <p:extLst>
      <p:ext uri="{BB962C8B-B14F-4D97-AF65-F5344CB8AC3E}">
        <p14:creationId xmlns:p14="http://schemas.microsoft.com/office/powerpoint/2010/main" val="362701252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730195" y="6211669"/>
            <a:ext cx="8292876" cy="646331"/>
          </a:xfrm>
          <a:prstGeom prst="rect">
            <a:avLst/>
          </a:prstGeom>
          <a:noFill/>
        </p:spPr>
        <p:txBody>
          <a:bodyPr wrap="square" rtlCol="0">
            <a:spAutoFit/>
          </a:bodyPr>
          <a:lstStyle/>
          <a:p>
            <a:pPr algn="ctr"/>
            <a:r>
              <a:rPr lang="en-GB" sz="3600" b="1" dirty="0" smtClean="0">
                <a:solidFill>
                  <a:schemeClr val="bg1"/>
                </a:solidFill>
              </a:rPr>
              <a:t>INFLUENCING DEVELOPMENT OF SDT’S</a:t>
            </a:r>
            <a:endParaRPr lang="en-GB" sz="3600" b="1" dirty="0">
              <a:solidFill>
                <a:schemeClr val="bg1"/>
              </a:solidFill>
            </a:endParaRPr>
          </a:p>
        </p:txBody>
      </p:sp>
      <p:pic>
        <p:nvPicPr>
          <p:cNvPr id="6" name="Picture 5"/>
          <p:cNvPicPr>
            <a:picLocks noChangeAspect="1"/>
          </p:cNvPicPr>
          <p:nvPr/>
        </p:nvPicPr>
        <p:blipFill rotWithShape="1">
          <a:blip r:embed="rId4">
            <a:extLst>
              <a:ext uri="{28A0092B-C50C-407E-A947-70E740481C1C}">
                <a14:useLocalDpi xmlns:a14="http://schemas.microsoft.com/office/drawing/2010/main" val="0"/>
              </a:ext>
            </a:extLst>
          </a:blip>
          <a:srcRect t="14444" b="8326"/>
          <a:stretch/>
        </p:blipFill>
        <p:spPr>
          <a:xfrm>
            <a:off x="1949627" y="218945"/>
            <a:ext cx="7504924" cy="5745437"/>
          </a:xfrm>
          <a:prstGeom prst="rect">
            <a:avLst/>
          </a:prstGeom>
        </p:spPr>
      </p:pic>
    </p:spTree>
    <p:extLst>
      <p:ext uri="{BB962C8B-B14F-4D97-AF65-F5344CB8AC3E}">
        <p14:creationId xmlns:p14="http://schemas.microsoft.com/office/powerpoint/2010/main" val="33900887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23950" y="304801"/>
            <a:ext cx="10191750" cy="5486400"/>
          </a:xfrm>
          <a:prstGeom prst="rect">
            <a:avLst/>
          </a:prstGeom>
        </p:spPr>
      </p:pic>
      <p:sp>
        <p:nvSpPr>
          <p:cNvPr id="4" name="TextBox 3"/>
          <p:cNvSpPr txBox="1"/>
          <p:nvPr/>
        </p:nvSpPr>
        <p:spPr>
          <a:xfrm>
            <a:off x="882711" y="6160533"/>
            <a:ext cx="4051599" cy="646331"/>
          </a:xfrm>
          <a:prstGeom prst="rect">
            <a:avLst/>
          </a:prstGeom>
          <a:noFill/>
        </p:spPr>
        <p:txBody>
          <a:bodyPr wrap="square" rtlCol="0">
            <a:spAutoFit/>
          </a:bodyPr>
          <a:lstStyle/>
          <a:p>
            <a:pPr algn="ctr"/>
            <a:r>
              <a:rPr lang="en-GB" sz="3600" b="1" dirty="0" smtClean="0">
                <a:solidFill>
                  <a:schemeClr val="bg1"/>
                </a:solidFill>
              </a:rPr>
              <a:t>ADAPTING SDT’S</a:t>
            </a:r>
            <a:endParaRPr lang="en-GB" sz="3600" b="1" dirty="0">
              <a:solidFill>
                <a:schemeClr val="bg1"/>
              </a:solidFill>
            </a:endParaRPr>
          </a:p>
        </p:txBody>
      </p:sp>
    </p:spTree>
    <p:extLst>
      <p:ext uri="{BB962C8B-B14F-4D97-AF65-F5344CB8AC3E}">
        <p14:creationId xmlns:p14="http://schemas.microsoft.com/office/powerpoint/2010/main" val="390500780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94714" y="457200"/>
            <a:ext cx="9402571" cy="5091545"/>
          </a:xfrm>
          <a:prstGeom prst="rect">
            <a:avLst/>
          </a:prstGeom>
        </p:spPr>
      </p:pic>
    </p:spTree>
    <p:extLst>
      <p:ext uri="{BB962C8B-B14F-4D97-AF65-F5344CB8AC3E}">
        <p14:creationId xmlns:p14="http://schemas.microsoft.com/office/powerpoint/2010/main" val="302275429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a:spLocks noChangeArrowheads="1"/>
          </p:cNvSpPr>
          <p:nvPr/>
        </p:nvSpPr>
        <p:spPr bwMode="auto">
          <a:xfrm>
            <a:off x="904651" y="267858"/>
            <a:ext cx="8686800" cy="57800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Arial" panose="020B0604020202020204" pitchFamily="34" charset="0"/>
              </a:defRPr>
            </a:lvl1pPr>
            <a:lvl2pPr marL="742950" indent="-285750">
              <a:spcBef>
                <a:spcPct val="20000"/>
              </a:spcBef>
              <a:buChar char="–"/>
              <a:defRPr sz="24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457200" lvl="0" indent="-457200">
              <a:buAutoNum type="arabicPeriod"/>
            </a:pPr>
            <a:r>
              <a:rPr lang="en-GB" sz="2800" b="1" dirty="0" smtClean="0">
                <a:latin typeface="+mn-lt"/>
              </a:rPr>
              <a:t>Identify </a:t>
            </a:r>
            <a:r>
              <a:rPr lang="en-GB" sz="2800" dirty="0">
                <a:latin typeface="+mn-lt"/>
              </a:rPr>
              <a:t>a range of resources and teaching &amp; learning approaches used in own subject area. </a:t>
            </a:r>
            <a:endParaRPr lang="en-GB" sz="2800" dirty="0" smtClean="0">
              <a:latin typeface="+mn-lt"/>
            </a:endParaRPr>
          </a:p>
          <a:p>
            <a:pPr marL="457200" lvl="0" indent="-457200">
              <a:buAutoNum type="arabicPeriod"/>
            </a:pPr>
            <a:r>
              <a:rPr lang="en-GB" sz="2800" b="1" dirty="0" smtClean="0">
                <a:latin typeface="+mn-lt"/>
              </a:rPr>
              <a:t>Analyse</a:t>
            </a:r>
            <a:r>
              <a:rPr lang="en-GB" sz="2800" dirty="0" smtClean="0">
                <a:latin typeface="+mn-lt"/>
              </a:rPr>
              <a:t> </a:t>
            </a:r>
            <a:r>
              <a:rPr lang="en-GB" sz="2800" dirty="0">
                <a:latin typeface="+mn-lt"/>
              </a:rPr>
              <a:t>the effectiveness of some of these resources and approaches in relation to meeting the individual needs of learners.</a:t>
            </a:r>
            <a:r>
              <a:rPr lang="en-GB" sz="2800" b="1" dirty="0">
                <a:latin typeface="+mn-lt"/>
              </a:rPr>
              <a:t> </a:t>
            </a:r>
            <a:endParaRPr lang="en-GB" sz="2800" dirty="0">
              <a:latin typeface="+mn-lt"/>
            </a:endParaRPr>
          </a:p>
          <a:p>
            <a:pPr marL="457200" lvl="0" indent="-457200">
              <a:buAutoNum type="arabicPeriod"/>
            </a:pPr>
            <a:r>
              <a:rPr lang="en-GB" sz="2800" b="1" dirty="0" smtClean="0">
                <a:latin typeface="+mn-lt"/>
              </a:rPr>
              <a:t>Explain</a:t>
            </a:r>
            <a:r>
              <a:rPr lang="en-GB" sz="2800" dirty="0" smtClean="0">
                <a:latin typeface="+mn-lt"/>
              </a:rPr>
              <a:t> </a:t>
            </a:r>
            <a:r>
              <a:rPr lang="en-GB" sz="2800" dirty="0">
                <a:latin typeface="+mn-lt"/>
              </a:rPr>
              <a:t>the purpose of specialist delivery </a:t>
            </a:r>
            <a:r>
              <a:rPr lang="en-GB" sz="2800" dirty="0" smtClean="0">
                <a:latin typeface="+mn-lt"/>
              </a:rPr>
              <a:t>techniques</a:t>
            </a:r>
          </a:p>
          <a:p>
            <a:pPr marL="457200" indent="-457200">
              <a:buFontTx/>
              <a:buAutoNum type="arabicPeriod"/>
            </a:pPr>
            <a:r>
              <a:rPr lang="en-GB" sz="2800" b="1" dirty="0">
                <a:latin typeface="+mn-lt"/>
              </a:rPr>
              <a:t>Identify</a:t>
            </a:r>
            <a:r>
              <a:rPr lang="en-GB" sz="2800" dirty="0">
                <a:latin typeface="+mn-lt"/>
              </a:rPr>
              <a:t> learning needs, which can be met through the use of specialist delivery </a:t>
            </a:r>
            <a:r>
              <a:rPr lang="en-GB" sz="2800" dirty="0" smtClean="0">
                <a:latin typeface="+mn-lt"/>
              </a:rPr>
              <a:t>techniques</a:t>
            </a:r>
          </a:p>
          <a:p>
            <a:pPr marL="457200" lvl="0" indent="-457200">
              <a:buAutoNum type="arabicPeriod"/>
            </a:pPr>
            <a:r>
              <a:rPr lang="en-GB" sz="2800" b="1" dirty="0" smtClean="0">
                <a:latin typeface="+mn-lt"/>
              </a:rPr>
              <a:t>Explain </a:t>
            </a:r>
            <a:r>
              <a:rPr lang="en-GB" sz="2800" dirty="0">
                <a:latin typeface="+mn-lt"/>
              </a:rPr>
              <a:t>why we use specialist delivery </a:t>
            </a:r>
            <a:r>
              <a:rPr lang="en-GB" sz="2800" dirty="0" smtClean="0">
                <a:latin typeface="+mn-lt"/>
              </a:rPr>
              <a:t>techniques</a:t>
            </a:r>
            <a:endParaRPr lang="en-GB" sz="2800" b="1" dirty="0">
              <a:latin typeface="+mn-lt"/>
            </a:endParaRPr>
          </a:p>
          <a:p>
            <a:pPr marL="457200" lvl="0" indent="-457200">
              <a:buAutoNum type="arabicPeriod"/>
            </a:pPr>
            <a:r>
              <a:rPr lang="en-GB" sz="2800" b="1" dirty="0" smtClean="0">
                <a:latin typeface="+mn-lt"/>
              </a:rPr>
              <a:t>Identify</a:t>
            </a:r>
            <a:r>
              <a:rPr lang="en-GB" sz="2800" dirty="0" smtClean="0">
                <a:latin typeface="+mn-lt"/>
              </a:rPr>
              <a:t> </a:t>
            </a:r>
            <a:r>
              <a:rPr lang="en-GB" sz="2800" dirty="0">
                <a:latin typeface="+mn-lt"/>
              </a:rPr>
              <a:t>issues that can affect the development of </a:t>
            </a:r>
            <a:r>
              <a:rPr lang="en-GB" sz="2800" dirty="0" smtClean="0">
                <a:latin typeface="+mn-lt"/>
              </a:rPr>
              <a:t>SDT.</a:t>
            </a:r>
          </a:p>
          <a:p>
            <a:pPr marL="457200" lvl="0" indent="-457200">
              <a:buAutoNum type="arabicPeriod"/>
            </a:pPr>
            <a:r>
              <a:rPr lang="en-GB" sz="2800" b="1" dirty="0" smtClean="0">
                <a:latin typeface="+mn-lt"/>
              </a:rPr>
              <a:t>Describe </a:t>
            </a:r>
            <a:r>
              <a:rPr lang="en-GB" sz="2800" dirty="0">
                <a:latin typeface="+mn-lt"/>
              </a:rPr>
              <a:t>ways of adapting specialist delivery techniques </a:t>
            </a:r>
            <a:endParaRPr lang="en-GB" altLang="en-US" sz="2800" dirty="0">
              <a:latin typeface="+mn-lt"/>
              <a:ea typeface="Times New Roman" panose="02020603050405020304" pitchFamily="18" charset="0"/>
              <a:cs typeface="Arial" panose="020B0604020202020204" pitchFamily="34" charset="0"/>
            </a:endParaRPr>
          </a:p>
        </p:txBody>
      </p:sp>
      <p:sp>
        <p:nvSpPr>
          <p:cNvPr id="3" name="TextBox 2"/>
          <p:cNvSpPr txBox="1"/>
          <p:nvPr/>
        </p:nvSpPr>
        <p:spPr>
          <a:xfrm>
            <a:off x="1074872" y="6211669"/>
            <a:ext cx="1840858" cy="646331"/>
          </a:xfrm>
          <a:prstGeom prst="rect">
            <a:avLst/>
          </a:prstGeom>
          <a:noFill/>
        </p:spPr>
        <p:txBody>
          <a:bodyPr wrap="square" rtlCol="0">
            <a:spAutoFit/>
          </a:bodyPr>
          <a:lstStyle/>
          <a:p>
            <a:pPr algn="ctr"/>
            <a:r>
              <a:rPr lang="en-GB" sz="3600" b="1" dirty="0" smtClean="0">
                <a:solidFill>
                  <a:schemeClr val="bg1"/>
                </a:solidFill>
              </a:rPr>
              <a:t>RECAP</a:t>
            </a:r>
            <a:endParaRPr lang="en-GB" sz="3600" b="1" dirty="0">
              <a:solidFill>
                <a:schemeClr val="bg1"/>
              </a:solidFill>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344891" y="457200"/>
            <a:ext cx="2606452" cy="5068887"/>
          </a:xfrm>
          <a:prstGeom prst="rect">
            <a:avLst/>
          </a:prstGeom>
        </p:spPr>
      </p:pic>
    </p:spTree>
    <p:extLst>
      <p:ext uri="{BB962C8B-B14F-4D97-AF65-F5344CB8AC3E}">
        <p14:creationId xmlns:p14="http://schemas.microsoft.com/office/powerpoint/2010/main" val="307276838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04108" y="575018"/>
            <a:ext cx="9247909" cy="5420969"/>
          </a:xfrm>
          <a:prstGeom prst="rect">
            <a:avLst/>
          </a:prstGeom>
        </p:spPr>
      </p:pic>
      <p:sp>
        <p:nvSpPr>
          <p:cNvPr id="4" name="TextBox 3"/>
          <p:cNvSpPr txBox="1"/>
          <p:nvPr/>
        </p:nvSpPr>
        <p:spPr>
          <a:xfrm>
            <a:off x="954101" y="6211669"/>
            <a:ext cx="4653069" cy="646331"/>
          </a:xfrm>
          <a:prstGeom prst="rect">
            <a:avLst/>
          </a:prstGeom>
          <a:noFill/>
        </p:spPr>
        <p:txBody>
          <a:bodyPr wrap="square" rtlCol="0">
            <a:spAutoFit/>
          </a:bodyPr>
          <a:lstStyle/>
          <a:p>
            <a:pPr algn="ctr"/>
            <a:r>
              <a:rPr lang="en-GB" sz="3600" b="1" dirty="0" smtClean="0">
                <a:solidFill>
                  <a:schemeClr val="bg1"/>
                </a:solidFill>
              </a:rPr>
              <a:t>A FINAL THOUGHT…..</a:t>
            </a:r>
            <a:endParaRPr lang="en-GB" sz="3600" b="1" dirty="0">
              <a:solidFill>
                <a:schemeClr val="bg1"/>
              </a:solidFill>
            </a:endParaRPr>
          </a:p>
        </p:txBody>
      </p:sp>
    </p:spTree>
    <p:extLst>
      <p:ext uri="{BB962C8B-B14F-4D97-AF65-F5344CB8AC3E}">
        <p14:creationId xmlns:p14="http://schemas.microsoft.com/office/powerpoint/2010/main" val="130137448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2623</TotalTime>
  <Words>2037</Words>
  <Application>Microsoft Office PowerPoint</Application>
  <PresentationFormat>Widescreen</PresentationFormat>
  <Paragraphs>256</Paragraphs>
  <Slides>15</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Calibri Light</vt:lpstr>
      <vt:lpstr>Microsoft Sans Serif</vt:lpstr>
      <vt:lpstr>Tahoma</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Lewis,Tracy-Lee swp56982</dc:creator>
  <cp:lastModifiedBy>Harris,Shairon swp51360</cp:lastModifiedBy>
  <cp:revision>126</cp:revision>
  <cp:lastPrinted>2019-10-01T09:07:36Z</cp:lastPrinted>
  <dcterms:created xsi:type="dcterms:W3CDTF">2018-01-30T11:09:50Z</dcterms:created>
  <dcterms:modified xsi:type="dcterms:W3CDTF">2019-10-03T08:04:08Z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765ecc31-18d4-4f27-b533-5b36906984d6</vt:lpwstr>
  </property>
  <property fmtid="{D5CDD505-2E9C-101B-9397-08002B2CF9AE}" pid="3" name="Classification">
    <vt:lpwstr>OFFICIAL</vt:lpwstr>
  </property>
  <property fmtid="{D5CDD505-2E9C-101B-9397-08002B2CF9AE}" pid="4" name="Visibility">
    <vt:lpwstr>NOT VISIBLE</vt:lpwstr>
  </property>
</Properties>
</file>