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46"/>
  </p:notesMasterIdLst>
  <p:handoutMasterIdLst>
    <p:handoutMasterId r:id="rId47"/>
  </p:handoutMasterIdLst>
  <p:sldIdLst>
    <p:sldId id="257" r:id="rId2"/>
    <p:sldId id="328" r:id="rId3"/>
    <p:sldId id="320" r:id="rId4"/>
    <p:sldId id="321" r:id="rId5"/>
    <p:sldId id="322" r:id="rId6"/>
    <p:sldId id="327" r:id="rId7"/>
    <p:sldId id="323" r:id="rId8"/>
    <p:sldId id="324" r:id="rId9"/>
    <p:sldId id="326" r:id="rId10"/>
    <p:sldId id="302" r:id="rId11"/>
    <p:sldId id="368" r:id="rId12"/>
    <p:sldId id="337" r:id="rId13"/>
    <p:sldId id="338" r:id="rId14"/>
    <p:sldId id="339" r:id="rId15"/>
    <p:sldId id="369" r:id="rId16"/>
    <p:sldId id="340" r:id="rId17"/>
    <p:sldId id="341" r:id="rId18"/>
    <p:sldId id="370" r:id="rId19"/>
    <p:sldId id="342" r:id="rId20"/>
    <p:sldId id="343" r:id="rId21"/>
    <p:sldId id="344" r:id="rId22"/>
    <p:sldId id="345" r:id="rId23"/>
    <p:sldId id="373" r:id="rId24"/>
    <p:sldId id="347" r:id="rId25"/>
    <p:sldId id="374" r:id="rId26"/>
    <p:sldId id="348" r:id="rId27"/>
    <p:sldId id="349" r:id="rId28"/>
    <p:sldId id="350" r:id="rId29"/>
    <p:sldId id="375" r:id="rId30"/>
    <p:sldId id="352" r:id="rId31"/>
    <p:sldId id="353" r:id="rId32"/>
    <p:sldId id="354" r:id="rId33"/>
    <p:sldId id="355" r:id="rId34"/>
    <p:sldId id="356" r:id="rId35"/>
    <p:sldId id="358" r:id="rId36"/>
    <p:sldId id="371" r:id="rId37"/>
    <p:sldId id="372" r:id="rId38"/>
    <p:sldId id="359" r:id="rId39"/>
    <p:sldId id="361" r:id="rId40"/>
    <p:sldId id="363" r:id="rId41"/>
    <p:sldId id="365" r:id="rId42"/>
    <p:sldId id="367" r:id="rId43"/>
    <p:sldId id="299" r:id="rId44"/>
    <p:sldId id="366" r:id="rId45"/>
  </p:sldIdLst>
  <p:sldSz cx="9144000" cy="6858000" type="screen4x3"/>
  <p:notesSz cx="6889750" cy="100218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C3EAC8-822C-4765-9F8E-B54F1DA26388}" v="20" dt="2018-12-05T14:32:11.311"/>
    <p1510:client id="{D2C5D5C3-6A24-A9D5-5594-E553782FCDEE}" v="7" dt="2020-08-12T15:18:17.994"/>
    <p1510:client id="{F688C9F6-6642-0C14-0EEE-D8FCC2D2B471}" v="95" dt="2020-07-27T14:32:29.9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979"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59C18262-52A9-E51D-A8C5-7F44A0C0299E}"/>
    <pc:docChg chg="modSld">
      <pc:chgData name="Peter Doyle" userId="S::p.doyle@uwtsd.ac.uk::9eb13c6d-8f51-46c9-bcaf-0558aa31b953" providerId="AD" clId="Web-{59C18262-52A9-E51D-A8C5-7F44A0C0299E}" dt="2019-08-27T11:51:57.509" v="0"/>
      <pc:docMkLst>
        <pc:docMk/>
      </pc:docMkLst>
      <pc:sldChg chg="addSp modSp mod setBg">
        <pc:chgData name="Peter Doyle" userId="S::p.doyle@uwtsd.ac.uk::9eb13c6d-8f51-46c9-bcaf-0558aa31b953" providerId="AD" clId="Web-{59C18262-52A9-E51D-A8C5-7F44A0C0299E}" dt="2019-08-27T11:51:57.509" v="0"/>
        <pc:sldMkLst>
          <pc:docMk/>
          <pc:sldMk cId="4052715032" sldId="257"/>
        </pc:sldMkLst>
        <pc:spChg chg="mod">
          <ac:chgData name="Peter Doyle" userId="S::p.doyle@uwtsd.ac.uk::9eb13c6d-8f51-46c9-bcaf-0558aa31b953" providerId="AD" clId="Web-{59C18262-52A9-E51D-A8C5-7F44A0C0299E}" dt="2019-08-27T11:51:57.509" v="0"/>
          <ac:spMkLst>
            <pc:docMk/>
            <pc:sldMk cId="4052715032" sldId="257"/>
            <ac:spMk id="2" creationId="{00000000-0000-0000-0000-000000000000}"/>
          </ac:spMkLst>
        </pc:spChg>
        <pc:spChg chg="add">
          <ac:chgData name="Peter Doyle" userId="S::p.doyle@uwtsd.ac.uk::9eb13c6d-8f51-46c9-bcaf-0558aa31b953" providerId="AD" clId="Web-{59C18262-52A9-E51D-A8C5-7F44A0C0299E}" dt="2019-08-27T11:51:57.509" v="0"/>
          <ac:spMkLst>
            <pc:docMk/>
            <pc:sldMk cId="4052715032" sldId="257"/>
            <ac:spMk id="72" creationId="{23962611-DFD5-4092-AAFD-559E3DFCE2C9}"/>
          </ac:spMkLst>
        </pc:spChg>
        <pc:spChg chg="mod">
          <ac:chgData name="Peter Doyle" userId="S::p.doyle@uwtsd.ac.uk::9eb13c6d-8f51-46c9-bcaf-0558aa31b953" providerId="AD" clId="Web-{59C18262-52A9-E51D-A8C5-7F44A0C0299E}" dt="2019-08-27T11:51:57.509" v="0"/>
          <ac:spMkLst>
            <pc:docMk/>
            <pc:sldMk cId="4052715032" sldId="257"/>
            <ac:spMk id="9219" creationId="{00000000-0000-0000-0000-000000000000}"/>
          </ac:spMkLst>
        </pc:spChg>
        <pc:picChg chg="add">
          <ac:chgData name="Peter Doyle" userId="S::p.doyle@uwtsd.ac.uk::9eb13c6d-8f51-46c9-bcaf-0558aa31b953" providerId="AD" clId="Web-{59C18262-52A9-E51D-A8C5-7F44A0C0299E}" dt="2019-08-27T11:51:57.509" v="0"/>
          <ac:picMkLst>
            <pc:docMk/>
            <pc:sldMk cId="4052715032" sldId="257"/>
            <ac:picMk id="74" creationId="{2270F1FA-0425-408F-9861-80BF5AFB276D}"/>
          </ac:picMkLst>
        </pc:picChg>
      </pc:sldChg>
    </pc:docChg>
  </pc:docChgLst>
  <pc:docChgLst>
    <pc:chgData name="Peter Doyle" userId="S::p.doyle@uwtsd.ac.uk::9eb13c6d-8f51-46c9-bcaf-0558aa31b953" providerId="AD" clId="Web-{F688C9F6-6642-0C14-0EEE-D8FCC2D2B471}"/>
    <pc:docChg chg="addSld delSld modSld">
      <pc:chgData name="Peter Doyle" userId="S::p.doyle@uwtsd.ac.uk::9eb13c6d-8f51-46c9-bcaf-0558aa31b953" providerId="AD" clId="Web-{F688C9F6-6642-0C14-0EEE-D8FCC2D2B471}" dt="2020-07-27T14:32:29.982" v="96"/>
      <pc:docMkLst>
        <pc:docMk/>
      </pc:docMkLst>
      <pc:sldChg chg="addSp delSp modSp">
        <pc:chgData name="Peter Doyle" userId="S::p.doyle@uwtsd.ac.uk::9eb13c6d-8f51-46c9-bcaf-0558aa31b953" providerId="AD" clId="Web-{F688C9F6-6642-0C14-0EEE-D8FCC2D2B471}" dt="2020-07-27T14:23:10.939" v="14" actId="20577"/>
        <pc:sldMkLst>
          <pc:docMk/>
          <pc:sldMk cId="4052715032" sldId="257"/>
        </pc:sldMkLst>
        <pc:spChg chg="mod">
          <ac:chgData name="Peter Doyle" userId="S::p.doyle@uwtsd.ac.uk::9eb13c6d-8f51-46c9-bcaf-0558aa31b953" providerId="AD" clId="Web-{F688C9F6-6642-0C14-0EEE-D8FCC2D2B471}" dt="2020-07-27T14:23:10.939" v="14" actId="20577"/>
          <ac:spMkLst>
            <pc:docMk/>
            <pc:sldMk cId="4052715032" sldId="257"/>
            <ac:spMk id="2" creationId="{00000000-0000-0000-0000-000000000000}"/>
          </ac:spMkLst>
        </pc:spChg>
        <pc:spChg chg="add del">
          <ac:chgData name="Peter Doyle" userId="S::p.doyle@uwtsd.ac.uk::9eb13c6d-8f51-46c9-bcaf-0558aa31b953" providerId="AD" clId="Web-{F688C9F6-6642-0C14-0EEE-D8FCC2D2B471}" dt="2020-07-27T14:21:21.418" v="2"/>
          <ac:spMkLst>
            <pc:docMk/>
            <pc:sldMk cId="4052715032" sldId="257"/>
            <ac:spMk id="72" creationId="{23962611-DFD5-4092-AAFD-559E3DFCE2C9}"/>
          </ac:spMkLst>
        </pc:spChg>
        <pc:spChg chg="add del">
          <ac:chgData name="Peter Doyle" userId="S::p.doyle@uwtsd.ac.uk::9eb13c6d-8f51-46c9-bcaf-0558aa31b953" providerId="AD" clId="Web-{F688C9F6-6642-0C14-0EEE-D8FCC2D2B471}" dt="2020-07-27T14:21:21.387" v="1"/>
          <ac:spMkLst>
            <pc:docMk/>
            <pc:sldMk cId="4052715032" sldId="257"/>
            <ac:spMk id="136" creationId="{EE39DFCF-9247-4DE5-BB93-074BFAF07A3F}"/>
          </ac:spMkLst>
        </pc:spChg>
        <pc:spChg chg="add del">
          <ac:chgData name="Peter Doyle" userId="S::p.doyle@uwtsd.ac.uk::9eb13c6d-8f51-46c9-bcaf-0558aa31b953" providerId="AD" clId="Web-{F688C9F6-6642-0C14-0EEE-D8FCC2D2B471}" dt="2020-07-27T14:21:21.387" v="1"/>
          <ac:spMkLst>
            <pc:docMk/>
            <pc:sldMk cId="4052715032" sldId="257"/>
            <ac:spMk id="138" creationId="{442B652E-D499-4CDA-8F7A-60469EDBCBE3}"/>
          </ac:spMkLst>
        </pc:spChg>
        <pc:spChg chg="add del">
          <ac:chgData name="Peter Doyle" userId="S::p.doyle@uwtsd.ac.uk::9eb13c6d-8f51-46c9-bcaf-0558aa31b953" providerId="AD" clId="Web-{F688C9F6-6642-0C14-0EEE-D8FCC2D2B471}" dt="2020-07-27T14:21:21.387" v="1"/>
          <ac:spMkLst>
            <pc:docMk/>
            <pc:sldMk cId="4052715032" sldId="257"/>
            <ac:spMk id="140" creationId="{484A22B8-F5B6-47C2-B88E-DADAF379130D}"/>
          </ac:spMkLst>
        </pc:spChg>
        <pc:spChg chg="add del">
          <ac:chgData name="Peter Doyle" userId="S::p.doyle@uwtsd.ac.uk::9eb13c6d-8f51-46c9-bcaf-0558aa31b953" providerId="AD" clId="Web-{F688C9F6-6642-0C14-0EEE-D8FCC2D2B471}" dt="2020-07-27T14:21:21.387" v="1"/>
          <ac:spMkLst>
            <pc:docMk/>
            <pc:sldMk cId="4052715032" sldId="257"/>
            <ac:spMk id="142" creationId="{A987C18C-164D-4263-B486-4647A98E888E}"/>
          </ac:spMkLst>
        </pc:spChg>
        <pc:spChg chg="add del">
          <ac:chgData name="Peter Doyle" userId="S::p.doyle@uwtsd.ac.uk::9eb13c6d-8f51-46c9-bcaf-0558aa31b953" providerId="AD" clId="Web-{F688C9F6-6642-0C14-0EEE-D8FCC2D2B471}" dt="2020-07-27T14:21:21.387" v="1"/>
          <ac:spMkLst>
            <pc:docMk/>
            <pc:sldMk cId="4052715032" sldId="257"/>
            <ac:spMk id="144" creationId="{E7E98B39-04C6-408B-92FD-76862874063D}"/>
          </ac:spMkLst>
        </pc:spChg>
        <pc:spChg chg="add del">
          <ac:chgData name="Peter Doyle" userId="S::p.doyle@uwtsd.ac.uk::9eb13c6d-8f51-46c9-bcaf-0558aa31b953" providerId="AD" clId="Web-{F688C9F6-6642-0C14-0EEE-D8FCC2D2B471}" dt="2020-07-27T14:21:21.387" v="1"/>
          <ac:spMkLst>
            <pc:docMk/>
            <pc:sldMk cId="4052715032" sldId="257"/>
            <ac:spMk id="146" creationId="{981C8C27-2457-421F-BDC4-7B4EA3C78286}"/>
          </ac:spMkLst>
        </pc:spChg>
        <pc:spChg chg="add del">
          <ac:chgData name="Peter Doyle" userId="S::p.doyle@uwtsd.ac.uk::9eb13c6d-8f51-46c9-bcaf-0558aa31b953" providerId="AD" clId="Web-{F688C9F6-6642-0C14-0EEE-D8FCC2D2B471}" dt="2020-07-27T14:21:21.387" v="1"/>
          <ac:spMkLst>
            <pc:docMk/>
            <pc:sldMk cId="4052715032" sldId="257"/>
            <ac:spMk id="148" creationId="{CEA13C66-82C1-44AF-972B-8F5CCA41B6D9}"/>
          </ac:spMkLst>
        </pc:spChg>
        <pc:spChg chg="add del">
          <ac:chgData name="Peter Doyle" userId="S::p.doyle@uwtsd.ac.uk::9eb13c6d-8f51-46c9-bcaf-0558aa31b953" providerId="AD" clId="Web-{F688C9F6-6642-0C14-0EEE-D8FCC2D2B471}" dt="2020-07-27T14:21:21.387" v="1"/>
          <ac:spMkLst>
            <pc:docMk/>
            <pc:sldMk cId="4052715032" sldId="257"/>
            <ac:spMk id="150" creationId="{9DB36437-FE59-457E-91A7-396BBD3C9C6A}"/>
          </ac:spMkLst>
        </pc:spChg>
        <pc:spChg chg="add del">
          <ac:chgData name="Peter Doyle" userId="S::p.doyle@uwtsd.ac.uk::9eb13c6d-8f51-46c9-bcaf-0558aa31b953" providerId="AD" clId="Web-{F688C9F6-6642-0C14-0EEE-D8FCC2D2B471}" dt="2020-07-27T14:21:21.387" v="1"/>
          <ac:spMkLst>
            <pc:docMk/>
            <pc:sldMk cId="4052715032" sldId="257"/>
            <ac:spMk id="152" creationId="{844D3693-2EFE-4667-89D5-47E2D5920912}"/>
          </ac:spMkLst>
        </pc:spChg>
        <pc:spChg chg="add del">
          <ac:chgData name="Peter Doyle" userId="S::p.doyle@uwtsd.ac.uk::9eb13c6d-8f51-46c9-bcaf-0558aa31b953" providerId="AD" clId="Web-{F688C9F6-6642-0C14-0EEE-D8FCC2D2B471}" dt="2020-07-27T14:21:21.387" v="1"/>
          <ac:spMkLst>
            <pc:docMk/>
            <pc:sldMk cId="4052715032" sldId="257"/>
            <ac:spMk id="154" creationId="{C21FD796-9CD0-404D-8DF5-5274C0BCC754}"/>
          </ac:spMkLst>
        </pc:spChg>
        <pc:spChg chg="mod">
          <ac:chgData name="Peter Doyle" userId="S::p.doyle@uwtsd.ac.uk::9eb13c6d-8f51-46c9-bcaf-0558aa31b953" providerId="AD" clId="Web-{F688C9F6-6642-0C14-0EEE-D8FCC2D2B471}" dt="2020-07-27T14:21:21.418" v="2"/>
          <ac:spMkLst>
            <pc:docMk/>
            <pc:sldMk cId="4052715032" sldId="257"/>
            <ac:spMk id="9219" creationId="{00000000-0000-0000-0000-000000000000}"/>
          </ac:spMkLst>
        </pc:spChg>
        <pc:spChg chg="add">
          <ac:chgData name="Peter Doyle" userId="S::p.doyle@uwtsd.ac.uk::9eb13c6d-8f51-46c9-bcaf-0558aa31b953" providerId="AD" clId="Web-{F688C9F6-6642-0C14-0EEE-D8FCC2D2B471}" dt="2020-07-27T14:21:21.418" v="2"/>
          <ac:spMkLst>
            <pc:docMk/>
            <pc:sldMk cId="4052715032" sldId="257"/>
            <ac:spMk id="9221" creationId="{3001AFEA-2442-4A9F-BA37-8C469F306654}"/>
          </ac:spMkLst>
        </pc:spChg>
        <pc:spChg chg="add">
          <ac:chgData name="Peter Doyle" userId="S::p.doyle@uwtsd.ac.uk::9eb13c6d-8f51-46c9-bcaf-0558aa31b953" providerId="AD" clId="Web-{F688C9F6-6642-0C14-0EEE-D8FCC2D2B471}" dt="2020-07-27T14:21:21.418" v="2"/>
          <ac:spMkLst>
            <pc:docMk/>
            <pc:sldMk cId="4052715032" sldId="257"/>
            <ac:spMk id="9222" creationId="{755E9CD0-04B0-4A3C-B291-AD913379C713}"/>
          </ac:spMkLst>
        </pc:spChg>
        <pc:spChg chg="add">
          <ac:chgData name="Peter Doyle" userId="S::p.doyle@uwtsd.ac.uk::9eb13c6d-8f51-46c9-bcaf-0558aa31b953" providerId="AD" clId="Web-{F688C9F6-6642-0C14-0EEE-D8FCC2D2B471}" dt="2020-07-27T14:21:21.418" v="2"/>
          <ac:spMkLst>
            <pc:docMk/>
            <pc:sldMk cId="4052715032" sldId="257"/>
            <ac:spMk id="9223" creationId="{1DD8BF3B-6066-418C-8D1A-75C5E396FC04}"/>
          </ac:spMkLst>
        </pc:spChg>
        <pc:spChg chg="add">
          <ac:chgData name="Peter Doyle" userId="S::p.doyle@uwtsd.ac.uk::9eb13c6d-8f51-46c9-bcaf-0558aa31b953" providerId="AD" clId="Web-{F688C9F6-6642-0C14-0EEE-D8FCC2D2B471}" dt="2020-07-27T14:21:21.418" v="2"/>
          <ac:spMkLst>
            <pc:docMk/>
            <pc:sldMk cId="4052715032" sldId="257"/>
            <ac:spMk id="9224" creationId="{80BC66F9-7A74-4286-AD22-1174052CC22C}"/>
          </ac:spMkLst>
        </pc:spChg>
        <pc:spChg chg="add">
          <ac:chgData name="Peter Doyle" userId="S::p.doyle@uwtsd.ac.uk::9eb13c6d-8f51-46c9-bcaf-0558aa31b953" providerId="AD" clId="Web-{F688C9F6-6642-0C14-0EEE-D8FCC2D2B471}" dt="2020-07-27T14:21:21.418" v="2"/>
          <ac:spMkLst>
            <pc:docMk/>
            <pc:sldMk cId="4052715032" sldId="257"/>
            <ac:spMk id="9225" creationId="{D8142CC3-2B5C-48E6-9DF0-6C8ACBAF23EF}"/>
          </ac:spMkLst>
        </pc:spChg>
        <pc:spChg chg="add">
          <ac:chgData name="Peter Doyle" userId="S::p.doyle@uwtsd.ac.uk::9eb13c6d-8f51-46c9-bcaf-0558aa31b953" providerId="AD" clId="Web-{F688C9F6-6642-0C14-0EEE-D8FCC2D2B471}" dt="2020-07-27T14:21:21.418" v="2"/>
          <ac:spMkLst>
            <pc:docMk/>
            <pc:sldMk cId="4052715032" sldId="257"/>
            <ac:spMk id="9227" creationId="{46A89C79-8EF3-4AF9-B3D9-59A883F41C83}"/>
          </ac:spMkLst>
        </pc:spChg>
        <pc:spChg chg="add">
          <ac:chgData name="Peter Doyle" userId="S::p.doyle@uwtsd.ac.uk::9eb13c6d-8f51-46c9-bcaf-0558aa31b953" providerId="AD" clId="Web-{F688C9F6-6642-0C14-0EEE-D8FCC2D2B471}" dt="2020-07-27T14:21:21.418" v="2"/>
          <ac:spMkLst>
            <pc:docMk/>
            <pc:sldMk cId="4052715032" sldId="257"/>
            <ac:spMk id="9228" creationId="{EFE5CE34-4543-42E5-B82C-1F3D12422CDD}"/>
          </ac:spMkLst>
        </pc:spChg>
        <pc:spChg chg="add">
          <ac:chgData name="Peter Doyle" userId="S::p.doyle@uwtsd.ac.uk::9eb13c6d-8f51-46c9-bcaf-0558aa31b953" providerId="AD" clId="Web-{F688C9F6-6642-0C14-0EEE-D8FCC2D2B471}" dt="2020-07-27T14:21:21.418" v="2"/>
          <ac:spMkLst>
            <pc:docMk/>
            <pc:sldMk cId="4052715032" sldId="257"/>
            <ac:spMk id="9229" creationId="{72AF41FE-63D7-4695-81D2-66D2510E4486}"/>
          </ac:spMkLst>
        </pc:spChg>
        <pc:picChg chg="add del">
          <ac:chgData name="Peter Doyle" userId="S::p.doyle@uwtsd.ac.uk::9eb13c6d-8f51-46c9-bcaf-0558aa31b953" providerId="AD" clId="Web-{F688C9F6-6642-0C14-0EEE-D8FCC2D2B471}" dt="2020-07-27T14:21:21.418" v="2"/>
          <ac:picMkLst>
            <pc:docMk/>
            <pc:sldMk cId="4052715032" sldId="257"/>
            <ac:picMk id="74" creationId="{2270F1FA-0425-408F-9861-80BF5AFB276D}"/>
          </ac:picMkLst>
        </pc:picChg>
        <pc:cxnChg chg="add">
          <ac:chgData name="Peter Doyle" userId="S::p.doyle@uwtsd.ac.uk::9eb13c6d-8f51-46c9-bcaf-0558aa31b953" providerId="AD" clId="Web-{F688C9F6-6642-0C14-0EEE-D8FCC2D2B471}" dt="2020-07-27T14:21:21.418" v="2"/>
          <ac:cxnSpMkLst>
            <pc:docMk/>
            <pc:sldMk cId="4052715032" sldId="257"/>
            <ac:cxnSpMk id="9226" creationId="{7B2D303B-3DD0-4319-9EAD-361847FEC71D}"/>
          </ac:cxnSpMkLst>
        </pc:cxnChg>
      </pc:sldChg>
      <pc:sldChg chg="del">
        <pc:chgData name="Peter Doyle" userId="S::p.doyle@uwtsd.ac.uk::9eb13c6d-8f51-46c9-bcaf-0558aa31b953" providerId="AD" clId="Web-{F688C9F6-6642-0C14-0EEE-D8FCC2D2B471}" dt="2020-07-27T14:23:30.721" v="16"/>
        <pc:sldMkLst>
          <pc:docMk/>
          <pc:sldMk cId="534337756" sldId="330"/>
        </pc:sldMkLst>
      </pc:sldChg>
      <pc:sldChg chg="del">
        <pc:chgData name="Peter Doyle" userId="S::p.doyle@uwtsd.ac.uk::9eb13c6d-8f51-46c9-bcaf-0558aa31b953" providerId="AD" clId="Web-{F688C9F6-6642-0C14-0EEE-D8FCC2D2B471}" dt="2020-07-27T14:22:07.123" v="4"/>
        <pc:sldMkLst>
          <pc:docMk/>
          <pc:sldMk cId="2784435231" sldId="335"/>
        </pc:sldMkLst>
      </pc:sldChg>
      <pc:sldChg chg="modSp del">
        <pc:chgData name="Peter Doyle" userId="S::p.doyle@uwtsd.ac.uk::9eb13c6d-8f51-46c9-bcaf-0558aa31b953" providerId="AD" clId="Web-{F688C9F6-6642-0C14-0EEE-D8FCC2D2B471}" dt="2020-07-27T14:22:11.999" v="5"/>
        <pc:sldMkLst>
          <pc:docMk/>
          <pc:sldMk cId="278455850" sldId="336"/>
        </pc:sldMkLst>
        <pc:picChg chg="mod">
          <ac:chgData name="Peter Doyle" userId="S::p.doyle@uwtsd.ac.uk::9eb13c6d-8f51-46c9-bcaf-0558aa31b953" providerId="AD" clId="Web-{F688C9F6-6642-0C14-0EEE-D8FCC2D2B471}" dt="2020-07-27T14:21:58.436" v="3" actId="1076"/>
          <ac:picMkLst>
            <pc:docMk/>
            <pc:sldMk cId="278455850" sldId="336"/>
            <ac:picMk id="4" creationId="{22A94517-C304-4282-B3A5-37275EDE7BAB}"/>
          </ac:picMkLst>
        </pc:picChg>
      </pc:sldChg>
      <pc:sldChg chg="modSp">
        <pc:chgData name="Peter Doyle" userId="S::p.doyle@uwtsd.ac.uk::9eb13c6d-8f51-46c9-bcaf-0558aa31b953" providerId="AD" clId="Web-{F688C9F6-6642-0C14-0EEE-D8FCC2D2B471}" dt="2020-07-27T14:24:04.317" v="17" actId="20577"/>
        <pc:sldMkLst>
          <pc:docMk/>
          <pc:sldMk cId="3501269796" sldId="341"/>
        </pc:sldMkLst>
        <pc:spChg chg="mod">
          <ac:chgData name="Peter Doyle" userId="S::p.doyle@uwtsd.ac.uk::9eb13c6d-8f51-46c9-bcaf-0558aa31b953" providerId="AD" clId="Web-{F688C9F6-6642-0C14-0EEE-D8FCC2D2B471}" dt="2020-07-27T14:24:04.317" v="17" actId="20577"/>
          <ac:spMkLst>
            <pc:docMk/>
            <pc:sldMk cId="3501269796" sldId="341"/>
            <ac:spMk id="3" creationId="{00000000-0000-0000-0000-000000000000}"/>
          </ac:spMkLst>
        </pc:spChg>
      </pc:sldChg>
      <pc:sldChg chg="del">
        <pc:chgData name="Peter Doyle" userId="S::p.doyle@uwtsd.ac.uk::9eb13c6d-8f51-46c9-bcaf-0558aa31b953" providerId="AD" clId="Web-{F688C9F6-6642-0C14-0EEE-D8FCC2D2B471}" dt="2020-07-27T14:26:48.762" v="47"/>
        <pc:sldMkLst>
          <pc:docMk/>
          <pc:sldMk cId="2924363489" sldId="346"/>
        </pc:sldMkLst>
      </pc:sldChg>
      <pc:sldChg chg="del">
        <pc:chgData name="Peter Doyle" userId="S::p.doyle@uwtsd.ac.uk::9eb13c6d-8f51-46c9-bcaf-0558aa31b953" providerId="AD" clId="Web-{F688C9F6-6642-0C14-0EEE-D8FCC2D2B471}" dt="2020-07-27T14:29:23.348" v="89"/>
        <pc:sldMkLst>
          <pc:docMk/>
          <pc:sldMk cId="1589130084" sldId="351"/>
        </pc:sldMkLst>
      </pc:sldChg>
      <pc:sldChg chg="del">
        <pc:chgData name="Peter Doyle" userId="S::p.doyle@uwtsd.ac.uk::9eb13c6d-8f51-46c9-bcaf-0558aa31b953" providerId="AD" clId="Web-{F688C9F6-6642-0C14-0EEE-D8FCC2D2B471}" dt="2020-07-27T14:31:09.712" v="90"/>
        <pc:sldMkLst>
          <pc:docMk/>
          <pc:sldMk cId="2960969461" sldId="357"/>
        </pc:sldMkLst>
      </pc:sldChg>
      <pc:sldChg chg="del">
        <pc:chgData name="Peter Doyle" userId="S::p.doyle@uwtsd.ac.uk::9eb13c6d-8f51-46c9-bcaf-0558aa31b953" providerId="AD" clId="Web-{F688C9F6-6642-0C14-0EEE-D8FCC2D2B471}" dt="2020-07-27T14:31:32.620" v="91"/>
        <pc:sldMkLst>
          <pc:docMk/>
          <pc:sldMk cId="885944152" sldId="360"/>
        </pc:sldMkLst>
      </pc:sldChg>
      <pc:sldChg chg="modSp del">
        <pc:chgData name="Peter Doyle" userId="S::p.doyle@uwtsd.ac.uk::9eb13c6d-8f51-46c9-bcaf-0558aa31b953" providerId="AD" clId="Web-{F688C9F6-6642-0C14-0EEE-D8FCC2D2B471}" dt="2020-07-27T14:32:17.965" v="95"/>
        <pc:sldMkLst>
          <pc:docMk/>
          <pc:sldMk cId="2294333598" sldId="362"/>
        </pc:sldMkLst>
        <pc:spChg chg="mod">
          <ac:chgData name="Peter Doyle" userId="S::p.doyle@uwtsd.ac.uk::9eb13c6d-8f51-46c9-bcaf-0558aa31b953" providerId="AD" clId="Web-{F688C9F6-6642-0C14-0EEE-D8FCC2D2B471}" dt="2020-07-27T14:32:13.090" v="92" actId="20577"/>
          <ac:spMkLst>
            <pc:docMk/>
            <pc:sldMk cId="2294333598" sldId="362"/>
            <ac:spMk id="3" creationId="{00000000-0000-0000-0000-000000000000}"/>
          </ac:spMkLst>
        </pc:spChg>
      </pc:sldChg>
      <pc:sldChg chg="del">
        <pc:chgData name="Peter Doyle" userId="S::p.doyle@uwtsd.ac.uk::9eb13c6d-8f51-46c9-bcaf-0558aa31b953" providerId="AD" clId="Web-{F688C9F6-6642-0C14-0EEE-D8FCC2D2B471}" dt="2020-07-27T14:32:29.982" v="96"/>
        <pc:sldMkLst>
          <pc:docMk/>
          <pc:sldMk cId="802175462" sldId="364"/>
        </pc:sldMkLst>
      </pc:sldChg>
      <pc:sldChg chg="modSp new">
        <pc:chgData name="Peter Doyle" userId="S::p.doyle@uwtsd.ac.uk::9eb13c6d-8f51-46c9-bcaf-0558aa31b953" providerId="AD" clId="Web-{F688C9F6-6642-0C14-0EEE-D8FCC2D2B471}" dt="2020-07-27T14:26:47.715" v="45" actId="20577"/>
        <pc:sldMkLst>
          <pc:docMk/>
          <pc:sldMk cId="1562003917" sldId="373"/>
        </pc:sldMkLst>
        <pc:spChg chg="mod">
          <ac:chgData name="Peter Doyle" userId="S::p.doyle@uwtsd.ac.uk::9eb13c6d-8f51-46c9-bcaf-0558aa31b953" providerId="AD" clId="Web-{F688C9F6-6642-0C14-0EEE-D8FCC2D2B471}" dt="2020-07-27T14:26:47.715" v="45" actId="20577"/>
          <ac:spMkLst>
            <pc:docMk/>
            <pc:sldMk cId="1562003917" sldId="373"/>
            <ac:spMk id="2" creationId="{5E7B5517-AE88-42DC-A131-9B1AB1B82D3C}"/>
          </ac:spMkLst>
        </pc:spChg>
        <pc:spChg chg="mod">
          <ac:chgData name="Peter Doyle" userId="S::p.doyle@uwtsd.ac.uk::9eb13c6d-8f51-46c9-bcaf-0558aa31b953" providerId="AD" clId="Web-{F688C9F6-6642-0C14-0EEE-D8FCC2D2B471}" dt="2020-07-27T14:26:27.839" v="21"/>
          <ac:spMkLst>
            <pc:docMk/>
            <pc:sldMk cId="1562003917" sldId="373"/>
            <ac:spMk id="3" creationId="{55F83667-49F7-4296-8A48-47877A6D1D25}"/>
          </ac:spMkLst>
        </pc:spChg>
      </pc:sldChg>
      <pc:sldChg chg="addSp modSp new mod setBg">
        <pc:chgData name="Peter Doyle" userId="S::p.doyle@uwtsd.ac.uk::9eb13c6d-8f51-46c9-bcaf-0558aa31b953" providerId="AD" clId="Web-{F688C9F6-6642-0C14-0EEE-D8FCC2D2B471}" dt="2020-07-27T14:27:55.265" v="54" actId="20577"/>
        <pc:sldMkLst>
          <pc:docMk/>
          <pc:sldMk cId="2179345455" sldId="374"/>
        </pc:sldMkLst>
        <pc:spChg chg="mod">
          <ac:chgData name="Peter Doyle" userId="S::p.doyle@uwtsd.ac.uk::9eb13c6d-8f51-46c9-bcaf-0558aa31b953" providerId="AD" clId="Web-{F688C9F6-6642-0C14-0EEE-D8FCC2D2B471}" dt="2020-07-27T14:27:55.265" v="54" actId="20577"/>
          <ac:spMkLst>
            <pc:docMk/>
            <pc:sldMk cId="2179345455" sldId="374"/>
            <ac:spMk id="2" creationId="{B1D36A47-C1A5-4C85-A1EE-869FDB532C0F}"/>
          </ac:spMkLst>
        </pc:spChg>
        <pc:spChg chg="mod">
          <ac:chgData name="Peter Doyle" userId="S::p.doyle@uwtsd.ac.uk::9eb13c6d-8f51-46c9-bcaf-0558aa31b953" providerId="AD" clId="Web-{F688C9F6-6642-0C14-0EEE-D8FCC2D2B471}" dt="2020-07-27T14:27:00.106" v="49"/>
          <ac:spMkLst>
            <pc:docMk/>
            <pc:sldMk cId="2179345455" sldId="374"/>
            <ac:spMk id="3" creationId="{9EF5FB4C-442C-4CCB-B8A9-EB5F0800E582}"/>
          </ac:spMkLst>
        </pc:spChg>
        <pc:spChg chg="add">
          <ac:chgData name="Peter Doyle" userId="S::p.doyle@uwtsd.ac.uk::9eb13c6d-8f51-46c9-bcaf-0558aa31b953" providerId="AD" clId="Web-{F688C9F6-6642-0C14-0EEE-D8FCC2D2B471}" dt="2020-07-27T14:27:00.106" v="49"/>
          <ac:spMkLst>
            <pc:docMk/>
            <pc:sldMk cId="2179345455" sldId="374"/>
            <ac:spMk id="8" creationId="{907EF6B7-1338-4443-8C46-6A318D952DFD}"/>
          </ac:spMkLst>
        </pc:spChg>
        <pc:spChg chg="add">
          <ac:chgData name="Peter Doyle" userId="S::p.doyle@uwtsd.ac.uk::9eb13c6d-8f51-46c9-bcaf-0558aa31b953" providerId="AD" clId="Web-{F688C9F6-6642-0C14-0EEE-D8FCC2D2B471}" dt="2020-07-27T14:27:00.106" v="49"/>
          <ac:spMkLst>
            <pc:docMk/>
            <pc:sldMk cId="2179345455" sldId="374"/>
            <ac:spMk id="10" creationId="{DAAE4CDD-124C-4DCF-9584-B6033B545DD5}"/>
          </ac:spMkLst>
        </pc:spChg>
        <pc:spChg chg="add">
          <ac:chgData name="Peter Doyle" userId="S::p.doyle@uwtsd.ac.uk::9eb13c6d-8f51-46c9-bcaf-0558aa31b953" providerId="AD" clId="Web-{F688C9F6-6642-0C14-0EEE-D8FCC2D2B471}" dt="2020-07-27T14:27:00.106" v="49"/>
          <ac:spMkLst>
            <pc:docMk/>
            <pc:sldMk cId="2179345455" sldId="374"/>
            <ac:spMk id="12" creationId="{081E4A58-353D-44AE-B2FC-2A74E2E400F7}"/>
          </ac:spMkLst>
        </pc:spChg>
      </pc:sldChg>
      <pc:sldChg chg="modSp new">
        <pc:chgData name="Peter Doyle" userId="S::p.doyle@uwtsd.ac.uk::9eb13c6d-8f51-46c9-bcaf-0558aa31b953" providerId="AD" clId="Web-{F688C9F6-6642-0C14-0EEE-D8FCC2D2B471}" dt="2020-07-27T14:29:19.488" v="86" actId="20577"/>
        <pc:sldMkLst>
          <pc:docMk/>
          <pc:sldMk cId="1211519448" sldId="375"/>
        </pc:sldMkLst>
        <pc:spChg chg="mod">
          <ac:chgData name="Peter Doyle" userId="S::p.doyle@uwtsd.ac.uk::9eb13c6d-8f51-46c9-bcaf-0558aa31b953" providerId="AD" clId="Web-{F688C9F6-6642-0C14-0EEE-D8FCC2D2B471}" dt="2020-07-27T14:29:17.144" v="83" actId="20577"/>
          <ac:spMkLst>
            <pc:docMk/>
            <pc:sldMk cId="1211519448" sldId="375"/>
            <ac:spMk id="2" creationId="{9CF9BBAE-0CE0-4597-883D-146226A4EB44}"/>
          </ac:spMkLst>
        </pc:spChg>
        <pc:spChg chg="mod">
          <ac:chgData name="Peter Doyle" userId="S::p.doyle@uwtsd.ac.uk::9eb13c6d-8f51-46c9-bcaf-0558aa31b953" providerId="AD" clId="Web-{F688C9F6-6642-0C14-0EEE-D8FCC2D2B471}" dt="2020-07-27T14:29:19.488" v="86" actId="20577"/>
          <ac:spMkLst>
            <pc:docMk/>
            <pc:sldMk cId="1211519448" sldId="375"/>
            <ac:spMk id="3" creationId="{C240CD08-55DA-49CE-8468-28483A3EEC7A}"/>
          </ac:spMkLst>
        </pc:spChg>
      </pc:sldChg>
    </pc:docChg>
  </pc:docChgLst>
  <pc:docChgLst>
    <pc:chgData name="Peter Doyle" userId="S::p.doyle@uwtsd.ac.uk::9eb13c6d-8f51-46c9-bcaf-0558aa31b953" providerId="AD" clId="Web-{D2C5D5C3-6A24-A9D5-5594-E553782FCDEE}"/>
    <pc:docChg chg="modSld">
      <pc:chgData name="Peter Doyle" userId="S::p.doyle@uwtsd.ac.uk::9eb13c6d-8f51-46c9-bcaf-0558aa31b953" providerId="AD" clId="Web-{D2C5D5C3-6A24-A9D5-5594-E553782FCDEE}" dt="2020-08-12T15:18:17.994" v="6" actId="20577"/>
      <pc:docMkLst>
        <pc:docMk/>
      </pc:docMkLst>
      <pc:sldChg chg="modSp">
        <pc:chgData name="Peter Doyle" userId="S::p.doyle@uwtsd.ac.uk::9eb13c6d-8f51-46c9-bcaf-0558aa31b953" providerId="AD" clId="Web-{D2C5D5C3-6A24-A9D5-5594-E553782FCDEE}" dt="2020-08-12T15:15:18.695" v="2" actId="20577"/>
        <pc:sldMkLst>
          <pc:docMk/>
          <pc:sldMk cId="1562003917" sldId="373"/>
        </pc:sldMkLst>
        <pc:spChg chg="mod">
          <ac:chgData name="Peter Doyle" userId="S::p.doyle@uwtsd.ac.uk::9eb13c6d-8f51-46c9-bcaf-0558aa31b953" providerId="AD" clId="Web-{D2C5D5C3-6A24-A9D5-5594-E553782FCDEE}" dt="2020-08-12T15:15:18.695" v="2" actId="20577"/>
          <ac:spMkLst>
            <pc:docMk/>
            <pc:sldMk cId="1562003917" sldId="373"/>
            <ac:spMk id="3" creationId="{55F83667-49F7-4296-8A48-47877A6D1D25}"/>
          </ac:spMkLst>
        </pc:spChg>
      </pc:sldChg>
      <pc:sldChg chg="modSp">
        <pc:chgData name="Peter Doyle" userId="S::p.doyle@uwtsd.ac.uk::9eb13c6d-8f51-46c9-bcaf-0558aa31b953" providerId="AD" clId="Web-{D2C5D5C3-6A24-A9D5-5594-E553782FCDEE}" dt="2020-08-12T15:17:07.321" v="4" actId="20577"/>
        <pc:sldMkLst>
          <pc:docMk/>
          <pc:sldMk cId="1211519448" sldId="375"/>
        </pc:sldMkLst>
        <pc:spChg chg="mod">
          <ac:chgData name="Peter Doyle" userId="S::p.doyle@uwtsd.ac.uk::9eb13c6d-8f51-46c9-bcaf-0558aa31b953" providerId="AD" clId="Web-{D2C5D5C3-6A24-A9D5-5594-E553782FCDEE}" dt="2020-08-12T15:17:07.321" v="4" actId="20577"/>
          <ac:spMkLst>
            <pc:docMk/>
            <pc:sldMk cId="1211519448" sldId="375"/>
            <ac:spMk id="3" creationId="{C240CD08-55DA-49CE-8468-28483A3EEC7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8F7D82-16CD-42FB-8D93-E5D637961D76}" type="doc">
      <dgm:prSet loTypeId="urn:microsoft.com/office/officeart/2005/8/layout/bProcess4" loCatId="process" qsTypeId="urn:microsoft.com/office/officeart/2005/8/quickstyle/simple1" qsCatId="simple" csTypeId="urn:microsoft.com/office/officeart/2005/8/colors/colorful1" csCatId="colorful" phldr="1"/>
      <dgm:spPr/>
      <dgm:t>
        <a:bodyPr/>
        <a:lstStyle/>
        <a:p>
          <a:endParaRPr lang="en-US"/>
        </a:p>
      </dgm:t>
    </dgm:pt>
    <dgm:pt modelId="{3AB1C374-0CFE-4676-8663-A31C3BAC4948}">
      <dgm:prSet phldrT="[Text]" custT="1"/>
      <dgm:spPr/>
      <dgm:t>
        <a:bodyPr/>
        <a:lstStyle/>
        <a:p>
          <a:pPr algn="ctr"/>
          <a:r>
            <a:rPr lang="en-US" sz="1200" b="1">
              <a:ln/>
              <a:effectLst>
                <a:outerShdw blurRad="50800" dist="38100" dir="5400000" algn="t" rotWithShape="0">
                  <a:prstClr val="black">
                    <a:alpha val="40000"/>
                  </a:prstClr>
                </a:outerShdw>
              </a:effectLst>
            </a:rPr>
            <a:t>What does policing face - 21</a:t>
          </a:r>
          <a:r>
            <a:rPr lang="en-US" sz="1200" b="1" baseline="30000">
              <a:ln/>
              <a:effectLst>
                <a:outerShdw blurRad="50800" dist="38100" dir="5400000" algn="t" rotWithShape="0">
                  <a:prstClr val="black">
                    <a:alpha val="40000"/>
                  </a:prstClr>
                </a:outerShdw>
              </a:effectLst>
            </a:rPr>
            <a:t>st</a:t>
          </a:r>
          <a:r>
            <a:rPr lang="en-US" sz="1200" b="1">
              <a:ln/>
              <a:effectLst>
                <a:outerShdw blurRad="50800" dist="38100" dir="5400000" algn="t" rotWithShape="0">
                  <a:prstClr val="black">
                    <a:alpha val="40000"/>
                  </a:prstClr>
                </a:outerShdw>
              </a:effectLst>
            </a:rPr>
            <a:t> century challenges</a:t>
          </a:r>
          <a:r>
            <a:rPr lang="en-GB" sz="1200" b="1">
              <a:ln/>
              <a:effectLst>
                <a:outerShdw blurRad="50800" dist="38100" dir="5400000" algn="t" rotWithShape="0">
                  <a:prstClr val="black">
                    <a:alpha val="40000"/>
                  </a:prstClr>
                </a:outerShdw>
              </a:effectLst>
            </a:rPr>
            <a:t> </a:t>
          </a:r>
          <a:endParaRPr lang="en-US" sz="1200" b="1">
            <a:ln/>
            <a:effectLst>
              <a:outerShdw blurRad="50800" dist="38100" dir="5400000" algn="t" rotWithShape="0">
                <a:prstClr val="black">
                  <a:alpha val="40000"/>
                </a:prstClr>
              </a:outerShdw>
            </a:effectLst>
          </a:endParaRPr>
        </a:p>
      </dgm:t>
    </dgm:pt>
    <dgm:pt modelId="{879928FC-6052-4471-8C7E-49D47A9ACE99}" type="parTrans" cxnId="{869EDC99-03A2-4FA0-A9C8-DA20745DDB53}">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CF0B3D32-45FC-4ADB-8B37-AF56A9B57967}" type="sibTrans" cxnId="{869EDC99-03A2-4FA0-A9C8-DA20745DDB53}">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5F973148-610B-4BA2-9499-BE9499C7004A}">
      <dgm:prSet phldrT="[Text]" custT="1"/>
      <dgm:spPr/>
      <dgm:t>
        <a:bodyPr/>
        <a:lstStyle/>
        <a:p>
          <a:pPr algn="ctr"/>
          <a:r>
            <a:rPr lang="en-GB" sz="1200" b="1">
              <a:ln/>
              <a:effectLst>
                <a:outerShdw blurRad="50800" dist="38100" dir="5400000" algn="t" rotWithShape="0">
                  <a:prstClr val="black">
                    <a:alpha val="40000"/>
                  </a:prstClr>
                </a:outerShdw>
              </a:effectLst>
              <a:cs typeface="Calibri"/>
            </a:rPr>
            <a:t>Cybercrime</a:t>
          </a:r>
          <a:endParaRPr lang="en-US" sz="1200" b="1">
            <a:ln/>
            <a:effectLst>
              <a:outerShdw blurRad="50800" dist="38100" dir="5400000" algn="t" rotWithShape="0">
                <a:prstClr val="black">
                  <a:alpha val="40000"/>
                </a:prstClr>
              </a:outerShdw>
            </a:effectLst>
          </a:endParaRPr>
        </a:p>
      </dgm:t>
    </dgm:pt>
    <dgm:pt modelId="{4652B0E4-B135-4577-9669-A6C7B5C90843}" type="parTrans" cxnId="{60405C4C-B62C-46C8-99E1-81B4AEBEF5C8}">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04CCD965-9AAE-4A39-9112-A7673A07E589}" type="sibTrans" cxnId="{60405C4C-B62C-46C8-99E1-81B4AEBEF5C8}">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9920AACA-8D1D-47D6-9E90-E9F47150B7FA}">
      <dgm:prSet custT="1"/>
      <dgm:spPr/>
      <dgm:t>
        <a:bodyPr/>
        <a:lstStyle/>
        <a:p>
          <a:pPr algn="ctr"/>
          <a:r>
            <a:rPr lang="en-US" sz="1200" b="1">
              <a:ln/>
              <a:effectLst>
                <a:outerShdw blurRad="50800" dist="38100" dir="5400000" algn="t" rotWithShape="0">
                  <a:prstClr val="black">
                    <a:alpha val="40000"/>
                  </a:prstClr>
                </a:outerShdw>
              </a:effectLst>
            </a:rPr>
            <a:t>The </a:t>
          </a:r>
          <a:r>
            <a:rPr lang="en-US" sz="1200" b="1" err="1">
              <a:ln/>
              <a:effectLst>
                <a:outerShdw blurRad="50800" dist="38100" dir="5400000" algn="t" rotWithShape="0">
                  <a:prstClr val="black">
                    <a:alpha val="40000"/>
                  </a:prstClr>
                </a:outerShdw>
              </a:effectLst>
            </a:rPr>
            <a:t>Neyroud</a:t>
          </a:r>
          <a:r>
            <a:rPr lang="en-US" sz="1200" b="1">
              <a:ln/>
              <a:effectLst>
                <a:outerShdw blurRad="50800" dist="38100" dir="5400000" algn="t" rotWithShape="0">
                  <a:prstClr val="black">
                    <a:alpha val="40000"/>
                  </a:prstClr>
                </a:outerShdw>
              </a:effectLst>
            </a:rPr>
            <a:t> Review</a:t>
          </a:r>
        </a:p>
      </dgm:t>
    </dgm:pt>
    <dgm:pt modelId="{975BE0B2-186B-4035-AE55-DC28C39251F1}" type="parTrans" cxnId="{189DA4A3-24DF-4E5B-B1F8-DA1560CD6C72}">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E3AA7250-4D6B-403B-A470-0C7B6C217922}" type="sibTrans" cxnId="{189DA4A3-24DF-4E5B-B1F8-DA1560CD6C72}">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36D2C49A-857D-4ACA-A70A-8DE77A2FF7F0}">
      <dgm:prSet custT="1"/>
      <dgm:spPr/>
      <dgm:t>
        <a:bodyPr/>
        <a:lstStyle/>
        <a:p>
          <a:pPr algn="ctr"/>
          <a:r>
            <a:rPr lang="en-US" sz="1200" b="1">
              <a:ln/>
              <a:effectLst>
                <a:outerShdw blurRad="50800" dist="38100" dir="5400000" algn="t" rotWithShape="0">
                  <a:prstClr val="black">
                    <a:alpha val="40000"/>
                  </a:prstClr>
                </a:outerShdw>
              </a:effectLst>
            </a:rPr>
            <a:t>Marketing the police</a:t>
          </a:r>
        </a:p>
      </dgm:t>
    </dgm:pt>
    <dgm:pt modelId="{DD2C03C3-23CC-479C-99DA-C1F4406C96D4}" type="parTrans" cxnId="{C91FEDB3-4152-47B0-BABC-39BFED131B3F}">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5219D9CB-FDF3-4FE7-89F5-5B1A660BCDB6}" type="sibTrans" cxnId="{C91FEDB3-4152-47B0-BABC-39BFED131B3F}">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1B635C9A-4880-4BB7-B5C3-EE905E835327}">
      <dgm:prSet custT="1"/>
      <dgm:spPr/>
      <dgm:t>
        <a:bodyPr/>
        <a:lstStyle/>
        <a:p>
          <a:pPr algn="ctr"/>
          <a:r>
            <a:rPr lang="en-US" sz="1200" b="1">
              <a:ln/>
              <a:effectLst>
                <a:outerShdw blurRad="50800" dist="38100" dir="5400000" algn="t" rotWithShape="0">
                  <a:prstClr val="black">
                    <a:alpha val="40000"/>
                  </a:prstClr>
                </a:outerShdw>
              </a:effectLst>
            </a:rPr>
            <a:t>The holistic approach</a:t>
          </a:r>
        </a:p>
      </dgm:t>
    </dgm:pt>
    <dgm:pt modelId="{50C243D2-2C6F-4CF2-88F3-86FFADFC1AB3}" type="parTrans" cxnId="{75AA20F8-A171-49EC-855B-C42422B0F75B}">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7A521C3F-B333-4B4E-B011-BB051C6FD6F0}" type="sibTrans" cxnId="{75AA20F8-A171-49EC-855B-C42422B0F75B}">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45872D36-FB77-4C8C-BB1F-711843CB06A8}">
      <dgm:prSet custT="1"/>
      <dgm:spPr/>
      <dgm:t>
        <a:bodyPr/>
        <a:lstStyle/>
        <a:p>
          <a:pPr algn="ctr"/>
          <a:r>
            <a:rPr lang="en-US" sz="1200" b="1">
              <a:ln/>
              <a:effectLst>
                <a:outerShdw blurRad="50800" dist="38100" dir="5400000" algn="t" rotWithShape="0">
                  <a:prstClr val="black">
                    <a:alpha val="40000"/>
                  </a:prstClr>
                </a:outerShdw>
              </a:effectLst>
            </a:rPr>
            <a:t>The</a:t>
          </a:r>
          <a:r>
            <a:rPr lang="en-GB" sz="1200" b="1">
              <a:ln/>
              <a:effectLst>
                <a:outerShdw blurRad="50800" dist="38100" dir="5400000" algn="t" rotWithShape="0">
                  <a:prstClr val="black">
                    <a:alpha val="40000"/>
                  </a:prstClr>
                </a:outerShdw>
              </a:effectLst>
            </a:rPr>
            <a:t> </a:t>
          </a:r>
          <a:r>
            <a:rPr lang="en-US" sz="1200" b="1">
              <a:ln/>
              <a:effectLst>
                <a:outerShdw blurRad="50800" dist="38100" dir="5400000" algn="t" rotWithShape="0">
                  <a:prstClr val="black">
                    <a:alpha val="40000"/>
                  </a:prstClr>
                </a:outerShdw>
              </a:effectLst>
            </a:rPr>
            <a:t> future</a:t>
          </a:r>
        </a:p>
      </dgm:t>
    </dgm:pt>
    <dgm:pt modelId="{042C998D-620C-4957-A958-2B8FEC71620F}" type="parTrans" cxnId="{A498821E-C22F-4CE8-93E9-A1B45BD0C52A}">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84528809-4752-49F3-BDD8-CE44DF9FE800}" type="sibTrans" cxnId="{A498821E-C22F-4CE8-93E9-A1B45BD0C52A}">
      <dgm:prSet/>
      <dgm:spPr/>
      <dgm:t>
        <a:bodyPr/>
        <a:lstStyle/>
        <a:p>
          <a:pPr algn="ctr"/>
          <a:endParaRPr lang="en-US" sz="1200">
            <a:ln>
              <a:noFill/>
            </a:ln>
            <a:solidFill>
              <a:schemeClr val="tx1"/>
            </a:solidFill>
            <a:effectLst>
              <a:outerShdw blurRad="50800" dist="38100" dir="5400000" algn="t" rotWithShape="0">
                <a:prstClr val="black">
                  <a:alpha val="40000"/>
                </a:prstClr>
              </a:outerShdw>
            </a:effectLst>
          </a:endParaRPr>
        </a:p>
      </dgm:t>
    </dgm:pt>
    <dgm:pt modelId="{401ACEF9-51B7-4F38-A45F-C7ECA76BB241}">
      <dgm:prSet custT="1"/>
      <dgm:spPr/>
      <dgm:t>
        <a:bodyPr/>
        <a:lstStyle/>
        <a:p>
          <a:r>
            <a:rPr lang="en-US" sz="1200" b="1">
              <a:ln/>
              <a:effectLst>
                <a:outerShdw blurRad="50800" dist="38100" dir="5400000" algn="t" rotWithShape="0">
                  <a:prstClr val="black">
                    <a:alpha val="40000"/>
                  </a:prstClr>
                </a:outerShdw>
              </a:effectLst>
            </a:rPr>
            <a:t>Question &amp; answer session</a:t>
          </a:r>
        </a:p>
      </dgm:t>
    </dgm:pt>
    <dgm:pt modelId="{912F6E51-9E64-4D0F-A87F-8BF0D0791D01}" type="parTrans" cxnId="{A3E4CA48-D7FA-4D97-AD1E-37F5F5795799}">
      <dgm:prSet/>
      <dgm:spPr/>
      <dgm:t>
        <a:bodyPr/>
        <a:lstStyle/>
        <a:p>
          <a:endParaRPr lang="en-US">
            <a:ln>
              <a:noFill/>
            </a:ln>
            <a:solidFill>
              <a:schemeClr val="tx1"/>
            </a:solidFill>
            <a:effectLst>
              <a:outerShdw blurRad="50800" dist="38100" dir="5400000" algn="t" rotWithShape="0">
                <a:prstClr val="black">
                  <a:alpha val="40000"/>
                </a:prstClr>
              </a:outerShdw>
            </a:effectLst>
          </a:endParaRPr>
        </a:p>
      </dgm:t>
    </dgm:pt>
    <dgm:pt modelId="{D02B475B-C5D4-4535-91B7-9FB62E4EC66D}" type="sibTrans" cxnId="{A3E4CA48-D7FA-4D97-AD1E-37F5F5795799}">
      <dgm:prSet/>
      <dgm:spPr/>
      <dgm:t>
        <a:bodyPr/>
        <a:lstStyle/>
        <a:p>
          <a:endParaRPr lang="en-US">
            <a:ln>
              <a:noFill/>
            </a:ln>
            <a:solidFill>
              <a:schemeClr val="tx1"/>
            </a:solidFill>
            <a:effectLst>
              <a:outerShdw blurRad="50800" dist="38100" dir="5400000" algn="t" rotWithShape="0">
                <a:prstClr val="black">
                  <a:alpha val="40000"/>
                </a:prstClr>
              </a:outerShdw>
            </a:effectLst>
          </a:endParaRPr>
        </a:p>
      </dgm:t>
    </dgm:pt>
    <dgm:pt modelId="{EAEE0785-ADA0-4BB6-9F2B-9578E3801E3B}">
      <dgm:prSet phldrT="[Text]" custT="1"/>
      <dgm:spPr/>
      <dgm:t>
        <a:bodyPr/>
        <a:lstStyle/>
        <a:p>
          <a:pPr algn="ctr"/>
          <a:r>
            <a:rPr lang="en-GB" sz="1200" b="1">
              <a:ln/>
              <a:effectLst>
                <a:outerShdw blurRad="50800" dist="38100" dir="5400000" algn="t" rotWithShape="0">
                  <a:prstClr val="black">
                    <a:alpha val="40000"/>
                  </a:prstClr>
                </a:outerShdw>
              </a:effectLst>
              <a:cs typeface="Calibri"/>
            </a:rPr>
            <a:t>Outsourcing</a:t>
          </a:r>
        </a:p>
      </dgm:t>
    </dgm:pt>
    <dgm:pt modelId="{38567495-82E0-4DF2-8D9A-59B111516C2D}" type="parTrans" cxnId="{3210F6EE-FDB7-474D-8572-CBB942415560}">
      <dgm:prSet/>
      <dgm:spPr/>
    </dgm:pt>
    <dgm:pt modelId="{FE78349D-34C5-4776-BC2D-EDA3FA7B88C3}" type="sibTrans" cxnId="{3210F6EE-FDB7-474D-8572-CBB942415560}">
      <dgm:prSet/>
      <dgm:spPr/>
    </dgm:pt>
    <dgm:pt modelId="{C04D9292-DBEC-40EB-BBA6-46C1F892C85D}" type="pres">
      <dgm:prSet presAssocID="{C68F7D82-16CD-42FB-8D93-E5D637961D76}" presName="Name0" presStyleCnt="0">
        <dgm:presLayoutVars>
          <dgm:dir/>
          <dgm:resizeHandles/>
        </dgm:presLayoutVars>
      </dgm:prSet>
      <dgm:spPr/>
    </dgm:pt>
    <dgm:pt modelId="{0DF782B0-5657-4219-AF62-97C3E22FA59D}" type="pres">
      <dgm:prSet presAssocID="{3AB1C374-0CFE-4676-8663-A31C3BAC4948}" presName="compNode" presStyleCnt="0"/>
      <dgm:spPr/>
    </dgm:pt>
    <dgm:pt modelId="{17086C64-5565-4378-B8A8-49E71D70B115}" type="pres">
      <dgm:prSet presAssocID="{3AB1C374-0CFE-4676-8663-A31C3BAC4948}" presName="dummyConnPt" presStyleCnt="0"/>
      <dgm:spPr/>
    </dgm:pt>
    <dgm:pt modelId="{72F1D11E-7A0B-4118-98A3-246D1CD4E5C6}" type="pres">
      <dgm:prSet presAssocID="{3AB1C374-0CFE-4676-8663-A31C3BAC4948}" presName="node" presStyleLbl="node1" presStyleIdx="0" presStyleCnt="8" custLinFactNeighborX="1585" custLinFactNeighborY="-222">
        <dgm:presLayoutVars>
          <dgm:bulletEnabled val="1"/>
        </dgm:presLayoutVars>
      </dgm:prSet>
      <dgm:spPr/>
    </dgm:pt>
    <dgm:pt modelId="{E465AB16-C5A7-42AC-BAE0-0D42BBB6768E}" type="pres">
      <dgm:prSet presAssocID="{CF0B3D32-45FC-4ADB-8B37-AF56A9B57967}" presName="sibTrans" presStyleLbl="bgSibTrans2D1" presStyleIdx="0" presStyleCnt="7"/>
      <dgm:spPr/>
    </dgm:pt>
    <dgm:pt modelId="{4B548E8A-63CC-46F6-9A08-2779D3D19D29}" type="pres">
      <dgm:prSet presAssocID="{5F973148-610B-4BA2-9499-BE9499C7004A}" presName="compNode" presStyleCnt="0"/>
      <dgm:spPr/>
    </dgm:pt>
    <dgm:pt modelId="{641F7134-A8C2-44C3-AE44-AAA7D0265D23}" type="pres">
      <dgm:prSet presAssocID="{5F973148-610B-4BA2-9499-BE9499C7004A}" presName="dummyConnPt" presStyleCnt="0"/>
      <dgm:spPr/>
    </dgm:pt>
    <dgm:pt modelId="{890DB42C-FF8F-4030-804E-60FF6825B1B3}" type="pres">
      <dgm:prSet presAssocID="{5F973148-610B-4BA2-9499-BE9499C7004A}" presName="node" presStyleLbl="node1" presStyleIdx="1" presStyleCnt="8">
        <dgm:presLayoutVars>
          <dgm:bulletEnabled val="1"/>
        </dgm:presLayoutVars>
      </dgm:prSet>
      <dgm:spPr/>
    </dgm:pt>
    <dgm:pt modelId="{87B846FE-DCBE-44BF-8C36-722A154FE388}" type="pres">
      <dgm:prSet presAssocID="{04CCD965-9AAE-4A39-9112-A7673A07E589}" presName="sibTrans" presStyleLbl="bgSibTrans2D1" presStyleIdx="1" presStyleCnt="7"/>
      <dgm:spPr/>
    </dgm:pt>
    <dgm:pt modelId="{525DCC38-D58A-4878-B331-132CAF08BC71}" type="pres">
      <dgm:prSet presAssocID="{EAEE0785-ADA0-4BB6-9F2B-9578E3801E3B}" presName="compNode" presStyleCnt="0"/>
      <dgm:spPr/>
    </dgm:pt>
    <dgm:pt modelId="{824E171F-C939-4788-BD20-623B4130CC23}" type="pres">
      <dgm:prSet presAssocID="{EAEE0785-ADA0-4BB6-9F2B-9578E3801E3B}" presName="dummyConnPt" presStyleCnt="0"/>
      <dgm:spPr/>
    </dgm:pt>
    <dgm:pt modelId="{23603226-02B3-42C5-9717-AAD36CB6FEBC}" type="pres">
      <dgm:prSet presAssocID="{EAEE0785-ADA0-4BB6-9F2B-9578E3801E3B}" presName="node" presStyleLbl="node1" presStyleIdx="2" presStyleCnt="8">
        <dgm:presLayoutVars>
          <dgm:bulletEnabled val="1"/>
        </dgm:presLayoutVars>
      </dgm:prSet>
      <dgm:spPr/>
    </dgm:pt>
    <dgm:pt modelId="{D43A5328-2D5C-4FA1-B33E-71A4630D3814}" type="pres">
      <dgm:prSet presAssocID="{FE78349D-34C5-4776-BC2D-EDA3FA7B88C3}" presName="sibTrans" presStyleLbl="bgSibTrans2D1" presStyleIdx="2" presStyleCnt="7"/>
      <dgm:spPr/>
    </dgm:pt>
    <dgm:pt modelId="{A2A726E1-B6B6-44C7-824D-94ACF5E22EF0}" type="pres">
      <dgm:prSet presAssocID="{9920AACA-8D1D-47D6-9E90-E9F47150B7FA}" presName="compNode" presStyleCnt="0"/>
      <dgm:spPr/>
    </dgm:pt>
    <dgm:pt modelId="{CA146F0A-B426-4250-9F4A-DC42736876AA}" type="pres">
      <dgm:prSet presAssocID="{9920AACA-8D1D-47D6-9E90-E9F47150B7FA}" presName="dummyConnPt" presStyleCnt="0"/>
      <dgm:spPr/>
    </dgm:pt>
    <dgm:pt modelId="{FB542AE7-BD9F-4673-B4EB-4CA9F730C35A}" type="pres">
      <dgm:prSet presAssocID="{9920AACA-8D1D-47D6-9E90-E9F47150B7FA}" presName="node" presStyleLbl="node1" presStyleIdx="3" presStyleCnt="8">
        <dgm:presLayoutVars>
          <dgm:bulletEnabled val="1"/>
        </dgm:presLayoutVars>
      </dgm:prSet>
      <dgm:spPr/>
    </dgm:pt>
    <dgm:pt modelId="{EAFFBFE3-1C2C-45F1-8953-95DED03642F7}" type="pres">
      <dgm:prSet presAssocID="{E3AA7250-4D6B-403B-A470-0C7B6C217922}" presName="sibTrans" presStyleLbl="bgSibTrans2D1" presStyleIdx="3" presStyleCnt="7"/>
      <dgm:spPr/>
    </dgm:pt>
    <dgm:pt modelId="{ECCF3B42-3F9B-49F4-A91E-5D90FEA97757}" type="pres">
      <dgm:prSet presAssocID="{36D2C49A-857D-4ACA-A70A-8DE77A2FF7F0}" presName="compNode" presStyleCnt="0"/>
      <dgm:spPr/>
    </dgm:pt>
    <dgm:pt modelId="{4897B6D7-0640-4E14-85C7-44AD47E78026}" type="pres">
      <dgm:prSet presAssocID="{36D2C49A-857D-4ACA-A70A-8DE77A2FF7F0}" presName="dummyConnPt" presStyleCnt="0"/>
      <dgm:spPr/>
    </dgm:pt>
    <dgm:pt modelId="{2370F61E-FB83-4D88-8BC5-66278F277B51}" type="pres">
      <dgm:prSet presAssocID="{36D2C49A-857D-4ACA-A70A-8DE77A2FF7F0}" presName="node" presStyleLbl="node1" presStyleIdx="4" presStyleCnt="8">
        <dgm:presLayoutVars>
          <dgm:bulletEnabled val="1"/>
        </dgm:presLayoutVars>
      </dgm:prSet>
      <dgm:spPr/>
    </dgm:pt>
    <dgm:pt modelId="{D98C25B0-EB1B-4FE6-905F-5233A13AFEC3}" type="pres">
      <dgm:prSet presAssocID="{5219D9CB-FDF3-4FE7-89F5-5B1A660BCDB6}" presName="sibTrans" presStyleLbl="bgSibTrans2D1" presStyleIdx="4" presStyleCnt="7"/>
      <dgm:spPr/>
    </dgm:pt>
    <dgm:pt modelId="{442B9884-DCE7-4C5F-8401-235BBC801975}" type="pres">
      <dgm:prSet presAssocID="{1B635C9A-4880-4BB7-B5C3-EE905E835327}" presName="compNode" presStyleCnt="0"/>
      <dgm:spPr/>
    </dgm:pt>
    <dgm:pt modelId="{9736A046-4E60-4BAA-B9EF-22EF90318BEA}" type="pres">
      <dgm:prSet presAssocID="{1B635C9A-4880-4BB7-B5C3-EE905E835327}" presName="dummyConnPt" presStyleCnt="0"/>
      <dgm:spPr/>
    </dgm:pt>
    <dgm:pt modelId="{42A1F6F3-98AB-48A3-B778-3C08E6D6BFD5}" type="pres">
      <dgm:prSet presAssocID="{1B635C9A-4880-4BB7-B5C3-EE905E835327}" presName="node" presStyleLbl="node1" presStyleIdx="5" presStyleCnt="8">
        <dgm:presLayoutVars>
          <dgm:bulletEnabled val="1"/>
        </dgm:presLayoutVars>
      </dgm:prSet>
      <dgm:spPr/>
    </dgm:pt>
    <dgm:pt modelId="{E011A4A3-07F3-423C-BF23-E247718218D7}" type="pres">
      <dgm:prSet presAssocID="{7A521C3F-B333-4B4E-B011-BB051C6FD6F0}" presName="sibTrans" presStyleLbl="bgSibTrans2D1" presStyleIdx="5" presStyleCnt="7"/>
      <dgm:spPr/>
    </dgm:pt>
    <dgm:pt modelId="{C7D51205-3B90-453C-A15E-92AFAB55DD0D}" type="pres">
      <dgm:prSet presAssocID="{45872D36-FB77-4C8C-BB1F-711843CB06A8}" presName="compNode" presStyleCnt="0"/>
      <dgm:spPr/>
    </dgm:pt>
    <dgm:pt modelId="{FBBB84A5-1CFF-4BEC-9A5F-78E74C0EB850}" type="pres">
      <dgm:prSet presAssocID="{45872D36-FB77-4C8C-BB1F-711843CB06A8}" presName="dummyConnPt" presStyleCnt="0"/>
      <dgm:spPr/>
    </dgm:pt>
    <dgm:pt modelId="{90300F96-71E5-468E-96A8-A77D60DC2E56}" type="pres">
      <dgm:prSet presAssocID="{45872D36-FB77-4C8C-BB1F-711843CB06A8}" presName="node" presStyleLbl="node1" presStyleIdx="6" presStyleCnt="8">
        <dgm:presLayoutVars>
          <dgm:bulletEnabled val="1"/>
        </dgm:presLayoutVars>
      </dgm:prSet>
      <dgm:spPr/>
    </dgm:pt>
    <dgm:pt modelId="{1BBC28E6-26B2-4A07-8EE5-39985A194147}" type="pres">
      <dgm:prSet presAssocID="{84528809-4752-49F3-BDD8-CE44DF9FE800}" presName="sibTrans" presStyleLbl="bgSibTrans2D1" presStyleIdx="6" presStyleCnt="7"/>
      <dgm:spPr/>
    </dgm:pt>
    <dgm:pt modelId="{E6B26CC2-6193-4632-B3E2-977B4F6C93E5}" type="pres">
      <dgm:prSet presAssocID="{401ACEF9-51B7-4F38-A45F-C7ECA76BB241}" presName="compNode" presStyleCnt="0"/>
      <dgm:spPr/>
    </dgm:pt>
    <dgm:pt modelId="{DB8DA4A8-8B25-40D4-ABBD-75DCB33FF997}" type="pres">
      <dgm:prSet presAssocID="{401ACEF9-51B7-4F38-A45F-C7ECA76BB241}" presName="dummyConnPt" presStyleCnt="0"/>
      <dgm:spPr/>
    </dgm:pt>
    <dgm:pt modelId="{FC9E4250-FB3F-4A3E-B3DE-FC21EA9F2E04}" type="pres">
      <dgm:prSet presAssocID="{401ACEF9-51B7-4F38-A45F-C7ECA76BB241}" presName="node" presStyleLbl="node1" presStyleIdx="7" presStyleCnt="8">
        <dgm:presLayoutVars>
          <dgm:bulletEnabled val="1"/>
        </dgm:presLayoutVars>
      </dgm:prSet>
      <dgm:spPr/>
    </dgm:pt>
  </dgm:ptLst>
  <dgm:cxnLst>
    <dgm:cxn modelId="{843ECC03-8FCD-4292-88C7-2334C01DAE89}" type="presOf" srcId="{401ACEF9-51B7-4F38-A45F-C7ECA76BB241}" destId="{FC9E4250-FB3F-4A3E-B3DE-FC21EA9F2E04}" srcOrd="0" destOrd="0" presId="urn:microsoft.com/office/officeart/2005/8/layout/bProcess4"/>
    <dgm:cxn modelId="{73BC1107-07AC-4502-B4BE-B475DA34CBDD}" type="presOf" srcId="{5219D9CB-FDF3-4FE7-89F5-5B1A660BCDB6}" destId="{D98C25B0-EB1B-4FE6-905F-5233A13AFEC3}" srcOrd="0" destOrd="0" presId="urn:microsoft.com/office/officeart/2005/8/layout/bProcess4"/>
    <dgm:cxn modelId="{B7C03C0C-6182-46DA-B0A7-E9DE1DBE71F0}" type="presOf" srcId="{7A521C3F-B333-4B4E-B011-BB051C6FD6F0}" destId="{E011A4A3-07F3-423C-BF23-E247718218D7}" srcOrd="0" destOrd="0" presId="urn:microsoft.com/office/officeart/2005/8/layout/bProcess4"/>
    <dgm:cxn modelId="{AB16A20E-00C5-42AA-A5F6-2FAE058A0E12}" type="presOf" srcId="{FE78349D-34C5-4776-BC2D-EDA3FA7B88C3}" destId="{D43A5328-2D5C-4FA1-B33E-71A4630D3814}" srcOrd="0" destOrd="0" presId="urn:microsoft.com/office/officeart/2005/8/layout/bProcess4"/>
    <dgm:cxn modelId="{8363CF10-9B13-4440-BBE0-E2CE6F0985F8}" type="presOf" srcId="{9920AACA-8D1D-47D6-9E90-E9F47150B7FA}" destId="{FB542AE7-BD9F-4673-B4EB-4CA9F730C35A}" srcOrd="0" destOrd="0" presId="urn:microsoft.com/office/officeart/2005/8/layout/bProcess4"/>
    <dgm:cxn modelId="{A498821E-C22F-4CE8-93E9-A1B45BD0C52A}" srcId="{C68F7D82-16CD-42FB-8D93-E5D637961D76}" destId="{45872D36-FB77-4C8C-BB1F-711843CB06A8}" srcOrd="6" destOrd="0" parTransId="{042C998D-620C-4957-A958-2B8FEC71620F}" sibTransId="{84528809-4752-49F3-BDD8-CE44DF9FE800}"/>
    <dgm:cxn modelId="{85BA2E34-AF07-4AA5-B060-C5E010D5D8DC}" type="presOf" srcId="{3AB1C374-0CFE-4676-8663-A31C3BAC4948}" destId="{72F1D11E-7A0B-4118-98A3-246D1CD4E5C6}" srcOrd="0" destOrd="0" presId="urn:microsoft.com/office/officeart/2005/8/layout/bProcess4"/>
    <dgm:cxn modelId="{A3E4CA48-D7FA-4D97-AD1E-37F5F5795799}" srcId="{C68F7D82-16CD-42FB-8D93-E5D637961D76}" destId="{401ACEF9-51B7-4F38-A45F-C7ECA76BB241}" srcOrd="7" destOrd="0" parTransId="{912F6E51-9E64-4D0F-A87F-8BF0D0791D01}" sibTransId="{D02B475B-C5D4-4535-91B7-9FB62E4EC66D}"/>
    <dgm:cxn modelId="{60405C4C-B62C-46C8-99E1-81B4AEBEF5C8}" srcId="{C68F7D82-16CD-42FB-8D93-E5D637961D76}" destId="{5F973148-610B-4BA2-9499-BE9499C7004A}" srcOrd="1" destOrd="0" parTransId="{4652B0E4-B135-4577-9669-A6C7B5C90843}" sibTransId="{04CCD965-9AAE-4A39-9112-A7673A07E589}"/>
    <dgm:cxn modelId="{0D40B782-C9D6-449F-932D-7887AEA6FCC2}" type="presOf" srcId="{36D2C49A-857D-4ACA-A70A-8DE77A2FF7F0}" destId="{2370F61E-FB83-4D88-8BC5-66278F277B51}" srcOrd="0" destOrd="0" presId="urn:microsoft.com/office/officeart/2005/8/layout/bProcess4"/>
    <dgm:cxn modelId="{E206BA96-A72A-4125-B5F8-39D9087AE571}" type="presOf" srcId="{45872D36-FB77-4C8C-BB1F-711843CB06A8}" destId="{90300F96-71E5-468E-96A8-A77D60DC2E56}" srcOrd="0" destOrd="0" presId="urn:microsoft.com/office/officeart/2005/8/layout/bProcess4"/>
    <dgm:cxn modelId="{869EDC99-03A2-4FA0-A9C8-DA20745DDB53}" srcId="{C68F7D82-16CD-42FB-8D93-E5D637961D76}" destId="{3AB1C374-0CFE-4676-8663-A31C3BAC4948}" srcOrd="0" destOrd="0" parTransId="{879928FC-6052-4471-8C7E-49D47A9ACE99}" sibTransId="{CF0B3D32-45FC-4ADB-8B37-AF56A9B57967}"/>
    <dgm:cxn modelId="{189DA4A3-24DF-4E5B-B1F8-DA1560CD6C72}" srcId="{C68F7D82-16CD-42FB-8D93-E5D637961D76}" destId="{9920AACA-8D1D-47D6-9E90-E9F47150B7FA}" srcOrd="3" destOrd="0" parTransId="{975BE0B2-186B-4035-AE55-DC28C39251F1}" sibTransId="{E3AA7250-4D6B-403B-A470-0C7B6C217922}"/>
    <dgm:cxn modelId="{09DE40AD-68E6-4E35-8ECA-1780957BFA8C}" type="presOf" srcId="{04CCD965-9AAE-4A39-9112-A7673A07E589}" destId="{87B846FE-DCBE-44BF-8C36-722A154FE388}" srcOrd="0" destOrd="0" presId="urn:microsoft.com/office/officeart/2005/8/layout/bProcess4"/>
    <dgm:cxn modelId="{C91FEDB3-4152-47B0-BABC-39BFED131B3F}" srcId="{C68F7D82-16CD-42FB-8D93-E5D637961D76}" destId="{36D2C49A-857D-4ACA-A70A-8DE77A2FF7F0}" srcOrd="4" destOrd="0" parTransId="{DD2C03C3-23CC-479C-99DA-C1F4406C96D4}" sibTransId="{5219D9CB-FDF3-4FE7-89F5-5B1A660BCDB6}"/>
    <dgm:cxn modelId="{BE6B09BE-8916-4289-925C-0B5028412350}" type="presOf" srcId="{C68F7D82-16CD-42FB-8D93-E5D637961D76}" destId="{C04D9292-DBEC-40EB-BBA6-46C1F892C85D}" srcOrd="0" destOrd="0" presId="urn:microsoft.com/office/officeart/2005/8/layout/bProcess4"/>
    <dgm:cxn modelId="{D8F544C3-00D8-48DB-86ED-689442386D17}" type="presOf" srcId="{CF0B3D32-45FC-4ADB-8B37-AF56A9B57967}" destId="{E465AB16-C5A7-42AC-BAE0-0D42BBB6768E}" srcOrd="0" destOrd="0" presId="urn:microsoft.com/office/officeart/2005/8/layout/bProcess4"/>
    <dgm:cxn modelId="{DCE072C9-6A8A-46CA-B823-624B95FE9CED}" type="presOf" srcId="{EAEE0785-ADA0-4BB6-9F2B-9578E3801E3B}" destId="{23603226-02B3-42C5-9717-AAD36CB6FEBC}" srcOrd="0" destOrd="0" presId="urn:microsoft.com/office/officeart/2005/8/layout/bProcess4"/>
    <dgm:cxn modelId="{0D062FD6-E620-4889-9271-0FF4FAE7E2B3}" type="presOf" srcId="{1B635C9A-4880-4BB7-B5C3-EE905E835327}" destId="{42A1F6F3-98AB-48A3-B778-3C08E6D6BFD5}" srcOrd="0" destOrd="0" presId="urn:microsoft.com/office/officeart/2005/8/layout/bProcess4"/>
    <dgm:cxn modelId="{76015FD9-E0F0-408E-9E95-0A2A64038A10}" type="presOf" srcId="{84528809-4752-49F3-BDD8-CE44DF9FE800}" destId="{1BBC28E6-26B2-4A07-8EE5-39985A194147}" srcOrd="0" destOrd="0" presId="urn:microsoft.com/office/officeart/2005/8/layout/bProcess4"/>
    <dgm:cxn modelId="{259FDCDB-EAE7-496C-A33C-5F00D497415F}" type="presOf" srcId="{E3AA7250-4D6B-403B-A470-0C7B6C217922}" destId="{EAFFBFE3-1C2C-45F1-8953-95DED03642F7}" srcOrd="0" destOrd="0" presId="urn:microsoft.com/office/officeart/2005/8/layout/bProcess4"/>
    <dgm:cxn modelId="{C5D068E8-6033-48EB-A981-8754E65386E1}" type="presOf" srcId="{5F973148-610B-4BA2-9499-BE9499C7004A}" destId="{890DB42C-FF8F-4030-804E-60FF6825B1B3}" srcOrd="0" destOrd="0" presId="urn:microsoft.com/office/officeart/2005/8/layout/bProcess4"/>
    <dgm:cxn modelId="{3210F6EE-FDB7-474D-8572-CBB942415560}" srcId="{C68F7D82-16CD-42FB-8D93-E5D637961D76}" destId="{EAEE0785-ADA0-4BB6-9F2B-9578E3801E3B}" srcOrd="2" destOrd="0" parTransId="{38567495-82E0-4DF2-8D9A-59B111516C2D}" sibTransId="{FE78349D-34C5-4776-BC2D-EDA3FA7B88C3}"/>
    <dgm:cxn modelId="{75AA20F8-A171-49EC-855B-C42422B0F75B}" srcId="{C68F7D82-16CD-42FB-8D93-E5D637961D76}" destId="{1B635C9A-4880-4BB7-B5C3-EE905E835327}" srcOrd="5" destOrd="0" parTransId="{50C243D2-2C6F-4CF2-88F3-86FFADFC1AB3}" sibTransId="{7A521C3F-B333-4B4E-B011-BB051C6FD6F0}"/>
    <dgm:cxn modelId="{7A8AEE70-CD51-4FB3-AFD8-84617BF35EEA}" type="presParOf" srcId="{C04D9292-DBEC-40EB-BBA6-46C1F892C85D}" destId="{0DF782B0-5657-4219-AF62-97C3E22FA59D}" srcOrd="0" destOrd="0" presId="urn:microsoft.com/office/officeart/2005/8/layout/bProcess4"/>
    <dgm:cxn modelId="{5113ECDD-F046-435B-B6B7-EA744A3249FE}" type="presParOf" srcId="{0DF782B0-5657-4219-AF62-97C3E22FA59D}" destId="{17086C64-5565-4378-B8A8-49E71D70B115}" srcOrd="0" destOrd="0" presId="urn:microsoft.com/office/officeart/2005/8/layout/bProcess4"/>
    <dgm:cxn modelId="{79802949-E640-45F3-9E1C-79F64A0DD8CA}" type="presParOf" srcId="{0DF782B0-5657-4219-AF62-97C3E22FA59D}" destId="{72F1D11E-7A0B-4118-98A3-246D1CD4E5C6}" srcOrd="1" destOrd="0" presId="urn:microsoft.com/office/officeart/2005/8/layout/bProcess4"/>
    <dgm:cxn modelId="{836AE254-062D-46BC-A35C-421AFAC22334}" type="presParOf" srcId="{C04D9292-DBEC-40EB-BBA6-46C1F892C85D}" destId="{E465AB16-C5A7-42AC-BAE0-0D42BBB6768E}" srcOrd="1" destOrd="0" presId="urn:microsoft.com/office/officeart/2005/8/layout/bProcess4"/>
    <dgm:cxn modelId="{8E525FF3-6CB3-42A3-B17A-C13C1C68FE09}" type="presParOf" srcId="{C04D9292-DBEC-40EB-BBA6-46C1F892C85D}" destId="{4B548E8A-63CC-46F6-9A08-2779D3D19D29}" srcOrd="2" destOrd="0" presId="urn:microsoft.com/office/officeart/2005/8/layout/bProcess4"/>
    <dgm:cxn modelId="{62335B4F-3888-4732-8239-217223DA6FD4}" type="presParOf" srcId="{4B548E8A-63CC-46F6-9A08-2779D3D19D29}" destId="{641F7134-A8C2-44C3-AE44-AAA7D0265D23}" srcOrd="0" destOrd="0" presId="urn:microsoft.com/office/officeart/2005/8/layout/bProcess4"/>
    <dgm:cxn modelId="{DC9CC23C-F9AB-4639-9175-2B65E26FAD75}" type="presParOf" srcId="{4B548E8A-63CC-46F6-9A08-2779D3D19D29}" destId="{890DB42C-FF8F-4030-804E-60FF6825B1B3}" srcOrd="1" destOrd="0" presId="urn:microsoft.com/office/officeart/2005/8/layout/bProcess4"/>
    <dgm:cxn modelId="{BB3F2F1B-E0A9-4D39-A478-5A2D705FFC5A}" type="presParOf" srcId="{C04D9292-DBEC-40EB-BBA6-46C1F892C85D}" destId="{87B846FE-DCBE-44BF-8C36-722A154FE388}" srcOrd="3" destOrd="0" presId="urn:microsoft.com/office/officeart/2005/8/layout/bProcess4"/>
    <dgm:cxn modelId="{488AB5C6-2FA7-429F-BE61-761DC7E9C05C}" type="presParOf" srcId="{C04D9292-DBEC-40EB-BBA6-46C1F892C85D}" destId="{525DCC38-D58A-4878-B331-132CAF08BC71}" srcOrd="4" destOrd="0" presId="urn:microsoft.com/office/officeart/2005/8/layout/bProcess4"/>
    <dgm:cxn modelId="{45F71C19-71D5-4B56-9CB1-3315B9434B6E}" type="presParOf" srcId="{525DCC38-D58A-4878-B331-132CAF08BC71}" destId="{824E171F-C939-4788-BD20-623B4130CC23}" srcOrd="0" destOrd="0" presId="urn:microsoft.com/office/officeart/2005/8/layout/bProcess4"/>
    <dgm:cxn modelId="{908F9299-1A50-4258-AA48-4841179366C8}" type="presParOf" srcId="{525DCC38-D58A-4878-B331-132CAF08BC71}" destId="{23603226-02B3-42C5-9717-AAD36CB6FEBC}" srcOrd="1" destOrd="0" presId="urn:microsoft.com/office/officeart/2005/8/layout/bProcess4"/>
    <dgm:cxn modelId="{C88577FC-F509-429C-8CA8-805A93EE8246}" type="presParOf" srcId="{C04D9292-DBEC-40EB-BBA6-46C1F892C85D}" destId="{D43A5328-2D5C-4FA1-B33E-71A4630D3814}" srcOrd="5" destOrd="0" presId="urn:microsoft.com/office/officeart/2005/8/layout/bProcess4"/>
    <dgm:cxn modelId="{731F8BB6-C73D-4E87-B3F9-9994598CF01C}" type="presParOf" srcId="{C04D9292-DBEC-40EB-BBA6-46C1F892C85D}" destId="{A2A726E1-B6B6-44C7-824D-94ACF5E22EF0}" srcOrd="6" destOrd="0" presId="urn:microsoft.com/office/officeart/2005/8/layout/bProcess4"/>
    <dgm:cxn modelId="{5AD195BE-3036-47D9-9756-FBAA2C9BFE23}" type="presParOf" srcId="{A2A726E1-B6B6-44C7-824D-94ACF5E22EF0}" destId="{CA146F0A-B426-4250-9F4A-DC42736876AA}" srcOrd="0" destOrd="0" presId="urn:microsoft.com/office/officeart/2005/8/layout/bProcess4"/>
    <dgm:cxn modelId="{95FC0C7D-5D23-40CD-8E15-5D32F1342760}" type="presParOf" srcId="{A2A726E1-B6B6-44C7-824D-94ACF5E22EF0}" destId="{FB542AE7-BD9F-4673-B4EB-4CA9F730C35A}" srcOrd="1" destOrd="0" presId="urn:microsoft.com/office/officeart/2005/8/layout/bProcess4"/>
    <dgm:cxn modelId="{497A756F-22E3-440D-A490-032636FFDCFC}" type="presParOf" srcId="{C04D9292-DBEC-40EB-BBA6-46C1F892C85D}" destId="{EAFFBFE3-1C2C-45F1-8953-95DED03642F7}" srcOrd="7" destOrd="0" presId="urn:microsoft.com/office/officeart/2005/8/layout/bProcess4"/>
    <dgm:cxn modelId="{BCB78C62-3DF2-4087-B132-2DE7FA972549}" type="presParOf" srcId="{C04D9292-DBEC-40EB-BBA6-46C1F892C85D}" destId="{ECCF3B42-3F9B-49F4-A91E-5D90FEA97757}" srcOrd="8" destOrd="0" presId="urn:microsoft.com/office/officeart/2005/8/layout/bProcess4"/>
    <dgm:cxn modelId="{67F0221E-446E-4A05-A027-924B0C62CA87}" type="presParOf" srcId="{ECCF3B42-3F9B-49F4-A91E-5D90FEA97757}" destId="{4897B6D7-0640-4E14-85C7-44AD47E78026}" srcOrd="0" destOrd="0" presId="urn:microsoft.com/office/officeart/2005/8/layout/bProcess4"/>
    <dgm:cxn modelId="{8CA5A3AF-659C-4616-A5D0-86A5A3297EA8}" type="presParOf" srcId="{ECCF3B42-3F9B-49F4-A91E-5D90FEA97757}" destId="{2370F61E-FB83-4D88-8BC5-66278F277B51}" srcOrd="1" destOrd="0" presId="urn:microsoft.com/office/officeart/2005/8/layout/bProcess4"/>
    <dgm:cxn modelId="{7108F717-7FA8-40C2-9272-E0E60F35276C}" type="presParOf" srcId="{C04D9292-DBEC-40EB-BBA6-46C1F892C85D}" destId="{D98C25B0-EB1B-4FE6-905F-5233A13AFEC3}" srcOrd="9" destOrd="0" presId="urn:microsoft.com/office/officeart/2005/8/layout/bProcess4"/>
    <dgm:cxn modelId="{48F643BC-FC75-4EDE-B944-BE05ED6646D3}" type="presParOf" srcId="{C04D9292-DBEC-40EB-BBA6-46C1F892C85D}" destId="{442B9884-DCE7-4C5F-8401-235BBC801975}" srcOrd="10" destOrd="0" presId="urn:microsoft.com/office/officeart/2005/8/layout/bProcess4"/>
    <dgm:cxn modelId="{65D7F851-16C8-45E0-A924-4E679A9899DC}" type="presParOf" srcId="{442B9884-DCE7-4C5F-8401-235BBC801975}" destId="{9736A046-4E60-4BAA-B9EF-22EF90318BEA}" srcOrd="0" destOrd="0" presId="urn:microsoft.com/office/officeart/2005/8/layout/bProcess4"/>
    <dgm:cxn modelId="{F7853251-9217-44D8-9D14-28D703DE8E46}" type="presParOf" srcId="{442B9884-DCE7-4C5F-8401-235BBC801975}" destId="{42A1F6F3-98AB-48A3-B778-3C08E6D6BFD5}" srcOrd="1" destOrd="0" presId="urn:microsoft.com/office/officeart/2005/8/layout/bProcess4"/>
    <dgm:cxn modelId="{458F5D2B-4F76-4329-9D6A-8B49A0052F1A}" type="presParOf" srcId="{C04D9292-DBEC-40EB-BBA6-46C1F892C85D}" destId="{E011A4A3-07F3-423C-BF23-E247718218D7}" srcOrd="11" destOrd="0" presId="urn:microsoft.com/office/officeart/2005/8/layout/bProcess4"/>
    <dgm:cxn modelId="{5807E12B-D882-4FCD-B0E0-66A1EB50C2F2}" type="presParOf" srcId="{C04D9292-DBEC-40EB-BBA6-46C1F892C85D}" destId="{C7D51205-3B90-453C-A15E-92AFAB55DD0D}" srcOrd="12" destOrd="0" presId="urn:microsoft.com/office/officeart/2005/8/layout/bProcess4"/>
    <dgm:cxn modelId="{0605C1E4-BCC3-4AE6-9516-EE6925B2E5E8}" type="presParOf" srcId="{C7D51205-3B90-453C-A15E-92AFAB55DD0D}" destId="{FBBB84A5-1CFF-4BEC-9A5F-78E74C0EB850}" srcOrd="0" destOrd="0" presId="urn:microsoft.com/office/officeart/2005/8/layout/bProcess4"/>
    <dgm:cxn modelId="{CD34B032-4414-4D5B-8002-CD396BFEA170}" type="presParOf" srcId="{C7D51205-3B90-453C-A15E-92AFAB55DD0D}" destId="{90300F96-71E5-468E-96A8-A77D60DC2E56}" srcOrd="1" destOrd="0" presId="urn:microsoft.com/office/officeart/2005/8/layout/bProcess4"/>
    <dgm:cxn modelId="{81CCDEF5-E5F6-4195-A3DF-DCF5AC0AD6D5}" type="presParOf" srcId="{C04D9292-DBEC-40EB-BBA6-46C1F892C85D}" destId="{1BBC28E6-26B2-4A07-8EE5-39985A194147}" srcOrd="13" destOrd="0" presId="urn:microsoft.com/office/officeart/2005/8/layout/bProcess4"/>
    <dgm:cxn modelId="{B42A3F03-64AC-4BDE-A27B-78E1709A73A4}" type="presParOf" srcId="{C04D9292-DBEC-40EB-BBA6-46C1F892C85D}" destId="{E6B26CC2-6193-4632-B3E2-977B4F6C93E5}" srcOrd="14" destOrd="0" presId="urn:microsoft.com/office/officeart/2005/8/layout/bProcess4"/>
    <dgm:cxn modelId="{5893EB78-ECB4-4262-B137-32B5A9CB5061}" type="presParOf" srcId="{E6B26CC2-6193-4632-B3E2-977B4F6C93E5}" destId="{DB8DA4A8-8B25-40D4-ABBD-75DCB33FF997}" srcOrd="0" destOrd="0" presId="urn:microsoft.com/office/officeart/2005/8/layout/bProcess4"/>
    <dgm:cxn modelId="{1C5B382D-1358-4417-85E3-A85979F72B71}" type="presParOf" srcId="{E6B26CC2-6193-4632-B3E2-977B4F6C93E5}" destId="{FC9E4250-FB3F-4A3E-B3DE-FC21EA9F2E04}" srcOrd="1" destOrd="0" presId="urn:microsoft.com/office/officeart/2005/8/layout/bProcess4"/>
  </dgm:cxnLst>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65AB16-C5A7-42AC-BAE0-0D42BBB6768E}">
      <dsp:nvSpPr>
        <dsp:cNvPr id="0" name=""/>
        <dsp:cNvSpPr/>
      </dsp:nvSpPr>
      <dsp:spPr>
        <a:xfrm rot="5472893">
          <a:off x="-404440" y="1578831"/>
          <a:ext cx="1865803" cy="224626"/>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2F1D11E-7A0B-4118-98A3-246D1CD4E5C6}">
      <dsp:nvSpPr>
        <dsp:cNvPr id="0" name=""/>
        <dsp:cNvSpPr/>
      </dsp:nvSpPr>
      <dsp:spPr>
        <a:xfrm>
          <a:off x="44157" y="386728"/>
          <a:ext cx="2495847" cy="149750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What does policing face - 21</a:t>
          </a:r>
          <a:r>
            <a:rPr lang="en-US" sz="1200" b="1" kern="1200" baseline="30000">
              <a:ln/>
              <a:effectLst>
                <a:outerShdw blurRad="50800" dist="38100" dir="5400000" algn="t" rotWithShape="0">
                  <a:prstClr val="black">
                    <a:alpha val="40000"/>
                  </a:prstClr>
                </a:outerShdw>
              </a:effectLst>
            </a:rPr>
            <a:t>st</a:t>
          </a:r>
          <a:r>
            <a:rPr lang="en-US" sz="1200" b="1" kern="1200">
              <a:ln/>
              <a:effectLst>
                <a:outerShdw blurRad="50800" dist="38100" dir="5400000" algn="t" rotWithShape="0">
                  <a:prstClr val="black">
                    <a:alpha val="40000"/>
                  </a:prstClr>
                </a:outerShdw>
              </a:effectLst>
            </a:rPr>
            <a:t> century challenges</a:t>
          </a:r>
          <a:r>
            <a:rPr lang="en-GB" sz="1200" b="1" kern="1200">
              <a:ln/>
              <a:effectLst>
                <a:outerShdw blurRad="50800" dist="38100" dir="5400000" algn="t" rotWithShape="0">
                  <a:prstClr val="black">
                    <a:alpha val="40000"/>
                  </a:prstClr>
                </a:outerShdw>
              </a:effectLst>
            </a:rPr>
            <a:t> </a:t>
          </a:r>
          <a:endParaRPr lang="en-US" sz="1200" b="1" kern="1200">
            <a:ln/>
            <a:effectLst>
              <a:outerShdw blurRad="50800" dist="38100" dir="5400000" algn="t" rotWithShape="0">
                <a:prstClr val="black">
                  <a:alpha val="40000"/>
                </a:prstClr>
              </a:outerShdw>
            </a:effectLst>
          </a:endParaRPr>
        </a:p>
      </dsp:txBody>
      <dsp:txXfrm>
        <a:off x="88018" y="430589"/>
        <a:ext cx="2408125" cy="1409786"/>
      </dsp:txXfrm>
    </dsp:sp>
    <dsp:sp modelId="{87B846FE-DCBE-44BF-8C36-722A154FE388}">
      <dsp:nvSpPr>
        <dsp:cNvPr id="0" name=""/>
        <dsp:cNvSpPr/>
      </dsp:nvSpPr>
      <dsp:spPr>
        <a:xfrm rot="5400000">
          <a:off x="-422348" y="3452379"/>
          <a:ext cx="1862059" cy="224626"/>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90DB42C-FF8F-4030-804E-60FF6825B1B3}">
      <dsp:nvSpPr>
        <dsp:cNvPr id="0" name=""/>
        <dsp:cNvSpPr/>
      </dsp:nvSpPr>
      <dsp:spPr>
        <a:xfrm>
          <a:off x="4598" y="2261939"/>
          <a:ext cx="2495847" cy="149750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n/>
              <a:effectLst>
                <a:outerShdw blurRad="50800" dist="38100" dir="5400000" algn="t" rotWithShape="0">
                  <a:prstClr val="black">
                    <a:alpha val="40000"/>
                  </a:prstClr>
                </a:outerShdw>
              </a:effectLst>
              <a:cs typeface="Calibri"/>
            </a:rPr>
            <a:t>Cybercrime</a:t>
          </a:r>
          <a:endParaRPr lang="en-US" sz="1200" b="1" kern="1200">
            <a:ln/>
            <a:effectLst>
              <a:outerShdw blurRad="50800" dist="38100" dir="5400000" algn="t" rotWithShape="0">
                <a:prstClr val="black">
                  <a:alpha val="40000"/>
                </a:prstClr>
              </a:outerShdw>
            </a:effectLst>
          </a:endParaRPr>
        </a:p>
      </dsp:txBody>
      <dsp:txXfrm>
        <a:off x="48459" y="2305800"/>
        <a:ext cx="2408125" cy="1409786"/>
      </dsp:txXfrm>
    </dsp:sp>
    <dsp:sp modelId="{D43A5328-2D5C-4FA1-B33E-71A4630D3814}">
      <dsp:nvSpPr>
        <dsp:cNvPr id="0" name=""/>
        <dsp:cNvSpPr/>
      </dsp:nvSpPr>
      <dsp:spPr>
        <a:xfrm>
          <a:off x="513594" y="4388322"/>
          <a:ext cx="3309651" cy="224626"/>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3603226-02B3-42C5-9717-AAD36CB6FEBC}">
      <dsp:nvSpPr>
        <dsp:cNvPr id="0" name=""/>
        <dsp:cNvSpPr/>
      </dsp:nvSpPr>
      <dsp:spPr>
        <a:xfrm>
          <a:off x="4598" y="4133824"/>
          <a:ext cx="2495847" cy="149750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a:ln/>
              <a:effectLst>
                <a:outerShdw blurRad="50800" dist="38100" dir="5400000" algn="t" rotWithShape="0">
                  <a:prstClr val="black">
                    <a:alpha val="40000"/>
                  </a:prstClr>
                </a:outerShdw>
              </a:effectLst>
              <a:cs typeface="Calibri"/>
            </a:rPr>
            <a:t>Outsourcing</a:t>
          </a:r>
        </a:p>
      </dsp:txBody>
      <dsp:txXfrm>
        <a:off x="48459" y="4177685"/>
        <a:ext cx="2408125" cy="1409786"/>
      </dsp:txXfrm>
    </dsp:sp>
    <dsp:sp modelId="{EAFFBFE3-1C2C-45F1-8953-95DED03642F7}">
      <dsp:nvSpPr>
        <dsp:cNvPr id="0" name=""/>
        <dsp:cNvSpPr/>
      </dsp:nvSpPr>
      <dsp:spPr>
        <a:xfrm rot="16200000">
          <a:off x="2897129" y="3452379"/>
          <a:ext cx="1862059" cy="224626"/>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B542AE7-BD9F-4673-B4EB-4CA9F730C35A}">
      <dsp:nvSpPr>
        <dsp:cNvPr id="0" name=""/>
        <dsp:cNvSpPr/>
      </dsp:nvSpPr>
      <dsp:spPr>
        <a:xfrm>
          <a:off x="3324076" y="4133824"/>
          <a:ext cx="2495847" cy="149750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The </a:t>
          </a:r>
          <a:r>
            <a:rPr lang="en-US" sz="1200" b="1" kern="1200" err="1">
              <a:ln/>
              <a:effectLst>
                <a:outerShdw blurRad="50800" dist="38100" dir="5400000" algn="t" rotWithShape="0">
                  <a:prstClr val="black">
                    <a:alpha val="40000"/>
                  </a:prstClr>
                </a:outerShdw>
              </a:effectLst>
            </a:rPr>
            <a:t>Neyroud</a:t>
          </a:r>
          <a:r>
            <a:rPr lang="en-US" sz="1200" b="1" kern="1200">
              <a:ln/>
              <a:effectLst>
                <a:outerShdw blurRad="50800" dist="38100" dir="5400000" algn="t" rotWithShape="0">
                  <a:prstClr val="black">
                    <a:alpha val="40000"/>
                  </a:prstClr>
                </a:outerShdw>
              </a:effectLst>
            </a:rPr>
            <a:t> Review</a:t>
          </a:r>
        </a:p>
      </dsp:txBody>
      <dsp:txXfrm>
        <a:off x="3367937" y="4177685"/>
        <a:ext cx="2408125" cy="1409786"/>
      </dsp:txXfrm>
    </dsp:sp>
    <dsp:sp modelId="{D98C25B0-EB1B-4FE6-905F-5233A13AFEC3}">
      <dsp:nvSpPr>
        <dsp:cNvPr id="0" name=""/>
        <dsp:cNvSpPr/>
      </dsp:nvSpPr>
      <dsp:spPr>
        <a:xfrm rot="16200000">
          <a:off x="2897129" y="1580494"/>
          <a:ext cx="1862059" cy="224626"/>
        </a:xfrm>
        <a:prstGeom prst="rect">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370F61E-FB83-4D88-8BC5-66278F277B51}">
      <dsp:nvSpPr>
        <dsp:cNvPr id="0" name=""/>
        <dsp:cNvSpPr/>
      </dsp:nvSpPr>
      <dsp:spPr>
        <a:xfrm>
          <a:off x="3324076" y="2261939"/>
          <a:ext cx="2495847" cy="149750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Marketing the police</a:t>
          </a:r>
        </a:p>
      </dsp:txBody>
      <dsp:txXfrm>
        <a:off x="3367937" y="2305800"/>
        <a:ext cx="2408125" cy="1409786"/>
      </dsp:txXfrm>
    </dsp:sp>
    <dsp:sp modelId="{E011A4A3-07F3-423C-BF23-E247718218D7}">
      <dsp:nvSpPr>
        <dsp:cNvPr id="0" name=""/>
        <dsp:cNvSpPr/>
      </dsp:nvSpPr>
      <dsp:spPr>
        <a:xfrm>
          <a:off x="3833071" y="644551"/>
          <a:ext cx="3309651" cy="224626"/>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2A1F6F3-98AB-48A3-B778-3C08E6D6BFD5}">
      <dsp:nvSpPr>
        <dsp:cNvPr id="0" name=""/>
        <dsp:cNvSpPr/>
      </dsp:nvSpPr>
      <dsp:spPr>
        <a:xfrm>
          <a:off x="3324076" y="390053"/>
          <a:ext cx="2495847" cy="1497508"/>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The holistic approach</a:t>
          </a:r>
        </a:p>
      </dsp:txBody>
      <dsp:txXfrm>
        <a:off x="3367937" y="433914"/>
        <a:ext cx="2408125" cy="1409786"/>
      </dsp:txXfrm>
    </dsp:sp>
    <dsp:sp modelId="{1BBC28E6-26B2-4A07-8EE5-39985A194147}">
      <dsp:nvSpPr>
        <dsp:cNvPr id="0" name=""/>
        <dsp:cNvSpPr/>
      </dsp:nvSpPr>
      <dsp:spPr>
        <a:xfrm rot="5400000">
          <a:off x="6216606" y="1580494"/>
          <a:ext cx="1862059" cy="224626"/>
        </a:xfrm>
        <a:prstGeom prst="rect">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0300F96-71E5-468E-96A8-A77D60DC2E56}">
      <dsp:nvSpPr>
        <dsp:cNvPr id="0" name=""/>
        <dsp:cNvSpPr/>
      </dsp:nvSpPr>
      <dsp:spPr>
        <a:xfrm>
          <a:off x="6643553" y="390053"/>
          <a:ext cx="2495847" cy="149750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The</a:t>
          </a:r>
          <a:r>
            <a:rPr lang="en-GB" sz="1200" b="1" kern="1200">
              <a:ln/>
              <a:effectLst>
                <a:outerShdw blurRad="50800" dist="38100" dir="5400000" algn="t" rotWithShape="0">
                  <a:prstClr val="black">
                    <a:alpha val="40000"/>
                  </a:prstClr>
                </a:outerShdw>
              </a:effectLst>
            </a:rPr>
            <a:t> </a:t>
          </a:r>
          <a:r>
            <a:rPr lang="en-US" sz="1200" b="1" kern="1200">
              <a:ln/>
              <a:effectLst>
                <a:outerShdw blurRad="50800" dist="38100" dir="5400000" algn="t" rotWithShape="0">
                  <a:prstClr val="black">
                    <a:alpha val="40000"/>
                  </a:prstClr>
                </a:outerShdw>
              </a:effectLst>
            </a:rPr>
            <a:t> future</a:t>
          </a:r>
        </a:p>
      </dsp:txBody>
      <dsp:txXfrm>
        <a:off x="6687414" y="433914"/>
        <a:ext cx="2408125" cy="1409786"/>
      </dsp:txXfrm>
    </dsp:sp>
    <dsp:sp modelId="{FC9E4250-FB3F-4A3E-B3DE-FC21EA9F2E04}">
      <dsp:nvSpPr>
        <dsp:cNvPr id="0" name=""/>
        <dsp:cNvSpPr/>
      </dsp:nvSpPr>
      <dsp:spPr>
        <a:xfrm>
          <a:off x="6643553" y="2261939"/>
          <a:ext cx="2495847" cy="149750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ln/>
              <a:effectLst>
                <a:outerShdw blurRad="50800" dist="38100" dir="5400000" algn="t" rotWithShape="0">
                  <a:prstClr val="black">
                    <a:alpha val="40000"/>
                  </a:prstClr>
                </a:outerShdw>
              </a:effectLst>
            </a:rPr>
            <a:t>Question &amp; answer session</a:t>
          </a:r>
        </a:p>
      </dsp:txBody>
      <dsp:txXfrm>
        <a:off x="6687414" y="2305800"/>
        <a:ext cx="2408125" cy="1409786"/>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sz="quarter" idx="1"/>
          </p:nvPr>
        </p:nvSpPr>
        <p:spPr>
          <a:xfrm>
            <a:off x="3902597" y="0"/>
            <a:ext cx="2985558" cy="502835"/>
          </a:xfrm>
          <a:prstGeom prst="rect">
            <a:avLst/>
          </a:prstGeom>
        </p:spPr>
        <p:txBody>
          <a:bodyPr vert="horz" lIns="96634" tIns="48317" rIns="96634" bIns="48317" rtlCol="0"/>
          <a:lstStyle>
            <a:lvl1pPr algn="r">
              <a:defRPr sz="1300"/>
            </a:lvl1pPr>
          </a:lstStyle>
          <a:p>
            <a:fld id="{612543F9-9FE0-43AE-AE3C-BE274C2FDAAC}" type="datetimeFigureOut">
              <a:rPr lang="en-GB" smtClean="0"/>
              <a:t>12/08/2020</a:t>
            </a:fld>
            <a:endParaRPr lang="en-GB"/>
          </a:p>
        </p:txBody>
      </p:sp>
      <p:sp>
        <p:nvSpPr>
          <p:cNvPr id="4" name="Footer Placeholder 3"/>
          <p:cNvSpPr>
            <a:spLocks noGrp="1"/>
          </p:cNvSpPr>
          <p:nvPr>
            <p:ph type="ftr" sz="quarter" idx="2"/>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5" name="Slide Number Placeholder 4"/>
          <p:cNvSpPr>
            <a:spLocks noGrp="1"/>
          </p:cNvSpPr>
          <p:nvPr>
            <p:ph type="sldNum" sz="quarter" idx="3"/>
          </p:nvPr>
        </p:nvSpPr>
        <p:spPr>
          <a:xfrm>
            <a:off x="3902597" y="9519055"/>
            <a:ext cx="2985558" cy="502834"/>
          </a:xfrm>
          <a:prstGeom prst="rect">
            <a:avLst/>
          </a:prstGeom>
        </p:spPr>
        <p:txBody>
          <a:bodyPr vert="horz" lIns="96634" tIns="48317" rIns="96634" bIns="48317" rtlCol="0" anchor="b"/>
          <a:lstStyle>
            <a:lvl1pPr algn="r">
              <a:defRPr sz="1300"/>
            </a:lvl1pPr>
          </a:lstStyle>
          <a:p>
            <a:fld id="{2A6F4E83-D8BD-4296-BEFE-EEA02F3B0EA2}" type="slidenum">
              <a:rPr lang="en-GB" smtClean="0"/>
              <a:t>‹#›</a:t>
            </a:fld>
            <a:endParaRPr lang="en-GB"/>
          </a:p>
        </p:txBody>
      </p:sp>
    </p:spTree>
    <p:extLst>
      <p:ext uri="{BB962C8B-B14F-4D97-AF65-F5344CB8AC3E}">
        <p14:creationId xmlns:p14="http://schemas.microsoft.com/office/powerpoint/2010/main" val="1689655762"/>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17-04-25T13:33:36.688"/>
    </inkml:context>
    <inkml:brush xml:id="br0">
      <inkml:brushProperty name="width" value="0.2" units="cm"/>
      <inkml:brushProperty name="height" value="0.4" units="cm"/>
      <inkml:brushProperty name="color" value="#FFFF00"/>
      <inkml:brushProperty name="tip" value="rectangle"/>
      <inkml:brushProperty name="rasterOp" value="maskPen"/>
      <inkml:brushProperty name="ignorePressure" value="1"/>
    </inkml:brush>
  </inkml:definitions>
  <inkml:trace contextRef="#ctx0" brushRef="#br0">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1094"/>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1094"/>
          </a:xfrm>
          <a:prstGeom prst="rect">
            <a:avLst/>
          </a:prstGeom>
        </p:spPr>
        <p:txBody>
          <a:bodyPr vert="horz" lIns="96634" tIns="48317" rIns="96634" bIns="48317" rtlCol="0"/>
          <a:lstStyle>
            <a:lvl1pPr algn="r">
              <a:defRPr sz="1300"/>
            </a:lvl1pPr>
          </a:lstStyle>
          <a:p>
            <a:fld id="{3854066F-FC89-4662-BF57-F84AF42E4E0A}" type="datetimeFigureOut">
              <a:rPr lang="en-GB" smtClean="0"/>
              <a:t>12/08/2020</a:t>
            </a:fld>
            <a:endParaRPr lang="en-GB"/>
          </a:p>
        </p:txBody>
      </p:sp>
      <p:sp>
        <p:nvSpPr>
          <p:cNvPr id="4" name="Slide Image Placeholder 3"/>
          <p:cNvSpPr>
            <a:spLocks noGrp="1" noRot="1" noChangeAspect="1"/>
          </p:cNvSpPr>
          <p:nvPr>
            <p:ph type="sldImg" idx="2"/>
          </p:nvPr>
        </p:nvSpPr>
        <p:spPr>
          <a:xfrm>
            <a:off x="939800" y="750888"/>
            <a:ext cx="5010150" cy="3759200"/>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760397"/>
            <a:ext cx="5511800" cy="4509850"/>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4"/>
            <a:ext cx="2985558" cy="50109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4"/>
            <a:ext cx="2985558" cy="501094"/>
          </a:xfrm>
          <a:prstGeom prst="rect">
            <a:avLst/>
          </a:prstGeom>
        </p:spPr>
        <p:txBody>
          <a:bodyPr vert="horz" lIns="96634" tIns="48317" rIns="96634" bIns="48317" rtlCol="0" anchor="b"/>
          <a:lstStyle>
            <a:lvl1pPr algn="r">
              <a:defRPr sz="1300"/>
            </a:lvl1pPr>
          </a:lstStyle>
          <a:p>
            <a:fld id="{594F480F-6A92-4400-847E-F7C04F94BCFF}" type="slidenum">
              <a:rPr lang="en-GB" smtClean="0"/>
              <a:t>‹#›</a:t>
            </a:fld>
            <a:endParaRPr lang="en-GB"/>
          </a:p>
        </p:txBody>
      </p:sp>
    </p:spTree>
    <p:extLst>
      <p:ext uri="{BB962C8B-B14F-4D97-AF65-F5344CB8AC3E}">
        <p14:creationId xmlns:p14="http://schemas.microsoft.com/office/powerpoint/2010/main" val="1327545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From Colin Rogers book </a:t>
            </a:r>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300">
                <a:solidFill>
                  <a:schemeClr val="tx1"/>
                </a:solidFill>
                <a:latin typeface="Calibri" pitchFamily="34" charset="0"/>
              </a:defRPr>
            </a:lvl1pPr>
            <a:lvl2pPr marL="785150" indent="-301981" eaLnBrk="0" hangingPunct="0">
              <a:spcBef>
                <a:spcPct val="30000"/>
              </a:spcBef>
              <a:defRPr sz="1300">
                <a:solidFill>
                  <a:schemeClr val="tx1"/>
                </a:solidFill>
                <a:latin typeface="Calibri" pitchFamily="34" charset="0"/>
              </a:defRPr>
            </a:lvl2pPr>
            <a:lvl3pPr marL="1207922" indent="-241584" eaLnBrk="0" hangingPunct="0">
              <a:spcBef>
                <a:spcPct val="30000"/>
              </a:spcBef>
              <a:defRPr sz="1300">
                <a:solidFill>
                  <a:schemeClr val="tx1"/>
                </a:solidFill>
                <a:latin typeface="Calibri" pitchFamily="34" charset="0"/>
              </a:defRPr>
            </a:lvl3pPr>
            <a:lvl4pPr marL="1691091" indent="-241584" eaLnBrk="0" hangingPunct="0">
              <a:spcBef>
                <a:spcPct val="30000"/>
              </a:spcBef>
              <a:defRPr sz="1300">
                <a:solidFill>
                  <a:schemeClr val="tx1"/>
                </a:solidFill>
                <a:latin typeface="Calibri" pitchFamily="34" charset="0"/>
              </a:defRPr>
            </a:lvl4pPr>
            <a:lvl5pPr marL="2174260" indent="-241584" eaLnBrk="0" hangingPunct="0">
              <a:spcBef>
                <a:spcPct val="30000"/>
              </a:spcBef>
              <a:defRPr sz="1300">
                <a:solidFill>
                  <a:schemeClr val="tx1"/>
                </a:solidFill>
                <a:latin typeface="Calibri" pitchFamily="34" charset="0"/>
              </a:defRPr>
            </a:lvl5pPr>
            <a:lvl6pPr marL="2657429" indent="-241584" eaLnBrk="0" fontAlgn="base" hangingPunct="0">
              <a:spcBef>
                <a:spcPct val="30000"/>
              </a:spcBef>
              <a:spcAft>
                <a:spcPct val="0"/>
              </a:spcAft>
              <a:defRPr sz="1300">
                <a:solidFill>
                  <a:schemeClr val="tx1"/>
                </a:solidFill>
                <a:latin typeface="Calibri" pitchFamily="34" charset="0"/>
              </a:defRPr>
            </a:lvl6pPr>
            <a:lvl7pPr marL="3140598" indent="-241584" eaLnBrk="0" fontAlgn="base" hangingPunct="0">
              <a:spcBef>
                <a:spcPct val="30000"/>
              </a:spcBef>
              <a:spcAft>
                <a:spcPct val="0"/>
              </a:spcAft>
              <a:defRPr sz="1300">
                <a:solidFill>
                  <a:schemeClr val="tx1"/>
                </a:solidFill>
                <a:latin typeface="Calibri" pitchFamily="34" charset="0"/>
              </a:defRPr>
            </a:lvl7pPr>
            <a:lvl8pPr marL="3623767" indent="-241584" eaLnBrk="0" fontAlgn="base" hangingPunct="0">
              <a:spcBef>
                <a:spcPct val="30000"/>
              </a:spcBef>
              <a:spcAft>
                <a:spcPct val="0"/>
              </a:spcAft>
              <a:defRPr sz="1300">
                <a:solidFill>
                  <a:schemeClr val="tx1"/>
                </a:solidFill>
                <a:latin typeface="Calibri" pitchFamily="34" charset="0"/>
              </a:defRPr>
            </a:lvl8pPr>
            <a:lvl9pPr marL="4106936" indent="-241584" eaLnBrk="0" fontAlgn="base" hangingPunct="0">
              <a:spcBef>
                <a:spcPct val="30000"/>
              </a:spcBef>
              <a:spcAft>
                <a:spcPct val="0"/>
              </a:spcAft>
              <a:defRPr sz="1300">
                <a:solidFill>
                  <a:schemeClr val="tx1"/>
                </a:solidFill>
                <a:latin typeface="Calibri" pitchFamily="34" charset="0"/>
              </a:defRPr>
            </a:lvl9pPr>
          </a:lstStyle>
          <a:p>
            <a:pPr eaLnBrk="1" hangingPunct="1">
              <a:spcBef>
                <a:spcPct val="0"/>
              </a:spcBef>
            </a:pPr>
            <a:fld id="{7E864D08-B3CA-489D-AFA2-A838A33C1EA7}" type="slidenum">
              <a:rPr lang="en-GB" altLang="en-US" smtClean="0">
                <a:latin typeface="Arial" charset="0"/>
              </a:rPr>
              <a:pPr eaLnBrk="1" hangingPunct="1">
                <a:spcBef>
                  <a:spcPct val="0"/>
                </a:spcBef>
              </a:pPr>
              <a:t>10</a:t>
            </a:fld>
            <a:endParaRPr lang="en-GB" altLang="en-US">
              <a:latin typeface="Arial" charset="0"/>
            </a:endParaRPr>
          </a:p>
        </p:txBody>
      </p:sp>
    </p:spTree>
    <p:extLst>
      <p:ext uri="{BB962C8B-B14F-4D97-AF65-F5344CB8AC3E}">
        <p14:creationId xmlns:p14="http://schemas.microsoft.com/office/powerpoint/2010/main" val="2690559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issues/obstacles do you think there might be in relation to the transnational policing of the supply of drugs?
https://www.polleverywhere.com/free_text_polls/I7DeiPdF4PUsPHsKidWcz</a:t>
            </a:r>
          </a:p>
        </p:txBody>
      </p:sp>
      <p:sp>
        <p:nvSpPr>
          <p:cNvPr id="4" name="Slide Number Placeholder 3"/>
          <p:cNvSpPr>
            <a:spLocks noGrp="1"/>
          </p:cNvSpPr>
          <p:nvPr>
            <p:ph type="sldNum" sz="quarter" idx="10"/>
          </p:nvPr>
        </p:nvSpPr>
        <p:spPr/>
        <p:txBody>
          <a:bodyPr/>
          <a:lstStyle/>
          <a:p>
            <a:fld id="{594F480F-6A92-4400-847E-F7C04F94BCFF}" type="slidenum">
              <a:rPr lang="en-GB" smtClean="0"/>
              <a:t>18</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208629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Untitled open-ended question
https://www.polleverywhere.com/free_text_polls/1NeJdEODFJS1oavpiSAB6</a:t>
            </a:r>
          </a:p>
        </p:txBody>
      </p:sp>
      <p:sp>
        <p:nvSpPr>
          <p:cNvPr id="4" name="Slide Number Placeholder 3"/>
          <p:cNvSpPr>
            <a:spLocks noGrp="1"/>
          </p:cNvSpPr>
          <p:nvPr>
            <p:ph type="sldNum" sz="quarter" idx="10"/>
          </p:nvPr>
        </p:nvSpPr>
        <p:spPr/>
        <p:txBody>
          <a:bodyPr/>
          <a:lstStyle/>
          <a:p>
            <a:fld id="{594F480F-6A92-4400-847E-F7C04F94BCFF}" type="slidenum">
              <a:rPr lang="en-GB" smtClean="0"/>
              <a:t>36</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080635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In Relation to County Lines how important is the EBP approach to resolving this problem?
https://www.polleverywhere.com/free_text_polls/1NeJdEODFJS1oavpiSAB6</a:t>
            </a:r>
          </a:p>
        </p:txBody>
      </p:sp>
      <p:sp>
        <p:nvSpPr>
          <p:cNvPr id="4" name="Slide Number Placeholder 3"/>
          <p:cNvSpPr>
            <a:spLocks noGrp="1"/>
          </p:cNvSpPr>
          <p:nvPr>
            <p:ph type="sldNum" sz="quarter" idx="10"/>
          </p:nvPr>
        </p:nvSpPr>
        <p:spPr/>
        <p:txBody>
          <a:bodyPr/>
          <a:lstStyle/>
          <a:p>
            <a:fld id="{594F480F-6A92-4400-847E-F7C04F94BCFF}" type="slidenum">
              <a:rPr lang="en-GB" smtClean="0"/>
              <a:t>37</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1110476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DD175F9-1D88-4694-9895-2CF018609E09}" type="datetimeFigureOut">
              <a:rPr lang="en-GB" smtClean="0"/>
              <a:t>12/08/2020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BEB964-8B59-4311-971D-B30674CF7619}" type="slidenum">
              <a:rPr lang="en-GB" smtClean="0"/>
              <a:t>‹#›</a:t>
            </a:fld>
            <a:endParaRPr lang="en-GB"/>
          </a:p>
        </p:txBody>
      </p:sp>
    </p:spTree>
    <p:extLst>
      <p:ext uri="{BB962C8B-B14F-4D97-AF65-F5344CB8AC3E}">
        <p14:creationId xmlns:p14="http://schemas.microsoft.com/office/powerpoint/2010/main" val="3630592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3DD175F9-1D88-4694-9895-2CF018609E09}" type="datetimeFigureOut">
              <a:rPr lang="en-GB" smtClean="0"/>
              <a:t>12/08/2020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4BEB964-8B59-4311-971D-B30674CF7619}" type="slidenum">
              <a:rPr lang="en-GB" smtClean="0"/>
              <a:t>‹#›</a:t>
            </a:fld>
            <a:endParaRPr lang="en-GB"/>
          </a:p>
        </p:txBody>
      </p:sp>
    </p:spTree>
    <p:extLst>
      <p:ext uri="{BB962C8B-B14F-4D97-AF65-F5344CB8AC3E}">
        <p14:creationId xmlns:p14="http://schemas.microsoft.com/office/powerpoint/2010/main" val="3390294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DD175F9-1D88-4694-9895-2CF018609E09}" type="datetimeFigureOut">
              <a:rPr lang="en-GB" smtClean="0"/>
              <a:t>12/08/2020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4BEB964-8B59-4311-971D-B30674CF7619}" type="slidenum">
              <a:rPr lang="en-GB" smtClean="0"/>
              <a:t>‹#›</a:t>
            </a:fld>
            <a:endParaRPr lang="en-GB"/>
          </a:p>
        </p:txBody>
      </p:sp>
    </p:spTree>
    <p:extLst>
      <p:ext uri="{BB962C8B-B14F-4D97-AF65-F5344CB8AC3E}">
        <p14:creationId xmlns:p14="http://schemas.microsoft.com/office/powerpoint/2010/main" val="3416850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DD175F9-1D88-4694-9895-2CF018609E09}" type="datetimeFigureOut">
              <a:rPr lang="en-GB" smtClean="0"/>
              <a:t>12/08/2020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4BEB964-8B59-4311-971D-B30674CF7619}" type="slidenum">
              <a:rPr lang="en-GB" smtClean="0"/>
              <a:t>‹#›</a:t>
            </a:fld>
            <a:endParaRPr lang="en-GB"/>
          </a:p>
        </p:txBody>
      </p:sp>
    </p:spTree>
    <p:extLst>
      <p:ext uri="{BB962C8B-B14F-4D97-AF65-F5344CB8AC3E}">
        <p14:creationId xmlns:p14="http://schemas.microsoft.com/office/powerpoint/2010/main" val="31041391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D175F9-1D88-4694-9895-2CF018609E09}" type="datetimeFigureOut">
              <a:rPr lang="en-GB" smtClean="0"/>
              <a:t>12/08/2020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4BEB964-8B59-4311-971D-B30674CF7619}" type="slidenum">
              <a:rPr lang="en-GB" smtClean="0"/>
              <a:t>‹#›</a:t>
            </a:fld>
            <a:endParaRPr lang="en-GB"/>
          </a:p>
        </p:txBody>
      </p:sp>
    </p:spTree>
    <p:extLst>
      <p:ext uri="{BB962C8B-B14F-4D97-AF65-F5344CB8AC3E}">
        <p14:creationId xmlns:p14="http://schemas.microsoft.com/office/powerpoint/2010/main" val="332768264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DD175F9-1D88-4694-9895-2CF018609E09}" type="datetimeFigureOut">
              <a:rPr lang="en-GB" smtClean="0"/>
              <a:t>12/08/2020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4BEB964-8B59-4311-971D-B30674CF7619}" type="slidenum">
              <a:rPr lang="en-GB" smtClean="0"/>
              <a:t>‹#›</a:t>
            </a:fld>
            <a:endParaRPr lang="en-GB"/>
          </a:p>
        </p:txBody>
      </p:sp>
    </p:spTree>
    <p:extLst>
      <p:ext uri="{BB962C8B-B14F-4D97-AF65-F5344CB8AC3E}">
        <p14:creationId xmlns:p14="http://schemas.microsoft.com/office/powerpoint/2010/main" val="407230612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4" r:id="rId3"/>
    <p:sldLayoutId id="2147483695" r:id="rId4"/>
    <p:sldLayoutId id="2147483696"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emf"/><Relationship Id="rId3" Type="http://schemas.openxmlformats.org/officeDocument/2006/relationships/diagramLayout" Target="../diagrams/layout1.xml"/><Relationship Id="rId7" Type="http://schemas.openxmlformats.org/officeDocument/2006/relationships/customXml" Target="../ink/ink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1.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Zd7AaOuUwzQ"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JPXlx9C0Rxs"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tags" Target="../tags/tag2.xml"/><Relationship Id="rId4" Type="http://schemas.openxmlformats.org/officeDocument/2006/relationships/image" Target="../media/image12.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3.xml"/><Relationship Id="rId4" Type="http://schemas.openxmlformats.org/officeDocument/2006/relationships/image" Target="../media/image12.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www.demos.co.uk/publications/aforceforchange"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21" name="Rectangle 135">
            <a:extLst>
              <a:ext uri="{FF2B5EF4-FFF2-40B4-BE49-F238E27FC236}">
                <a16:creationId xmlns:a16="http://schemas.microsoft.com/office/drawing/2014/main" id="{3001AFEA-2442-4A9F-BA37-8C469F306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728181" y="637046"/>
            <a:ext cx="3880655" cy="2971473"/>
          </a:xfrm>
        </p:spPr>
        <p:txBody>
          <a:bodyPr>
            <a:normAutofit/>
          </a:bodyPr>
          <a:lstStyle/>
          <a:p>
            <a:pPr algn="l">
              <a:defRPr/>
            </a:pPr>
            <a:br>
              <a:rPr lang="en-GB" sz="2800" dirty="0"/>
            </a:br>
            <a:br>
              <a:rPr lang="en-GB" sz="2800" dirty="0"/>
            </a:br>
            <a:br>
              <a:rPr lang="en-GB" sz="2800" dirty="0"/>
            </a:br>
            <a:r>
              <a:rPr lang="en-GB" sz="2800" b="1" dirty="0">
                <a:solidFill>
                  <a:srgbClr val="FFFFFF"/>
                </a:solidFill>
              </a:rPr>
              <a:t>21st Century Challenges for the Police</a:t>
            </a:r>
            <a:r>
              <a:rPr lang="en-GB" sz="2800" b="1" dirty="0">
                <a:solidFill>
                  <a:srgbClr val="FFFFFF"/>
                </a:solidFill>
                <a:cs typeface="Calibri"/>
              </a:rPr>
              <a:t> Service – Session 1</a:t>
            </a:r>
            <a:br>
              <a:rPr lang="en-GB" sz="2800" b="1" dirty="0">
                <a:cs typeface="Calibri"/>
              </a:rPr>
            </a:br>
            <a:endParaRPr lang="en-GB" sz="2800" b="1">
              <a:solidFill>
                <a:srgbClr val="FFFFFF"/>
              </a:solidFill>
            </a:endParaRPr>
          </a:p>
        </p:txBody>
      </p:sp>
      <p:sp>
        <p:nvSpPr>
          <p:cNvPr id="9219" name="Subtitle 2"/>
          <p:cNvSpPr>
            <a:spLocks noGrp="1"/>
          </p:cNvSpPr>
          <p:nvPr>
            <p:ph type="subTitle" idx="1"/>
          </p:nvPr>
        </p:nvSpPr>
        <p:spPr>
          <a:xfrm>
            <a:off x="728181" y="3700594"/>
            <a:ext cx="3880655" cy="1963486"/>
          </a:xfrm>
        </p:spPr>
        <p:txBody>
          <a:bodyPr>
            <a:normAutofit/>
          </a:bodyPr>
          <a:lstStyle/>
          <a:p>
            <a:pPr marR="0" algn="l" eaLnBrk="1" hangingPunct="1"/>
            <a:endParaRPr lang="en-GB" altLang="en-US">
              <a:solidFill>
                <a:srgbClr val="FFFFFF"/>
              </a:solidFill>
            </a:endParaRPr>
          </a:p>
          <a:p>
            <a:pPr marR="0" algn="l" eaLnBrk="1" hangingPunct="1"/>
            <a:endParaRPr lang="en-GB" altLang="en-US" b="1">
              <a:solidFill>
                <a:srgbClr val="FFFFFF"/>
              </a:solidFill>
            </a:endParaRPr>
          </a:p>
          <a:p>
            <a:pPr marR="0" algn="l" eaLnBrk="1" hangingPunct="1"/>
            <a:r>
              <a:rPr lang="en-GB" altLang="en-US" b="1">
                <a:solidFill>
                  <a:srgbClr val="FFFFFF"/>
                </a:solidFill>
              </a:rPr>
              <a:t>Peter Doyle, M.A.</a:t>
            </a:r>
          </a:p>
        </p:txBody>
      </p:sp>
      <p:sp>
        <p:nvSpPr>
          <p:cNvPr id="9222" name="Freeform: Shape 137">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23" name="Oval 139">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2624479"/>
            <a:ext cx="609320" cy="812427"/>
          </a:xfrm>
          <a:prstGeom prst="ellipse">
            <a:avLst/>
          </a:prstGeom>
          <a:noFill/>
          <a:ln w="1270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4" name="Block Arc 141">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85863" y="1516981"/>
            <a:ext cx="2387600" cy="1790700"/>
          </a:xfrm>
          <a:prstGeom prst="blockArc">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225" name="Freeform: Shape 143">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0"/>
            <a:ext cx="1736438"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4"/>
          </a:solidFill>
          <a:ln w="9525" cap="flat">
            <a:noFill/>
            <a:prstDash val="solid"/>
            <a:miter/>
          </a:ln>
        </p:spPr>
        <p:txBody>
          <a:bodyPr rtlCol="0" anchor="ctr"/>
          <a:lstStyle/>
          <a:p>
            <a:endParaRPr lang="en-US" dirty="0"/>
          </a:p>
        </p:txBody>
      </p:sp>
      <p:cxnSp>
        <p:nvCxnSpPr>
          <p:cNvPr id="9226" name="Straight Connector 145">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9347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9227" name="Freeform: Shape 147">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54162" y="4112081"/>
            <a:ext cx="889838"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4"/>
          </a:solidFill>
          <a:ln w="9525" cap="flat">
            <a:noFill/>
            <a:prstDash val="solid"/>
            <a:miter/>
          </a:ln>
        </p:spPr>
        <p:txBody>
          <a:bodyPr rtlCol="0" anchor="ctr"/>
          <a:lstStyle/>
          <a:p>
            <a:endParaRPr lang="en-US"/>
          </a:p>
        </p:txBody>
      </p:sp>
      <p:sp>
        <p:nvSpPr>
          <p:cNvPr id="9228" name="Arc 149">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872052">
            <a:off x="4584939" y="4145122"/>
            <a:ext cx="3062574"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9229" name="Freeform: Shape 151">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5982" y="4962670"/>
            <a:ext cx="1982514"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27150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Title 16"/>
          <p:cNvSpPr>
            <a:spLocks noGrp="1"/>
          </p:cNvSpPr>
          <p:nvPr>
            <p:ph type="title"/>
          </p:nvPr>
        </p:nvSpPr>
        <p:spPr>
          <a:xfrm>
            <a:off x="179512" y="116632"/>
            <a:ext cx="6777801" cy="720080"/>
          </a:xfrm>
          <a:ln>
            <a:noFill/>
          </a:ln>
        </p:spPr>
        <p:txBody>
          <a:bodyPr>
            <a:normAutofit/>
          </a:bodyPr>
          <a:lstStyle/>
          <a:p>
            <a:r>
              <a:rPr lang="en-GB" sz="2800">
                <a:solidFill>
                  <a:schemeClr val="tx1"/>
                </a:solidFill>
              </a:rPr>
              <a:t>Todays Lecture</a:t>
            </a:r>
          </a:p>
        </p:txBody>
      </p:sp>
      <p:graphicFrame>
        <p:nvGraphicFramePr>
          <p:cNvPr id="8" name="Content Placeholder 7"/>
          <p:cNvGraphicFramePr>
            <a:graphicFrameLocks noGrp="1"/>
          </p:cNvGraphicFramePr>
          <p:nvPr>
            <p:ph idx="4294967295"/>
            <p:extLst>
              <p:ext uri="{D42A27DB-BD31-4B8C-83A1-F6EECF244321}">
                <p14:modId xmlns:p14="http://schemas.microsoft.com/office/powerpoint/2010/main" val="1841157500"/>
              </p:ext>
            </p:extLst>
          </p:nvPr>
        </p:nvGraphicFramePr>
        <p:xfrm>
          <a:off x="0" y="836613"/>
          <a:ext cx="9144000" cy="60213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mc:AlternateContent xmlns:mc="http://schemas.openxmlformats.org/markup-compatibility/2006" xmlns:p14="http://schemas.microsoft.com/office/powerpoint/2010/main">
        <mc:Choice Requires="p14">
          <p:contentPart p14:bwMode="auto" r:id="rId7">
            <p14:nvContentPartPr>
              <p14:cNvPr id="9" name="Ink 8"/>
              <p14:cNvContentPartPr/>
              <p14:nvPr/>
            </p14:nvContentPartPr>
            <p14:xfrm>
              <a:off x="4480200" y="1462920"/>
              <a:ext cx="360" cy="360"/>
            </p14:xfrm>
          </p:contentPart>
        </mc:Choice>
        <mc:Fallback xmlns="">
          <p:pic>
            <p:nvPicPr>
              <p:cNvPr id="9" name="Ink 8"/>
              <p:cNvPicPr/>
              <p:nvPr/>
            </p:nvPicPr>
            <p:blipFill>
              <a:blip r:embed="rId8"/>
              <a:stretch>
                <a:fillRect/>
              </a:stretch>
            </p:blipFill>
            <p:spPr>
              <a:xfrm>
                <a:off x="4444200" y="1390920"/>
                <a:ext cx="72000" cy="144000"/>
              </a:xfrm>
              <a:prstGeom prst="rect">
                <a:avLst/>
              </a:prstGeom>
            </p:spPr>
          </p:pic>
        </mc:Fallback>
      </mc:AlternateContent>
    </p:spTree>
    <p:extLst>
      <p:ext uri="{BB962C8B-B14F-4D97-AF65-F5344CB8AC3E}">
        <p14:creationId xmlns:p14="http://schemas.microsoft.com/office/powerpoint/2010/main" val="424104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1000" fill="hold"/>
                                        <p:tgtEl>
                                          <p:spTgt spid="8"/>
                                        </p:tgtEl>
                                        <p:attrNameLst>
                                          <p:attrName>ppt_w</p:attrName>
                                        </p:attrNameLst>
                                      </p:cBhvr>
                                      <p:tavLst>
                                        <p:tav tm="0">
                                          <p:val>
                                            <p:fltVal val="0"/>
                                          </p:val>
                                        </p:tav>
                                        <p:tav tm="100000">
                                          <p:val>
                                            <p:strVal val="#ppt_w"/>
                                          </p:val>
                                        </p:tav>
                                      </p:tavLst>
                                    </p:anim>
                                    <p:anim calcmode="lin" valueType="num">
                                      <p:cBhvr>
                                        <p:cTn id="8" dur="1000" fill="hold"/>
                                        <p:tgtEl>
                                          <p:spTgt spid="8"/>
                                        </p:tgtEl>
                                        <p:attrNameLst>
                                          <p:attrName>ppt_h</p:attrName>
                                        </p:attrNameLst>
                                      </p:cBhvr>
                                      <p:tavLst>
                                        <p:tav tm="0">
                                          <p:val>
                                            <p:fltVal val="0"/>
                                          </p:val>
                                        </p:tav>
                                        <p:tav tm="100000">
                                          <p:val>
                                            <p:strVal val="#ppt_h"/>
                                          </p:val>
                                        </p:tav>
                                      </p:tavLst>
                                    </p:anim>
                                    <p:anim calcmode="lin" valueType="num">
                                      <p:cBhvr>
                                        <p:cTn id="9" dur="1000" fill="hold"/>
                                        <p:tgtEl>
                                          <p:spTgt spid="8"/>
                                        </p:tgtEl>
                                        <p:attrNameLst>
                                          <p:attrName>style.rotation</p:attrName>
                                        </p:attrNameLst>
                                      </p:cBhvr>
                                      <p:tavLst>
                                        <p:tav tm="0">
                                          <p:val>
                                            <p:fltVal val="90"/>
                                          </p:val>
                                        </p:tav>
                                        <p:tav tm="100000">
                                          <p:val>
                                            <p:fltVal val="0"/>
                                          </p:val>
                                        </p:tav>
                                      </p:tavLst>
                                    </p:anim>
                                    <p:animEffect transition="in" filter="fade">
                                      <p:cBhvr>
                                        <p:cTn id="10"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3050"/>
            <a:ext cx="8229600" cy="995710"/>
          </a:xfrm>
        </p:spPr>
        <p:txBody>
          <a:bodyPr>
            <a:normAutofit/>
          </a:bodyPr>
          <a:lstStyle/>
          <a:p>
            <a:pPr>
              <a:defRPr/>
            </a:pPr>
            <a:r>
              <a:rPr lang="en-GB" sz="2800" b="1">
                <a:solidFill>
                  <a:schemeClr val="tx1"/>
                </a:solidFill>
              </a:rPr>
              <a:t>What does policing face - 21</a:t>
            </a:r>
            <a:r>
              <a:rPr lang="en-GB" sz="2800" b="1" baseline="30000">
                <a:solidFill>
                  <a:schemeClr val="tx1"/>
                </a:solidFill>
              </a:rPr>
              <a:t>st</a:t>
            </a:r>
            <a:r>
              <a:rPr lang="en-GB" sz="2800" b="1">
                <a:solidFill>
                  <a:schemeClr val="tx1"/>
                </a:solidFill>
              </a:rPr>
              <a:t> century challenges</a:t>
            </a:r>
          </a:p>
        </p:txBody>
      </p:sp>
      <p:sp>
        <p:nvSpPr>
          <p:cNvPr id="6" name="Content Placeholder 5"/>
          <p:cNvSpPr>
            <a:spLocks noGrp="1"/>
          </p:cNvSpPr>
          <p:nvPr>
            <p:ph sz="half" idx="2"/>
          </p:nvPr>
        </p:nvSpPr>
        <p:spPr>
          <a:xfrm>
            <a:off x="457200" y="1052736"/>
            <a:ext cx="8435280" cy="5805264"/>
          </a:xfrm>
        </p:spPr>
        <p:txBody>
          <a:bodyPr>
            <a:normAutofit/>
          </a:bodyPr>
          <a:lstStyle/>
          <a:p>
            <a:pPr>
              <a:buFont typeface="Arial" panose="020B0604020202020204" pitchFamily="34" charset="0"/>
              <a:buChar char="•"/>
              <a:defRPr/>
            </a:pPr>
            <a:r>
              <a:rPr lang="en-GB" sz="2000" b="1" dirty="0">
                <a:solidFill>
                  <a:schemeClr val="tx1"/>
                </a:solidFill>
              </a:rPr>
              <a:t>Globalisation</a:t>
            </a:r>
          </a:p>
          <a:p>
            <a:pPr>
              <a:buFont typeface="Arial" panose="020B0604020202020204" pitchFamily="34" charset="0"/>
              <a:buChar char="•"/>
              <a:defRPr/>
            </a:pPr>
            <a:r>
              <a:rPr lang="en-GB" sz="2000" b="1" dirty="0">
                <a:solidFill>
                  <a:schemeClr val="tx1"/>
                </a:solidFill>
              </a:rPr>
              <a:t>Cyber crime</a:t>
            </a:r>
          </a:p>
          <a:p>
            <a:pPr>
              <a:buFont typeface="Arial" panose="020B0604020202020204" pitchFamily="34" charset="0"/>
              <a:buChar char="•"/>
              <a:defRPr/>
            </a:pPr>
            <a:r>
              <a:rPr lang="en-GB" sz="2000" b="1" dirty="0">
                <a:solidFill>
                  <a:schemeClr val="tx1"/>
                </a:solidFill>
              </a:rPr>
              <a:t>Elder abuse</a:t>
            </a:r>
          </a:p>
          <a:p>
            <a:pPr>
              <a:buFont typeface="Arial" panose="020B0604020202020204" pitchFamily="34" charset="0"/>
              <a:buChar char="•"/>
              <a:defRPr/>
            </a:pPr>
            <a:r>
              <a:rPr lang="en-GB" sz="2000" b="1" dirty="0">
                <a:solidFill>
                  <a:schemeClr val="tx1"/>
                </a:solidFill>
              </a:rPr>
              <a:t>Human trafficking </a:t>
            </a:r>
          </a:p>
          <a:p>
            <a:pPr>
              <a:buFont typeface="Arial" panose="020B0604020202020204" pitchFamily="34" charset="0"/>
              <a:buChar char="•"/>
              <a:defRPr/>
            </a:pPr>
            <a:r>
              <a:rPr lang="en-GB" sz="2000" b="1" dirty="0">
                <a:solidFill>
                  <a:schemeClr val="tx1"/>
                </a:solidFill>
              </a:rPr>
              <a:t>Online child exploitation </a:t>
            </a:r>
          </a:p>
          <a:p>
            <a:pPr>
              <a:buFont typeface="Arial" panose="020B0604020202020204" pitchFamily="34" charset="0"/>
              <a:buChar char="•"/>
              <a:defRPr/>
            </a:pPr>
            <a:r>
              <a:rPr lang="en-GB" sz="2000" b="1" dirty="0">
                <a:solidFill>
                  <a:schemeClr val="tx1"/>
                </a:solidFill>
              </a:rPr>
              <a:t>HBV/Hate crime</a:t>
            </a:r>
          </a:p>
          <a:p>
            <a:pPr>
              <a:buFont typeface="Arial" panose="020B0604020202020204" pitchFamily="34" charset="0"/>
              <a:buChar char="•"/>
              <a:defRPr/>
            </a:pPr>
            <a:r>
              <a:rPr lang="en-GB" sz="2000" b="1" dirty="0">
                <a:solidFill>
                  <a:schemeClr val="tx1"/>
                </a:solidFill>
              </a:rPr>
              <a:t>Gun crime/gang culture </a:t>
            </a:r>
          </a:p>
          <a:p>
            <a:pPr>
              <a:buFont typeface="Arial" panose="020B0604020202020204" pitchFamily="34" charset="0"/>
              <a:buChar char="•"/>
              <a:defRPr/>
            </a:pPr>
            <a:r>
              <a:rPr lang="en-GB" sz="2000" b="1" dirty="0">
                <a:solidFill>
                  <a:schemeClr val="tx1"/>
                </a:solidFill>
              </a:rPr>
              <a:t>Drug Crime </a:t>
            </a:r>
          </a:p>
          <a:p>
            <a:pPr>
              <a:buFont typeface="Arial" panose="020B0604020202020204" pitchFamily="34" charset="0"/>
              <a:buChar char="•"/>
              <a:defRPr/>
            </a:pPr>
            <a:r>
              <a:rPr lang="en-GB" sz="2000" b="1" dirty="0">
                <a:solidFill>
                  <a:schemeClr val="tx1"/>
                </a:solidFill>
              </a:rPr>
              <a:t>Terrorism </a:t>
            </a:r>
          </a:p>
          <a:p>
            <a:pPr>
              <a:buFont typeface="Arial" panose="020B0604020202020204" pitchFamily="34" charset="0"/>
              <a:buChar char="•"/>
              <a:defRPr/>
            </a:pPr>
            <a:r>
              <a:rPr lang="en-GB" sz="2000" b="1" dirty="0">
                <a:solidFill>
                  <a:schemeClr val="tx1"/>
                </a:solidFill>
              </a:rPr>
              <a:t>White collar crime </a:t>
            </a:r>
          </a:p>
          <a:p>
            <a:pPr>
              <a:buFont typeface="Arial" panose="020B0604020202020204" pitchFamily="34" charset="0"/>
              <a:buChar char="•"/>
              <a:defRPr/>
            </a:pPr>
            <a:r>
              <a:rPr lang="en-GB" sz="2000" b="1" dirty="0">
                <a:solidFill>
                  <a:schemeClr val="tx1"/>
                </a:solidFill>
              </a:rPr>
              <a:t>Police culture</a:t>
            </a:r>
          </a:p>
          <a:p>
            <a:pPr marL="0" indent="0" algn="ctr">
              <a:buNone/>
              <a:defRPr/>
            </a:pPr>
            <a:endParaRPr lang="en-GB" sz="2400" b="1" dirty="0">
              <a:solidFill>
                <a:srgbClr val="FF0000"/>
              </a:solidFill>
            </a:endParaRPr>
          </a:p>
          <a:p>
            <a:pPr marL="0" indent="0" algn="ctr">
              <a:buNone/>
              <a:defRPr/>
            </a:pPr>
            <a:r>
              <a:rPr lang="en-GB" sz="2400" b="1" dirty="0">
                <a:solidFill>
                  <a:srgbClr val="FF0000"/>
                </a:solidFill>
              </a:rPr>
              <a:t>Same challenges but different culture?</a:t>
            </a:r>
          </a:p>
          <a:p>
            <a:pPr marL="109537" indent="0">
              <a:buFont typeface="Wingdings 3" pitchFamily="18" charset="2"/>
              <a:buNone/>
              <a:defRPr/>
            </a:pPr>
            <a:endParaRPr lang="en-GB" dirty="0"/>
          </a:p>
        </p:txBody>
      </p:sp>
      <p:sp>
        <p:nvSpPr>
          <p:cNvPr id="8" name="Content Placeholder 7"/>
          <p:cNvSpPr>
            <a:spLocks noGrp="1"/>
          </p:cNvSpPr>
          <p:nvPr>
            <p:ph sz="quarter" idx="4"/>
          </p:nvPr>
        </p:nvSpPr>
        <p:spPr>
          <a:xfrm>
            <a:off x="3491880" y="1052736"/>
            <a:ext cx="4041775" cy="5256584"/>
          </a:xfrm>
        </p:spPr>
        <p:txBody>
          <a:bodyPr>
            <a:normAutofit/>
          </a:bodyPr>
          <a:lstStyle/>
          <a:p>
            <a:pPr>
              <a:buFont typeface="Arial" panose="020B0604020202020204" pitchFamily="34" charset="0"/>
              <a:buChar char="•"/>
              <a:defRPr/>
            </a:pPr>
            <a:r>
              <a:rPr lang="en-GB" sz="2000" b="1">
                <a:solidFill>
                  <a:schemeClr val="tx1"/>
                </a:solidFill>
              </a:rPr>
              <a:t>Miscarriages of Justice</a:t>
            </a:r>
          </a:p>
          <a:p>
            <a:pPr>
              <a:buFont typeface="Arial" panose="020B0604020202020204" pitchFamily="34" charset="0"/>
              <a:buChar char="•"/>
              <a:defRPr/>
            </a:pPr>
            <a:r>
              <a:rPr lang="en-GB" sz="2000" b="1">
                <a:solidFill>
                  <a:schemeClr val="tx1"/>
                </a:solidFill>
              </a:rPr>
              <a:t>Ethical Policing</a:t>
            </a:r>
          </a:p>
          <a:p>
            <a:pPr>
              <a:buFont typeface="Arial" panose="020B0604020202020204" pitchFamily="34" charset="0"/>
              <a:buChar char="•"/>
              <a:defRPr/>
            </a:pPr>
            <a:r>
              <a:rPr lang="en-GB" sz="2000" b="1">
                <a:solidFill>
                  <a:schemeClr val="tx1"/>
                </a:solidFill>
              </a:rPr>
              <a:t>Diversity  </a:t>
            </a:r>
          </a:p>
          <a:p>
            <a:pPr>
              <a:buFont typeface="Arial" panose="020B0604020202020204" pitchFamily="34" charset="0"/>
              <a:buChar char="•"/>
              <a:defRPr/>
            </a:pPr>
            <a:r>
              <a:rPr lang="en-GB" sz="2000" b="1">
                <a:solidFill>
                  <a:schemeClr val="tx1"/>
                </a:solidFill>
              </a:rPr>
              <a:t>Austerity </a:t>
            </a:r>
          </a:p>
          <a:p>
            <a:pPr>
              <a:buFont typeface="Arial" panose="020B0604020202020204" pitchFamily="34" charset="0"/>
              <a:buChar char="•"/>
              <a:defRPr/>
            </a:pPr>
            <a:r>
              <a:rPr lang="en-GB" altLang="en-US" sz="2000" b="1">
                <a:solidFill>
                  <a:schemeClr val="tx1"/>
                </a:solidFill>
              </a:rPr>
              <a:t>Police Powers vs Individual Freedom </a:t>
            </a:r>
          </a:p>
          <a:p>
            <a:pPr>
              <a:buFont typeface="Arial" panose="020B0604020202020204" pitchFamily="34" charset="0"/>
              <a:buChar char="•"/>
              <a:defRPr/>
            </a:pPr>
            <a:r>
              <a:rPr lang="en-GB" altLang="en-US" sz="2000" b="1">
                <a:solidFill>
                  <a:schemeClr val="tx1"/>
                </a:solidFill>
              </a:rPr>
              <a:t>Legitimacy and confidence in Policing</a:t>
            </a:r>
          </a:p>
          <a:p>
            <a:pPr>
              <a:buFont typeface="Arial" panose="020B0604020202020204" pitchFamily="34" charset="0"/>
              <a:buChar char="•"/>
              <a:defRPr/>
            </a:pPr>
            <a:r>
              <a:rPr lang="en-GB" altLang="en-US" sz="2000" b="1">
                <a:solidFill>
                  <a:schemeClr val="tx1"/>
                </a:solidFill>
              </a:rPr>
              <a:t>Free Market Economics </a:t>
            </a:r>
          </a:p>
          <a:p>
            <a:pPr>
              <a:buFont typeface="Arial" panose="020B0604020202020204" pitchFamily="34" charset="0"/>
              <a:buChar char="•"/>
              <a:defRPr/>
            </a:pPr>
            <a:r>
              <a:rPr lang="en-GB" altLang="en-US" sz="2000" b="1">
                <a:solidFill>
                  <a:schemeClr val="tx1"/>
                </a:solidFill>
              </a:rPr>
              <a:t>Models of Policing</a:t>
            </a:r>
          </a:p>
          <a:p>
            <a:pPr>
              <a:buFont typeface="Arial" panose="020B0604020202020204" pitchFamily="34" charset="0"/>
              <a:buChar char="•"/>
              <a:defRPr/>
            </a:pPr>
            <a:r>
              <a:rPr lang="en-GB" altLang="en-US" sz="2000" b="1">
                <a:solidFill>
                  <a:schemeClr val="tx1"/>
                </a:solidFill>
              </a:rPr>
              <a:t>Media </a:t>
            </a:r>
          </a:p>
          <a:p>
            <a:pPr marL="109537" indent="0">
              <a:buFont typeface="Wingdings 3" pitchFamily="18" charset="2"/>
              <a:buNone/>
              <a:defRPr/>
            </a:pPr>
            <a:endParaRPr lang="en-GB"/>
          </a:p>
        </p:txBody>
      </p:sp>
    </p:spTree>
    <p:extLst>
      <p:ext uri="{BB962C8B-B14F-4D97-AF65-F5344CB8AC3E}">
        <p14:creationId xmlns:p14="http://schemas.microsoft.com/office/powerpoint/2010/main" val="877357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1000"/>
                                        <p:tgtEl>
                                          <p:spTgt spid="6">
                                            <p:txEl>
                                              <p:pRg st="4" end="4"/>
                                            </p:txEl>
                                          </p:spTgt>
                                        </p:tgtEl>
                                      </p:cBhvr>
                                    </p:animEffect>
                                    <p:anim calcmode="lin" valueType="num">
                                      <p:cBhvr>
                                        <p:cTn id="28"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6">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1000"/>
                                        <p:tgtEl>
                                          <p:spTgt spid="6">
                                            <p:txEl>
                                              <p:pRg st="5" end="5"/>
                                            </p:txEl>
                                          </p:spTgt>
                                        </p:tgtEl>
                                      </p:cBhvr>
                                    </p:animEffect>
                                    <p:anim calcmode="lin" valueType="num">
                                      <p:cBhvr>
                                        <p:cTn id="3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6">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1000"/>
                                        <p:tgtEl>
                                          <p:spTgt spid="6">
                                            <p:txEl>
                                              <p:pRg st="6" end="6"/>
                                            </p:txEl>
                                          </p:spTgt>
                                        </p:tgtEl>
                                      </p:cBhvr>
                                    </p:animEffect>
                                    <p:anim calcmode="lin" valueType="num">
                                      <p:cBhvr>
                                        <p:cTn id="38"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6">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1000"/>
                                        <p:tgtEl>
                                          <p:spTgt spid="6">
                                            <p:txEl>
                                              <p:pRg st="7" end="7"/>
                                            </p:txEl>
                                          </p:spTgt>
                                        </p:tgtEl>
                                      </p:cBhvr>
                                    </p:animEffect>
                                    <p:anim calcmode="lin" valueType="num">
                                      <p:cBhvr>
                                        <p:cTn id="43"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1000"/>
                                        <p:tgtEl>
                                          <p:spTgt spid="6">
                                            <p:txEl>
                                              <p:pRg st="8" end="8"/>
                                            </p:txEl>
                                          </p:spTgt>
                                        </p:tgtEl>
                                      </p:cBhvr>
                                    </p:animEffect>
                                    <p:anim calcmode="lin" valueType="num">
                                      <p:cBhvr>
                                        <p:cTn id="48"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6">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nodeType="with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1000"/>
                                        <p:tgtEl>
                                          <p:spTgt spid="6">
                                            <p:txEl>
                                              <p:pRg st="9" end="9"/>
                                            </p:txEl>
                                          </p:spTgt>
                                        </p:tgtEl>
                                      </p:cBhvr>
                                    </p:animEffect>
                                    <p:anim calcmode="lin" valueType="num">
                                      <p:cBhvr>
                                        <p:cTn id="53"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6">
                                            <p:txEl>
                                              <p:pRg st="9" end="9"/>
                                            </p:txEl>
                                          </p:spTgt>
                                        </p:tgtEl>
                                        <p:attrNameLst>
                                          <p:attrName>ppt_y</p:attrName>
                                        </p:attrNameLst>
                                      </p:cBhvr>
                                      <p:tavLst>
                                        <p:tav tm="0">
                                          <p:val>
                                            <p:strVal val="#ppt_y+.1"/>
                                          </p:val>
                                        </p:tav>
                                        <p:tav tm="100000">
                                          <p:val>
                                            <p:strVal val="#ppt_y"/>
                                          </p:val>
                                        </p:tav>
                                      </p:tavLst>
                                    </p:anim>
                                  </p:childTnLst>
                                </p:cTn>
                              </p:par>
                              <p:par>
                                <p:cTn id="55" presetID="42" presetClass="entr" presetSubtype="0" fill="hold" nodeType="withEffect">
                                  <p:stCondLst>
                                    <p:cond delay="0"/>
                                  </p:stCondLst>
                                  <p:childTnLst>
                                    <p:set>
                                      <p:cBhvr>
                                        <p:cTn id="56" dur="1" fill="hold">
                                          <p:stCondLst>
                                            <p:cond delay="0"/>
                                          </p:stCondLst>
                                        </p:cTn>
                                        <p:tgtEl>
                                          <p:spTgt spid="6">
                                            <p:txEl>
                                              <p:pRg st="10" end="10"/>
                                            </p:txEl>
                                          </p:spTgt>
                                        </p:tgtEl>
                                        <p:attrNameLst>
                                          <p:attrName>style.visibility</p:attrName>
                                        </p:attrNameLst>
                                      </p:cBhvr>
                                      <p:to>
                                        <p:strVal val="visible"/>
                                      </p:to>
                                    </p:set>
                                    <p:animEffect transition="in" filter="fade">
                                      <p:cBhvr>
                                        <p:cTn id="57" dur="1000"/>
                                        <p:tgtEl>
                                          <p:spTgt spid="6">
                                            <p:txEl>
                                              <p:pRg st="10" end="10"/>
                                            </p:txEl>
                                          </p:spTgt>
                                        </p:tgtEl>
                                      </p:cBhvr>
                                    </p:animEffect>
                                    <p:anim calcmode="lin" valueType="num">
                                      <p:cBhvr>
                                        <p:cTn id="58"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6">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8">
                                            <p:txEl>
                                              <p:pRg st="0" end="0"/>
                                            </p:txEl>
                                          </p:spTgt>
                                        </p:tgtEl>
                                        <p:attrNameLst>
                                          <p:attrName>style.visibility</p:attrName>
                                        </p:attrNameLst>
                                      </p:cBhvr>
                                      <p:to>
                                        <p:strVal val="visible"/>
                                      </p:to>
                                    </p:set>
                                    <p:animEffect transition="in" filter="fade">
                                      <p:cBhvr>
                                        <p:cTn id="64" dur="1000"/>
                                        <p:tgtEl>
                                          <p:spTgt spid="8">
                                            <p:txEl>
                                              <p:pRg st="0" end="0"/>
                                            </p:txEl>
                                          </p:spTgt>
                                        </p:tgtEl>
                                      </p:cBhvr>
                                    </p:animEffect>
                                    <p:anim calcmode="lin" valueType="num">
                                      <p:cBhvr>
                                        <p:cTn id="65"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66" dur="1000" fill="hold"/>
                                        <p:tgtEl>
                                          <p:spTgt spid="8">
                                            <p:txEl>
                                              <p:pRg st="0" end="0"/>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8">
                                            <p:txEl>
                                              <p:pRg st="1" end="1"/>
                                            </p:txEl>
                                          </p:spTgt>
                                        </p:tgtEl>
                                        <p:attrNameLst>
                                          <p:attrName>style.visibility</p:attrName>
                                        </p:attrNameLst>
                                      </p:cBhvr>
                                      <p:to>
                                        <p:strVal val="visible"/>
                                      </p:to>
                                    </p:set>
                                    <p:animEffect transition="in" filter="fade">
                                      <p:cBhvr>
                                        <p:cTn id="69" dur="1000"/>
                                        <p:tgtEl>
                                          <p:spTgt spid="8">
                                            <p:txEl>
                                              <p:pRg st="1" end="1"/>
                                            </p:txEl>
                                          </p:spTgt>
                                        </p:tgtEl>
                                      </p:cBhvr>
                                    </p:animEffect>
                                    <p:anim calcmode="lin" valueType="num">
                                      <p:cBhvr>
                                        <p:cTn id="70"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71" dur="1000" fill="hold"/>
                                        <p:tgtEl>
                                          <p:spTgt spid="8">
                                            <p:txEl>
                                              <p:pRg st="1" end="1"/>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8">
                                            <p:txEl>
                                              <p:pRg st="2" end="2"/>
                                            </p:txEl>
                                          </p:spTgt>
                                        </p:tgtEl>
                                        <p:attrNameLst>
                                          <p:attrName>style.visibility</p:attrName>
                                        </p:attrNameLst>
                                      </p:cBhvr>
                                      <p:to>
                                        <p:strVal val="visible"/>
                                      </p:to>
                                    </p:set>
                                    <p:animEffect transition="in" filter="fade">
                                      <p:cBhvr>
                                        <p:cTn id="74" dur="1000"/>
                                        <p:tgtEl>
                                          <p:spTgt spid="8">
                                            <p:txEl>
                                              <p:pRg st="2" end="2"/>
                                            </p:txEl>
                                          </p:spTgt>
                                        </p:tgtEl>
                                      </p:cBhvr>
                                    </p:animEffect>
                                    <p:anim calcmode="lin" valueType="num">
                                      <p:cBhvr>
                                        <p:cTn id="75"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76" dur="1000" fill="hold"/>
                                        <p:tgtEl>
                                          <p:spTgt spid="8">
                                            <p:txEl>
                                              <p:pRg st="2" end="2"/>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8">
                                            <p:txEl>
                                              <p:pRg st="3" end="3"/>
                                            </p:txEl>
                                          </p:spTgt>
                                        </p:tgtEl>
                                        <p:attrNameLst>
                                          <p:attrName>style.visibility</p:attrName>
                                        </p:attrNameLst>
                                      </p:cBhvr>
                                      <p:to>
                                        <p:strVal val="visible"/>
                                      </p:to>
                                    </p:set>
                                    <p:animEffect transition="in" filter="fade">
                                      <p:cBhvr>
                                        <p:cTn id="79" dur="1000"/>
                                        <p:tgtEl>
                                          <p:spTgt spid="8">
                                            <p:txEl>
                                              <p:pRg st="3" end="3"/>
                                            </p:txEl>
                                          </p:spTgt>
                                        </p:tgtEl>
                                      </p:cBhvr>
                                    </p:animEffect>
                                    <p:anim calcmode="lin" valueType="num">
                                      <p:cBhvr>
                                        <p:cTn id="80"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81" dur="1000" fill="hold"/>
                                        <p:tgtEl>
                                          <p:spTgt spid="8">
                                            <p:txEl>
                                              <p:pRg st="3" end="3"/>
                                            </p:txEl>
                                          </p:spTgt>
                                        </p:tgtEl>
                                        <p:attrNameLst>
                                          <p:attrName>ppt_y</p:attrName>
                                        </p:attrNameLst>
                                      </p:cBhvr>
                                      <p:tavLst>
                                        <p:tav tm="0">
                                          <p:val>
                                            <p:strVal val="#ppt_y+.1"/>
                                          </p:val>
                                        </p:tav>
                                        <p:tav tm="100000">
                                          <p:val>
                                            <p:strVal val="#ppt_y"/>
                                          </p:val>
                                        </p:tav>
                                      </p:tavLst>
                                    </p:anim>
                                  </p:childTnLst>
                                </p:cTn>
                              </p:par>
                              <p:par>
                                <p:cTn id="82" presetID="42" presetClass="entr" presetSubtype="0" fill="hold" nodeType="withEffect">
                                  <p:stCondLst>
                                    <p:cond delay="0"/>
                                  </p:stCondLst>
                                  <p:childTnLst>
                                    <p:set>
                                      <p:cBhvr>
                                        <p:cTn id="83" dur="1" fill="hold">
                                          <p:stCondLst>
                                            <p:cond delay="0"/>
                                          </p:stCondLst>
                                        </p:cTn>
                                        <p:tgtEl>
                                          <p:spTgt spid="8">
                                            <p:txEl>
                                              <p:pRg st="4" end="4"/>
                                            </p:txEl>
                                          </p:spTgt>
                                        </p:tgtEl>
                                        <p:attrNameLst>
                                          <p:attrName>style.visibility</p:attrName>
                                        </p:attrNameLst>
                                      </p:cBhvr>
                                      <p:to>
                                        <p:strVal val="visible"/>
                                      </p:to>
                                    </p:set>
                                    <p:animEffect transition="in" filter="fade">
                                      <p:cBhvr>
                                        <p:cTn id="84" dur="1000"/>
                                        <p:tgtEl>
                                          <p:spTgt spid="8">
                                            <p:txEl>
                                              <p:pRg st="4" end="4"/>
                                            </p:txEl>
                                          </p:spTgt>
                                        </p:tgtEl>
                                      </p:cBhvr>
                                    </p:animEffect>
                                    <p:anim calcmode="lin" valueType="num">
                                      <p:cBhvr>
                                        <p:cTn id="85"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8">
                                            <p:txEl>
                                              <p:pRg st="4" end="4"/>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8">
                                            <p:txEl>
                                              <p:pRg st="5" end="5"/>
                                            </p:txEl>
                                          </p:spTgt>
                                        </p:tgtEl>
                                        <p:attrNameLst>
                                          <p:attrName>style.visibility</p:attrName>
                                        </p:attrNameLst>
                                      </p:cBhvr>
                                      <p:to>
                                        <p:strVal val="visible"/>
                                      </p:to>
                                    </p:set>
                                    <p:animEffect transition="in" filter="fade">
                                      <p:cBhvr>
                                        <p:cTn id="89" dur="1000"/>
                                        <p:tgtEl>
                                          <p:spTgt spid="8">
                                            <p:txEl>
                                              <p:pRg st="5" end="5"/>
                                            </p:txEl>
                                          </p:spTgt>
                                        </p:tgtEl>
                                      </p:cBhvr>
                                    </p:animEffect>
                                    <p:anim calcmode="lin" valueType="num">
                                      <p:cBhvr>
                                        <p:cTn id="90" dur="1000" fill="hold"/>
                                        <p:tgtEl>
                                          <p:spTgt spid="8">
                                            <p:txEl>
                                              <p:pRg st="5" end="5"/>
                                            </p:txEl>
                                          </p:spTgt>
                                        </p:tgtEl>
                                        <p:attrNameLst>
                                          <p:attrName>ppt_x</p:attrName>
                                        </p:attrNameLst>
                                      </p:cBhvr>
                                      <p:tavLst>
                                        <p:tav tm="0">
                                          <p:val>
                                            <p:strVal val="#ppt_x"/>
                                          </p:val>
                                        </p:tav>
                                        <p:tav tm="100000">
                                          <p:val>
                                            <p:strVal val="#ppt_x"/>
                                          </p:val>
                                        </p:tav>
                                      </p:tavLst>
                                    </p:anim>
                                    <p:anim calcmode="lin" valueType="num">
                                      <p:cBhvr>
                                        <p:cTn id="91" dur="1000" fill="hold"/>
                                        <p:tgtEl>
                                          <p:spTgt spid="8">
                                            <p:txEl>
                                              <p:pRg st="5" end="5"/>
                                            </p:txEl>
                                          </p:spTgt>
                                        </p:tgtEl>
                                        <p:attrNameLst>
                                          <p:attrName>ppt_y</p:attrName>
                                        </p:attrNameLst>
                                      </p:cBhvr>
                                      <p:tavLst>
                                        <p:tav tm="0">
                                          <p:val>
                                            <p:strVal val="#ppt_y+.1"/>
                                          </p:val>
                                        </p:tav>
                                        <p:tav tm="100000">
                                          <p:val>
                                            <p:strVal val="#ppt_y"/>
                                          </p:val>
                                        </p:tav>
                                      </p:tavLst>
                                    </p:anim>
                                  </p:childTnLst>
                                </p:cTn>
                              </p:par>
                              <p:par>
                                <p:cTn id="92" presetID="42" presetClass="entr" presetSubtype="0" fill="hold" nodeType="withEffect">
                                  <p:stCondLst>
                                    <p:cond delay="0"/>
                                  </p:stCondLst>
                                  <p:childTnLst>
                                    <p:set>
                                      <p:cBhvr>
                                        <p:cTn id="93" dur="1" fill="hold">
                                          <p:stCondLst>
                                            <p:cond delay="0"/>
                                          </p:stCondLst>
                                        </p:cTn>
                                        <p:tgtEl>
                                          <p:spTgt spid="8">
                                            <p:txEl>
                                              <p:pRg st="6" end="6"/>
                                            </p:txEl>
                                          </p:spTgt>
                                        </p:tgtEl>
                                        <p:attrNameLst>
                                          <p:attrName>style.visibility</p:attrName>
                                        </p:attrNameLst>
                                      </p:cBhvr>
                                      <p:to>
                                        <p:strVal val="visible"/>
                                      </p:to>
                                    </p:set>
                                    <p:animEffect transition="in" filter="fade">
                                      <p:cBhvr>
                                        <p:cTn id="94" dur="1000"/>
                                        <p:tgtEl>
                                          <p:spTgt spid="8">
                                            <p:txEl>
                                              <p:pRg st="6" end="6"/>
                                            </p:txEl>
                                          </p:spTgt>
                                        </p:tgtEl>
                                      </p:cBhvr>
                                    </p:animEffect>
                                    <p:anim calcmode="lin" valueType="num">
                                      <p:cBhvr>
                                        <p:cTn id="95" dur="1000" fill="hold"/>
                                        <p:tgtEl>
                                          <p:spTgt spid="8">
                                            <p:txEl>
                                              <p:pRg st="6" end="6"/>
                                            </p:txEl>
                                          </p:spTgt>
                                        </p:tgtEl>
                                        <p:attrNameLst>
                                          <p:attrName>ppt_x</p:attrName>
                                        </p:attrNameLst>
                                      </p:cBhvr>
                                      <p:tavLst>
                                        <p:tav tm="0">
                                          <p:val>
                                            <p:strVal val="#ppt_x"/>
                                          </p:val>
                                        </p:tav>
                                        <p:tav tm="100000">
                                          <p:val>
                                            <p:strVal val="#ppt_x"/>
                                          </p:val>
                                        </p:tav>
                                      </p:tavLst>
                                    </p:anim>
                                    <p:anim calcmode="lin" valueType="num">
                                      <p:cBhvr>
                                        <p:cTn id="96" dur="1000" fill="hold"/>
                                        <p:tgtEl>
                                          <p:spTgt spid="8">
                                            <p:txEl>
                                              <p:pRg st="6" end="6"/>
                                            </p:txEl>
                                          </p:spTgt>
                                        </p:tgtEl>
                                        <p:attrNameLst>
                                          <p:attrName>ppt_y</p:attrName>
                                        </p:attrNameLst>
                                      </p:cBhvr>
                                      <p:tavLst>
                                        <p:tav tm="0">
                                          <p:val>
                                            <p:strVal val="#ppt_y+.1"/>
                                          </p:val>
                                        </p:tav>
                                        <p:tav tm="100000">
                                          <p:val>
                                            <p:strVal val="#ppt_y"/>
                                          </p:val>
                                        </p:tav>
                                      </p:tavLst>
                                    </p:anim>
                                  </p:childTnLst>
                                </p:cTn>
                              </p:par>
                              <p:par>
                                <p:cTn id="97" presetID="42" presetClass="entr" presetSubtype="0" fill="hold" nodeType="withEffect">
                                  <p:stCondLst>
                                    <p:cond delay="0"/>
                                  </p:stCondLst>
                                  <p:childTnLst>
                                    <p:set>
                                      <p:cBhvr>
                                        <p:cTn id="98" dur="1" fill="hold">
                                          <p:stCondLst>
                                            <p:cond delay="0"/>
                                          </p:stCondLst>
                                        </p:cTn>
                                        <p:tgtEl>
                                          <p:spTgt spid="8">
                                            <p:txEl>
                                              <p:pRg st="7" end="7"/>
                                            </p:txEl>
                                          </p:spTgt>
                                        </p:tgtEl>
                                        <p:attrNameLst>
                                          <p:attrName>style.visibility</p:attrName>
                                        </p:attrNameLst>
                                      </p:cBhvr>
                                      <p:to>
                                        <p:strVal val="visible"/>
                                      </p:to>
                                    </p:set>
                                    <p:animEffect transition="in" filter="fade">
                                      <p:cBhvr>
                                        <p:cTn id="99" dur="1000"/>
                                        <p:tgtEl>
                                          <p:spTgt spid="8">
                                            <p:txEl>
                                              <p:pRg st="7" end="7"/>
                                            </p:txEl>
                                          </p:spTgt>
                                        </p:tgtEl>
                                      </p:cBhvr>
                                    </p:animEffect>
                                    <p:anim calcmode="lin" valueType="num">
                                      <p:cBhvr>
                                        <p:cTn id="100" dur="1000" fill="hold"/>
                                        <p:tgtEl>
                                          <p:spTgt spid="8">
                                            <p:txEl>
                                              <p:pRg st="7" end="7"/>
                                            </p:txEl>
                                          </p:spTgt>
                                        </p:tgtEl>
                                        <p:attrNameLst>
                                          <p:attrName>ppt_x</p:attrName>
                                        </p:attrNameLst>
                                      </p:cBhvr>
                                      <p:tavLst>
                                        <p:tav tm="0">
                                          <p:val>
                                            <p:strVal val="#ppt_x"/>
                                          </p:val>
                                        </p:tav>
                                        <p:tav tm="100000">
                                          <p:val>
                                            <p:strVal val="#ppt_x"/>
                                          </p:val>
                                        </p:tav>
                                      </p:tavLst>
                                    </p:anim>
                                    <p:anim calcmode="lin" valueType="num">
                                      <p:cBhvr>
                                        <p:cTn id="101" dur="1000" fill="hold"/>
                                        <p:tgtEl>
                                          <p:spTgt spid="8">
                                            <p:txEl>
                                              <p:pRg st="7" end="7"/>
                                            </p:txEl>
                                          </p:spTgt>
                                        </p:tgtEl>
                                        <p:attrNameLst>
                                          <p:attrName>ppt_y</p:attrName>
                                        </p:attrNameLst>
                                      </p:cBhvr>
                                      <p:tavLst>
                                        <p:tav tm="0">
                                          <p:val>
                                            <p:strVal val="#ppt_y+.1"/>
                                          </p:val>
                                        </p:tav>
                                        <p:tav tm="100000">
                                          <p:val>
                                            <p:strVal val="#ppt_y"/>
                                          </p:val>
                                        </p:tav>
                                      </p:tavLst>
                                    </p:anim>
                                  </p:childTnLst>
                                </p:cTn>
                              </p:par>
                              <p:par>
                                <p:cTn id="102" presetID="42" presetClass="entr" presetSubtype="0" fill="hold" nodeType="withEffect">
                                  <p:stCondLst>
                                    <p:cond delay="0"/>
                                  </p:stCondLst>
                                  <p:childTnLst>
                                    <p:set>
                                      <p:cBhvr>
                                        <p:cTn id="103" dur="1" fill="hold">
                                          <p:stCondLst>
                                            <p:cond delay="0"/>
                                          </p:stCondLst>
                                        </p:cTn>
                                        <p:tgtEl>
                                          <p:spTgt spid="8">
                                            <p:txEl>
                                              <p:pRg st="8" end="8"/>
                                            </p:txEl>
                                          </p:spTgt>
                                        </p:tgtEl>
                                        <p:attrNameLst>
                                          <p:attrName>style.visibility</p:attrName>
                                        </p:attrNameLst>
                                      </p:cBhvr>
                                      <p:to>
                                        <p:strVal val="visible"/>
                                      </p:to>
                                    </p:set>
                                    <p:animEffect transition="in" filter="fade">
                                      <p:cBhvr>
                                        <p:cTn id="104" dur="1000"/>
                                        <p:tgtEl>
                                          <p:spTgt spid="8">
                                            <p:txEl>
                                              <p:pRg st="8" end="8"/>
                                            </p:txEl>
                                          </p:spTgt>
                                        </p:tgtEl>
                                      </p:cBhvr>
                                    </p:animEffect>
                                    <p:anim calcmode="lin" valueType="num">
                                      <p:cBhvr>
                                        <p:cTn id="105" dur="1000" fill="hold"/>
                                        <p:tgtEl>
                                          <p:spTgt spid="8">
                                            <p:txEl>
                                              <p:pRg st="8" end="8"/>
                                            </p:txEl>
                                          </p:spTgt>
                                        </p:tgtEl>
                                        <p:attrNameLst>
                                          <p:attrName>ppt_x</p:attrName>
                                        </p:attrNameLst>
                                      </p:cBhvr>
                                      <p:tavLst>
                                        <p:tav tm="0">
                                          <p:val>
                                            <p:strVal val="#ppt_x"/>
                                          </p:val>
                                        </p:tav>
                                        <p:tav tm="100000">
                                          <p:val>
                                            <p:strVal val="#ppt_x"/>
                                          </p:val>
                                        </p:tav>
                                      </p:tavLst>
                                    </p:anim>
                                    <p:anim calcmode="lin" valueType="num">
                                      <p:cBhvr>
                                        <p:cTn id="106" dur="1000" fill="hold"/>
                                        <p:tgtEl>
                                          <p:spTgt spid="8">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107" fill="hold">
                      <p:stCondLst>
                        <p:cond delay="indefinite"/>
                      </p:stCondLst>
                      <p:childTnLst>
                        <p:par>
                          <p:cTn id="108" fill="hold">
                            <p:stCondLst>
                              <p:cond delay="0"/>
                            </p:stCondLst>
                            <p:childTnLst>
                              <p:par>
                                <p:cTn id="109" presetID="26" presetClass="entr" presetSubtype="0" fill="hold" nodeType="clickEffect">
                                  <p:stCondLst>
                                    <p:cond delay="0"/>
                                  </p:stCondLst>
                                  <p:childTnLst>
                                    <p:set>
                                      <p:cBhvr>
                                        <p:cTn id="110" dur="1" fill="hold">
                                          <p:stCondLst>
                                            <p:cond delay="0"/>
                                          </p:stCondLst>
                                        </p:cTn>
                                        <p:tgtEl>
                                          <p:spTgt spid="6">
                                            <p:txEl>
                                              <p:pRg st="12" end="12"/>
                                            </p:txEl>
                                          </p:spTgt>
                                        </p:tgtEl>
                                        <p:attrNameLst>
                                          <p:attrName>style.visibility</p:attrName>
                                        </p:attrNameLst>
                                      </p:cBhvr>
                                      <p:to>
                                        <p:strVal val="visible"/>
                                      </p:to>
                                    </p:set>
                                    <p:animEffect transition="in" filter="wipe(down)">
                                      <p:cBhvr>
                                        <p:cTn id="111" dur="580">
                                          <p:stCondLst>
                                            <p:cond delay="0"/>
                                          </p:stCondLst>
                                        </p:cTn>
                                        <p:tgtEl>
                                          <p:spTgt spid="6">
                                            <p:txEl>
                                              <p:pRg st="12" end="12"/>
                                            </p:txEl>
                                          </p:spTgt>
                                        </p:tgtEl>
                                      </p:cBhvr>
                                    </p:animEffect>
                                    <p:anim calcmode="lin" valueType="num">
                                      <p:cBhvr>
                                        <p:cTn id="112" dur="1822" tmFilter="0,0; 0.14,0.36; 0.43,0.73; 0.71,0.91; 1.0,1.0">
                                          <p:stCondLst>
                                            <p:cond delay="0"/>
                                          </p:stCondLst>
                                        </p:cTn>
                                        <p:tgtEl>
                                          <p:spTgt spid="6">
                                            <p:txEl>
                                              <p:pRg st="12" end="12"/>
                                            </p:txEl>
                                          </p:spTgt>
                                        </p:tgtEl>
                                        <p:attrNameLst>
                                          <p:attrName>ppt_x</p:attrName>
                                        </p:attrNameLst>
                                      </p:cBhvr>
                                      <p:tavLst>
                                        <p:tav tm="0">
                                          <p:val>
                                            <p:strVal val="#ppt_x-0.25"/>
                                          </p:val>
                                        </p:tav>
                                        <p:tav tm="100000">
                                          <p:val>
                                            <p:strVal val="#ppt_x"/>
                                          </p:val>
                                        </p:tav>
                                      </p:tavLst>
                                    </p:anim>
                                    <p:anim calcmode="lin" valueType="num">
                                      <p:cBhvr>
                                        <p:cTn id="113" dur="664" tmFilter="0.0,0.0; 0.25,0.07; 0.50,0.2; 0.75,0.467; 1.0,1.0">
                                          <p:stCondLst>
                                            <p:cond delay="0"/>
                                          </p:stCondLst>
                                        </p:cTn>
                                        <p:tgtEl>
                                          <p:spTgt spid="6">
                                            <p:txEl>
                                              <p:pRg st="12" end="12"/>
                                            </p:txEl>
                                          </p:spTgt>
                                        </p:tgtEl>
                                        <p:attrNameLst>
                                          <p:attrName>ppt_y</p:attrName>
                                        </p:attrNameLst>
                                      </p:cBhvr>
                                      <p:tavLst>
                                        <p:tav tm="0" fmla="#ppt_y-sin(pi*$)/3">
                                          <p:val>
                                            <p:fltVal val="0.5"/>
                                          </p:val>
                                        </p:tav>
                                        <p:tav tm="100000">
                                          <p:val>
                                            <p:fltVal val="1"/>
                                          </p:val>
                                        </p:tav>
                                      </p:tavLst>
                                    </p:anim>
                                    <p:anim calcmode="lin" valueType="num">
                                      <p:cBhvr>
                                        <p:cTn id="114" dur="664" tmFilter="0, 0; 0.125,0.2665; 0.25,0.4; 0.375,0.465; 0.5,0.5;  0.625,0.535; 0.75,0.6; 0.875,0.7335; 1,1">
                                          <p:stCondLst>
                                            <p:cond delay="664"/>
                                          </p:stCondLst>
                                        </p:cTn>
                                        <p:tgtEl>
                                          <p:spTgt spid="6">
                                            <p:txEl>
                                              <p:pRg st="12" end="12"/>
                                            </p:txEl>
                                          </p:spTgt>
                                        </p:tgtEl>
                                        <p:attrNameLst>
                                          <p:attrName>ppt_y</p:attrName>
                                        </p:attrNameLst>
                                      </p:cBhvr>
                                      <p:tavLst>
                                        <p:tav tm="0" fmla="#ppt_y-sin(pi*$)/9">
                                          <p:val>
                                            <p:fltVal val="0"/>
                                          </p:val>
                                        </p:tav>
                                        <p:tav tm="100000">
                                          <p:val>
                                            <p:fltVal val="1"/>
                                          </p:val>
                                        </p:tav>
                                      </p:tavLst>
                                    </p:anim>
                                    <p:anim calcmode="lin" valueType="num">
                                      <p:cBhvr>
                                        <p:cTn id="115" dur="332" tmFilter="0, 0; 0.125,0.2665; 0.25,0.4; 0.375,0.465; 0.5,0.5;  0.625,0.535; 0.75,0.6; 0.875,0.7335; 1,1">
                                          <p:stCondLst>
                                            <p:cond delay="1324"/>
                                          </p:stCondLst>
                                        </p:cTn>
                                        <p:tgtEl>
                                          <p:spTgt spid="6">
                                            <p:txEl>
                                              <p:pRg st="12" end="12"/>
                                            </p:txEl>
                                          </p:spTgt>
                                        </p:tgtEl>
                                        <p:attrNameLst>
                                          <p:attrName>ppt_y</p:attrName>
                                        </p:attrNameLst>
                                      </p:cBhvr>
                                      <p:tavLst>
                                        <p:tav tm="0" fmla="#ppt_y-sin(pi*$)/27">
                                          <p:val>
                                            <p:fltVal val="0"/>
                                          </p:val>
                                        </p:tav>
                                        <p:tav tm="100000">
                                          <p:val>
                                            <p:fltVal val="1"/>
                                          </p:val>
                                        </p:tav>
                                      </p:tavLst>
                                    </p:anim>
                                    <p:anim calcmode="lin" valueType="num">
                                      <p:cBhvr>
                                        <p:cTn id="116" dur="164" tmFilter="0, 0; 0.125,0.2665; 0.25,0.4; 0.375,0.465; 0.5,0.5;  0.625,0.535; 0.75,0.6; 0.875,0.7335; 1,1">
                                          <p:stCondLst>
                                            <p:cond delay="1656"/>
                                          </p:stCondLst>
                                        </p:cTn>
                                        <p:tgtEl>
                                          <p:spTgt spid="6">
                                            <p:txEl>
                                              <p:pRg st="12" end="12"/>
                                            </p:txEl>
                                          </p:spTgt>
                                        </p:tgtEl>
                                        <p:attrNameLst>
                                          <p:attrName>ppt_y</p:attrName>
                                        </p:attrNameLst>
                                      </p:cBhvr>
                                      <p:tavLst>
                                        <p:tav tm="0" fmla="#ppt_y-sin(pi*$)/81">
                                          <p:val>
                                            <p:fltVal val="0"/>
                                          </p:val>
                                        </p:tav>
                                        <p:tav tm="100000">
                                          <p:val>
                                            <p:fltVal val="1"/>
                                          </p:val>
                                        </p:tav>
                                      </p:tavLst>
                                    </p:anim>
                                    <p:animScale>
                                      <p:cBhvr>
                                        <p:cTn id="117" dur="26">
                                          <p:stCondLst>
                                            <p:cond delay="650"/>
                                          </p:stCondLst>
                                        </p:cTn>
                                        <p:tgtEl>
                                          <p:spTgt spid="6">
                                            <p:txEl>
                                              <p:pRg st="12" end="12"/>
                                            </p:txEl>
                                          </p:spTgt>
                                        </p:tgtEl>
                                      </p:cBhvr>
                                      <p:to x="100000" y="60000"/>
                                    </p:animScale>
                                    <p:animScale>
                                      <p:cBhvr>
                                        <p:cTn id="118" dur="166" decel="50000">
                                          <p:stCondLst>
                                            <p:cond delay="676"/>
                                          </p:stCondLst>
                                        </p:cTn>
                                        <p:tgtEl>
                                          <p:spTgt spid="6">
                                            <p:txEl>
                                              <p:pRg st="12" end="12"/>
                                            </p:txEl>
                                          </p:spTgt>
                                        </p:tgtEl>
                                      </p:cBhvr>
                                      <p:to x="100000" y="100000"/>
                                    </p:animScale>
                                    <p:animScale>
                                      <p:cBhvr>
                                        <p:cTn id="119" dur="26">
                                          <p:stCondLst>
                                            <p:cond delay="1312"/>
                                          </p:stCondLst>
                                        </p:cTn>
                                        <p:tgtEl>
                                          <p:spTgt spid="6">
                                            <p:txEl>
                                              <p:pRg st="12" end="12"/>
                                            </p:txEl>
                                          </p:spTgt>
                                        </p:tgtEl>
                                      </p:cBhvr>
                                      <p:to x="100000" y="80000"/>
                                    </p:animScale>
                                    <p:animScale>
                                      <p:cBhvr>
                                        <p:cTn id="120" dur="166" decel="50000">
                                          <p:stCondLst>
                                            <p:cond delay="1338"/>
                                          </p:stCondLst>
                                        </p:cTn>
                                        <p:tgtEl>
                                          <p:spTgt spid="6">
                                            <p:txEl>
                                              <p:pRg st="12" end="12"/>
                                            </p:txEl>
                                          </p:spTgt>
                                        </p:tgtEl>
                                      </p:cBhvr>
                                      <p:to x="100000" y="100000"/>
                                    </p:animScale>
                                    <p:animScale>
                                      <p:cBhvr>
                                        <p:cTn id="121" dur="26">
                                          <p:stCondLst>
                                            <p:cond delay="1642"/>
                                          </p:stCondLst>
                                        </p:cTn>
                                        <p:tgtEl>
                                          <p:spTgt spid="6">
                                            <p:txEl>
                                              <p:pRg st="12" end="12"/>
                                            </p:txEl>
                                          </p:spTgt>
                                        </p:tgtEl>
                                      </p:cBhvr>
                                      <p:to x="100000" y="90000"/>
                                    </p:animScale>
                                    <p:animScale>
                                      <p:cBhvr>
                                        <p:cTn id="122" dur="166" decel="50000">
                                          <p:stCondLst>
                                            <p:cond delay="1668"/>
                                          </p:stCondLst>
                                        </p:cTn>
                                        <p:tgtEl>
                                          <p:spTgt spid="6">
                                            <p:txEl>
                                              <p:pRg st="12" end="12"/>
                                            </p:txEl>
                                          </p:spTgt>
                                        </p:tgtEl>
                                      </p:cBhvr>
                                      <p:to x="100000" y="100000"/>
                                    </p:animScale>
                                    <p:animScale>
                                      <p:cBhvr>
                                        <p:cTn id="123" dur="26">
                                          <p:stCondLst>
                                            <p:cond delay="1808"/>
                                          </p:stCondLst>
                                        </p:cTn>
                                        <p:tgtEl>
                                          <p:spTgt spid="6">
                                            <p:txEl>
                                              <p:pRg st="12" end="12"/>
                                            </p:txEl>
                                          </p:spTgt>
                                        </p:tgtEl>
                                      </p:cBhvr>
                                      <p:to x="100000" y="95000"/>
                                    </p:animScale>
                                    <p:animScale>
                                      <p:cBhvr>
                                        <p:cTn id="124" dur="166" decel="50000">
                                          <p:stCondLst>
                                            <p:cond delay="1834"/>
                                          </p:stCondLst>
                                        </p:cTn>
                                        <p:tgtEl>
                                          <p:spTgt spid="6">
                                            <p:txEl>
                                              <p:pRg st="12" end="12"/>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75184"/>
          </a:xfrm>
        </p:spPr>
        <p:txBody>
          <a:bodyPr/>
          <a:lstStyle/>
          <a:p>
            <a:r>
              <a:rPr lang="en-GB" b="1">
                <a:solidFill>
                  <a:schemeClr val="tx1"/>
                </a:solidFill>
              </a:rPr>
              <a:t>The </a:t>
            </a:r>
            <a:r>
              <a:rPr lang="en-GB" b="1" err="1">
                <a:solidFill>
                  <a:schemeClr val="tx1"/>
                </a:solidFill>
              </a:rPr>
              <a:t>Neyroud</a:t>
            </a:r>
            <a:r>
              <a:rPr lang="en-GB" b="1">
                <a:solidFill>
                  <a:schemeClr val="tx1"/>
                </a:solidFill>
              </a:rPr>
              <a:t> Review</a:t>
            </a:r>
          </a:p>
        </p:txBody>
      </p:sp>
      <p:sp>
        <p:nvSpPr>
          <p:cNvPr id="3" name="Content Placeholder 2"/>
          <p:cNvSpPr>
            <a:spLocks noGrp="1"/>
          </p:cNvSpPr>
          <p:nvPr>
            <p:ph idx="1"/>
          </p:nvPr>
        </p:nvSpPr>
        <p:spPr>
          <a:xfrm>
            <a:off x="609598" y="1628800"/>
            <a:ext cx="7634809" cy="4968552"/>
          </a:xfrm>
        </p:spPr>
        <p:txBody>
          <a:bodyPr>
            <a:normAutofit/>
          </a:bodyPr>
          <a:lstStyle/>
          <a:p>
            <a:pPr marL="0" indent="0">
              <a:buNone/>
            </a:pPr>
            <a:r>
              <a:rPr lang="en-GB" b="1"/>
              <a:t>‘Policing in the 21st Century: Reconnecting police and the people’, coalition government paper published in July 2010</a:t>
            </a:r>
          </a:p>
          <a:p>
            <a:pPr marL="0" indent="0">
              <a:buNone/>
            </a:pPr>
            <a:r>
              <a:rPr lang="en-GB" b="1"/>
              <a:t>3 key elements;</a:t>
            </a:r>
          </a:p>
          <a:p>
            <a:pPr>
              <a:buAutoNum type="arabicPeriod"/>
            </a:pPr>
            <a:r>
              <a:rPr lang="en-GB"/>
              <a:t>Transferring power back to the people and away from government with local PCC plans. (Police Reform &amp; Social Responsibility Bill)</a:t>
            </a:r>
          </a:p>
          <a:p>
            <a:pPr>
              <a:buAutoNum type="arabicPeriod"/>
            </a:pPr>
            <a:r>
              <a:rPr lang="en-GB"/>
              <a:t>Creation of the National Crime Agency (NCA) &amp; phasing out of the National Police Improvement Agency (NPIA)</a:t>
            </a:r>
          </a:p>
          <a:p>
            <a:pPr>
              <a:buAutoNum type="arabicPeriod"/>
            </a:pPr>
            <a:r>
              <a:rPr lang="en-GB"/>
              <a:t>Severe fiscal constraints and the ‘trimming of fat’ associated with the cuts</a:t>
            </a:r>
          </a:p>
          <a:p>
            <a:pPr>
              <a:buAutoNum type="arabicPeriod"/>
            </a:pPr>
            <a:endParaRPr lang="en-GB"/>
          </a:p>
          <a:p>
            <a:pPr>
              <a:buAutoNum type="arabicPeriod"/>
            </a:pPr>
            <a:endParaRPr lang="en-GB"/>
          </a:p>
          <a:p>
            <a:pPr>
              <a:buAutoNum type="arabicPeriod"/>
            </a:pPr>
            <a:endParaRPr lang="en-GB"/>
          </a:p>
          <a:p>
            <a:pPr marL="0" indent="0">
              <a:buNone/>
            </a:pPr>
            <a:r>
              <a:rPr lang="en-GB" sz="1300"/>
              <a:t>https://www.metfed.org.uk/support/uploads/1304678523Neyroud%20Review%20-%20Executive%20summary,%20recommendations%20and%20supporting%20proposals.pdf</a:t>
            </a:r>
          </a:p>
          <a:p>
            <a:pPr>
              <a:buAutoNum type="arabicPeriod"/>
            </a:pPr>
            <a:endParaRPr lang="en-GB"/>
          </a:p>
        </p:txBody>
      </p:sp>
    </p:spTree>
    <p:extLst>
      <p:ext uri="{BB962C8B-B14F-4D97-AF65-F5344CB8AC3E}">
        <p14:creationId xmlns:p14="http://schemas.microsoft.com/office/powerpoint/2010/main" val="722870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a:solidFill>
                  <a:schemeClr val="tx1"/>
                </a:solidFill>
              </a:rPr>
              <a:t>The </a:t>
            </a:r>
            <a:r>
              <a:rPr lang="en-GB" b="1" err="1">
                <a:solidFill>
                  <a:schemeClr val="tx1"/>
                </a:solidFill>
              </a:rPr>
              <a:t>Neyroud</a:t>
            </a:r>
            <a:r>
              <a:rPr lang="en-GB" b="1">
                <a:solidFill>
                  <a:schemeClr val="tx1"/>
                </a:solidFill>
              </a:rPr>
              <a:t> Review - Police Leadership and Training</a:t>
            </a:r>
            <a:br>
              <a:rPr lang="en-GB" b="1">
                <a:solidFill>
                  <a:schemeClr val="tx1"/>
                </a:solidFill>
              </a:rPr>
            </a:br>
            <a:endParaRPr lang="en-GB" b="1">
              <a:solidFill>
                <a:schemeClr val="tx1"/>
              </a:solidFill>
            </a:endParaRPr>
          </a:p>
        </p:txBody>
      </p:sp>
      <p:sp>
        <p:nvSpPr>
          <p:cNvPr id="3" name="Content Placeholder 2"/>
          <p:cNvSpPr>
            <a:spLocks noGrp="1"/>
          </p:cNvSpPr>
          <p:nvPr>
            <p:ph idx="1"/>
          </p:nvPr>
        </p:nvSpPr>
        <p:spPr>
          <a:xfrm>
            <a:off x="609598" y="1628800"/>
            <a:ext cx="7058745" cy="5112568"/>
          </a:xfrm>
        </p:spPr>
        <p:txBody>
          <a:bodyPr>
            <a:normAutofit/>
          </a:bodyPr>
          <a:lstStyle/>
          <a:p>
            <a:pPr>
              <a:buFont typeface="Arial" panose="020B0604020202020204" pitchFamily="34" charset="0"/>
              <a:buChar char="•"/>
            </a:pPr>
            <a:endParaRPr lang="en-GB" sz="2400" b="1"/>
          </a:p>
          <a:p>
            <a:pPr>
              <a:buFont typeface="Arial" panose="020B0604020202020204" pitchFamily="34" charset="0"/>
              <a:buChar char="•"/>
            </a:pPr>
            <a:r>
              <a:rPr lang="en-GB" sz="2000" b="1"/>
              <a:t>Democratically accountable</a:t>
            </a:r>
          </a:p>
          <a:p>
            <a:pPr>
              <a:buFont typeface="Arial" panose="020B0604020202020204" pitchFamily="34" charset="0"/>
              <a:buChar char="•"/>
            </a:pPr>
            <a:endParaRPr lang="en-GB" sz="2000" b="1"/>
          </a:p>
          <a:p>
            <a:pPr>
              <a:buFont typeface="Arial" panose="020B0604020202020204" pitchFamily="34" charset="0"/>
              <a:buChar char="•"/>
            </a:pPr>
            <a:r>
              <a:rPr lang="en-GB" sz="2000" b="1"/>
              <a:t>Legitimate</a:t>
            </a:r>
          </a:p>
          <a:p>
            <a:pPr>
              <a:buFont typeface="Arial" panose="020B0604020202020204" pitchFamily="34" charset="0"/>
              <a:buChar char="•"/>
            </a:pPr>
            <a:endParaRPr lang="en-GB" sz="2000" b="1"/>
          </a:p>
          <a:p>
            <a:pPr>
              <a:buFont typeface="Arial" panose="020B0604020202020204" pitchFamily="34" charset="0"/>
              <a:buChar char="•"/>
            </a:pPr>
            <a:r>
              <a:rPr lang="en-GB" sz="2000" b="1"/>
              <a:t>Evidence-based</a:t>
            </a:r>
          </a:p>
          <a:p>
            <a:pPr>
              <a:buFont typeface="Arial" panose="020B0604020202020204" pitchFamily="34" charset="0"/>
              <a:buChar char="•"/>
            </a:pPr>
            <a:endParaRPr lang="en-GB" sz="2000" b="1">
              <a:solidFill>
                <a:schemeClr val="tx1"/>
              </a:solidFill>
            </a:endParaRPr>
          </a:p>
          <a:p>
            <a:pPr>
              <a:buFont typeface="Arial" panose="020B0604020202020204" pitchFamily="34" charset="0"/>
              <a:buChar char="•"/>
            </a:pPr>
            <a:r>
              <a:rPr lang="en-GB" sz="2000" b="1">
                <a:solidFill>
                  <a:schemeClr val="tx1"/>
                </a:solidFill>
              </a:rPr>
              <a:t>Nationally (and internationally) coherent</a:t>
            </a:r>
          </a:p>
          <a:p>
            <a:pPr>
              <a:buFont typeface="Arial" panose="020B0604020202020204" pitchFamily="34" charset="0"/>
              <a:buChar char="•"/>
            </a:pPr>
            <a:endParaRPr lang="en-GB" sz="2000" b="1"/>
          </a:p>
          <a:p>
            <a:pPr>
              <a:buFont typeface="Arial" panose="020B0604020202020204" pitchFamily="34" charset="0"/>
              <a:buChar char="•"/>
            </a:pPr>
            <a:r>
              <a:rPr lang="en-GB" sz="2000" b="1"/>
              <a:t>Capable, Competent and cost-effective</a:t>
            </a:r>
          </a:p>
          <a:p>
            <a:pPr>
              <a:buFont typeface="Arial" panose="020B0604020202020204" pitchFamily="34" charset="0"/>
              <a:buChar char="•"/>
            </a:pPr>
            <a:endParaRPr lang="en-GB" sz="2400" b="1"/>
          </a:p>
          <a:p>
            <a:pPr marL="0" indent="0">
              <a:buNone/>
            </a:pPr>
            <a:endParaRPr lang="en-GB" sz="2400" b="1"/>
          </a:p>
        </p:txBody>
      </p:sp>
    </p:spTree>
    <p:extLst>
      <p:ext uri="{BB962C8B-B14F-4D97-AF65-F5344CB8AC3E}">
        <p14:creationId xmlns:p14="http://schemas.microsoft.com/office/powerpoint/2010/main" val="2379870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1000"/>
                                        <p:tgtEl>
                                          <p:spTgt spid="3">
                                            <p:txEl>
                                              <p:pRg st="5" end="5"/>
                                            </p:txEl>
                                          </p:spTgt>
                                        </p:tgtEl>
                                      </p:cBhvr>
                                    </p:animEffect>
                                    <p:anim calcmode="lin" valueType="num">
                                      <p:cBhvr>
                                        <p:cTn id="2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Effect transition="in" filter="fade">
                                      <p:cBhvr>
                                        <p:cTn id="35" dur="1000"/>
                                        <p:tgtEl>
                                          <p:spTgt spid="3">
                                            <p:txEl>
                                              <p:pRg st="9" end="9"/>
                                            </p:txEl>
                                          </p:spTgt>
                                        </p:tgtEl>
                                      </p:cBhvr>
                                    </p:animEffect>
                                    <p:anim calcmode="lin" valueType="num">
                                      <p:cBhvr>
                                        <p:cTn id="3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75184"/>
          </a:xfrm>
        </p:spPr>
        <p:txBody>
          <a:bodyPr>
            <a:normAutofit/>
          </a:bodyPr>
          <a:lstStyle/>
          <a:p>
            <a:r>
              <a:rPr lang="en-GB" sz="3200" b="1">
                <a:solidFill>
                  <a:schemeClr val="tx1"/>
                </a:solidFill>
              </a:rPr>
              <a:t>The </a:t>
            </a:r>
            <a:r>
              <a:rPr lang="en-GB" sz="3200" b="1" err="1">
                <a:solidFill>
                  <a:schemeClr val="tx1"/>
                </a:solidFill>
              </a:rPr>
              <a:t>Neyroud</a:t>
            </a:r>
            <a:r>
              <a:rPr lang="en-GB" sz="3200" b="1">
                <a:solidFill>
                  <a:schemeClr val="tx1"/>
                </a:solidFill>
              </a:rPr>
              <a:t> Review</a:t>
            </a:r>
          </a:p>
        </p:txBody>
      </p:sp>
      <p:sp>
        <p:nvSpPr>
          <p:cNvPr id="3" name="Content Placeholder 2"/>
          <p:cNvSpPr>
            <a:spLocks noGrp="1"/>
          </p:cNvSpPr>
          <p:nvPr>
            <p:ph idx="1"/>
          </p:nvPr>
        </p:nvSpPr>
        <p:spPr>
          <a:xfrm>
            <a:off x="609599" y="1628800"/>
            <a:ext cx="6347714" cy="4412563"/>
          </a:xfrm>
        </p:spPr>
        <p:txBody>
          <a:bodyPr/>
          <a:lstStyle/>
          <a:p>
            <a:pPr marL="0" indent="0">
              <a:buNone/>
            </a:pPr>
            <a:r>
              <a:rPr lang="en-GB"/>
              <a:t>1. </a:t>
            </a:r>
            <a:r>
              <a:rPr lang="en-GB" b="1"/>
              <a:t>Professionalising the Police Service: creating a Professional Body</a:t>
            </a:r>
          </a:p>
          <a:p>
            <a:pPr marL="0" indent="0">
              <a:buNone/>
            </a:pPr>
            <a:r>
              <a:rPr lang="en-GB" b="1"/>
              <a:t>2. Building Professional Development</a:t>
            </a:r>
          </a:p>
          <a:p>
            <a:pPr marL="0" indent="0">
              <a:buNone/>
            </a:pPr>
            <a:r>
              <a:rPr lang="en-GB" b="1"/>
              <a:t>3. Developing Senior and Strategic Leadership</a:t>
            </a:r>
          </a:p>
          <a:p>
            <a:pPr marL="0" indent="0">
              <a:buNone/>
            </a:pPr>
            <a:r>
              <a:rPr lang="en-GB" b="1"/>
              <a:t>4. Delivery of leadership and training</a:t>
            </a:r>
          </a:p>
          <a:p>
            <a:pPr marL="0" indent="0">
              <a:buNone/>
            </a:pPr>
            <a:r>
              <a:rPr lang="en-GB" b="1">
                <a:solidFill>
                  <a:schemeClr val="tx1"/>
                </a:solidFill>
              </a:rPr>
              <a:t>Overall, the Review report argues that the police service needs to move from being a service that acts professionally to one which is a professional service</a:t>
            </a:r>
          </a:p>
          <a:p>
            <a:pPr marL="0" indent="0">
              <a:buNone/>
            </a:pPr>
            <a:endParaRPr lang="en-GB">
              <a:solidFill>
                <a:schemeClr val="tx1"/>
              </a:solidFill>
            </a:endParaRPr>
          </a:p>
          <a:p>
            <a:pPr marL="0" indent="0" algn="ctr">
              <a:buNone/>
            </a:pPr>
            <a:r>
              <a:rPr lang="en-GB" sz="2000" b="1">
                <a:solidFill>
                  <a:srgbClr val="FF0000"/>
                </a:solidFill>
              </a:rPr>
              <a:t>A root &amp; branch approach!</a:t>
            </a:r>
          </a:p>
        </p:txBody>
      </p:sp>
    </p:spTree>
    <p:extLst>
      <p:ext uri="{BB962C8B-B14F-4D97-AF65-F5344CB8AC3E}">
        <p14:creationId xmlns:p14="http://schemas.microsoft.com/office/powerpoint/2010/main" val="2547604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wipe(down)">
                                      <p:cBhvr>
                                        <p:cTn id="42" dur="580">
                                          <p:stCondLst>
                                            <p:cond delay="0"/>
                                          </p:stCondLst>
                                        </p:cTn>
                                        <p:tgtEl>
                                          <p:spTgt spid="3">
                                            <p:txEl>
                                              <p:pRg st="6" end="6"/>
                                            </p:txEl>
                                          </p:spTgt>
                                        </p:tgtEl>
                                      </p:cBhvr>
                                    </p:animEffect>
                                    <p:anim calcmode="lin" valueType="num">
                                      <p:cBhvr>
                                        <p:cTn id="43"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48" dur="26">
                                          <p:stCondLst>
                                            <p:cond delay="650"/>
                                          </p:stCondLst>
                                        </p:cTn>
                                        <p:tgtEl>
                                          <p:spTgt spid="3">
                                            <p:txEl>
                                              <p:pRg st="6" end="6"/>
                                            </p:txEl>
                                          </p:spTgt>
                                        </p:tgtEl>
                                      </p:cBhvr>
                                      <p:to x="100000" y="60000"/>
                                    </p:animScale>
                                    <p:animScale>
                                      <p:cBhvr>
                                        <p:cTn id="49" dur="166" decel="50000">
                                          <p:stCondLst>
                                            <p:cond delay="676"/>
                                          </p:stCondLst>
                                        </p:cTn>
                                        <p:tgtEl>
                                          <p:spTgt spid="3">
                                            <p:txEl>
                                              <p:pRg st="6" end="6"/>
                                            </p:txEl>
                                          </p:spTgt>
                                        </p:tgtEl>
                                      </p:cBhvr>
                                      <p:to x="100000" y="100000"/>
                                    </p:animScale>
                                    <p:animScale>
                                      <p:cBhvr>
                                        <p:cTn id="50" dur="26">
                                          <p:stCondLst>
                                            <p:cond delay="1312"/>
                                          </p:stCondLst>
                                        </p:cTn>
                                        <p:tgtEl>
                                          <p:spTgt spid="3">
                                            <p:txEl>
                                              <p:pRg st="6" end="6"/>
                                            </p:txEl>
                                          </p:spTgt>
                                        </p:tgtEl>
                                      </p:cBhvr>
                                      <p:to x="100000" y="80000"/>
                                    </p:animScale>
                                    <p:animScale>
                                      <p:cBhvr>
                                        <p:cTn id="51" dur="166" decel="50000">
                                          <p:stCondLst>
                                            <p:cond delay="1338"/>
                                          </p:stCondLst>
                                        </p:cTn>
                                        <p:tgtEl>
                                          <p:spTgt spid="3">
                                            <p:txEl>
                                              <p:pRg st="6" end="6"/>
                                            </p:txEl>
                                          </p:spTgt>
                                        </p:tgtEl>
                                      </p:cBhvr>
                                      <p:to x="100000" y="100000"/>
                                    </p:animScale>
                                    <p:animScale>
                                      <p:cBhvr>
                                        <p:cTn id="52" dur="26">
                                          <p:stCondLst>
                                            <p:cond delay="1642"/>
                                          </p:stCondLst>
                                        </p:cTn>
                                        <p:tgtEl>
                                          <p:spTgt spid="3">
                                            <p:txEl>
                                              <p:pRg st="6" end="6"/>
                                            </p:txEl>
                                          </p:spTgt>
                                        </p:tgtEl>
                                      </p:cBhvr>
                                      <p:to x="100000" y="90000"/>
                                    </p:animScale>
                                    <p:animScale>
                                      <p:cBhvr>
                                        <p:cTn id="53" dur="166" decel="50000">
                                          <p:stCondLst>
                                            <p:cond delay="1668"/>
                                          </p:stCondLst>
                                        </p:cTn>
                                        <p:tgtEl>
                                          <p:spTgt spid="3">
                                            <p:txEl>
                                              <p:pRg st="6" end="6"/>
                                            </p:txEl>
                                          </p:spTgt>
                                        </p:tgtEl>
                                      </p:cBhvr>
                                      <p:to x="100000" y="100000"/>
                                    </p:animScale>
                                    <p:animScale>
                                      <p:cBhvr>
                                        <p:cTn id="54" dur="26">
                                          <p:stCondLst>
                                            <p:cond delay="1808"/>
                                          </p:stCondLst>
                                        </p:cTn>
                                        <p:tgtEl>
                                          <p:spTgt spid="3">
                                            <p:txEl>
                                              <p:pRg st="6" end="6"/>
                                            </p:txEl>
                                          </p:spTgt>
                                        </p:tgtEl>
                                      </p:cBhvr>
                                      <p:to x="100000" y="95000"/>
                                    </p:animScale>
                                    <p:animScale>
                                      <p:cBhvr>
                                        <p:cTn id="55"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515144"/>
          </a:xfrm>
        </p:spPr>
        <p:txBody>
          <a:bodyPr>
            <a:normAutofit fontScale="90000"/>
          </a:bodyPr>
          <a:lstStyle/>
          <a:p>
            <a:r>
              <a:rPr lang="en-GB" b="1">
                <a:solidFill>
                  <a:schemeClr val="tx1"/>
                </a:solidFill>
              </a:rPr>
              <a:t>The marketing of the police</a:t>
            </a:r>
          </a:p>
        </p:txBody>
      </p:sp>
      <p:pic>
        <p:nvPicPr>
          <p:cNvPr id="1026" name="Picture 2" descr="Image result for SOUTH WALES POLICE &amp; CRIME REDUCTION PLAN 2017-21"/>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434872"/>
            <a:ext cx="3058663" cy="45144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OUTH WALES POLICE &amp; CRIME REDUCTION PLAN 2017-2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1434872"/>
            <a:ext cx="1584176" cy="290809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SOUTH WALES POLICE &amp; CRIME REDUCTION PLAN 2017-2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44208" y="1434872"/>
            <a:ext cx="2000250" cy="287178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Image result for matt jukes south wales polic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47361" y="4507992"/>
            <a:ext cx="4197097" cy="21351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056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80">
                                          <p:stCondLst>
                                            <p:cond delay="0"/>
                                          </p:stCondLst>
                                        </p:cTn>
                                        <p:tgtEl>
                                          <p:spTgt spid="1026"/>
                                        </p:tgtEl>
                                      </p:cBhvr>
                                    </p:animEffect>
                                    <p:anim calcmode="lin" valueType="num">
                                      <p:cBhvr>
                                        <p:cTn id="8" dur="1822" tmFilter="0,0; 0.14,0.36; 0.43,0.73; 0.71,0.91; 1.0,1.0">
                                          <p:stCondLst>
                                            <p:cond delay="0"/>
                                          </p:stCondLst>
                                        </p:cTn>
                                        <p:tgtEl>
                                          <p:spTgt spid="102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2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2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2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26"/>
                                        </p:tgtEl>
                                        <p:attrNameLst>
                                          <p:attrName>ppt_y</p:attrName>
                                        </p:attrNameLst>
                                      </p:cBhvr>
                                      <p:tavLst>
                                        <p:tav tm="0" fmla="#ppt_y-sin(pi*$)/81">
                                          <p:val>
                                            <p:fltVal val="0"/>
                                          </p:val>
                                        </p:tav>
                                        <p:tav tm="100000">
                                          <p:val>
                                            <p:fltVal val="1"/>
                                          </p:val>
                                        </p:tav>
                                      </p:tavLst>
                                    </p:anim>
                                    <p:animScale>
                                      <p:cBhvr>
                                        <p:cTn id="13" dur="26">
                                          <p:stCondLst>
                                            <p:cond delay="650"/>
                                          </p:stCondLst>
                                        </p:cTn>
                                        <p:tgtEl>
                                          <p:spTgt spid="1026"/>
                                        </p:tgtEl>
                                      </p:cBhvr>
                                      <p:to x="100000" y="60000"/>
                                    </p:animScale>
                                    <p:animScale>
                                      <p:cBhvr>
                                        <p:cTn id="14" dur="166" decel="50000">
                                          <p:stCondLst>
                                            <p:cond delay="676"/>
                                          </p:stCondLst>
                                        </p:cTn>
                                        <p:tgtEl>
                                          <p:spTgt spid="1026"/>
                                        </p:tgtEl>
                                      </p:cBhvr>
                                      <p:to x="100000" y="100000"/>
                                    </p:animScale>
                                    <p:animScale>
                                      <p:cBhvr>
                                        <p:cTn id="15" dur="26">
                                          <p:stCondLst>
                                            <p:cond delay="1312"/>
                                          </p:stCondLst>
                                        </p:cTn>
                                        <p:tgtEl>
                                          <p:spTgt spid="1026"/>
                                        </p:tgtEl>
                                      </p:cBhvr>
                                      <p:to x="100000" y="80000"/>
                                    </p:animScale>
                                    <p:animScale>
                                      <p:cBhvr>
                                        <p:cTn id="16" dur="166" decel="50000">
                                          <p:stCondLst>
                                            <p:cond delay="1338"/>
                                          </p:stCondLst>
                                        </p:cTn>
                                        <p:tgtEl>
                                          <p:spTgt spid="1026"/>
                                        </p:tgtEl>
                                      </p:cBhvr>
                                      <p:to x="100000" y="100000"/>
                                    </p:animScale>
                                    <p:animScale>
                                      <p:cBhvr>
                                        <p:cTn id="17" dur="26">
                                          <p:stCondLst>
                                            <p:cond delay="1642"/>
                                          </p:stCondLst>
                                        </p:cTn>
                                        <p:tgtEl>
                                          <p:spTgt spid="1026"/>
                                        </p:tgtEl>
                                      </p:cBhvr>
                                      <p:to x="100000" y="90000"/>
                                    </p:animScale>
                                    <p:animScale>
                                      <p:cBhvr>
                                        <p:cTn id="18" dur="166" decel="50000">
                                          <p:stCondLst>
                                            <p:cond delay="1668"/>
                                          </p:stCondLst>
                                        </p:cTn>
                                        <p:tgtEl>
                                          <p:spTgt spid="1026"/>
                                        </p:tgtEl>
                                      </p:cBhvr>
                                      <p:to x="100000" y="100000"/>
                                    </p:animScale>
                                    <p:animScale>
                                      <p:cBhvr>
                                        <p:cTn id="19" dur="26">
                                          <p:stCondLst>
                                            <p:cond delay="1808"/>
                                          </p:stCondLst>
                                        </p:cTn>
                                        <p:tgtEl>
                                          <p:spTgt spid="1026"/>
                                        </p:tgtEl>
                                      </p:cBhvr>
                                      <p:to x="100000" y="95000"/>
                                    </p:animScale>
                                    <p:animScale>
                                      <p:cBhvr>
                                        <p:cTn id="20" dur="166" decel="50000">
                                          <p:stCondLst>
                                            <p:cond delay="1834"/>
                                          </p:stCondLst>
                                        </p:cTn>
                                        <p:tgtEl>
                                          <p:spTgt spid="1026"/>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1028"/>
                                        </p:tgtEl>
                                        <p:attrNameLst>
                                          <p:attrName>style.visibility</p:attrName>
                                        </p:attrNameLst>
                                      </p:cBhvr>
                                      <p:to>
                                        <p:strVal val="visible"/>
                                      </p:to>
                                    </p:set>
                                    <p:animEffect transition="in" filter="wipe(down)">
                                      <p:cBhvr>
                                        <p:cTn id="25" dur="580">
                                          <p:stCondLst>
                                            <p:cond delay="0"/>
                                          </p:stCondLst>
                                        </p:cTn>
                                        <p:tgtEl>
                                          <p:spTgt spid="1028"/>
                                        </p:tgtEl>
                                      </p:cBhvr>
                                    </p:animEffect>
                                    <p:anim calcmode="lin" valueType="num">
                                      <p:cBhvr>
                                        <p:cTn id="26" dur="1822" tmFilter="0,0; 0.14,0.36; 0.43,0.73; 0.71,0.91; 1.0,1.0">
                                          <p:stCondLst>
                                            <p:cond delay="0"/>
                                          </p:stCondLst>
                                        </p:cTn>
                                        <p:tgtEl>
                                          <p:spTgt spid="1028"/>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028"/>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028"/>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028"/>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028"/>
                                        </p:tgtEl>
                                        <p:attrNameLst>
                                          <p:attrName>ppt_y</p:attrName>
                                        </p:attrNameLst>
                                      </p:cBhvr>
                                      <p:tavLst>
                                        <p:tav tm="0" fmla="#ppt_y-sin(pi*$)/81">
                                          <p:val>
                                            <p:fltVal val="0"/>
                                          </p:val>
                                        </p:tav>
                                        <p:tav tm="100000">
                                          <p:val>
                                            <p:fltVal val="1"/>
                                          </p:val>
                                        </p:tav>
                                      </p:tavLst>
                                    </p:anim>
                                    <p:animScale>
                                      <p:cBhvr>
                                        <p:cTn id="31" dur="26">
                                          <p:stCondLst>
                                            <p:cond delay="650"/>
                                          </p:stCondLst>
                                        </p:cTn>
                                        <p:tgtEl>
                                          <p:spTgt spid="1028"/>
                                        </p:tgtEl>
                                      </p:cBhvr>
                                      <p:to x="100000" y="60000"/>
                                    </p:animScale>
                                    <p:animScale>
                                      <p:cBhvr>
                                        <p:cTn id="32" dur="166" decel="50000">
                                          <p:stCondLst>
                                            <p:cond delay="676"/>
                                          </p:stCondLst>
                                        </p:cTn>
                                        <p:tgtEl>
                                          <p:spTgt spid="1028"/>
                                        </p:tgtEl>
                                      </p:cBhvr>
                                      <p:to x="100000" y="100000"/>
                                    </p:animScale>
                                    <p:animScale>
                                      <p:cBhvr>
                                        <p:cTn id="33" dur="26">
                                          <p:stCondLst>
                                            <p:cond delay="1312"/>
                                          </p:stCondLst>
                                        </p:cTn>
                                        <p:tgtEl>
                                          <p:spTgt spid="1028"/>
                                        </p:tgtEl>
                                      </p:cBhvr>
                                      <p:to x="100000" y="80000"/>
                                    </p:animScale>
                                    <p:animScale>
                                      <p:cBhvr>
                                        <p:cTn id="34" dur="166" decel="50000">
                                          <p:stCondLst>
                                            <p:cond delay="1338"/>
                                          </p:stCondLst>
                                        </p:cTn>
                                        <p:tgtEl>
                                          <p:spTgt spid="1028"/>
                                        </p:tgtEl>
                                      </p:cBhvr>
                                      <p:to x="100000" y="100000"/>
                                    </p:animScale>
                                    <p:animScale>
                                      <p:cBhvr>
                                        <p:cTn id="35" dur="26">
                                          <p:stCondLst>
                                            <p:cond delay="1642"/>
                                          </p:stCondLst>
                                        </p:cTn>
                                        <p:tgtEl>
                                          <p:spTgt spid="1028"/>
                                        </p:tgtEl>
                                      </p:cBhvr>
                                      <p:to x="100000" y="90000"/>
                                    </p:animScale>
                                    <p:animScale>
                                      <p:cBhvr>
                                        <p:cTn id="36" dur="166" decel="50000">
                                          <p:stCondLst>
                                            <p:cond delay="1668"/>
                                          </p:stCondLst>
                                        </p:cTn>
                                        <p:tgtEl>
                                          <p:spTgt spid="1028"/>
                                        </p:tgtEl>
                                      </p:cBhvr>
                                      <p:to x="100000" y="100000"/>
                                    </p:animScale>
                                    <p:animScale>
                                      <p:cBhvr>
                                        <p:cTn id="37" dur="26">
                                          <p:stCondLst>
                                            <p:cond delay="1808"/>
                                          </p:stCondLst>
                                        </p:cTn>
                                        <p:tgtEl>
                                          <p:spTgt spid="1028"/>
                                        </p:tgtEl>
                                      </p:cBhvr>
                                      <p:to x="100000" y="95000"/>
                                    </p:animScale>
                                    <p:animScale>
                                      <p:cBhvr>
                                        <p:cTn id="38" dur="166" decel="50000">
                                          <p:stCondLst>
                                            <p:cond delay="1834"/>
                                          </p:stCondLst>
                                        </p:cTn>
                                        <p:tgtEl>
                                          <p:spTgt spid="1028"/>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1030"/>
                                        </p:tgtEl>
                                        <p:attrNameLst>
                                          <p:attrName>style.visibility</p:attrName>
                                        </p:attrNameLst>
                                      </p:cBhvr>
                                      <p:to>
                                        <p:strVal val="visible"/>
                                      </p:to>
                                    </p:set>
                                    <p:animEffect transition="in" filter="wipe(down)">
                                      <p:cBhvr>
                                        <p:cTn id="43" dur="580">
                                          <p:stCondLst>
                                            <p:cond delay="0"/>
                                          </p:stCondLst>
                                        </p:cTn>
                                        <p:tgtEl>
                                          <p:spTgt spid="1030"/>
                                        </p:tgtEl>
                                      </p:cBhvr>
                                    </p:animEffect>
                                    <p:anim calcmode="lin" valueType="num">
                                      <p:cBhvr>
                                        <p:cTn id="44" dur="1822" tmFilter="0,0; 0.14,0.36; 0.43,0.73; 0.71,0.91; 1.0,1.0">
                                          <p:stCondLst>
                                            <p:cond delay="0"/>
                                          </p:stCondLst>
                                        </p:cTn>
                                        <p:tgtEl>
                                          <p:spTgt spid="1030"/>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1030"/>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1030"/>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1030"/>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1030"/>
                                        </p:tgtEl>
                                        <p:attrNameLst>
                                          <p:attrName>ppt_y</p:attrName>
                                        </p:attrNameLst>
                                      </p:cBhvr>
                                      <p:tavLst>
                                        <p:tav tm="0" fmla="#ppt_y-sin(pi*$)/81">
                                          <p:val>
                                            <p:fltVal val="0"/>
                                          </p:val>
                                        </p:tav>
                                        <p:tav tm="100000">
                                          <p:val>
                                            <p:fltVal val="1"/>
                                          </p:val>
                                        </p:tav>
                                      </p:tavLst>
                                    </p:anim>
                                    <p:animScale>
                                      <p:cBhvr>
                                        <p:cTn id="49" dur="26">
                                          <p:stCondLst>
                                            <p:cond delay="650"/>
                                          </p:stCondLst>
                                        </p:cTn>
                                        <p:tgtEl>
                                          <p:spTgt spid="1030"/>
                                        </p:tgtEl>
                                      </p:cBhvr>
                                      <p:to x="100000" y="60000"/>
                                    </p:animScale>
                                    <p:animScale>
                                      <p:cBhvr>
                                        <p:cTn id="50" dur="166" decel="50000">
                                          <p:stCondLst>
                                            <p:cond delay="676"/>
                                          </p:stCondLst>
                                        </p:cTn>
                                        <p:tgtEl>
                                          <p:spTgt spid="1030"/>
                                        </p:tgtEl>
                                      </p:cBhvr>
                                      <p:to x="100000" y="100000"/>
                                    </p:animScale>
                                    <p:animScale>
                                      <p:cBhvr>
                                        <p:cTn id="51" dur="26">
                                          <p:stCondLst>
                                            <p:cond delay="1312"/>
                                          </p:stCondLst>
                                        </p:cTn>
                                        <p:tgtEl>
                                          <p:spTgt spid="1030"/>
                                        </p:tgtEl>
                                      </p:cBhvr>
                                      <p:to x="100000" y="80000"/>
                                    </p:animScale>
                                    <p:animScale>
                                      <p:cBhvr>
                                        <p:cTn id="52" dur="166" decel="50000">
                                          <p:stCondLst>
                                            <p:cond delay="1338"/>
                                          </p:stCondLst>
                                        </p:cTn>
                                        <p:tgtEl>
                                          <p:spTgt spid="1030"/>
                                        </p:tgtEl>
                                      </p:cBhvr>
                                      <p:to x="100000" y="100000"/>
                                    </p:animScale>
                                    <p:animScale>
                                      <p:cBhvr>
                                        <p:cTn id="53" dur="26">
                                          <p:stCondLst>
                                            <p:cond delay="1642"/>
                                          </p:stCondLst>
                                        </p:cTn>
                                        <p:tgtEl>
                                          <p:spTgt spid="1030"/>
                                        </p:tgtEl>
                                      </p:cBhvr>
                                      <p:to x="100000" y="90000"/>
                                    </p:animScale>
                                    <p:animScale>
                                      <p:cBhvr>
                                        <p:cTn id="54" dur="166" decel="50000">
                                          <p:stCondLst>
                                            <p:cond delay="1668"/>
                                          </p:stCondLst>
                                        </p:cTn>
                                        <p:tgtEl>
                                          <p:spTgt spid="1030"/>
                                        </p:tgtEl>
                                      </p:cBhvr>
                                      <p:to x="100000" y="100000"/>
                                    </p:animScale>
                                    <p:animScale>
                                      <p:cBhvr>
                                        <p:cTn id="55" dur="26">
                                          <p:stCondLst>
                                            <p:cond delay="1808"/>
                                          </p:stCondLst>
                                        </p:cTn>
                                        <p:tgtEl>
                                          <p:spTgt spid="1030"/>
                                        </p:tgtEl>
                                      </p:cBhvr>
                                      <p:to x="100000" y="95000"/>
                                    </p:animScale>
                                    <p:animScale>
                                      <p:cBhvr>
                                        <p:cTn id="56" dur="166" decel="50000">
                                          <p:stCondLst>
                                            <p:cond delay="1834"/>
                                          </p:stCondLst>
                                        </p:cTn>
                                        <p:tgtEl>
                                          <p:spTgt spid="103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03176"/>
          </a:xfrm>
        </p:spPr>
        <p:txBody>
          <a:bodyPr/>
          <a:lstStyle/>
          <a:p>
            <a:r>
              <a:rPr lang="en-GB" b="1">
                <a:solidFill>
                  <a:schemeClr val="tx1"/>
                </a:solidFill>
              </a:rPr>
              <a:t>But how will this be achieved?</a:t>
            </a:r>
          </a:p>
        </p:txBody>
      </p:sp>
      <p:sp>
        <p:nvSpPr>
          <p:cNvPr id="3" name="Content Placeholder 2"/>
          <p:cNvSpPr>
            <a:spLocks noGrp="1"/>
          </p:cNvSpPr>
          <p:nvPr>
            <p:ph idx="1"/>
          </p:nvPr>
        </p:nvSpPr>
        <p:spPr>
          <a:xfrm>
            <a:off x="323528" y="1433696"/>
            <a:ext cx="8640960" cy="5163656"/>
          </a:xfrm>
        </p:spPr>
        <p:txBody>
          <a:bodyPr/>
          <a:lstStyle/>
          <a:p>
            <a:pPr marL="0" indent="0">
              <a:buNone/>
            </a:pPr>
            <a:r>
              <a:rPr lang="en-GB" b="1">
                <a:solidFill>
                  <a:srgbClr val="FF0000"/>
                </a:solidFill>
              </a:rPr>
              <a:t>Priorities – South Wales Police &amp; Crime Reduction Plan 2017-2021</a:t>
            </a:r>
          </a:p>
          <a:p>
            <a:pPr>
              <a:buFont typeface="+mj-lt"/>
              <a:buAutoNum type="arabicPeriod"/>
            </a:pPr>
            <a:r>
              <a:rPr lang="en-GB" b="1"/>
              <a:t>To reduce and prevent crime and anti-social behaviour  to keep people safe and confident in their homes and communities</a:t>
            </a:r>
          </a:p>
          <a:p>
            <a:pPr>
              <a:buFont typeface="+mj-lt"/>
              <a:buAutoNum type="arabicPeriod"/>
            </a:pPr>
            <a:r>
              <a:rPr lang="en-GB" b="1"/>
              <a:t>To improve the way in which they connect with, involve and inform communities </a:t>
            </a:r>
          </a:p>
          <a:p>
            <a:pPr>
              <a:buFont typeface="+mj-lt"/>
              <a:buAutoNum type="arabicPeriod"/>
            </a:pPr>
            <a:r>
              <a:rPr lang="en-GB" b="1"/>
              <a:t>To work to protect the most vulnerable within communities</a:t>
            </a:r>
          </a:p>
          <a:p>
            <a:pPr>
              <a:buFont typeface="+mj-lt"/>
              <a:buAutoNum type="arabicPeriod"/>
            </a:pPr>
            <a:r>
              <a:rPr lang="en-GB" b="1"/>
              <a:t>To make sure that the local criminal justice system works effectively and efficiently, meeting the needs of victims and challenging offenders</a:t>
            </a:r>
          </a:p>
          <a:p>
            <a:pPr>
              <a:buFont typeface="+mj-lt"/>
              <a:buAutoNum type="arabicPeriod"/>
            </a:pPr>
            <a:r>
              <a:rPr lang="en-GB" b="1"/>
              <a:t>To make a contribution to the strategic policing requirement and successfully police major events</a:t>
            </a:r>
          </a:p>
          <a:p>
            <a:pPr>
              <a:buFont typeface="+mj-lt"/>
              <a:buAutoNum type="arabicPeriod"/>
            </a:pPr>
            <a:r>
              <a:rPr lang="en-GB" b="1"/>
              <a:t>To spend public money wisely to protect policing  in your community </a:t>
            </a:r>
          </a:p>
          <a:p>
            <a:pPr>
              <a:buFont typeface="+mj-lt"/>
              <a:buAutoNum type="arabicPeriod"/>
            </a:pPr>
            <a:endParaRPr lang="en-GB" b="1"/>
          </a:p>
          <a:p>
            <a:pPr marL="0" indent="0" algn="ctr">
              <a:buNone/>
            </a:pPr>
            <a:r>
              <a:rPr lang="en-GB" sz="2000" b="1">
                <a:solidFill>
                  <a:srgbClr val="FF0000"/>
                </a:solidFill>
              </a:rPr>
              <a:t>But if a police service makes promises the public expects those promises to be kept?</a:t>
            </a:r>
          </a:p>
          <a:p>
            <a:pPr>
              <a:buFont typeface="+mj-lt"/>
              <a:buAutoNum type="arabicPeriod"/>
            </a:pPr>
            <a:endParaRPr lang="en-GB" b="1"/>
          </a:p>
          <a:p>
            <a:pPr marL="0" indent="0">
              <a:buNone/>
            </a:pPr>
            <a:endParaRPr lang="en-GB"/>
          </a:p>
        </p:txBody>
      </p:sp>
    </p:spTree>
    <p:extLst>
      <p:ext uri="{BB962C8B-B14F-4D97-AF65-F5344CB8AC3E}">
        <p14:creationId xmlns:p14="http://schemas.microsoft.com/office/powerpoint/2010/main" val="3059542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6"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wipe(down)">
                                      <p:cBhvr>
                                        <p:cTn id="49" dur="580">
                                          <p:stCondLst>
                                            <p:cond delay="0"/>
                                          </p:stCondLst>
                                        </p:cTn>
                                        <p:tgtEl>
                                          <p:spTgt spid="3">
                                            <p:txEl>
                                              <p:pRg st="8" end="8"/>
                                            </p:txEl>
                                          </p:spTgt>
                                        </p:tgtEl>
                                      </p:cBhvr>
                                    </p:animEffect>
                                    <p:anim calcmode="lin" valueType="num">
                                      <p:cBhvr>
                                        <p:cTn id="50"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55" dur="26">
                                          <p:stCondLst>
                                            <p:cond delay="650"/>
                                          </p:stCondLst>
                                        </p:cTn>
                                        <p:tgtEl>
                                          <p:spTgt spid="3">
                                            <p:txEl>
                                              <p:pRg st="8" end="8"/>
                                            </p:txEl>
                                          </p:spTgt>
                                        </p:tgtEl>
                                      </p:cBhvr>
                                      <p:to x="100000" y="60000"/>
                                    </p:animScale>
                                    <p:animScale>
                                      <p:cBhvr>
                                        <p:cTn id="56" dur="166" decel="50000">
                                          <p:stCondLst>
                                            <p:cond delay="676"/>
                                          </p:stCondLst>
                                        </p:cTn>
                                        <p:tgtEl>
                                          <p:spTgt spid="3">
                                            <p:txEl>
                                              <p:pRg st="8" end="8"/>
                                            </p:txEl>
                                          </p:spTgt>
                                        </p:tgtEl>
                                      </p:cBhvr>
                                      <p:to x="100000" y="100000"/>
                                    </p:animScale>
                                    <p:animScale>
                                      <p:cBhvr>
                                        <p:cTn id="57" dur="26">
                                          <p:stCondLst>
                                            <p:cond delay="1312"/>
                                          </p:stCondLst>
                                        </p:cTn>
                                        <p:tgtEl>
                                          <p:spTgt spid="3">
                                            <p:txEl>
                                              <p:pRg st="8" end="8"/>
                                            </p:txEl>
                                          </p:spTgt>
                                        </p:tgtEl>
                                      </p:cBhvr>
                                      <p:to x="100000" y="80000"/>
                                    </p:animScale>
                                    <p:animScale>
                                      <p:cBhvr>
                                        <p:cTn id="58" dur="166" decel="50000">
                                          <p:stCondLst>
                                            <p:cond delay="1338"/>
                                          </p:stCondLst>
                                        </p:cTn>
                                        <p:tgtEl>
                                          <p:spTgt spid="3">
                                            <p:txEl>
                                              <p:pRg st="8" end="8"/>
                                            </p:txEl>
                                          </p:spTgt>
                                        </p:tgtEl>
                                      </p:cBhvr>
                                      <p:to x="100000" y="100000"/>
                                    </p:animScale>
                                    <p:animScale>
                                      <p:cBhvr>
                                        <p:cTn id="59" dur="26">
                                          <p:stCondLst>
                                            <p:cond delay="1642"/>
                                          </p:stCondLst>
                                        </p:cTn>
                                        <p:tgtEl>
                                          <p:spTgt spid="3">
                                            <p:txEl>
                                              <p:pRg st="8" end="8"/>
                                            </p:txEl>
                                          </p:spTgt>
                                        </p:tgtEl>
                                      </p:cBhvr>
                                      <p:to x="100000" y="90000"/>
                                    </p:animScale>
                                    <p:animScale>
                                      <p:cBhvr>
                                        <p:cTn id="60" dur="166" decel="50000">
                                          <p:stCondLst>
                                            <p:cond delay="1668"/>
                                          </p:stCondLst>
                                        </p:cTn>
                                        <p:tgtEl>
                                          <p:spTgt spid="3">
                                            <p:txEl>
                                              <p:pRg st="8" end="8"/>
                                            </p:txEl>
                                          </p:spTgt>
                                        </p:tgtEl>
                                      </p:cBhvr>
                                      <p:to x="100000" y="100000"/>
                                    </p:animScale>
                                    <p:animScale>
                                      <p:cBhvr>
                                        <p:cTn id="61" dur="26">
                                          <p:stCondLst>
                                            <p:cond delay="1808"/>
                                          </p:stCondLst>
                                        </p:cTn>
                                        <p:tgtEl>
                                          <p:spTgt spid="3">
                                            <p:txEl>
                                              <p:pRg st="8" end="8"/>
                                            </p:txEl>
                                          </p:spTgt>
                                        </p:tgtEl>
                                      </p:cBhvr>
                                      <p:to x="100000" y="95000"/>
                                    </p:animScale>
                                    <p:animScale>
                                      <p:cBhvr>
                                        <p:cTn id="62"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875184"/>
          </a:xfrm>
        </p:spPr>
        <p:txBody>
          <a:bodyPr/>
          <a:lstStyle/>
          <a:p>
            <a:r>
              <a:rPr lang="en-GB" b="1">
                <a:solidFill>
                  <a:schemeClr val="tx1"/>
                </a:solidFill>
              </a:rPr>
              <a:t>The partnership world!</a:t>
            </a:r>
          </a:p>
        </p:txBody>
      </p:sp>
      <p:sp>
        <p:nvSpPr>
          <p:cNvPr id="3" name="Content Placeholder 2"/>
          <p:cNvSpPr>
            <a:spLocks noGrp="1"/>
          </p:cNvSpPr>
          <p:nvPr>
            <p:ph idx="1"/>
          </p:nvPr>
        </p:nvSpPr>
        <p:spPr>
          <a:xfrm>
            <a:off x="251520" y="1340768"/>
            <a:ext cx="8568951" cy="5328592"/>
          </a:xfrm>
        </p:spPr>
        <p:txBody>
          <a:bodyPr/>
          <a:lstStyle/>
          <a:p>
            <a:pPr>
              <a:buFont typeface="Arial" panose="020B0604020202020204" pitchFamily="34" charset="0"/>
              <a:buChar char="•"/>
            </a:pPr>
            <a:r>
              <a:rPr lang="en-GB" b="1"/>
              <a:t>The days of public bodies such as the police service acting unilaterally are clearly extinct</a:t>
            </a:r>
          </a:p>
          <a:p>
            <a:pPr>
              <a:buFont typeface="Arial" panose="020B0604020202020204" pitchFamily="34" charset="0"/>
              <a:buChar char="•"/>
            </a:pPr>
            <a:r>
              <a:rPr lang="en-GB" b="1"/>
              <a:t>The combined impacts of grant cuts and inflation have resulted in a savings target of £58m between 2010/11 and 2019/20</a:t>
            </a:r>
          </a:p>
          <a:p>
            <a:pPr>
              <a:buFont typeface="Arial" panose="020B0604020202020204" pitchFamily="34" charset="0"/>
              <a:buChar char="•"/>
            </a:pPr>
            <a:r>
              <a:rPr lang="en-GB" b="1"/>
              <a:t>Economy of scale has probably never been more important (shared services)</a:t>
            </a:r>
          </a:p>
          <a:p>
            <a:pPr>
              <a:buFont typeface="Arial" panose="020B0604020202020204" pitchFamily="34" charset="0"/>
              <a:buChar char="•"/>
            </a:pPr>
            <a:r>
              <a:rPr lang="en-GB" b="1"/>
              <a:t>Police working directly with public health bodies on initiatives to prevent offending in the first place</a:t>
            </a:r>
          </a:p>
          <a:p>
            <a:pPr>
              <a:buFont typeface="Arial" panose="020B0604020202020204" pitchFamily="34" charset="0"/>
              <a:buChar char="•"/>
            </a:pPr>
            <a:r>
              <a:rPr lang="en-GB" b="1"/>
              <a:t>Holistic and multi partnership model of problem solving e.g. Adverse Childhood Experiences research (ACE)</a:t>
            </a:r>
          </a:p>
          <a:p>
            <a:pPr lvl="1">
              <a:buFontTx/>
              <a:buChar char="-"/>
            </a:pPr>
            <a:r>
              <a:rPr lang="en-GB" b="1"/>
              <a:t>A study conducted in California on almost 17,500 people published in 1998</a:t>
            </a:r>
          </a:p>
          <a:p>
            <a:pPr lvl="1">
              <a:buFontTx/>
              <a:buChar char="-"/>
            </a:pPr>
            <a:r>
              <a:rPr lang="en-GB" b="1"/>
              <a:t>Focussed on a questionnaire of adverse childhood experiences such as abuse, neglect, witnessing violence, substance misuse or having a relative in prison.</a:t>
            </a:r>
          </a:p>
          <a:p>
            <a:pPr lvl="1">
              <a:buFont typeface="Arial" panose="020B0604020202020204" pitchFamily="34" charset="0"/>
              <a:buChar char="•"/>
            </a:pPr>
            <a:endParaRPr lang="en-GB"/>
          </a:p>
          <a:p>
            <a:pPr marL="0" indent="0" algn="ctr">
              <a:buNone/>
            </a:pPr>
            <a:r>
              <a:rPr lang="en-GB" sz="2000" b="1">
                <a:solidFill>
                  <a:srgbClr val="FF0000"/>
                </a:solidFill>
              </a:rPr>
              <a:t>Unsurprisingly these adverse experiences were found to have a negative impact on the individuals life chances</a:t>
            </a:r>
          </a:p>
          <a:p>
            <a:pPr marL="0" indent="0">
              <a:buNone/>
            </a:pPr>
            <a:endParaRPr lang="en-GB"/>
          </a:p>
          <a:p>
            <a:pPr marL="0" indent="0">
              <a:buNone/>
            </a:pPr>
            <a:endParaRPr lang="en-GB"/>
          </a:p>
        </p:txBody>
      </p:sp>
    </p:spTree>
    <p:extLst>
      <p:ext uri="{BB962C8B-B14F-4D97-AF65-F5344CB8AC3E}">
        <p14:creationId xmlns:p14="http://schemas.microsoft.com/office/powerpoint/2010/main" val="3569780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6"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wipe(down)">
                                      <p:cBhvr>
                                        <p:cTn id="56" dur="580">
                                          <p:stCondLst>
                                            <p:cond delay="0"/>
                                          </p:stCondLst>
                                        </p:cTn>
                                        <p:tgtEl>
                                          <p:spTgt spid="3">
                                            <p:txEl>
                                              <p:pRg st="8" end="8"/>
                                            </p:txEl>
                                          </p:spTgt>
                                        </p:tgtEl>
                                      </p:cBhvr>
                                    </p:animEffect>
                                    <p:anim calcmode="lin" valueType="num">
                                      <p:cBhvr>
                                        <p:cTn id="57"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58"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59"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60"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61"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62" dur="26">
                                          <p:stCondLst>
                                            <p:cond delay="650"/>
                                          </p:stCondLst>
                                        </p:cTn>
                                        <p:tgtEl>
                                          <p:spTgt spid="3">
                                            <p:txEl>
                                              <p:pRg st="8" end="8"/>
                                            </p:txEl>
                                          </p:spTgt>
                                        </p:tgtEl>
                                      </p:cBhvr>
                                      <p:to x="100000" y="60000"/>
                                    </p:animScale>
                                    <p:animScale>
                                      <p:cBhvr>
                                        <p:cTn id="63" dur="166" decel="50000">
                                          <p:stCondLst>
                                            <p:cond delay="676"/>
                                          </p:stCondLst>
                                        </p:cTn>
                                        <p:tgtEl>
                                          <p:spTgt spid="3">
                                            <p:txEl>
                                              <p:pRg st="8" end="8"/>
                                            </p:txEl>
                                          </p:spTgt>
                                        </p:tgtEl>
                                      </p:cBhvr>
                                      <p:to x="100000" y="100000"/>
                                    </p:animScale>
                                    <p:animScale>
                                      <p:cBhvr>
                                        <p:cTn id="64" dur="26">
                                          <p:stCondLst>
                                            <p:cond delay="1312"/>
                                          </p:stCondLst>
                                        </p:cTn>
                                        <p:tgtEl>
                                          <p:spTgt spid="3">
                                            <p:txEl>
                                              <p:pRg st="8" end="8"/>
                                            </p:txEl>
                                          </p:spTgt>
                                        </p:tgtEl>
                                      </p:cBhvr>
                                      <p:to x="100000" y="80000"/>
                                    </p:animScale>
                                    <p:animScale>
                                      <p:cBhvr>
                                        <p:cTn id="65" dur="166" decel="50000">
                                          <p:stCondLst>
                                            <p:cond delay="1338"/>
                                          </p:stCondLst>
                                        </p:cTn>
                                        <p:tgtEl>
                                          <p:spTgt spid="3">
                                            <p:txEl>
                                              <p:pRg st="8" end="8"/>
                                            </p:txEl>
                                          </p:spTgt>
                                        </p:tgtEl>
                                      </p:cBhvr>
                                      <p:to x="100000" y="100000"/>
                                    </p:animScale>
                                    <p:animScale>
                                      <p:cBhvr>
                                        <p:cTn id="66" dur="26">
                                          <p:stCondLst>
                                            <p:cond delay="1642"/>
                                          </p:stCondLst>
                                        </p:cTn>
                                        <p:tgtEl>
                                          <p:spTgt spid="3">
                                            <p:txEl>
                                              <p:pRg st="8" end="8"/>
                                            </p:txEl>
                                          </p:spTgt>
                                        </p:tgtEl>
                                      </p:cBhvr>
                                      <p:to x="100000" y="90000"/>
                                    </p:animScale>
                                    <p:animScale>
                                      <p:cBhvr>
                                        <p:cTn id="67" dur="166" decel="50000">
                                          <p:stCondLst>
                                            <p:cond delay="1668"/>
                                          </p:stCondLst>
                                        </p:cTn>
                                        <p:tgtEl>
                                          <p:spTgt spid="3">
                                            <p:txEl>
                                              <p:pRg st="8" end="8"/>
                                            </p:txEl>
                                          </p:spTgt>
                                        </p:tgtEl>
                                      </p:cBhvr>
                                      <p:to x="100000" y="100000"/>
                                    </p:animScale>
                                    <p:animScale>
                                      <p:cBhvr>
                                        <p:cTn id="68" dur="26">
                                          <p:stCondLst>
                                            <p:cond delay="1808"/>
                                          </p:stCondLst>
                                        </p:cTn>
                                        <p:tgtEl>
                                          <p:spTgt spid="3">
                                            <p:txEl>
                                              <p:pRg st="8" end="8"/>
                                            </p:txEl>
                                          </p:spTgt>
                                        </p:tgtEl>
                                      </p:cBhvr>
                                      <p:to x="100000" y="95000"/>
                                    </p:animScale>
                                    <p:animScale>
                                      <p:cBhvr>
                                        <p:cTn id="69"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562074"/>
          </a:xfrm>
        </p:spPr>
        <p:txBody>
          <a:bodyPr/>
          <a:lstStyle/>
          <a:p>
            <a:pPr algn="ctr" eaLnBrk="1" fontAlgn="auto" hangingPunct="1">
              <a:spcAft>
                <a:spcPts val="0"/>
              </a:spcAft>
              <a:defRPr/>
            </a:pPr>
            <a:r>
              <a:rPr lang="en-GB" sz="2800" b="1">
                <a:solidFill>
                  <a:schemeClr val="tx1"/>
                </a:solidFill>
              </a:rPr>
              <a:t>The Future of Policing</a:t>
            </a:r>
          </a:p>
        </p:txBody>
      </p:sp>
      <p:sp>
        <p:nvSpPr>
          <p:cNvPr id="37890" name="Content Placeholder 1"/>
          <p:cNvSpPr>
            <a:spLocks noGrp="1"/>
          </p:cNvSpPr>
          <p:nvPr>
            <p:ph idx="1"/>
          </p:nvPr>
        </p:nvSpPr>
        <p:spPr>
          <a:xfrm>
            <a:off x="457200" y="1052736"/>
            <a:ext cx="8229600" cy="5616624"/>
          </a:xfrm>
        </p:spPr>
        <p:txBody>
          <a:bodyPr>
            <a:normAutofit fontScale="92500"/>
          </a:bodyPr>
          <a:lstStyle/>
          <a:p>
            <a:pPr eaLnBrk="1" hangingPunct="1">
              <a:buFont typeface="Arial" panose="020B0604020202020204" pitchFamily="34" charset="0"/>
              <a:buChar char="•"/>
            </a:pPr>
            <a:r>
              <a:rPr lang="en-GB" altLang="en-US" b="1" dirty="0"/>
              <a:t>1982 92% of public expressed confidence in policing- 2004 decline to 47% (Bassett </a:t>
            </a:r>
            <a:r>
              <a:rPr lang="en-GB" altLang="en-US" b="1" i="1" dirty="0"/>
              <a:t>et al</a:t>
            </a:r>
            <a:r>
              <a:rPr lang="en-GB" altLang="en-US" b="1" dirty="0"/>
              <a:t>, 2004,cited in Rogers </a:t>
            </a:r>
            <a:r>
              <a:rPr lang="en-GB" altLang="en-US" b="1" i="1" dirty="0"/>
              <a:t>et al, </a:t>
            </a:r>
            <a:r>
              <a:rPr lang="en-GB" altLang="en-US" b="1" dirty="0"/>
              <a:t>201:3) </a:t>
            </a:r>
          </a:p>
          <a:p>
            <a:pPr eaLnBrk="1" hangingPunct="1">
              <a:buFont typeface="Arial" panose="020B0604020202020204" pitchFamily="34" charset="0"/>
              <a:buChar char="•"/>
            </a:pPr>
            <a:r>
              <a:rPr lang="en-GB" altLang="en-US" b="1" dirty="0"/>
              <a:t>Satisfaction rose to a national average (W&amp;E) of 52% in 2016</a:t>
            </a:r>
          </a:p>
          <a:p>
            <a:pPr marL="0" indent="0">
              <a:buNone/>
            </a:pPr>
            <a:r>
              <a:rPr lang="en-GB" altLang="en-US" b="1" dirty="0"/>
              <a:t>https://www.ipsos-mori.com/Assets/Docs/Publications/sri-public-views-of-policing-in-england-and-wales.pdf</a:t>
            </a:r>
          </a:p>
          <a:p>
            <a:pPr marL="457200" lvl="1" indent="0">
              <a:buNone/>
            </a:pPr>
            <a:endParaRPr lang="en-GB" altLang="en-US" sz="1800" dirty="0"/>
          </a:p>
          <a:p>
            <a:pPr marL="457200" lvl="1" indent="0" algn="ctr">
              <a:buNone/>
            </a:pPr>
            <a:r>
              <a:rPr lang="en-GB" altLang="en-US" sz="2400" b="1" dirty="0">
                <a:solidFill>
                  <a:srgbClr val="FF0000"/>
                </a:solidFill>
              </a:rPr>
              <a:t>What is the future?</a:t>
            </a:r>
          </a:p>
          <a:p>
            <a:pPr eaLnBrk="1" hangingPunct="1">
              <a:buFont typeface="Arial" panose="020B0604020202020204" pitchFamily="34" charset="0"/>
              <a:buChar char="•"/>
            </a:pPr>
            <a:endParaRPr lang="en-GB" altLang="en-US" dirty="0"/>
          </a:p>
          <a:p>
            <a:pPr eaLnBrk="1" hangingPunct="1">
              <a:buFont typeface="Arial" panose="020B0604020202020204" pitchFamily="34" charset="0"/>
              <a:buChar char="•"/>
            </a:pPr>
            <a:r>
              <a:rPr lang="en-GB" altLang="en-US" b="1" dirty="0"/>
              <a:t>Evidence approaches are currently vogue, prevention is better than cure and instead of separating elements of community life such as policing, health, and education. The emphasis is now on integrating them.</a:t>
            </a:r>
          </a:p>
          <a:p>
            <a:pPr eaLnBrk="1" hangingPunct="1">
              <a:buFont typeface="Arial" panose="020B0604020202020204" pitchFamily="34" charset="0"/>
              <a:buChar char="•"/>
            </a:pPr>
            <a:r>
              <a:rPr lang="en-GB" altLang="en-US" b="1" dirty="0"/>
              <a:t>Increasing use of private sector, interagency work, involving communities to make the cohesive community - ‘</a:t>
            </a:r>
            <a:r>
              <a:rPr lang="en-GB" altLang="en-US" b="1" dirty="0" err="1"/>
              <a:t>responsibilisastion</a:t>
            </a:r>
            <a:r>
              <a:rPr lang="en-GB" altLang="en-US" b="1" dirty="0"/>
              <a:t> strategy’ (Garland, 2001)</a:t>
            </a:r>
          </a:p>
          <a:p>
            <a:pPr eaLnBrk="1" hangingPunct="1">
              <a:buFont typeface="Arial" panose="020B0604020202020204" pitchFamily="34" charset="0"/>
              <a:buChar char="•"/>
            </a:pPr>
            <a:endParaRPr lang="en-GB" altLang="en-US" dirty="0"/>
          </a:p>
          <a:p>
            <a:pPr eaLnBrk="1" hangingPunct="1">
              <a:buFont typeface="Arial" panose="020B0604020202020204" pitchFamily="34" charset="0"/>
              <a:buChar char="•"/>
            </a:pPr>
            <a:endParaRPr lang="en-GB" altLang="en-US" dirty="0"/>
          </a:p>
          <a:p>
            <a:pPr marL="0" indent="0" algn="ctr" eaLnBrk="1" hangingPunct="1">
              <a:buNone/>
            </a:pPr>
            <a:r>
              <a:rPr lang="en-GB" altLang="en-US" sz="2000" b="1" dirty="0">
                <a:solidFill>
                  <a:srgbClr val="FF0000"/>
                </a:solidFill>
              </a:rPr>
              <a:t>Lots of strategy but it seems that Peel’s Principles remain intact – “The police are the people and the people are the police”</a:t>
            </a:r>
          </a:p>
          <a:p>
            <a:pPr eaLnBrk="1" hangingPunct="1">
              <a:buFont typeface="Arial" panose="020B0604020202020204" pitchFamily="34" charset="0"/>
              <a:buChar char="•"/>
            </a:pPr>
            <a:endParaRPr lang="en-GB" altLang="en-US" dirty="0"/>
          </a:p>
          <a:p>
            <a:pPr marL="0" indent="0" eaLnBrk="1" hangingPunct="1">
              <a:buNone/>
            </a:pPr>
            <a:endParaRPr lang="en-GB" altLang="en-US" dirty="0"/>
          </a:p>
        </p:txBody>
      </p:sp>
    </p:spTree>
    <p:extLst>
      <p:ext uri="{BB962C8B-B14F-4D97-AF65-F5344CB8AC3E}">
        <p14:creationId xmlns:p14="http://schemas.microsoft.com/office/powerpoint/2010/main" val="639874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Effect transition="in" filter="fade">
                                      <p:cBhvr>
                                        <p:cTn id="7" dur="1000"/>
                                        <p:tgtEl>
                                          <p:spTgt spid="37890">
                                            <p:txEl>
                                              <p:pRg st="0" end="0"/>
                                            </p:txEl>
                                          </p:spTgt>
                                        </p:tgtEl>
                                      </p:cBhvr>
                                    </p:animEffect>
                                    <p:anim calcmode="lin" valueType="num">
                                      <p:cBhvr>
                                        <p:cTn id="8" dur="1000" fill="hold"/>
                                        <p:tgtEl>
                                          <p:spTgt spid="3789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789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7890">
                                            <p:txEl>
                                              <p:pRg st="1" end="1"/>
                                            </p:txEl>
                                          </p:spTgt>
                                        </p:tgtEl>
                                        <p:attrNameLst>
                                          <p:attrName>style.visibility</p:attrName>
                                        </p:attrNameLst>
                                      </p:cBhvr>
                                      <p:to>
                                        <p:strVal val="visible"/>
                                      </p:to>
                                    </p:set>
                                    <p:animEffect transition="in" filter="fade">
                                      <p:cBhvr>
                                        <p:cTn id="14" dur="1000"/>
                                        <p:tgtEl>
                                          <p:spTgt spid="37890">
                                            <p:txEl>
                                              <p:pRg st="1" end="1"/>
                                            </p:txEl>
                                          </p:spTgt>
                                        </p:tgtEl>
                                      </p:cBhvr>
                                    </p:animEffect>
                                    <p:anim calcmode="lin" valueType="num">
                                      <p:cBhvr>
                                        <p:cTn id="15" dur="1000" fill="hold"/>
                                        <p:tgtEl>
                                          <p:spTgt spid="3789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7890">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7890">
                                            <p:txEl>
                                              <p:pRg st="2" end="2"/>
                                            </p:txEl>
                                          </p:spTgt>
                                        </p:tgtEl>
                                        <p:attrNameLst>
                                          <p:attrName>style.visibility</p:attrName>
                                        </p:attrNameLst>
                                      </p:cBhvr>
                                      <p:to>
                                        <p:strVal val="visible"/>
                                      </p:to>
                                    </p:set>
                                    <p:animEffect transition="in" filter="fade">
                                      <p:cBhvr>
                                        <p:cTn id="19" dur="1000"/>
                                        <p:tgtEl>
                                          <p:spTgt spid="37890">
                                            <p:txEl>
                                              <p:pRg st="2" end="2"/>
                                            </p:txEl>
                                          </p:spTgt>
                                        </p:tgtEl>
                                      </p:cBhvr>
                                    </p:animEffect>
                                    <p:anim calcmode="lin" valueType="num">
                                      <p:cBhvr>
                                        <p:cTn id="20" dur="1000" fill="hold"/>
                                        <p:tgtEl>
                                          <p:spTgt spid="37890">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789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7890">
                                            <p:txEl>
                                              <p:pRg st="4" end="4"/>
                                            </p:txEl>
                                          </p:spTgt>
                                        </p:tgtEl>
                                        <p:attrNameLst>
                                          <p:attrName>style.visibility</p:attrName>
                                        </p:attrNameLst>
                                      </p:cBhvr>
                                      <p:to>
                                        <p:strVal val="visible"/>
                                      </p:to>
                                    </p:set>
                                    <p:animEffect transition="in" filter="fade">
                                      <p:cBhvr>
                                        <p:cTn id="26" dur="1000"/>
                                        <p:tgtEl>
                                          <p:spTgt spid="37890">
                                            <p:txEl>
                                              <p:pRg st="4" end="4"/>
                                            </p:txEl>
                                          </p:spTgt>
                                        </p:tgtEl>
                                      </p:cBhvr>
                                    </p:animEffect>
                                    <p:anim calcmode="lin" valueType="num">
                                      <p:cBhvr>
                                        <p:cTn id="27" dur="1000" fill="hold"/>
                                        <p:tgtEl>
                                          <p:spTgt spid="37890">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37890">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7890">
                                            <p:txEl>
                                              <p:pRg st="6" end="6"/>
                                            </p:txEl>
                                          </p:spTgt>
                                        </p:tgtEl>
                                        <p:attrNameLst>
                                          <p:attrName>style.visibility</p:attrName>
                                        </p:attrNameLst>
                                      </p:cBhvr>
                                      <p:to>
                                        <p:strVal val="visible"/>
                                      </p:to>
                                    </p:set>
                                    <p:animEffect transition="in" filter="fade">
                                      <p:cBhvr>
                                        <p:cTn id="33" dur="1000"/>
                                        <p:tgtEl>
                                          <p:spTgt spid="37890">
                                            <p:txEl>
                                              <p:pRg st="6" end="6"/>
                                            </p:txEl>
                                          </p:spTgt>
                                        </p:tgtEl>
                                      </p:cBhvr>
                                    </p:animEffect>
                                    <p:anim calcmode="lin" valueType="num">
                                      <p:cBhvr>
                                        <p:cTn id="34" dur="1000" fill="hold"/>
                                        <p:tgtEl>
                                          <p:spTgt spid="37890">
                                            <p:txEl>
                                              <p:pRg st="6" end="6"/>
                                            </p:txEl>
                                          </p:spTgt>
                                        </p:tgtEl>
                                        <p:attrNameLst>
                                          <p:attrName>ppt_x</p:attrName>
                                        </p:attrNameLst>
                                      </p:cBhvr>
                                      <p:tavLst>
                                        <p:tav tm="0">
                                          <p:val>
                                            <p:strVal val="#ppt_x"/>
                                          </p:val>
                                        </p:tav>
                                        <p:tav tm="100000">
                                          <p:val>
                                            <p:strVal val="#ppt_x"/>
                                          </p:val>
                                        </p:tav>
                                      </p:tavLst>
                                    </p:anim>
                                    <p:anim calcmode="lin" valueType="num">
                                      <p:cBhvr>
                                        <p:cTn id="35" dur="1000" fill="hold"/>
                                        <p:tgtEl>
                                          <p:spTgt spid="37890">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7890">
                                            <p:txEl>
                                              <p:pRg st="7" end="7"/>
                                            </p:txEl>
                                          </p:spTgt>
                                        </p:tgtEl>
                                        <p:attrNameLst>
                                          <p:attrName>style.visibility</p:attrName>
                                        </p:attrNameLst>
                                      </p:cBhvr>
                                      <p:to>
                                        <p:strVal val="visible"/>
                                      </p:to>
                                    </p:set>
                                    <p:animEffect transition="in" filter="fade">
                                      <p:cBhvr>
                                        <p:cTn id="40" dur="1000"/>
                                        <p:tgtEl>
                                          <p:spTgt spid="37890">
                                            <p:txEl>
                                              <p:pRg st="7" end="7"/>
                                            </p:txEl>
                                          </p:spTgt>
                                        </p:tgtEl>
                                      </p:cBhvr>
                                    </p:animEffect>
                                    <p:anim calcmode="lin" valueType="num">
                                      <p:cBhvr>
                                        <p:cTn id="41" dur="1000" fill="hold"/>
                                        <p:tgtEl>
                                          <p:spTgt spid="37890">
                                            <p:txEl>
                                              <p:pRg st="7" end="7"/>
                                            </p:txEl>
                                          </p:spTgt>
                                        </p:tgtEl>
                                        <p:attrNameLst>
                                          <p:attrName>ppt_x</p:attrName>
                                        </p:attrNameLst>
                                      </p:cBhvr>
                                      <p:tavLst>
                                        <p:tav tm="0">
                                          <p:val>
                                            <p:strVal val="#ppt_x"/>
                                          </p:val>
                                        </p:tav>
                                        <p:tav tm="100000">
                                          <p:val>
                                            <p:strVal val="#ppt_x"/>
                                          </p:val>
                                        </p:tav>
                                      </p:tavLst>
                                    </p:anim>
                                    <p:anim calcmode="lin" valueType="num">
                                      <p:cBhvr>
                                        <p:cTn id="42" dur="1000" fill="hold"/>
                                        <p:tgtEl>
                                          <p:spTgt spid="37890">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nodeType="clickEffect">
                                  <p:stCondLst>
                                    <p:cond delay="0"/>
                                  </p:stCondLst>
                                  <p:childTnLst>
                                    <p:set>
                                      <p:cBhvr>
                                        <p:cTn id="46" dur="1" fill="hold">
                                          <p:stCondLst>
                                            <p:cond delay="0"/>
                                          </p:stCondLst>
                                        </p:cTn>
                                        <p:tgtEl>
                                          <p:spTgt spid="37890">
                                            <p:txEl>
                                              <p:pRg st="10" end="10"/>
                                            </p:txEl>
                                          </p:spTgt>
                                        </p:tgtEl>
                                        <p:attrNameLst>
                                          <p:attrName>style.visibility</p:attrName>
                                        </p:attrNameLst>
                                      </p:cBhvr>
                                      <p:to>
                                        <p:strVal val="visible"/>
                                      </p:to>
                                    </p:set>
                                    <p:animEffect transition="in" filter="wipe(down)">
                                      <p:cBhvr>
                                        <p:cTn id="47" dur="580">
                                          <p:stCondLst>
                                            <p:cond delay="0"/>
                                          </p:stCondLst>
                                        </p:cTn>
                                        <p:tgtEl>
                                          <p:spTgt spid="37890">
                                            <p:txEl>
                                              <p:pRg st="10" end="10"/>
                                            </p:txEl>
                                          </p:spTgt>
                                        </p:tgtEl>
                                      </p:cBhvr>
                                    </p:animEffect>
                                    <p:anim calcmode="lin" valueType="num">
                                      <p:cBhvr>
                                        <p:cTn id="48" dur="1822" tmFilter="0,0; 0.14,0.36; 0.43,0.73; 0.71,0.91; 1.0,1.0">
                                          <p:stCondLst>
                                            <p:cond delay="0"/>
                                          </p:stCondLst>
                                        </p:cTn>
                                        <p:tgtEl>
                                          <p:spTgt spid="37890">
                                            <p:txEl>
                                              <p:pRg st="10" end="10"/>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7890">
                                            <p:txEl>
                                              <p:pRg st="10" end="10"/>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7890">
                                            <p:txEl>
                                              <p:pRg st="10" end="10"/>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7890">
                                            <p:txEl>
                                              <p:pRg st="10" end="10"/>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7890">
                                            <p:txEl>
                                              <p:pRg st="10" end="10"/>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7890">
                                            <p:txEl>
                                              <p:pRg st="10" end="10"/>
                                            </p:txEl>
                                          </p:spTgt>
                                        </p:tgtEl>
                                      </p:cBhvr>
                                      <p:to x="100000" y="60000"/>
                                    </p:animScale>
                                    <p:animScale>
                                      <p:cBhvr>
                                        <p:cTn id="54" dur="166" decel="50000">
                                          <p:stCondLst>
                                            <p:cond delay="676"/>
                                          </p:stCondLst>
                                        </p:cTn>
                                        <p:tgtEl>
                                          <p:spTgt spid="37890">
                                            <p:txEl>
                                              <p:pRg st="10" end="10"/>
                                            </p:txEl>
                                          </p:spTgt>
                                        </p:tgtEl>
                                      </p:cBhvr>
                                      <p:to x="100000" y="100000"/>
                                    </p:animScale>
                                    <p:animScale>
                                      <p:cBhvr>
                                        <p:cTn id="55" dur="26">
                                          <p:stCondLst>
                                            <p:cond delay="1312"/>
                                          </p:stCondLst>
                                        </p:cTn>
                                        <p:tgtEl>
                                          <p:spTgt spid="37890">
                                            <p:txEl>
                                              <p:pRg st="10" end="10"/>
                                            </p:txEl>
                                          </p:spTgt>
                                        </p:tgtEl>
                                      </p:cBhvr>
                                      <p:to x="100000" y="80000"/>
                                    </p:animScale>
                                    <p:animScale>
                                      <p:cBhvr>
                                        <p:cTn id="56" dur="166" decel="50000">
                                          <p:stCondLst>
                                            <p:cond delay="1338"/>
                                          </p:stCondLst>
                                        </p:cTn>
                                        <p:tgtEl>
                                          <p:spTgt spid="37890">
                                            <p:txEl>
                                              <p:pRg st="10" end="10"/>
                                            </p:txEl>
                                          </p:spTgt>
                                        </p:tgtEl>
                                      </p:cBhvr>
                                      <p:to x="100000" y="100000"/>
                                    </p:animScale>
                                    <p:animScale>
                                      <p:cBhvr>
                                        <p:cTn id="57" dur="26">
                                          <p:stCondLst>
                                            <p:cond delay="1642"/>
                                          </p:stCondLst>
                                        </p:cTn>
                                        <p:tgtEl>
                                          <p:spTgt spid="37890">
                                            <p:txEl>
                                              <p:pRg st="10" end="10"/>
                                            </p:txEl>
                                          </p:spTgt>
                                        </p:tgtEl>
                                      </p:cBhvr>
                                      <p:to x="100000" y="90000"/>
                                    </p:animScale>
                                    <p:animScale>
                                      <p:cBhvr>
                                        <p:cTn id="58" dur="166" decel="50000">
                                          <p:stCondLst>
                                            <p:cond delay="1668"/>
                                          </p:stCondLst>
                                        </p:cTn>
                                        <p:tgtEl>
                                          <p:spTgt spid="37890">
                                            <p:txEl>
                                              <p:pRg st="10" end="10"/>
                                            </p:txEl>
                                          </p:spTgt>
                                        </p:tgtEl>
                                      </p:cBhvr>
                                      <p:to x="100000" y="100000"/>
                                    </p:animScale>
                                    <p:animScale>
                                      <p:cBhvr>
                                        <p:cTn id="59" dur="26">
                                          <p:stCondLst>
                                            <p:cond delay="1808"/>
                                          </p:stCondLst>
                                        </p:cTn>
                                        <p:tgtEl>
                                          <p:spTgt spid="37890">
                                            <p:txEl>
                                              <p:pRg st="10" end="10"/>
                                            </p:txEl>
                                          </p:spTgt>
                                        </p:tgtEl>
                                      </p:cBhvr>
                                      <p:to x="100000" y="95000"/>
                                    </p:animScale>
                                    <p:animScale>
                                      <p:cBhvr>
                                        <p:cTn id="60" dur="166" decel="50000">
                                          <p:stCondLst>
                                            <p:cond delay="1834"/>
                                          </p:stCondLst>
                                        </p:cTn>
                                        <p:tgtEl>
                                          <p:spTgt spid="37890">
                                            <p:txEl>
                                              <p:pRg st="10" end="1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2970" y="2587118"/>
            <a:ext cx="7886700" cy="1325563"/>
          </a:xfrm>
        </p:spPr>
        <p:txBody>
          <a:bodyPr>
            <a:normAutofit/>
          </a:bodyPr>
          <a:lstStyle/>
          <a:p>
            <a:pPr algn="ctr"/>
            <a:r>
              <a:rPr lang="en-GB" sz="3600" b="1" dirty="0">
                <a:solidFill>
                  <a:srgbClr val="FF0000"/>
                </a:solidFill>
              </a:rPr>
              <a:t>Let us take a look at one modern day issue…</a:t>
            </a:r>
          </a:p>
        </p:txBody>
      </p:sp>
      <p:sp>
        <p:nvSpPr>
          <p:cNvPr id="3" name="Content Placeholder 2"/>
          <p:cNvSpPr>
            <a:spLocks noGrp="1"/>
          </p:cNvSpPr>
          <p:nvPr>
            <p:ph idx="1"/>
          </p:nvPr>
        </p:nvSpPr>
        <p:spPr>
          <a:xfrm flipV="1">
            <a:off x="2267712" y="1517904"/>
            <a:ext cx="6247638" cy="307721"/>
          </a:xfrm>
        </p:spPr>
        <p:txBody>
          <a:bodyPr>
            <a:normAutofit fontScale="92500" lnSpcReduction="20000"/>
          </a:bodyPr>
          <a:lstStyle/>
          <a:p>
            <a:endParaRPr lang="en-GB" dirty="0"/>
          </a:p>
        </p:txBody>
      </p:sp>
    </p:spTree>
    <p:extLst>
      <p:ext uri="{BB962C8B-B14F-4D97-AF65-F5344CB8AC3E}">
        <p14:creationId xmlns:p14="http://schemas.microsoft.com/office/powerpoint/2010/main" val="671960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8533"/>
            <a:ext cx="7772400" cy="1598611"/>
          </a:xfrm>
        </p:spPr>
        <p:txBody>
          <a:bodyPr/>
          <a:lstStyle/>
          <a:p>
            <a:br>
              <a:rPr lang="en-US" b="1" dirty="0">
                <a:solidFill>
                  <a:srgbClr val="FF0000"/>
                </a:solidFill>
              </a:rPr>
            </a:br>
            <a:endParaRPr lang="en-US" b="1" dirty="0">
              <a:solidFill>
                <a:srgbClr val="FF0000"/>
              </a:solidFill>
            </a:endParaRPr>
          </a:p>
        </p:txBody>
      </p:sp>
      <p:sp>
        <p:nvSpPr>
          <p:cNvPr id="3" name="Subtitle 2"/>
          <p:cNvSpPr>
            <a:spLocks noGrp="1"/>
          </p:cNvSpPr>
          <p:nvPr>
            <p:ph type="subTitle" idx="1"/>
          </p:nvPr>
        </p:nvSpPr>
        <p:spPr>
          <a:xfrm>
            <a:off x="251520" y="931333"/>
            <a:ext cx="8712968" cy="5594011"/>
          </a:xfrm>
        </p:spPr>
        <p:txBody>
          <a:bodyPr>
            <a:normAutofit/>
          </a:bodyPr>
          <a:lstStyle/>
          <a:p>
            <a:pPr algn="ctr"/>
            <a:endParaRPr lang="en-GB" sz="3600" b="1" dirty="0">
              <a:solidFill>
                <a:srgbClr val="FF0000"/>
              </a:solidFill>
            </a:endParaRPr>
          </a:p>
          <a:p>
            <a:pPr algn="ctr"/>
            <a:r>
              <a:rPr lang="en-GB" sz="3600" b="1" dirty="0">
                <a:solidFill>
                  <a:srgbClr val="FF0000"/>
                </a:solidFill>
              </a:rPr>
              <a:t> The War on Drugs</a:t>
            </a:r>
          </a:p>
          <a:p>
            <a:pPr algn="ctr"/>
            <a:endParaRPr lang="en-GB" sz="3600" b="1" dirty="0">
              <a:solidFill>
                <a:srgbClr val="FF0000"/>
              </a:solidFill>
            </a:endParaRPr>
          </a:p>
          <a:p>
            <a:pPr algn="ctr"/>
            <a:endParaRPr lang="en-GB" sz="3600" b="1" dirty="0">
              <a:solidFill>
                <a:srgbClr val="FF0000"/>
              </a:solidFill>
            </a:endParaRPr>
          </a:p>
          <a:p>
            <a:pPr algn="ctr"/>
            <a:endParaRPr lang="en-GB" sz="3600" b="1" dirty="0">
              <a:solidFill>
                <a:srgbClr val="FF0000"/>
              </a:solidFill>
            </a:endParaRPr>
          </a:p>
          <a:p>
            <a:pPr algn="ctr"/>
            <a:endParaRPr lang="en-GB" sz="3600" b="1" dirty="0">
              <a:solidFill>
                <a:srgbClr val="FF0000"/>
              </a:solidFill>
            </a:endParaRPr>
          </a:p>
          <a:p>
            <a:pPr algn="ctr"/>
            <a:r>
              <a:rPr lang="en-GB" b="1" dirty="0">
                <a:solidFill>
                  <a:schemeClr val="tx1"/>
                </a:solidFill>
              </a:rPr>
              <a:t>Peter Doyle, M.A.</a:t>
            </a:r>
            <a:endParaRPr lang="en-US" b="1" dirty="0">
              <a:solidFill>
                <a:schemeClr val="tx1"/>
              </a:solidFill>
            </a:endParaRPr>
          </a:p>
        </p:txBody>
      </p:sp>
    </p:spTree>
    <p:extLst>
      <p:ext uri="{BB962C8B-B14F-4D97-AF65-F5344CB8AC3E}">
        <p14:creationId xmlns:p14="http://schemas.microsoft.com/office/powerpoint/2010/main" val="3793750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8" y="332656"/>
            <a:ext cx="6347713" cy="1309712"/>
          </a:xfrm>
        </p:spPr>
        <p:txBody>
          <a:bodyPr>
            <a:normAutofit/>
          </a:bodyPr>
          <a:lstStyle/>
          <a:p>
            <a:br>
              <a:rPr lang="en-GB" b="1" dirty="0">
                <a:solidFill>
                  <a:srgbClr val="FF0000"/>
                </a:solidFill>
              </a:rPr>
            </a:br>
            <a:r>
              <a:rPr lang="en-GB" b="1" dirty="0">
                <a:solidFill>
                  <a:srgbClr val="FF0000"/>
                </a:solidFill>
              </a:rPr>
              <a:t>Debate about policing of drug use</a:t>
            </a:r>
          </a:p>
        </p:txBody>
      </p:sp>
      <p:sp>
        <p:nvSpPr>
          <p:cNvPr id="3" name="Content Placeholder 2"/>
          <p:cNvSpPr>
            <a:spLocks noGrp="1"/>
          </p:cNvSpPr>
          <p:nvPr>
            <p:ph idx="1"/>
          </p:nvPr>
        </p:nvSpPr>
        <p:spPr/>
        <p:txBody>
          <a:bodyPr/>
          <a:lstStyle/>
          <a:p>
            <a:r>
              <a:rPr lang="en-GB" dirty="0"/>
              <a:t>Prohibitionist OR Reformer</a:t>
            </a:r>
          </a:p>
          <a:p>
            <a:r>
              <a:rPr lang="en-GB" dirty="0">
                <a:solidFill>
                  <a:srgbClr val="FF0000"/>
                </a:solidFill>
              </a:rPr>
              <a:t>“The best the police can hope to do is to disrupt the drugs trade” (Grieve, 1994) ??</a:t>
            </a:r>
          </a:p>
          <a:p>
            <a:endParaRPr lang="en-GB" dirty="0"/>
          </a:p>
          <a:p>
            <a:r>
              <a:rPr lang="en-GB" dirty="0"/>
              <a:t>Issues with the war on drugs</a:t>
            </a:r>
          </a:p>
          <a:p>
            <a:endParaRPr lang="en-GB" dirty="0"/>
          </a:p>
          <a:p>
            <a:r>
              <a:rPr lang="en-GB" dirty="0"/>
              <a:t>War on drugs successes!</a:t>
            </a:r>
          </a:p>
          <a:p>
            <a:endParaRPr lang="en-GB" dirty="0"/>
          </a:p>
        </p:txBody>
      </p:sp>
    </p:spTree>
    <p:extLst>
      <p:ext uri="{BB962C8B-B14F-4D97-AF65-F5344CB8AC3E}">
        <p14:creationId xmlns:p14="http://schemas.microsoft.com/office/powerpoint/2010/main" val="3702347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0000"/>
                </a:solidFill>
              </a:rPr>
              <a:t>1.  Transnational policing</a:t>
            </a:r>
          </a:p>
        </p:txBody>
      </p:sp>
      <p:sp>
        <p:nvSpPr>
          <p:cNvPr id="3" name="Content Placeholder 2"/>
          <p:cNvSpPr>
            <a:spLocks noGrp="1"/>
          </p:cNvSpPr>
          <p:nvPr>
            <p:ph idx="1"/>
          </p:nvPr>
        </p:nvSpPr>
        <p:spPr/>
        <p:txBody>
          <a:bodyPr>
            <a:normAutofit/>
          </a:bodyPr>
          <a:lstStyle/>
          <a:p>
            <a:r>
              <a:rPr lang="en-US" dirty="0"/>
              <a:t>Drugs entering the UK from a range of countries </a:t>
            </a:r>
          </a:p>
          <a:p>
            <a:r>
              <a:rPr lang="en-US" dirty="0"/>
              <a:t>Complex importation routes</a:t>
            </a:r>
          </a:p>
          <a:p>
            <a:r>
              <a:rPr lang="en-US" dirty="0"/>
              <a:t>International co-operation between criminal justice agencies</a:t>
            </a:r>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2193" y="3782106"/>
            <a:ext cx="4381500" cy="2733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0870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59586"/>
          </a:xfrm>
        </p:spPr>
        <p:txBody>
          <a:bodyPr/>
          <a:lstStyle/>
          <a:p>
            <a:r>
              <a:rPr lang="en-GB" dirty="0"/>
              <a:t>A Global Approach.</a:t>
            </a:r>
          </a:p>
        </p:txBody>
      </p:sp>
      <p:sp>
        <p:nvSpPr>
          <p:cNvPr id="3" name="Content Placeholder 2"/>
          <p:cNvSpPr>
            <a:spLocks noGrp="1"/>
          </p:cNvSpPr>
          <p:nvPr>
            <p:ph idx="1"/>
          </p:nvPr>
        </p:nvSpPr>
        <p:spPr>
          <a:xfrm>
            <a:off x="274320" y="1481328"/>
            <a:ext cx="8622792" cy="4695635"/>
          </a:xfrm>
        </p:spPr>
        <p:txBody>
          <a:bodyPr>
            <a:normAutofit fontScale="92500" lnSpcReduction="20000"/>
          </a:bodyPr>
          <a:lstStyle/>
          <a:p>
            <a:r>
              <a:rPr lang="en-GB" dirty="0"/>
              <a:t>Policing the global market in narcotics is the ‘model example’ of transnational policing.</a:t>
            </a:r>
          </a:p>
          <a:p>
            <a:endParaRPr lang="en-GB" dirty="0"/>
          </a:p>
          <a:p>
            <a:r>
              <a:rPr lang="en-GB" dirty="0"/>
              <a:t>Prohibition rests upon the presumption that or hope that to stem the supply can change the game in relation to drug trafficking.</a:t>
            </a:r>
          </a:p>
          <a:p>
            <a:endParaRPr lang="en-GB" dirty="0"/>
          </a:p>
          <a:p>
            <a:r>
              <a:rPr lang="en-GB" dirty="0"/>
              <a:t>However, Police activity tends to result in the punishment of the weaker ‘small’ players leaving large scale organised crime largely untouched.</a:t>
            </a:r>
          </a:p>
          <a:p>
            <a:endParaRPr lang="en-GB" dirty="0"/>
          </a:p>
          <a:p>
            <a:r>
              <a:rPr lang="en-GB" dirty="0"/>
              <a:t>In general terms, drug seizures account for only about 10% of the estimated drugs in transit.</a:t>
            </a:r>
          </a:p>
          <a:p>
            <a:endParaRPr lang="en-GB" dirty="0"/>
          </a:p>
          <a:p>
            <a:r>
              <a:rPr lang="en-GB" dirty="0"/>
              <a:t>The UN estimate of drug users in the world in 2010 was over 250 million people with the trade being worth well over £160 billion</a:t>
            </a:r>
          </a:p>
          <a:p>
            <a:pPr marL="0" indent="0">
              <a:buNone/>
            </a:pPr>
            <a:endParaRPr lang="en-GB" dirty="0"/>
          </a:p>
          <a:p>
            <a:pPr marL="0" indent="0">
              <a:buNone/>
            </a:pPr>
            <a:endParaRPr lang="en-GB" dirty="0"/>
          </a:p>
          <a:p>
            <a:pPr marL="0" indent="0">
              <a:buNone/>
            </a:pPr>
            <a:r>
              <a:rPr lang="en-GB" dirty="0"/>
              <a:t>Bowling &amp; </a:t>
            </a:r>
            <a:r>
              <a:rPr lang="en-GB" dirty="0" err="1"/>
              <a:t>Sheptycki</a:t>
            </a:r>
            <a:r>
              <a:rPr lang="en-GB" dirty="0"/>
              <a:t> (2012)</a:t>
            </a:r>
          </a:p>
        </p:txBody>
      </p:sp>
    </p:spTree>
    <p:extLst>
      <p:ext uri="{BB962C8B-B14F-4D97-AF65-F5344CB8AC3E}">
        <p14:creationId xmlns:p14="http://schemas.microsoft.com/office/powerpoint/2010/main" val="3757406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564904"/>
            <a:ext cx="8229600" cy="1143000"/>
          </a:xfrm>
        </p:spPr>
        <p:txBody>
          <a:bodyPr>
            <a:normAutofit fontScale="90000"/>
          </a:bodyPr>
          <a:lstStyle/>
          <a:p>
            <a:r>
              <a:rPr lang="en-GB" b="1" dirty="0">
                <a:solidFill>
                  <a:srgbClr val="FF0000"/>
                </a:solidFill>
              </a:rPr>
              <a:t>What issues/obstacles do you think there might be in relation to the transnational policing of the supply of drugs?</a:t>
            </a:r>
          </a:p>
        </p:txBody>
      </p:sp>
    </p:spTree>
    <p:extLst>
      <p:ext uri="{BB962C8B-B14F-4D97-AF65-F5344CB8AC3E}">
        <p14:creationId xmlns:p14="http://schemas.microsoft.com/office/powerpoint/2010/main" val="20935209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vert="horz" lIns="91440" tIns="45720" rIns="91440" bIns="45720" rtlCol="0" anchor="t">
            <a:normAutofit/>
          </a:bodyPr>
          <a:lstStyle/>
          <a:p>
            <a:pPr marL="0" indent="0" algn="ctr">
              <a:buNone/>
            </a:pPr>
            <a:endParaRPr lang="en-GB" sz="2800" dirty="0">
              <a:solidFill>
                <a:srgbClr val="FF0000"/>
              </a:solidFill>
            </a:endParaRPr>
          </a:p>
          <a:p>
            <a:pPr marL="0" indent="0" algn="ctr">
              <a:buNone/>
            </a:pPr>
            <a:endParaRPr lang="en-GB" sz="2800" dirty="0">
              <a:solidFill>
                <a:srgbClr val="FF0000"/>
              </a:solidFill>
            </a:endParaRPr>
          </a:p>
          <a:p>
            <a:pPr marL="0" indent="0" algn="ctr">
              <a:buNone/>
            </a:pPr>
            <a:r>
              <a:rPr lang="en-GB" sz="2800" dirty="0">
                <a:solidFill>
                  <a:srgbClr val="FF0000"/>
                </a:solidFill>
              </a:rPr>
              <a:t>Take 5 Minutes to consider?</a:t>
            </a:r>
            <a:endParaRPr lang="en-GB" sz="2800" dirty="0">
              <a:solidFill>
                <a:srgbClr val="FF0000"/>
              </a:solidFill>
              <a:cs typeface="Calibri"/>
            </a:endParaRPr>
          </a:p>
        </p:txBody>
      </p:sp>
    </p:spTree>
    <p:extLst>
      <p:ext uri="{BB962C8B-B14F-4D97-AF65-F5344CB8AC3E}">
        <p14:creationId xmlns:p14="http://schemas.microsoft.com/office/powerpoint/2010/main" val="3501269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15345566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rgbClr val="FF0000"/>
                </a:solidFill>
              </a:rPr>
              <a:t>Issues with Transnational Policing of the Supply of Drugs</a:t>
            </a:r>
          </a:p>
        </p:txBody>
      </p:sp>
      <p:sp>
        <p:nvSpPr>
          <p:cNvPr id="3" name="Content Placeholder 2"/>
          <p:cNvSpPr>
            <a:spLocks noGrp="1"/>
          </p:cNvSpPr>
          <p:nvPr>
            <p:ph sz="half" idx="2"/>
          </p:nvPr>
        </p:nvSpPr>
        <p:spPr>
          <a:xfrm>
            <a:off x="395536" y="2132856"/>
            <a:ext cx="4318000" cy="5154157"/>
          </a:xfrm>
        </p:spPr>
        <p:txBody>
          <a:bodyPr>
            <a:normAutofit/>
          </a:bodyPr>
          <a:lstStyle/>
          <a:p>
            <a:r>
              <a:rPr lang="en-GB" dirty="0"/>
              <a:t>Very limited impact</a:t>
            </a:r>
          </a:p>
          <a:p>
            <a:r>
              <a:rPr lang="en-GB" dirty="0" err="1">
                <a:solidFill>
                  <a:srgbClr val="FF0000"/>
                </a:solidFill>
              </a:rPr>
              <a:t>Werb</a:t>
            </a:r>
            <a:r>
              <a:rPr lang="en-GB" dirty="0">
                <a:solidFill>
                  <a:srgbClr val="FF0000"/>
                </a:solidFill>
              </a:rPr>
              <a:t> et al (2013):</a:t>
            </a:r>
          </a:p>
          <a:p>
            <a:pPr marL="0" indent="0" algn="ctr">
              <a:buNone/>
            </a:pPr>
            <a:r>
              <a:rPr lang="en-GB" i="1" dirty="0"/>
              <a:t>“…expanding efforts at </a:t>
            </a:r>
          </a:p>
          <a:p>
            <a:pPr marL="0" indent="0" algn="ctr">
              <a:buNone/>
            </a:pPr>
            <a:r>
              <a:rPr lang="en-GB" i="1" dirty="0"/>
              <a:t>controlling</a:t>
            </a:r>
          </a:p>
          <a:p>
            <a:pPr marL="0" indent="0" algn="ctr">
              <a:buNone/>
            </a:pPr>
            <a:r>
              <a:rPr lang="en-GB" i="1" dirty="0"/>
              <a:t>the global illegal drug market </a:t>
            </a:r>
          </a:p>
          <a:p>
            <a:pPr marL="0" indent="0" algn="ctr">
              <a:buNone/>
            </a:pPr>
            <a:r>
              <a:rPr lang="en-GB" i="1" dirty="0"/>
              <a:t>through law enforcement </a:t>
            </a:r>
          </a:p>
          <a:p>
            <a:pPr marL="0" indent="0" algn="ctr">
              <a:buNone/>
            </a:pPr>
            <a:r>
              <a:rPr lang="en-GB" i="1" dirty="0"/>
              <a:t>are failing.”</a:t>
            </a:r>
          </a:p>
          <a:p>
            <a:pPr marL="0" indent="0" algn="ctr">
              <a:buNone/>
            </a:pPr>
            <a:endParaRPr lang="en-GB" dirty="0"/>
          </a:p>
          <a:p>
            <a:r>
              <a:rPr lang="en-GB" dirty="0"/>
              <a:t>Prices have fallen and purity has increased</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8933" y="2132856"/>
            <a:ext cx="3285067" cy="46768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36958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0000"/>
                </a:solidFill>
              </a:rPr>
              <a:t>2.  National policing</a:t>
            </a:r>
          </a:p>
        </p:txBody>
      </p:sp>
      <p:sp>
        <p:nvSpPr>
          <p:cNvPr id="3" name="Content Placeholder 2"/>
          <p:cNvSpPr>
            <a:spLocks noGrp="1"/>
          </p:cNvSpPr>
          <p:nvPr>
            <p:ph idx="1"/>
          </p:nvPr>
        </p:nvSpPr>
        <p:spPr/>
        <p:txBody>
          <a:bodyPr/>
          <a:lstStyle/>
          <a:p>
            <a:r>
              <a:rPr lang="en-US" dirty="0"/>
              <a:t>Major changes in </a:t>
            </a:r>
            <a:r>
              <a:rPr lang="en-GB" dirty="0"/>
              <a:t>organisational</a:t>
            </a:r>
            <a:r>
              <a:rPr lang="en-US" dirty="0"/>
              <a:t> structures in 2006, and again in 2013</a:t>
            </a:r>
          </a:p>
          <a:p>
            <a:r>
              <a:rPr lang="en-US" dirty="0"/>
              <a:t>Prior to 2006 – National Crime Squad (NCS) &amp; National Criminal Intelligence Service (NCIS)</a:t>
            </a:r>
          </a:p>
          <a:p>
            <a:r>
              <a:rPr lang="en-US" dirty="0"/>
              <a:t>2006 – 2013: </a:t>
            </a:r>
            <a:r>
              <a:rPr lang="en-US" b="1" dirty="0">
                <a:solidFill>
                  <a:srgbClr val="FF0000"/>
                </a:solidFill>
              </a:rPr>
              <a:t>Serious </a:t>
            </a:r>
            <a:r>
              <a:rPr lang="en-GB" b="1" dirty="0">
                <a:solidFill>
                  <a:srgbClr val="FF0000"/>
                </a:solidFill>
              </a:rPr>
              <a:t>Organised</a:t>
            </a:r>
            <a:r>
              <a:rPr lang="en-US" b="1" dirty="0">
                <a:solidFill>
                  <a:srgbClr val="FF0000"/>
                </a:solidFill>
              </a:rPr>
              <a:t> Crime Agency</a:t>
            </a:r>
          </a:p>
          <a:p>
            <a:pPr marL="0" indent="0">
              <a:buNone/>
            </a:pPr>
            <a:endParaRPr lang="en-US"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7392" y="4341813"/>
            <a:ext cx="3333750" cy="2238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85235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 Crime Agency </a:t>
            </a:r>
          </a:p>
        </p:txBody>
      </p:sp>
      <p:sp>
        <p:nvSpPr>
          <p:cNvPr id="3" name="Content Placeholder 2"/>
          <p:cNvSpPr>
            <a:spLocks noGrp="1"/>
          </p:cNvSpPr>
          <p:nvPr>
            <p:ph idx="1"/>
          </p:nvPr>
        </p:nvSpPr>
        <p:spPr>
          <a:xfrm>
            <a:off x="609599" y="2160591"/>
            <a:ext cx="6347714" cy="2204514"/>
          </a:xfrm>
        </p:spPr>
        <p:txBody>
          <a:bodyPr/>
          <a:lstStyle/>
          <a:p>
            <a:r>
              <a:rPr lang="en-GB" dirty="0"/>
              <a:t>Formed in 2013</a:t>
            </a:r>
          </a:p>
          <a:p>
            <a:endParaRPr lang="en-GB" dirty="0"/>
          </a:p>
          <a:p>
            <a:r>
              <a:rPr lang="en-GB" dirty="0"/>
              <a:t>In effect a UK version of the FBI</a:t>
            </a:r>
          </a:p>
          <a:p>
            <a:endParaRPr lang="en-GB" dirty="0"/>
          </a:p>
          <a:p>
            <a:endParaRPr lang="en-GB" dirty="0"/>
          </a:p>
        </p:txBody>
      </p:sp>
      <p:sp>
        <p:nvSpPr>
          <p:cNvPr id="4" name="AutoShape 2" descr="Image result for when was the nca forme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when was the nca formed"/>
          <p:cNvSpPr>
            <a:spLocks noChangeAspect="1" noChangeArrowheads="1"/>
          </p:cNvSpPr>
          <p:nvPr/>
        </p:nvSpPr>
        <p:spPr bwMode="auto">
          <a:xfrm>
            <a:off x="2195736" y="458112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Image result for nca"/>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6506" y="3861048"/>
            <a:ext cx="4083050" cy="2717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16305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0000"/>
                </a:solidFill>
              </a:rPr>
              <a:t>National policing Continued</a:t>
            </a:r>
            <a:endParaRPr lang="en-GB" dirty="0"/>
          </a:p>
        </p:txBody>
      </p:sp>
      <p:sp>
        <p:nvSpPr>
          <p:cNvPr id="3" name="Content Placeholder 2"/>
          <p:cNvSpPr>
            <a:spLocks noGrp="1"/>
          </p:cNvSpPr>
          <p:nvPr>
            <p:ph idx="1"/>
          </p:nvPr>
        </p:nvSpPr>
        <p:spPr/>
        <p:txBody>
          <a:bodyPr>
            <a:normAutofit/>
          </a:bodyPr>
          <a:lstStyle/>
          <a:p>
            <a:pPr marL="0" indent="0">
              <a:buNone/>
            </a:pPr>
            <a:r>
              <a:rPr lang="en-US" b="1" u="sng" dirty="0">
                <a:solidFill>
                  <a:srgbClr val="FF0000"/>
                </a:solidFill>
              </a:rPr>
              <a:t>2013 – National Crime Agency</a:t>
            </a:r>
          </a:p>
          <a:p>
            <a:r>
              <a:rPr lang="en-GB" dirty="0"/>
              <a:t>The NCA delivers this national response through the four pillars of: </a:t>
            </a:r>
          </a:p>
          <a:p>
            <a:r>
              <a:rPr lang="en-GB" dirty="0"/>
              <a:t> Pursue - prosecute and disrupt people engaged in serious and organised crime </a:t>
            </a:r>
          </a:p>
          <a:p>
            <a:r>
              <a:rPr lang="en-GB" dirty="0"/>
              <a:t> Prevent - prevent people from becoming involved in serious and organised crime</a:t>
            </a:r>
          </a:p>
          <a:p>
            <a:r>
              <a:rPr lang="en-GB" dirty="0"/>
              <a:t> •Protect - increase protection against serious and organised crime</a:t>
            </a:r>
          </a:p>
          <a:p>
            <a:r>
              <a:rPr lang="en-GB" dirty="0"/>
              <a:t> •Prepare - reduce the impact of serious and organised crime where it takes place</a:t>
            </a:r>
          </a:p>
          <a:p>
            <a:endParaRPr lang="en-GB" dirty="0"/>
          </a:p>
        </p:txBody>
      </p:sp>
    </p:spTree>
    <p:extLst>
      <p:ext uri="{BB962C8B-B14F-4D97-AF65-F5344CB8AC3E}">
        <p14:creationId xmlns:p14="http://schemas.microsoft.com/office/powerpoint/2010/main" val="39709588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B5517-AE88-42DC-A131-9B1AB1B82D3C}"/>
              </a:ext>
            </a:extLst>
          </p:cNvPr>
          <p:cNvSpPr>
            <a:spLocks noGrp="1"/>
          </p:cNvSpPr>
          <p:nvPr>
            <p:ph type="title"/>
          </p:nvPr>
        </p:nvSpPr>
        <p:spPr/>
        <p:txBody>
          <a:bodyPr/>
          <a:lstStyle/>
          <a:p>
            <a:r>
              <a:rPr lang="en-GB" dirty="0">
                <a:cs typeface="Calibri Light"/>
              </a:rPr>
              <a:t>Watch the Film – National Crime Agency</a:t>
            </a:r>
            <a:endParaRPr lang="en-GB" dirty="0"/>
          </a:p>
        </p:txBody>
      </p:sp>
      <p:sp>
        <p:nvSpPr>
          <p:cNvPr id="3" name="Content Placeholder 2">
            <a:extLst>
              <a:ext uri="{FF2B5EF4-FFF2-40B4-BE49-F238E27FC236}">
                <a16:creationId xmlns:a16="http://schemas.microsoft.com/office/drawing/2014/main" id="{55F83667-49F7-4296-8A48-47877A6D1D25}"/>
              </a:ext>
            </a:extLst>
          </p:cNvPr>
          <p:cNvSpPr>
            <a:spLocks noGrp="1"/>
          </p:cNvSpPr>
          <p:nvPr>
            <p:ph idx="1"/>
          </p:nvPr>
        </p:nvSpPr>
        <p:spPr/>
        <p:txBody>
          <a:bodyPr vert="horz" lIns="91440" tIns="45720" rIns="91440" bIns="45720" rtlCol="0" anchor="t">
            <a:normAutofit/>
          </a:bodyPr>
          <a:lstStyle/>
          <a:p>
            <a:pPr marL="0" indent="0">
              <a:buNone/>
            </a:pPr>
            <a:r>
              <a:rPr lang="en-GB" dirty="0">
                <a:hlinkClick r:id="rId2"/>
              </a:rPr>
              <a:t>https://www.youtube.com/watch?v=Zd7AaOuUwzQ</a:t>
            </a:r>
            <a:endParaRPr lang="en-GB" dirty="0">
              <a:cs typeface="Calibri" panose="020F0502020204030204"/>
            </a:endParaRPr>
          </a:p>
        </p:txBody>
      </p:sp>
    </p:spTree>
    <p:extLst>
      <p:ext uri="{BB962C8B-B14F-4D97-AF65-F5344CB8AC3E}">
        <p14:creationId xmlns:p14="http://schemas.microsoft.com/office/powerpoint/2010/main" val="15620039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564904"/>
            <a:ext cx="8229600" cy="1143000"/>
          </a:xfrm>
        </p:spPr>
        <p:txBody>
          <a:bodyPr>
            <a:normAutofit/>
          </a:bodyPr>
          <a:lstStyle/>
          <a:p>
            <a:r>
              <a:rPr lang="en-GB" b="1" dirty="0">
                <a:solidFill>
                  <a:srgbClr val="FF0000"/>
                </a:solidFill>
              </a:rPr>
              <a:t>What issues/obstacles do you think there might be in relation to the national policing?</a:t>
            </a:r>
          </a:p>
        </p:txBody>
      </p:sp>
    </p:spTree>
    <p:extLst>
      <p:ext uri="{BB962C8B-B14F-4D97-AF65-F5344CB8AC3E}">
        <p14:creationId xmlns:p14="http://schemas.microsoft.com/office/powerpoint/2010/main" val="493676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D36A47-C1A5-4C85-A1EE-869FDB532C0F}"/>
              </a:ext>
            </a:extLst>
          </p:cNvPr>
          <p:cNvSpPr>
            <a:spLocks noGrp="1"/>
          </p:cNvSpPr>
          <p:nvPr>
            <p:ph type="title"/>
          </p:nvPr>
        </p:nvSpPr>
        <p:spPr>
          <a:xfrm>
            <a:off x="515125" y="1153572"/>
            <a:ext cx="2400300" cy="4461163"/>
          </a:xfrm>
        </p:spPr>
        <p:txBody>
          <a:bodyPr>
            <a:normAutofit/>
          </a:bodyPr>
          <a:lstStyle/>
          <a:p>
            <a:r>
              <a:rPr lang="en-GB" dirty="0">
                <a:solidFill>
                  <a:srgbClr val="FFFFFF"/>
                </a:solidFill>
                <a:cs typeface="Calibri Light"/>
              </a:rPr>
              <a:t>Session 2</a:t>
            </a: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EF5FB4C-442C-4CCB-B8A9-EB5F0800E582}"/>
              </a:ext>
            </a:extLst>
          </p:cNvPr>
          <p:cNvSpPr>
            <a:spLocks noGrp="1"/>
          </p:cNvSpPr>
          <p:nvPr>
            <p:ph idx="1"/>
          </p:nvPr>
        </p:nvSpPr>
        <p:spPr>
          <a:xfrm>
            <a:off x="3335481" y="591344"/>
            <a:ext cx="5179868" cy="5585619"/>
          </a:xfrm>
        </p:spPr>
        <p:txBody>
          <a:bodyPr anchor="ctr">
            <a:normAutofit/>
          </a:bodyPr>
          <a:lstStyle/>
          <a:p>
            <a:endParaRPr lang="en-GB"/>
          </a:p>
        </p:txBody>
      </p:sp>
    </p:spTree>
    <p:extLst>
      <p:ext uri="{BB962C8B-B14F-4D97-AF65-F5344CB8AC3E}">
        <p14:creationId xmlns:p14="http://schemas.microsoft.com/office/powerpoint/2010/main" val="21793454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rgbClr val="FF0000"/>
                </a:solidFill>
              </a:rPr>
              <a:t>Issues with National Policing of the Supply of Drugs</a:t>
            </a:r>
          </a:p>
        </p:txBody>
      </p:sp>
      <p:sp>
        <p:nvSpPr>
          <p:cNvPr id="3" name="Content Placeholder 2"/>
          <p:cNvSpPr>
            <a:spLocks noGrp="1"/>
          </p:cNvSpPr>
          <p:nvPr>
            <p:ph idx="1"/>
          </p:nvPr>
        </p:nvSpPr>
        <p:spPr/>
        <p:txBody>
          <a:bodyPr/>
          <a:lstStyle/>
          <a:p>
            <a:r>
              <a:rPr lang="en-GB" dirty="0"/>
              <a:t>SOCA criticised for its limited impact, excessive bureaucracy, poor performance in terms of actual arrests &amp; asset recovery.</a:t>
            </a:r>
          </a:p>
          <a:p>
            <a:r>
              <a:rPr lang="en-GB" dirty="0"/>
              <a:t>2013 National Crime Agency – too soon to know.</a:t>
            </a: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4066169"/>
            <a:ext cx="4083050" cy="2717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57660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BBE43-0FF0-4362-AFFF-FC4372BAA74B}"/>
              </a:ext>
            </a:extLst>
          </p:cNvPr>
          <p:cNvSpPr>
            <a:spLocks noGrp="1"/>
          </p:cNvSpPr>
          <p:nvPr>
            <p:ph type="title"/>
          </p:nvPr>
        </p:nvSpPr>
        <p:spPr/>
        <p:txBody>
          <a:bodyPr/>
          <a:lstStyle/>
          <a:p>
            <a:r>
              <a:rPr lang="en-GB" dirty="0"/>
              <a:t>County Lines?</a:t>
            </a:r>
          </a:p>
        </p:txBody>
      </p:sp>
      <p:sp>
        <p:nvSpPr>
          <p:cNvPr id="3" name="Content Placeholder 2">
            <a:extLst>
              <a:ext uri="{FF2B5EF4-FFF2-40B4-BE49-F238E27FC236}">
                <a16:creationId xmlns:a16="http://schemas.microsoft.com/office/drawing/2014/main" id="{F7282CDF-30D5-4058-84B0-F81A568978BA}"/>
              </a:ext>
            </a:extLst>
          </p:cNvPr>
          <p:cNvSpPr>
            <a:spLocks noGrp="1"/>
          </p:cNvSpPr>
          <p:nvPr>
            <p:ph idx="1"/>
          </p:nvPr>
        </p:nvSpPr>
        <p:spPr>
          <a:xfrm>
            <a:off x="502567" y="1295544"/>
            <a:ext cx="8138865" cy="3880773"/>
          </a:xfrm>
        </p:spPr>
        <p:txBody>
          <a:bodyPr>
            <a:noAutofit/>
          </a:bodyPr>
          <a:lstStyle/>
          <a:p>
            <a:r>
              <a:rPr lang="en-GB" dirty="0"/>
              <a:t>An organised crime group (or urban gang) from an area such as London, Birmingham and Liverpool who extends their drug dealing enterprise across county boundaries is known as a running a ‘county line’.</a:t>
            </a:r>
          </a:p>
          <a:p>
            <a:r>
              <a:rPr lang="en-GB" dirty="0"/>
              <a:t>Organised crime groups often use young people or vulnerable adults to deliver their drugs, coercing them with payment or gifts or by forcing them through intimidation and violence.</a:t>
            </a:r>
          </a:p>
          <a:p>
            <a:r>
              <a:rPr lang="en-GB" dirty="0"/>
              <a:t>Children as young as 12 years old can be targeted and recruited to travel between the urban home county and more rural locations to deliver drugs and collect cash on behalf of the dealers. This helps the urban gang members evade detection.</a:t>
            </a:r>
          </a:p>
          <a:p>
            <a:r>
              <a:rPr lang="en-GB" dirty="0"/>
              <a:t>Human trafficking forms part of this type of crime. Dealers will often force young and vulnerable people into storing and supplying drugs, with ‘runners’ sometimes going to extreme lengths to avoid the police finding the drugs on them.</a:t>
            </a:r>
          </a:p>
        </p:txBody>
      </p:sp>
    </p:spTree>
    <p:extLst>
      <p:ext uri="{BB962C8B-B14F-4D97-AF65-F5344CB8AC3E}">
        <p14:creationId xmlns:p14="http://schemas.microsoft.com/office/powerpoint/2010/main" val="14596990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91CF8-3E43-41FC-98C2-8A350ED9FABF}"/>
              </a:ext>
            </a:extLst>
          </p:cNvPr>
          <p:cNvSpPr>
            <a:spLocks noGrp="1"/>
          </p:cNvSpPr>
          <p:nvPr>
            <p:ph type="title"/>
          </p:nvPr>
        </p:nvSpPr>
        <p:spPr>
          <a:xfrm>
            <a:off x="755576" y="260648"/>
            <a:ext cx="6347713" cy="1320800"/>
          </a:xfrm>
        </p:spPr>
        <p:txBody>
          <a:bodyPr/>
          <a:lstStyle/>
          <a:p>
            <a:r>
              <a:rPr lang="en-GB" dirty="0"/>
              <a:t>County Lines – who do they target</a:t>
            </a:r>
          </a:p>
        </p:txBody>
      </p:sp>
      <p:sp>
        <p:nvSpPr>
          <p:cNvPr id="3" name="Content Placeholder 2">
            <a:extLst>
              <a:ext uri="{FF2B5EF4-FFF2-40B4-BE49-F238E27FC236}">
                <a16:creationId xmlns:a16="http://schemas.microsoft.com/office/drawing/2014/main" id="{612337E5-4D89-46C8-81FF-791D07C0F555}"/>
              </a:ext>
            </a:extLst>
          </p:cNvPr>
          <p:cNvSpPr>
            <a:spLocks noGrp="1"/>
          </p:cNvSpPr>
          <p:nvPr>
            <p:ph idx="1"/>
          </p:nvPr>
        </p:nvSpPr>
        <p:spPr>
          <a:xfrm>
            <a:off x="323528" y="1581448"/>
            <a:ext cx="8280919" cy="5015904"/>
          </a:xfrm>
        </p:spPr>
        <p:txBody>
          <a:bodyPr>
            <a:noAutofit/>
          </a:bodyPr>
          <a:lstStyle/>
          <a:p>
            <a:pPr>
              <a:buFont typeface="Arial" panose="020B0604020202020204" pitchFamily="34" charset="0"/>
              <a:buChar char="•"/>
            </a:pPr>
            <a:r>
              <a:rPr lang="en-GB" dirty="0"/>
              <a:t>Having prior experience of neglect, physical or sexual abuse;</a:t>
            </a:r>
            <a:br>
              <a:rPr lang="en-GB" dirty="0"/>
            </a:br>
            <a:endParaRPr lang="en-GB" dirty="0"/>
          </a:p>
          <a:p>
            <a:pPr>
              <a:buFont typeface="Arial" panose="020B0604020202020204" pitchFamily="34" charset="0"/>
              <a:buChar char="•"/>
            </a:pPr>
            <a:r>
              <a:rPr lang="en-GB" dirty="0"/>
              <a:t>Lack of a safe/stable home environment;</a:t>
            </a:r>
            <a:br>
              <a:rPr lang="en-GB" dirty="0"/>
            </a:br>
            <a:endParaRPr lang="en-GB" dirty="0"/>
          </a:p>
          <a:p>
            <a:pPr>
              <a:buFont typeface="Arial" panose="020B0604020202020204" pitchFamily="34" charset="0"/>
              <a:buChar char="•"/>
            </a:pPr>
            <a:r>
              <a:rPr lang="en-GB" dirty="0"/>
              <a:t>Social isolation or social difficulties;</a:t>
            </a:r>
            <a:br>
              <a:rPr lang="en-GB" dirty="0"/>
            </a:br>
            <a:endParaRPr lang="en-GB" dirty="0"/>
          </a:p>
          <a:p>
            <a:pPr>
              <a:buFont typeface="Arial" panose="020B0604020202020204" pitchFamily="34" charset="0"/>
              <a:buChar char="•"/>
            </a:pPr>
            <a:r>
              <a:rPr lang="en-GB" dirty="0"/>
              <a:t>Economic vulnerability;</a:t>
            </a:r>
            <a:br>
              <a:rPr lang="en-GB" dirty="0"/>
            </a:br>
            <a:endParaRPr lang="en-GB" dirty="0"/>
          </a:p>
          <a:p>
            <a:pPr>
              <a:buFont typeface="Arial" panose="020B0604020202020204" pitchFamily="34" charset="0"/>
              <a:buChar char="•"/>
            </a:pPr>
            <a:r>
              <a:rPr lang="en-GB" dirty="0"/>
              <a:t>Homelessness or insecure accommodation status;</a:t>
            </a:r>
            <a:br>
              <a:rPr lang="en-GB" dirty="0"/>
            </a:br>
            <a:endParaRPr lang="en-GB" dirty="0"/>
          </a:p>
          <a:p>
            <a:pPr>
              <a:buFont typeface="Arial" panose="020B0604020202020204" pitchFamily="34" charset="0"/>
              <a:buChar char="•"/>
            </a:pPr>
            <a:r>
              <a:rPr lang="en-GB" dirty="0"/>
              <a:t>Connections with other people involved in gangs;</a:t>
            </a:r>
            <a:br>
              <a:rPr lang="en-GB" dirty="0"/>
            </a:br>
            <a:endParaRPr lang="en-GB" dirty="0"/>
          </a:p>
          <a:p>
            <a:pPr>
              <a:buFont typeface="Arial" panose="020B0604020202020204" pitchFamily="34" charset="0"/>
              <a:buChar char="•"/>
            </a:pPr>
            <a:r>
              <a:rPr lang="en-GB" dirty="0"/>
              <a:t>Having a physical or learning disability;</a:t>
            </a:r>
            <a:br>
              <a:rPr lang="en-GB" dirty="0"/>
            </a:br>
            <a:endParaRPr lang="en-GB" dirty="0"/>
          </a:p>
          <a:p>
            <a:pPr>
              <a:buFont typeface="Arial" panose="020B0604020202020204" pitchFamily="34" charset="0"/>
              <a:buChar char="•"/>
            </a:pPr>
            <a:r>
              <a:rPr lang="en-GB" dirty="0"/>
              <a:t>Having substance misuse or mental health issues;</a:t>
            </a:r>
            <a:br>
              <a:rPr lang="en-GB" dirty="0"/>
            </a:br>
            <a:endParaRPr lang="en-GB" dirty="0"/>
          </a:p>
          <a:p>
            <a:pPr marL="0" indent="0">
              <a:buNone/>
            </a:pPr>
            <a:r>
              <a:rPr lang="en-GB" dirty="0"/>
              <a:t>Being a ‘looked after’ child, particularly in residential care;</a:t>
            </a:r>
            <a:br>
              <a:rPr lang="en-GB" dirty="0"/>
            </a:br>
            <a:endParaRPr lang="en-GB" dirty="0"/>
          </a:p>
          <a:p>
            <a:pPr marL="0" indent="0">
              <a:buNone/>
            </a:pPr>
            <a:r>
              <a:rPr lang="en-GB" dirty="0"/>
              <a:t>Resident of social housing in drug hotspot, particularly young females with children.</a:t>
            </a:r>
          </a:p>
        </p:txBody>
      </p:sp>
    </p:spTree>
    <p:extLst>
      <p:ext uri="{BB962C8B-B14F-4D97-AF65-F5344CB8AC3E}">
        <p14:creationId xmlns:p14="http://schemas.microsoft.com/office/powerpoint/2010/main" val="3323339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9BBAE-0CE0-4597-883D-146226A4EB44}"/>
              </a:ext>
            </a:extLst>
          </p:cNvPr>
          <p:cNvSpPr>
            <a:spLocks noGrp="1"/>
          </p:cNvSpPr>
          <p:nvPr>
            <p:ph type="title"/>
          </p:nvPr>
        </p:nvSpPr>
        <p:spPr/>
        <p:txBody>
          <a:bodyPr/>
          <a:lstStyle/>
          <a:p>
            <a:r>
              <a:rPr lang="en-GB" dirty="0">
                <a:cs typeface="Calibri Light"/>
              </a:rPr>
              <a:t>Watch the Film – County Lines</a:t>
            </a:r>
            <a:endParaRPr lang="en-GB" dirty="0"/>
          </a:p>
        </p:txBody>
      </p:sp>
      <p:sp>
        <p:nvSpPr>
          <p:cNvPr id="3" name="Content Placeholder 2">
            <a:extLst>
              <a:ext uri="{FF2B5EF4-FFF2-40B4-BE49-F238E27FC236}">
                <a16:creationId xmlns:a16="http://schemas.microsoft.com/office/drawing/2014/main" id="{C240CD08-55DA-49CE-8468-28483A3EEC7A}"/>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https://www.youtube.com/watch?v=JPXlx9C0Rxs</a:t>
            </a:r>
            <a:endParaRPr lang="en-GB">
              <a:cs typeface="Calibri" panose="020F0502020204030204"/>
            </a:endParaRPr>
          </a:p>
        </p:txBody>
      </p:sp>
    </p:spTree>
    <p:extLst>
      <p:ext uri="{BB962C8B-B14F-4D97-AF65-F5344CB8AC3E}">
        <p14:creationId xmlns:p14="http://schemas.microsoft.com/office/powerpoint/2010/main" val="12115194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3.  Local policing</a:t>
            </a:r>
          </a:p>
        </p:txBody>
      </p:sp>
      <p:sp>
        <p:nvSpPr>
          <p:cNvPr id="3" name="Content Placeholder 2"/>
          <p:cNvSpPr>
            <a:spLocks noGrp="1"/>
          </p:cNvSpPr>
          <p:nvPr>
            <p:ph idx="1"/>
          </p:nvPr>
        </p:nvSpPr>
        <p:spPr/>
        <p:txBody>
          <a:bodyPr/>
          <a:lstStyle/>
          <a:p>
            <a:r>
              <a:rPr lang="en-GB" dirty="0"/>
              <a:t>Stop &amp; Search</a:t>
            </a:r>
          </a:p>
          <a:p>
            <a:r>
              <a:rPr lang="en-GB" dirty="0"/>
              <a:t>Raids </a:t>
            </a:r>
          </a:p>
          <a:p>
            <a:r>
              <a:rPr lang="en-GB" dirty="0"/>
              <a:t>Intelligence based on key informants</a:t>
            </a:r>
          </a:p>
          <a:p>
            <a:r>
              <a:rPr lang="en-GB" dirty="0"/>
              <a:t>Use of Disruptive Street Policing</a:t>
            </a:r>
          </a:p>
          <a:p>
            <a:r>
              <a:rPr lang="en-GB" dirty="0"/>
              <a:t>Police Visibility</a:t>
            </a:r>
          </a:p>
          <a:p>
            <a:r>
              <a:rPr lang="en-GB" dirty="0"/>
              <a:t>Focus tends to be </a:t>
            </a:r>
          </a:p>
          <a:p>
            <a:pPr marL="0" indent="0">
              <a:buNone/>
            </a:pPr>
            <a:r>
              <a:rPr lang="en-GB" dirty="0"/>
              <a:t>users or minor dealers.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7488" y="3873234"/>
            <a:ext cx="4189312" cy="2786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830101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71602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68760"/>
            <a:ext cx="8229600" cy="4018458"/>
          </a:xfrm>
        </p:spPr>
        <p:txBody>
          <a:bodyPr>
            <a:normAutofit/>
          </a:bodyPr>
          <a:lstStyle/>
          <a:p>
            <a:r>
              <a:rPr lang="en-GB" b="1" dirty="0">
                <a:solidFill>
                  <a:srgbClr val="FF0000"/>
                </a:solidFill>
              </a:rPr>
              <a:t>What impact do you think local policing generally has? And, what issues might there be with local level policing in this way?</a:t>
            </a:r>
          </a:p>
        </p:txBody>
      </p:sp>
    </p:spTree>
    <p:extLst>
      <p:ext uri="{BB962C8B-B14F-4D97-AF65-F5344CB8AC3E}">
        <p14:creationId xmlns:p14="http://schemas.microsoft.com/office/powerpoint/2010/main" val="17342847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FF0000"/>
                </a:solidFill>
              </a:rPr>
              <a:t>3.  Local policing Continued</a:t>
            </a:r>
          </a:p>
        </p:txBody>
      </p:sp>
      <p:sp>
        <p:nvSpPr>
          <p:cNvPr id="3" name="Content Placeholder 2"/>
          <p:cNvSpPr>
            <a:spLocks noGrp="1"/>
          </p:cNvSpPr>
          <p:nvPr>
            <p:ph idx="1"/>
          </p:nvPr>
        </p:nvSpPr>
        <p:spPr/>
        <p:txBody>
          <a:bodyPr>
            <a:normAutofit/>
          </a:bodyPr>
          <a:lstStyle/>
          <a:p>
            <a:r>
              <a:rPr lang="en-US" dirty="0"/>
              <a:t>Considerable degree of discretion for frontline officers in terms of action.</a:t>
            </a:r>
          </a:p>
          <a:p>
            <a:r>
              <a:rPr lang="en-US" dirty="0"/>
              <a:t>There is scope here for an officer’s own opinion to effect how they implement policy.</a:t>
            </a:r>
          </a:p>
          <a:p>
            <a:r>
              <a:rPr lang="en-US" dirty="0"/>
              <a:t>Policy is/could effectively be deprived by officers on the ground exercising their decision.</a:t>
            </a:r>
          </a:p>
          <a:p>
            <a:r>
              <a:rPr lang="en-US" dirty="0"/>
              <a:t>Questions what the role of central legislation actually is.</a:t>
            </a:r>
          </a:p>
        </p:txBody>
      </p:sp>
    </p:spTree>
    <p:extLst>
      <p:ext uri="{BB962C8B-B14F-4D97-AF65-F5344CB8AC3E}">
        <p14:creationId xmlns:p14="http://schemas.microsoft.com/office/powerpoint/2010/main" val="30225876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Impact of Local Policing</a:t>
            </a:r>
          </a:p>
        </p:txBody>
      </p:sp>
      <p:sp>
        <p:nvSpPr>
          <p:cNvPr id="3" name="Content Placeholder 2"/>
          <p:cNvSpPr>
            <a:spLocks noGrp="1"/>
          </p:cNvSpPr>
          <p:nvPr>
            <p:ph idx="1"/>
          </p:nvPr>
        </p:nvSpPr>
        <p:spPr/>
        <p:txBody>
          <a:bodyPr/>
          <a:lstStyle/>
          <a:p>
            <a:r>
              <a:rPr lang="en-GB" dirty="0"/>
              <a:t>Driving some markets underground</a:t>
            </a:r>
          </a:p>
          <a:p>
            <a:r>
              <a:rPr lang="en-GB" dirty="0"/>
              <a:t>Impact on price?</a:t>
            </a:r>
          </a:p>
          <a:p>
            <a:r>
              <a:rPr lang="en-GB" dirty="0"/>
              <a:t>Dependence on work partnerships e.g. probation services – social services – police etc…</a:t>
            </a:r>
          </a:p>
          <a:p>
            <a:r>
              <a:rPr lang="en-GB" dirty="0"/>
              <a:t>Raids ineffective in isolation – must have services available (Dixon &amp; Mather – on reading list)</a:t>
            </a:r>
          </a:p>
        </p:txBody>
      </p:sp>
    </p:spTree>
    <p:extLst>
      <p:ext uri="{BB962C8B-B14F-4D97-AF65-F5344CB8AC3E}">
        <p14:creationId xmlns:p14="http://schemas.microsoft.com/office/powerpoint/2010/main" val="41722665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358AA-EAD3-4348-A789-02A475CEF913}"/>
              </a:ext>
            </a:extLst>
          </p:cNvPr>
          <p:cNvSpPr>
            <a:spLocks noGrp="1"/>
          </p:cNvSpPr>
          <p:nvPr>
            <p:ph type="title"/>
          </p:nvPr>
        </p:nvSpPr>
        <p:spPr>
          <a:xfrm>
            <a:off x="1398143" y="2636911"/>
            <a:ext cx="6347713" cy="1564101"/>
          </a:xfrm>
        </p:spPr>
        <p:txBody>
          <a:bodyPr>
            <a:normAutofit/>
          </a:bodyPr>
          <a:lstStyle/>
          <a:p>
            <a:r>
              <a:rPr lang="en-GB" dirty="0"/>
              <a:t>In Relation to County Lines how important is the EBP approach to resolving this problem?</a:t>
            </a:r>
          </a:p>
        </p:txBody>
      </p:sp>
      <p:sp>
        <p:nvSpPr>
          <p:cNvPr id="3" name="Content Placeholder 2">
            <a:extLst>
              <a:ext uri="{FF2B5EF4-FFF2-40B4-BE49-F238E27FC236}">
                <a16:creationId xmlns:a16="http://schemas.microsoft.com/office/drawing/2014/main" id="{D387F4AD-0BF2-43BB-9FFA-617E3BD1428B}"/>
              </a:ext>
            </a:extLst>
          </p:cNvPr>
          <p:cNvSpPr>
            <a:spLocks noGrp="1"/>
          </p:cNvSpPr>
          <p:nvPr>
            <p:ph idx="1"/>
          </p:nvPr>
        </p:nvSpPr>
        <p:spPr>
          <a:xfrm>
            <a:off x="609599" y="5949280"/>
            <a:ext cx="6347714" cy="92083"/>
          </a:xfrm>
        </p:spPr>
        <p:txBody>
          <a:bodyPr>
            <a:normAutofit fontScale="25000" lnSpcReduction="20000"/>
          </a:bodyPr>
          <a:lstStyle/>
          <a:p>
            <a:pPr marL="0" indent="0">
              <a:buNone/>
            </a:pPr>
            <a:endParaRPr lang="en-GB" dirty="0"/>
          </a:p>
        </p:txBody>
      </p:sp>
    </p:spTree>
    <p:extLst>
      <p:ext uri="{BB962C8B-B14F-4D97-AF65-F5344CB8AC3E}">
        <p14:creationId xmlns:p14="http://schemas.microsoft.com/office/powerpoint/2010/main" val="30258685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6998219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28217444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rgbClr val="FF0000"/>
                </a:solidFill>
              </a:rPr>
              <a:t>General Concerns relating to the Policing of Drugs</a:t>
            </a:r>
          </a:p>
        </p:txBody>
      </p:sp>
      <p:sp>
        <p:nvSpPr>
          <p:cNvPr id="3" name="Content Placeholder 2"/>
          <p:cNvSpPr>
            <a:spLocks noGrp="1"/>
          </p:cNvSpPr>
          <p:nvPr>
            <p:ph idx="1"/>
          </p:nvPr>
        </p:nvSpPr>
        <p:spPr/>
        <p:txBody>
          <a:bodyPr/>
          <a:lstStyle/>
          <a:p>
            <a:pPr lvl="0"/>
            <a:r>
              <a:rPr lang="en-GB" dirty="0"/>
              <a:t>Corruption</a:t>
            </a:r>
          </a:p>
          <a:p>
            <a:pPr lvl="0"/>
            <a:r>
              <a:rPr lang="en-GB" dirty="0"/>
              <a:t>Methods &amp; practices employed</a:t>
            </a:r>
          </a:p>
          <a:p>
            <a:pPr lvl="0"/>
            <a:r>
              <a:rPr lang="en-GB" dirty="0"/>
              <a:t>Disrespect for the law &amp; its enforcers</a:t>
            </a:r>
          </a:p>
          <a:p>
            <a:pPr lvl="0"/>
            <a:r>
              <a:rPr lang="en-GB" dirty="0"/>
              <a:t>Forcing users &amp; dealers underground</a:t>
            </a:r>
          </a:p>
          <a:p>
            <a:pPr lvl="0"/>
            <a:r>
              <a:rPr lang="en-GB" dirty="0"/>
              <a:t>Displacement</a:t>
            </a:r>
          </a:p>
          <a:p>
            <a:endParaRPr lang="en-US" dirty="0"/>
          </a:p>
        </p:txBody>
      </p:sp>
    </p:spTree>
    <p:extLst>
      <p:ext uri="{BB962C8B-B14F-4D97-AF65-F5344CB8AC3E}">
        <p14:creationId xmlns:p14="http://schemas.microsoft.com/office/powerpoint/2010/main" val="38279127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rgbClr val="FF0000"/>
                </a:solidFill>
              </a:rPr>
              <a:t>Concerns relating to the Policing of Drugs Continued</a:t>
            </a:r>
            <a:endParaRPr lang="en-US" dirty="0"/>
          </a:p>
        </p:txBody>
      </p:sp>
      <p:sp>
        <p:nvSpPr>
          <p:cNvPr id="3" name="Content Placeholder 2"/>
          <p:cNvSpPr>
            <a:spLocks noGrp="1"/>
          </p:cNvSpPr>
          <p:nvPr>
            <p:ph idx="1"/>
          </p:nvPr>
        </p:nvSpPr>
        <p:spPr/>
        <p:txBody>
          <a:bodyPr/>
          <a:lstStyle/>
          <a:p>
            <a:pPr lvl="0"/>
            <a:r>
              <a:rPr lang="en-GB" dirty="0"/>
              <a:t>Mapping</a:t>
            </a:r>
          </a:p>
          <a:p>
            <a:pPr lvl="0"/>
            <a:r>
              <a:rPr lang="en-GB" dirty="0"/>
              <a:t>Stereotyping &amp; oversimplification of markets</a:t>
            </a:r>
          </a:p>
          <a:p>
            <a:pPr lvl="0"/>
            <a:r>
              <a:rPr lang="en-GB" dirty="0"/>
              <a:t>Finite resources &amp; police priorities</a:t>
            </a:r>
          </a:p>
          <a:p>
            <a:pPr lvl="0"/>
            <a:r>
              <a:rPr lang="en-GB" dirty="0"/>
              <a:t>Mixed messages from senior police officers?</a:t>
            </a:r>
          </a:p>
          <a:p>
            <a:endParaRPr lang="en-US"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70665" y="3930969"/>
            <a:ext cx="3897841" cy="29270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983730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Drugs in UK prisons</a:t>
            </a:r>
          </a:p>
        </p:txBody>
      </p:sp>
      <p:sp>
        <p:nvSpPr>
          <p:cNvPr id="3" name="Content Placeholder 2"/>
          <p:cNvSpPr>
            <a:spLocks noGrp="1"/>
          </p:cNvSpPr>
          <p:nvPr>
            <p:ph idx="1"/>
          </p:nvPr>
        </p:nvSpPr>
        <p:spPr/>
        <p:txBody>
          <a:bodyPr/>
          <a:lstStyle/>
          <a:p>
            <a:pPr marL="0" indent="0" algn="ctr">
              <a:buNone/>
            </a:pPr>
            <a:endParaRPr lang="en-GB" b="1" u="sng" dirty="0"/>
          </a:p>
          <a:p>
            <a:pPr marL="0" indent="0" algn="ctr">
              <a:buNone/>
            </a:pPr>
            <a:endParaRPr lang="en-GB" u="sng" dirty="0"/>
          </a:p>
          <a:p>
            <a:pPr marL="0" indent="0" algn="ctr">
              <a:buNone/>
            </a:pPr>
            <a:r>
              <a:rPr lang="en-GB" sz="2000" b="1" dirty="0">
                <a:solidFill>
                  <a:srgbClr val="FF0000"/>
                </a:solidFill>
              </a:rPr>
              <a:t>If the drug problem is hard to control in Prisons how difficult is it to resources and control on the outside?</a:t>
            </a:r>
            <a:endParaRPr lang="en-GB" sz="2000" dirty="0">
              <a:solidFill>
                <a:srgbClr val="FF0000"/>
              </a:solidFill>
            </a:endParaRPr>
          </a:p>
        </p:txBody>
      </p:sp>
    </p:spTree>
    <p:extLst>
      <p:ext uri="{BB962C8B-B14F-4D97-AF65-F5344CB8AC3E}">
        <p14:creationId xmlns:p14="http://schemas.microsoft.com/office/powerpoint/2010/main" val="180105002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FF0000"/>
                </a:solidFill>
              </a:rPr>
              <a:t>Conclusion</a:t>
            </a:r>
          </a:p>
        </p:txBody>
      </p:sp>
      <p:sp>
        <p:nvSpPr>
          <p:cNvPr id="3" name="Content Placeholder 2"/>
          <p:cNvSpPr>
            <a:spLocks noGrp="1"/>
          </p:cNvSpPr>
          <p:nvPr>
            <p:ph idx="1"/>
          </p:nvPr>
        </p:nvSpPr>
        <p:spPr/>
        <p:txBody>
          <a:bodyPr>
            <a:normAutofit/>
          </a:bodyPr>
          <a:lstStyle/>
          <a:p>
            <a:r>
              <a:rPr lang="en-GB" dirty="0"/>
              <a:t>Policing Drug Supply has had relatively little impact to date.</a:t>
            </a:r>
          </a:p>
          <a:p>
            <a:r>
              <a:rPr lang="en-GB" dirty="0"/>
              <a:t>Adverse/Perverse Consequences </a:t>
            </a:r>
          </a:p>
          <a:p>
            <a:r>
              <a:rPr lang="en-GB" dirty="0"/>
              <a:t>Prevention of purchase and sale not an achievable goal.</a:t>
            </a:r>
          </a:p>
          <a:p>
            <a:pPr marL="0" indent="0">
              <a:buNone/>
            </a:pPr>
            <a:r>
              <a:rPr lang="en-GB" b="1" dirty="0">
                <a:solidFill>
                  <a:srgbClr val="FF0000"/>
                </a:solidFill>
              </a:rPr>
              <a:t>Solutions?</a:t>
            </a:r>
          </a:p>
          <a:p>
            <a:r>
              <a:rPr lang="en-GB" dirty="0"/>
              <a:t>Make Drugs legal?</a:t>
            </a:r>
          </a:p>
          <a:p>
            <a:r>
              <a:rPr lang="en-GB" dirty="0"/>
              <a:t>Arrest Dealers?</a:t>
            </a:r>
          </a:p>
          <a:p>
            <a:r>
              <a:rPr lang="en-GB" dirty="0"/>
              <a:t>Shut down Websites?</a:t>
            </a:r>
          </a:p>
          <a:p>
            <a:r>
              <a:rPr lang="en-GB" dirty="0"/>
              <a:t>Policy-implications – ‘war on drugs’? </a:t>
            </a:r>
          </a:p>
        </p:txBody>
      </p:sp>
    </p:spTree>
    <p:extLst>
      <p:ext uri="{BB962C8B-B14F-4D97-AF65-F5344CB8AC3E}">
        <p14:creationId xmlns:p14="http://schemas.microsoft.com/office/powerpoint/2010/main" val="13197630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490066"/>
          </a:xfrm>
        </p:spPr>
        <p:txBody>
          <a:bodyPr>
            <a:normAutofit fontScale="90000"/>
          </a:bodyPr>
          <a:lstStyle/>
          <a:p>
            <a:pPr eaLnBrk="1" hangingPunct="1">
              <a:defRPr/>
            </a:pPr>
            <a:r>
              <a:rPr lang="en-GB"/>
              <a:t>References</a:t>
            </a:r>
          </a:p>
        </p:txBody>
      </p:sp>
      <p:sp>
        <p:nvSpPr>
          <p:cNvPr id="55298" name="Content Placeholder 1"/>
          <p:cNvSpPr>
            <a:spLocks noGrp="1"/>
          </p:cNvSpPr>
          <p:nvPr>
            <p:ph idx="1"/>
          </p:nvPr>
        </p:nvSpPr>
        <p:spPr>
          <a:xfrm>
            <a:off x="457200" y="692150"/>
            <a:ext cx="8229600" cy="5314950"/>
          </a:xfrm>
        </p:spPr>
        <p:txBody>
          <a:bodyPr>
            <a:normAutofit/>
          </a:bodyPr>
          <a:lstStyle/>
          <a:p>
            <a:pPr eaLnBrk="1" hangingPunct="1">
              <a:buFont typeface="Wingdings 3" pitchFamily="18" charset="2"/>
              <a:buNone/>
            </a:pPr>
            <a:r>
              <a:rPr lang="en-GB" altLang="en-US" sz="1800"/>
              <a:t>Bayley, D and Shearing, C (1996), ‘The Future of Policing’. </a:t>
            </a:r>
            <a:r>
              <a:rPr lang="en-GB" altLang="en-US" sz="1800" i="1"/>
              <a:t>Law &amp; Society Review. </a:t>
            </a:r>
            <a:r>
              <a:rPr lang="en-GB" altLang="en-US" sz="1800"/>
              <a:t>Vol 30 (3) 585-606.</a:t>
            </a:r>
          </a:p>
          <a:p>
            <a:pPr eaLnBrk="1" hangingPunct="1">
              <a:buFont typeface="Wingdings 3" pitchFamily="18" charset="2"/>
              <a:buNone/>
            </a:pPr>
            <a:r>
              <a:rPr lang="en-GB" altLang="en-US" sz="1800"/>
              <a:t>Bayley, D and Shearing, C (2001), </a:t>
            </a:r>
            <a:r>
              <a:rPr lang="en-GB" altLang="en-US" sz="1800" i="1"/>
              <a:t>The New Structures of Policing: Description, Conceptualization, and Research Agenda.  </a:t>
            </a:r>
            <a:r>
              <a:rPr lang="en-GB" altLang="en-US" sz="1800"/>
              <a:t>Washington: National Institute of Justice. </a:t>
            </a:r>
          </a:p>
          <a:p>
            <a:pPr eaLnBrk="1" hangingPunct="1">
              <a:buFont typeface="Wingdings 3" pitchFamily="18" charset="2"/>
              <a:buNone/>
            </a:pPr>
            <a:r>
              <a:rPr lang="en-GB" altLang="en-US" sz="1800"/>
              <a:t>Carrabine, E. (2008), </a:t>
            </a:r>
            <a:r>
              <a:rPr lang="en-GB" altLang="en-US" sz="1800" i="1"/>
              <a:t>Crime, Culture and the Media. </a:t>
            </a:r>
            <a:r>
              <a:rPr lang="en-GB" altLang="en-US" sz="1800"/>
              <a:t>Cambridge: Polity  press. </a:t>
            </a:r>
          </a:p>
          <a:p>
            <a:pPr eaLnBrk="1" hangingPunct="1">
              <a:buFont typeface="Wingdings 3" pitchFamily="18" charset="2"/>
              <a:buNone/>
            </a:pPr>
            <a:r>
              <a:rPr lang="en-GB" altLang="en-US" sz="1800"/>
              <a:t>Demos (2006), </a:t>
            </a:r>
            <a:r>
              <a:rPr lang="en-GB" altLang="en-US" sz="1800" i="1"/>
              <a:t>A Force for Change. </a:t>
            </a:r>
            <a:r>
              <a:rPr lang="en-GB" altLang="en-US" sz="1800">
                <a:hlinkClick r:id="rId2"/>
              </a:rPr>
              <a:t>http://www.demos.co.uk/publications/aforceforchange</a:t>
            </a:r>
            <a:endParaRPr lang="en-GB" altLang="en-US" sz="1800"/>
          </a:p>
          <a:p>
            <a:pPr eaLnBrk="1" hangingPunct="1">
              <a:buFont typeface="Wingdings 3" pitchFamily="18" charset="2"/>
              <a:buNone/>
            </a:pPr>
            <a:r>
              <a:rPr lang="en-GB" altLang="en-US" sz="1800"/>
              <a:t>Hoggette, J., Redford, P., Toher, D. and White, P. (2014), </a:t>
            </a:r>
            <a:r>
              <a:rPr lang="en-GB" altLang="en-US" sz="1800" i="1"/>
              <a:t>Challenge and change: Police Identity, Morale and Goodwill in an Age of Austerity. </a:t>
            </a:r>
            <a:r>
              <a:rPr lang="en-GB" altLang="en-US" sz="1800"/>
              <a:t>http://eprints.uwe.ac.uk/22392/9/Challenge%20and%20change%20police%20identity%20morale%20and%20goodwill%20in%20an%20age%20of%20austerity.pdf</a:t>
            </a:r>
          </a:p>
          <a:p>
            <a:pPr eaLnBrk="1" hangingPunct="1">
              <a:buFont typeface="Wingdings 3" pitchFamily="18" charset="2"/>
              <a:buNone/>
            </a:pPr>
            <a:r>
              <a:rPr lang="en-GB" altLang="en-US" sz="1800"/>
              <a:t>Leishman, F. (2006), </a:t>
            </a:r>
            <a:r>
              <a:rPr lang="en-GB" altLang="en-US" sz="1800" i="1"/>
              <a:t>From Dock Green to Life on Mars: Continuity and Change in TV Copland. </a:t>
            </a:r>
            <a:r>
              <a:rPr lang="en-GB" altLang="en-US" sz="1800"/>
              <a:t>http://www.glos.ac.uk/research/Documents/fleishmantext.pdf</a:t>
            </a:r>
          </a:p>
          <a:p>
            <a:pPr eaLnBrk="1" hangingPunct="1">
              <a:buFont typeface="Wingdings 3" pitchFamily="18" charset="2"/>
              <a:buNone/>
            </a:pPr>
            <a:r>
              <a:rPr lang="en-GB" altLang="en-US" sz="1800"/>
              <a:t>Loader, I. (2000), ‘Plural Policing and Democratic Governance’, </a:t>
            </a:r>
            <a:r>
              <a:rPr lang="en-GB" altLang="en-US" sz="1800" i="1"/>
              <a:t>Socio-legal Studies</a:t>
            </a:r>
            <a:r>
              <a:rPr lang="en-GB" altLang="en-US" sz="1800"/>
              <a:t> 9(3):323-45.</a:t>
            </a:r>
          </a:p>
        </p:txBody>
      </p:sp>
    </p:spTree>
    <p:extLst>
      <p:ext uri="{BB962C8B-B14F-4D97-AF65-F5344CB8AC3E}">
        <p14:creationId xmlns:p14="http://schemas.microsoft.com/office/powerpoint/2010/main" val="34731969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490066"/>
          </a:xfrm>
        </p:spPr>
        <p:txBody>
          <a:bodyPr>
            <a:normAutofit/>
          </a:bodyPr>
          <a:lstStyle/>
          <a:p>
            <a:pPr>
              <a:defRPr/>
            </a:pPr>
            <a:r>
              <a:rPr lang="en-GB" sz="2800"/>
              <a:t>References</a:t>
            </a:r>
          </a:p>
        </p:txBody>
      </p:sp>
      <p:sp>
        <p:nvSpPr>
          <p:cNvPr id="56322" name="Content Placeholder 1"/>
          <p:cNvSpPr>
            <a:spLocks noGrp="1"/>
          </p:cNvSpPr>
          <p:nvPr>
            <p:ph idx="1"/>
          </p:nvPr>
        </p:nvSpPr>
        <p:spPr>
          <a:xfrm>
            <a:off x="457200" y="765175"/>
            <a:ext cx="8229600" cy="5241925"/>
          </a:xfrm>
        </p:spPr>
        <p:txBody>
          <a:bodyPr/>
          <a:lstStyle/>
          <a:p>
            <a:pPr>
              <a:buFont typeface="Wingdings 3" pitchFamily="18" charset="2"/>
              <a:buNone/>
            </a:pPr>
            <a:r>
              <a:rPr lang="en-GB" altLang="en-US" sz="1800"/>
              <a:t>Reiner, R (2000), </a:t>
            </a:r>
            <a:r>
              <a:rPr lang="en-GB" altLang="en-US" sz="1800" i="1"/>
              <a:t>The Politics of the Police. </a:t>
            </a:r>
            <a:r>
              <a:rPr lang="en-GB" altLang="en-US" sz="1800"/>
              <a:t>Oxford: University Press. </a:t>
            </a:r>
          </a:p>
          <a:p>
            <a:pPr>
              <a:buFont typeface="Wingdings 3" pitchFamily="18" charset="2"/>
              <a:buNone/>
            </a:pPr>
            <a:endParaRPr lang="en-GB" altLang="en-US" sz="1800"/>
          </a:p>
          <a:p>
            <a:pPr>
              <a:buFont typeface="Wingdings 3" pitchFamily="18" charset="2"/>
              <a:buNone/>
            </a:pPr>
            <a:r>
              <a:rPr lang="en-GB" altLang="en-US" sz="1800"/>
              <a:t>Rogers, C., Lewis, R., John, T. and Read, T (2011), </a:t>
            </a:r>
            <a:r>
              <a:rPr lang="en-GB" altLang="en-US" sz="1800" i="1"/>
              <a:t>Police Work. Principles and Practice. </a:t>
            </a:r>
            <a:r>
              <a:rPr lang="en-GB" altLang="en-US" sz="1800"/>
              <a:t>London: Routledge.</a:t>
            </a:r>
          </a:p>
          <a:p>
            <a:pPr>
              <a:buFont typeface="Wingdings 3" pitchFamily="18" charset="2"/>
              <a:buNone/>
            </a:pPr>
            <a:endParaRPr lang="en-GB" altLang="en-US" sz="1800"/>
          </a:p>
          <a:p>
            <a:pPr>
              <a:buFont typeface="Wingdings 3" pitchFamily="18" charset="2"/>
              <a:buNone/>
            </a:pPr>
            <a:r>
              <a:rPr lang="en-GB" altLang="en-US" sz="1800"/>
              <a:t>White, A and Gill, M. (2013), ‘The Transformation of Policing. From Ratios to Rational’. </a:t>
            </a:r>
            <a:r>
              <a:rPr lang="en-GB" altLang="en-US" sz="1800" i="1"/>
              <a:t>British Journal of Criminology. </a:t>
            </a:r>
            <a:r>
              <a:rPr lang="en-GB" altLang="en-US" sz="1800"/>
              <a:t>53 (1). 74-93.</a:t>
            </a:r>
          </a:p>
          <a:p>
            <a:pPr>
              <a:buFont typeface="Wingdings 3" pitchFamily="18" charset="2"/>
              <a:buNone/>
            </a:pPr>
            <a:endParaRPr lang="en-GB" altLang="en-US" sz="1800"/>
          </a:p>
          <a:p>
            <a:pPr>
              <a:buFont typeface="Wingdings 3" pitchFamily="18" charset="2"/>
              <a:buNone/>
            </a:pPr>
            <a:r>
              <a:rPr lang="en-GB" altLang="en-US" sz="1800"/>
              <a:t>Wright, A. (2000), ‘ Managing the future: An academic’s view’. In F. Leishman, B. Loveday and S. Savage </a:t>
            </a:r>
            <a:r>
              <a:rPr lang="en-GB" altLang="en-US" sz="1800" i="1"/>
              <a:t>Core Issues in Policing. </a:t>
            </a:r>
            <a:r>
              <a:rPr lang="en-GB" altLang="en-US" sz="1800"/>
              <a:t> Harlow: Longman. </a:t>
            </a:r>
          </a:p>
        </p:txBody>
      </p:sp>
    </p:spTree>
    <p:extLst>
      <p:ext uri="{BB962C8B-B14F-4D97-AF65-F5344CB8AC3E}">
        <p14:creationId xmlns:p14="http://schemas.microsoft.com/office/powerpoint/2010/main" val="32909792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0" indent="0" algn="ctr">
              <a:buNone/>
            </a:pPr>
            <a:endParaRPr lang="en-GB" sz="2800" dirty="0">
              <a:solidFill>
                <a:srgbClr val="FF0000"/>
              </a:solidFill>
            </a:endParaRPr>
          </a:p>
          <a:p>
            <a:pPr marL="0" indent="0" algn="ctr">
              <a:buNone/>
            </a:pPr>
            <a:endParaRPr lang="en-GB" sz="2800" dirty="0">
              <a:solidFill>
                <a:srgbClr val="FF0000"/>
              </a:solidFill>
            </a:endParaRPr>
          </a:p>
          <a:p>
            <a:pPr marL="0" indent="0" algn="ctr">
              <a:buNone/>
            </a:pPr>
            <a:r>
              <a:rPr lang="en-GB" sz="2800" dirty="0">
                <a:solidFill>
                  <a:srgbClr val="FF0000"/>
                </a:solidFill>
              </a:rPr>
              <a:t>Any Questions?</a:t>
            </a:r>
          </a:p>
        </p:txBody>
      </p:sp>
    </p:spTree>
    <p:extLst>
      <p:ext uri="{BB962C8B-B14F-4D97-AF65-F5344CB8AC3E}">
        <p14:creationId xmlns:p14="http://schemas.microsoft.com/office/powerpoint/2010/main" val="92027113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POLL_EMBED_ID" val="de291951-b958-44d8-9677-690a5f0fb3b0"/>
</p:tagLst>
</file>

<file path=ppt/tags/tag2.xml><?xml version="1.0" encoding="utf-8"?>
<p:tagLst xmlns:a="http://schemas.openxmlformats.org/drawingml/2006/main" xmlns:r="http://schemas.openxmlformats.org/officeDocument/2006/relationships" xmlns:p="http://schemas.openxmlformats.org/presentationml/2006/main">
  <p:tag name="__PE_POLL_EMBED_ID" val="892c8614-9e54-43c8-9177-1799d1a7b72e"/>
</p:tagLst>
</file>

<file path=ppt/tags/tag3.xml><?xml version="1.0" encoding="utf-8"?>
<p:tagLst xmlns:a="http://schemas.openxmlformats.org/drawingml/2006/main" xmlns:r="http://schemas.openxmlformats.org/officeDocument/2006/relationships" xmlns:p="http://schemas.openxmlformats.org/presentationml/2006/main">
  <p:tag name="__PE_POLL_EMBED_ID" val="269e6b12-5975-4417-937a-7481c5c689ea"/>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1791</Words>
  <Application>Microsoft Office PowerPoint</Application>
  <PresentationFormat>On-screen Show (4:3)</PresentationFormat>
  <Paragraphs>259</Paragraphs>
  <Slides>44</Slides>
  <Notes>4</Notes>
  <HiddenSlides>0</HiddenSlides>
  <MMClips>6</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Office Theme</vt:lpstr>
      <vt:lpstr>   21st Century Challenges for the Police Service – Session 1 </vt:lpstr>
      <vt:lpstr>Todays Lecture</vt:lpstr>
      <vt:lpstr>What does policing face - 21st century challenges</vt:lpstr>
      <vt:lpstr>The Neyroud Review</vt:lpstr>
      <vt:lpstr>The Neyroud Review - Police Leadership and Training </vt:lpstr>
      <vt:lpstr>The Neyroud Review</vt:lpstr>
      <vt:lpstr>The marketing of the police</vt:lpstr>
      <vt:lpstr>But how will this be achieved?</vt:lpstr>
      <vt:lpstr>The partnership world!</vt:lpstr>
      <vt:lpstr>The Future of Policing</vt:lpstr>
      <vt:lpstr>Let us take a look at one modern day issue…</vt:lpstr>
      <vt:lpstr> </vt:lpstr>
      <vt:lpstr> Debate about policing of drug use</vt:lpstr>
      <vt:lpstr>1.  Transnational policing</vt:lpstr>
      <vt:lpstr>A Global Approach.</vt:lpstr>
      <vt:lpstr>What issues/obstacles do you think there might be in relation to the transnational policing of the supply of drugs?</vt:lpstr>
      <vt:lpstr>PowerPoint Presentation</vt:lpstr>
      <vt:lpstr>PowerPoint Presentation</vt:lpstr>
      <vt:lpstr>Issues with Transnational Policing of the Supply of Drugs</vt:lpstr>
      <vt:lpstr>2.  National policing</vt:lpstr>
      <vt:lpstr>National Crime Agency </vt:lpstr>
      <vt:lpstr>National policing Continued</vt:lpstr>
      <vt:lpstr>Watch the Film – National Crime Agency</vt:lpstr>
      <vt:lpstr>What issues/obstacles do you think there might be in relation to the national policing?</vt:lpstr>
      <vt:lpstr>Session 2</vt:lpstr>
      <vt:lpstr>Issues with National Policing of the Supply of Drugs</vt:lpstr>
      <vt:lpstr>County Lines?</vt:lpstr>
      <vt:lpstr>County Lines – who do they target</vt:lpstr>
      <vt:lpstr>Watch the Film – County Lines</vt:lpstr>
      <vt:lpstr>3.  Local policing</vt:lpstr>
      <vt:lpstr>PowerPoint Presentation</vt:lpstr>
      <vt:lpstr>What impact do you think local policing generally has? And, what issues might there be with local level policing in this way?</vt:lpstr>
      <vt:lpstr>3.  Local policing Continued</vt:lpstr>
      <vt:lpstr>Impact of Local Policing</vt:lpstr>
      <vt:lpstr>In Relation to County Lines how important is the EBP approach to resolving this problem?</vt:lpstr>
      <vt:lpstr>PowerPoint Presentation</vt:lpstr>
      <vt:lpstr>PowerPoint Presentation</vt:lpstr>
      <vt:lpstr>General Concerns relating to the Policing of Drugs</vt:lpstr>
      <vt:lpstr>Concerns relating to the Policing of Drugs Continued</vt:lpstr>
      <vt:lpstr>Drugs in UK prisons</vt:lpstr>
      <vt:lpstr>Conclusion</vt:lpstr>
      <vt:lpstr>References</vt:lpstr>
      <vt:lpstr>References</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21st Century challenges for policing &amp; marketing the police service</dc:title>
  <dc:creator>Peter Doyle</dc:creator>
  <cp:lastModifiedBy>Peter Doyle</cp:lastModifiedBy>
  <cp:revision>41</cp:revision>
  <dcterms:modified xsi:type="dcterms:W3CDTF">2020-08-12T15:18:18Z</dcterms:modified>
</cp:coreProperties>
</file>