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7" r:id="rId2"/>
  </p:sldMasterIdLst>
  <p:notesMasterIdLst>
    <p:notesMasterId r:id="rId34"/>
  </p:notesMasterIdLst>
  <p:sldIdLst>
    <p:sldId id="351" r:id="rId3"/>
    <p:sldId id="301" r:id="rId4"/>
    <p:sldId id="294" r:id="rId5"/>
    <p:sldId id="267" r:id="rId6"/>
    <p:sldId id="328" r:id="rId7"/>
    <p:sldId id="332" r:id="rId8"/>
    <p:sldId id="346" r:id="rId9"/>
    <p:sldId id="347" r:id="rId10"/>
    <p:sldId id="348" r:id="rId11"/>
    <p:sldId id="723" r:id="rId12"/>
    <p:sldId id="726" r:id="rId13"/>
    <p:sldId id="725" r:id="rId14"/>
    <p:sldId id="330" r:id="rId15"/>
    <p:sldId id="724" r:id="rId16"/>
    <p:sldId id="349" r:id="rId17"/>
    <p:sldId id="728" r:id="rId18"/>
    <p:sldId id="333" r:id="rId19"/>
    <p:sldId id="339" r:id="rId20"/>
    <p:sldId id="340" r:id="rId21"/>
    <p:sldId id="335" r:id="rId22"/>
    <p:sldId id="337" r:id="rId23"/>
    <p:sldId id="341" r:id="rId24"/>
    <p:sldId id="342" r:id="rId25"/>
    <p:sldId id="336" r:id="rId26"/>
    <p:sldId id="338" r:id="rId27"/>
    <p:sldId id="344" r:id="rId28"/>
    <p:sldId id="343" r:id="rId29"/>
    <p:sldId id="727" r:id="rId30"/>
    <p:sldId id="729" r:id="rId31"/>
    <p:sldId id="273" r:id="rId32"/>
    <p:sldId id="345"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7118" autoAdjust="0"/>
  </p:normalViewPr>
  <p:slideViewPr>
    <p:cSldViewPr snapToGrid="0">
      <p:cViewPr>
        <p:scale>
          <a:sx n="60" d="100"/>
          <a:sy n="60" d="100"/>
        </p:scale>
        <p:origin x="1480" y="1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15/08/2024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www.kirkpatrickpartners.com/Consulting" TargetMode="External"/><Relationship Id="rId13" Type="http://schemas.openxmlformats.org/officeDocument/2006/relationships/hyperlink" Target="https://www.kirkpatrickpartners.com/Register?returnurl=https%3a%2f%2fwww.kirkpatrickpartners.com%2fOur-Philosophy%2fThe-New-World-Kirkpatrick-Model" TargetMode="External"/><Relationship Id="rId18" Type="http://schemas.openxmlformats.org/officeDocument/2006/relationships/hyperlink" Target="https://www.kirkpatrickpartners.com/OurPhilosophy/TheNewWorldKirkpatrickModel/tabid/303/Default.aspx" TargetMode="External"/><Relationship Id="rId3" Type="http://schemas.openxmlformats.org/officeDocument/2006/relationships/hyperlink" Target="https://www.kirkpatrickpartners.com/" TargetMode="External"/><Relationship Id="rId7" Type="http://schemas.openxmlformats.org/officeDocument/2006/relationships/hyperlink" Target="https://www.kirkpatrickpartners.com/Products" TargetMode="External"/><Relationship Id="rId12" Type="http://schemas.openxmlformats.org/officeDocument/2006/relationships/hyperlink" Target="https://www.kirkpatrickpartners.com/Contact-Us" TargetMode="External"/><Relationship Id="rId17" Type="http://schemas.openxmlformats.org/officeDocument/2006/relationships/hyperlink" Target="https://www.kirkpatrickpartners.com/OurPhilosophy/TheKirkpatrickModel/tabid/302/Default.aspx" TargetMode="External"/><Relationship Id="rId2" Type="http://schemas.openxmlformats.org/officeDocument/2006/relationships/slide" Target="../slides/slide16.xml"/><Relationship Id="rId16" Type="http://schemas.openxmlformats.org/officeDocument/2006/relationships/hyperlink" Target="https://www.kirkpatrickpartners.com/OurPhilosophy/tabid/66/Default.aspx" TargetMode="External"/><Relationship Id="rId20" Type="http://schemas.openxmlformats.org/officeDocument/2006/relationships/hyperlink" Target="https://www.kirkpatrickpartners.com/OurPhilosophy/GlossaryofTerms/tabid/314/Default.aspx" TargetMode="External"/><Relationship Id="rId1" Type="http://schemas.openxmlformats.org/officeDocument/2006/relationships/notesMaster" Target="../notesMasters/notesMaster1.xml"/><Relationship Id="rId6" Type="http://schemas.openxmlformats.org/officeDocument/2006/relationships/hyperlink" Target="https://www.kirkpatrickpartners.com/Resources" TargetMode="External"/><Relationship Id="rId11" Type="http://schemas.openxmlformats.org/officeDocument/2006/relationships/hyperlink" Target="https://www.kirkpatrickpartners.com/About-Us" TargetMode="External"/><Relationship Id="rId5" Type="http://schemas.openxmlformats.org/officeDocument/2006/relationships/hyperlink" Target="https://www.kirkpatrickpartners.com/Training-Events" TargetMode="External"/><Relationship Id="rId15" Type="http://schemas.openxmlformats.org/officeDocument/2006/relationships/hyperlink" Target="https://www.kirkpatrickpartners.com/Our-Philosophy/The-New-World-Kirkpatrick-Model" TargetMode="External"/><Relationship Id="rId10" Type="http://schemas.openxmlformats.org/officeDocument/2006/relationships/hyperlink" Target="https://www.kirkpatrickpartners.com/Blog" TargetMode="External"/><Relationship Id="rId19" Type="http://schemas.openxmlformats.org/officeDocument/2006/relationships/hyperlink" Target="https://www.kirkpatrickpartners.com/OurPhilosophy/KirkpatrickFoundationalPrinciples/tabid/304/Default.aspx" TargetMode="External"/><Relationship Id="rId4" Type="http://schemas.openxmlformats.org/officeDocument/2006/relationships/hyperlink" Target="https://www.kirkpatrickpartners.com/Our-Philosophy" TargetMode="External"/><Relationship Id="rId9" Type="http://schemas.openxmlformats.org/officeDocument/2006/relationships/hyperlink" Target="https://www.kirkpatrickpartners.com/Certified-Only" TargetMode="External"/><Relationship Id="rId14" Type="http://schemas.openxmlformats.org/officeDocument/2006/relationships/hyperlink" Target="https://www.kirkpatrickpartners.com/Login?returnurl=%2fOur-Philosophy%2fThe-New-World-Kirkpatrick-Model"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Purpose of the session:</a:t>
            </a:r>
            <a:br>
              <a:rPr lang="en-US" dirty="0"/>
            </a:br>
            <a:br>
              <a:rPr lang="en-US" dirty="0"/>
            </a:br>
            <a:r>
              <a:rPr lang="en-US" b="1" dirty="0"/>
              <a:t>Assessments</a:t>
            </a:r>
            <a:br>
              <a:rPr lang="en-US" dirty="0"/>
            </a:br>
            <a:r>
              <a:rPr lang="en-GB" altLang="en-US" dirty="0"/>
              <a:t>To understand the role of the appraisal interview in the performance management process</a:t>
            </a:r>
          </a:p>
          <a:p>
            <a:r>
              <a:rPr lang="en-GB" altLang="en-US" dirty="0"/>
              <a:t>To examine the different approaches and styles of appraisal interviews</a:t>
            </a:r>
          </a:p>
          <a:p>
            <a:endParaRPr lang="en-GB" dirty="0"/>
          </a:p>
          <a:p>
            <a:pPr>
              <a:buFontTx/>
              <a:buNone/>
            </a:pPr>
            <a:r>
              <a:rPr lang="en-GB" b="1" dirty="0"/>
              <a:t>Feedback</a:t>
            </a:r>
            <a:br>
              <a:rPr lang="en-GB" dirty="0"/>
            </a:br>
            <a:r>
              <a:rPr lang="en-GB" altLang="en-US" sz="1200" dirty="0"/>
              <a:t>Information about performance or behaviour that leads to action to affirm or develop that performance or behaviour</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a:t>
            </a:fld>
            <a:endParaRPr lang="en-US"/>
          </a:p>
        </p:txBody>
      </p:sp>
    </p:spTree>
    <p:extLst>
      <p:ext uri="{BB962C8B-B14F-4D97-AF65-F5344CB8AC3E}">
        <p14:creationId xmlns:p14="http://schemas.microsoft.com/office/powerpoint/2010/main" val="1672806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Organisations are now operating in more complex competitive and challenging environments. Many of these challenges directly target the human side of business with the resulting implications for the HR function.  These organisations must retain and optimise talent, that talent is often viewed as both the number one expense and asset of the business and the goal is to have the right person in the right job at the right time.</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Successfully managing organisational change is a key requirement for business when you consider all the alliances, joint ventures, acquisitions and divesture's that occur and require strategy change.</a:t>
            </a:r>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requirement placed upon HR functions and for those working within them have change significantly.</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For an HR function to operate strategically some members within the department will need to work in the role of strategic business partners. Specifically these are partners will be required to</a:t>
            </a:r>
          </a:p>
          <a:p>
            <a:r>
              <a:rPr lang="en-GB" sz="1200" kern="1200" dirty="0">
                <a:solidFill>
                  <a:schemeClr val="tx1"/>
                </a:solidFill>
                <a:effectLst/>
                <a:latin typeface="+mn-lt"/>
                <a:ea typeface="+mn-ea"/>
                <a:cs typeface="+mn-cs"/>
              </a:rPr>
              <a:t>partner with middle and senior level managers, developing deep knowledge of the business requirements and challenges. They will develop access, credibility and trust with these leaders., identify and partner with clients to support strategic projects that directly address one or more business needs of the organisation.</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By performing the first two accountabilities effectively some strategic business partners earn the right to consult with clients, in this accountability they are focusing not on specific projects but also on the needs of the entire organisation over a period of time. In this sense the strategic business partners contribute to the formation of business strategies, integrating and executing people initiatives in support of the organisations business plan</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Strategic business partner: aligning people strategies with business goals by Dana Gaines Robinson, James Robinson 2005</a:t>
            </a:r>
          </a:p>
          <a:p>
            <a:endParaRPr lang="en-GB" sz="1200" b="1"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Tom Grundy (1998) defines organisational effectiveness as “the capacity of the organisation to adapt rapidly to its external environment and to meet market and other external demands and with good results in business performance”.  Grundy (1998) argues that integrating corporate strategy and HR matters into an organisation and people strategy fully reflects the focus on organising effectiveness and may prove more successful at building business performance over time.</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dirty="0"/>
              <a:t>Key to building organizational effectiveness is a skilful blend of HRM practices, organizational design and development to suit a specific organization in its particular context.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29788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Essentially</a:t>
            </a:r>
            <a:r>
              <a:rPr lang="en-GB" baseline="0" dirty="0"/>
              <a:t> how we design our assessment influences how student will learn. We could think of ourselves as puppet masters – we can encourage or discourage certain behaviours and manipulate student learning. But as research evidences, students can also manipulate us. </a:t>
            </a:r>
          </a:p>
          <a:p>
            <a:endParaRPr lang="en-GB" baseline="0" dirty="0"/>
          </a:p>
          <a:p>
            <a:r>
              <a:rPr lang="en-GB" sz="1200" dirty="0">
                <a:solidFill>
                  <a:schemeClr val="dk1"/>
                </a:solidFill>
              </a:rPr>
              <a:t>“Students can escape bad teaching, but they can’t escape bad assessment.”</a:t>
            </a:r>
          </a:p>
          <a:p>
            <a:endParaRPr lang="en-GB" sz="1200" dirty="0">
              <a:solidFill>
                <a:schemeClr val="dk1"/>
              </a:solidFill>
            </a:endParaRPr>
          </a:p>
          <a:p>
            <a:pPr algn="r"/>
            <a:r>
              <a:rPr lang="en-GB" sz="1050" dirty="0">
                <a:solidFill>
                  <a:schemeClr val="dk1"/>
                </a:solidFill>
              </a:rPr>
              <a:t>(David </a:t>
            </a:r>
            <a:r>
              <a:rPr lang="en-GB" sz="1050" dirty="0" err="1">
                <a:solidFill>
                  <a:schemeClr val="dk1"/>
                </a:solidFill>
              </a:rPr>
              <a:t>Boud</a:t>
            </a:r>
            <a:r>
              <a:rPr lang="en-GB" sz="1050" dirty="0">
                <a:solidFill>
                  <a:schemeClr val="dk1"/>
                </a:solidFill>
              </a:rPr>
              <a:t>, 1995)</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404684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3268253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What is required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Students who learn throughout the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Students who pay attention to the entire curriculum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Students who take feedback on board and use it to learn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Students who understand and engage with the material</a:t>
            </a:r>
          </a:p>
          <a:p>
            <a:endParaRPr lang="en-US" dirty="0"/>
          </a:p>
          <a:p>
            <a:r>
              <a:rPr lang="en-US" b="1" dirty="0"/>
              <a:t>What Happens!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They only learn/ revise right before exams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They try to find out what will be on the exam and focus on that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They memorize facts</a:t>
            </a:r>
          </a:p>
          <a:p>
            <a:endParaRPr lang="en-US" b="0" dirty="0"/>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1056389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(Gibbs, G., 1999) Using Assessment Strategically to Change the Way Students. </a:t>
            </a:r>
            <a:r>
              <a:rPr lang="en-GB" sz="1200" i="1" dirty="0"/>
              <a:t>Assessment matters in higher education</a:t>
            </a:r>
            <a:r>
              <a:rPr lang="en-GB" sz="1200" dirty="0"/>
              <a:t>, p. 52.</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2067267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Principles and Methods of Assessment. (2015). </a:t>
            </a:r>
            <a:r>
              <a:rPr lang="en-GB" sz="1200" i="1" dirty="0">
                <a:latin typeface="Calibri" panose="020F0502020204030204" pitchFamily="34" charset="0"/>
                <a:cs typeface="Calibri" panose="020F0502020204030204" pitchFamily="34" charset="0"/>
              </a:rPr>
              <a:t>Principles and Methods of Assessment</a:t>
            </a:r>
            <a:r>
              <a:rPr lang="en-GB" sz="1200" dirty="0">
                <a:latin typeface="Calibri" panose="020F0502020204030204" pitchFamily="34" charset="0"/>
                <a:cs typeface="Calibri" panose="020F0502020204030204" pitchFamily="34" charset="0"/>
              </a:rPr>
              <a:t>. [online] Available at: https://</a:t>
            </a:r>
            <a:r>
              <a:rPr lang="en-GB" sz="1200" dirty="0" err="1">
                <a:latin typeface="Calibri" panose="020F0502020204030204" pitchFamily="34" charset="0"/>
                <a:cs typeface="Calibri" panose="020F0502020204030204" pitchFamily="34" charset="0"/>
              </a:rPr>
              <a:t>abdao.wordpress.com</a:t>
            </a:r>
            <a:r>
              <a:rPr lang="en-GB" sz="1200" dirty="0">
                <a:latin typeface="Calibri" panose="020F0502020204030204" pitchFamily="34" charset="0"/>
                <a:cs typeface="Calibri" panose="020F0502020204030204" pitchFamily="34" charset="0"/>
              </a:rPr>
              <a:t>/ [Accessed 20 Apr. 2018].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is not all about grades.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definitely helps improve teaching and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r>
              <a:rPr lang="en-GB" sz="1200" dirty="0">
                <a:latin typeface="Calibri" panose="020F0502020204030204" pitchFamily="34" charset="0"/>
                <a:cs typeface="Calibri" panose="020F0502020204030204" pitchFamily="34" charset="0"/>
              </a:rPr>
              <a:t>Assessment is the process of getting information about what and how the students learn, and using this information to guide instruction and boost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r>
              <a:rPr lang="en-GB" sz="1200" dirty="0">
                <a:latin typeface="Calibri" panose="020F0502020204030204" pitchFamily="34" charset="0"/>
                <a:cs typeface="Calibri" panose="020F0502020204030204" pitchFamily="34" charset="0"/>
              </a:rPr>
              <a:t>Assessment gives feedback to teachers and students that help them both adjust their teaching and learning strategies to achieve learning goals.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r>
              <a:rPr lang="en-GB" sz="1200" dirty="0">
                <a:latin typeface="Calibri" panose="020F0502020204030204" pitchFamily="34" charset="0"/>
                <a:cs typeface="Calibri" panose="020F0502020204030204" pitchFamily="34" charset="0"/>
              </a:rPr>
              <a:t>Assessment should be aligned with goals/objectives, curriculum/instruction, and outcomes, so learning can be maximized.</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r>
              <a:rPr lang="en-GB" sz="1200" dirty="0">
                <a:latin typeface="Calibri" panose="020F0502020204030204" pitchFamily="34" charset="0"/>
                <a:cs typeface="Calibri" panose="020F0502020204030204" pitchFamily="34" charset="0"/>
              </a:rPr>
              <a:t>Assessment helps us to PLAN (what do I want my students to learn?); to DO (How do I help them learn effectively?); to CHECK (Have we achieved goals and outcomes?), and to ACT (How do I use the information I gathered? What adjustments and refinements should I do?). This is the assessment cycle that helps continuously improve the teaching-learning process; this is the assessment cycle that makes assessment useful for its intended purposes: the assessment FOR learning, the assessment AS learning, and the assessment OF learning.  PDCA ;-) (Who was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3 main purposes of assessment: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FOR learning is an ongoing process that gauges and monitors student learning in order to inform instruction, as well as help students monitor and manage their own learning. It guides both teachers and students on what wise steps to take next. Formative assessments serve the purpose of assessment FOR learning.</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AS learning is also an ongoing process that helps the students self-reflect on their learning, know their weaknesses and strengths, adjust their learning strategies, correct past errors, plan next best steps, and become independent, self-directed, metacognitive, and successful learners. Formative assessments, like self and peer assessments, serve the purpose of assessment AS learning.</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OF learning measures the students’ competency; certifies learning; and provides evidence if program goals and objectives have been met and outcomes have been achieved. Summative assessments serve the purpose of assessment OF learning.</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16419684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3 main purposes of assessment: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FOR learning is an ongoing process that gauges and monitors student learning in order to inform instruction, as well as help students monitor and manage their own learning. It guides both teachers and students on what wise steps to take next. Formative assessments serve the purpose of assessment FOR learning.</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AS learning is also an ongoing process that helps the students self-reflect on their learning, know their weaknesses and strengths, adjust their learning strategies, correct past errors, plan next best steps, and become independent, self-directed, metacognitive, and successful learners. Formative assessments, like self and peer assessments, serve the purpose of assessment AS learning.</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Assessment OF learning measures the students’ competency; certifies learning; and provides evidence if program goals and objectives have been met and outcomes have been achieved. Summative assessments serve the purpose of assessment OF learning.</a:t>
            </a:r>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37741338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Formal assessment </a:t>
            </a:r>
            <a:r>
              <a:rPr lang="en-GB" sz="1200" dirty="0">
                <a:latin typeface="Calibri" panose="020F0502020204030204" pitchFamily="34" charset="0"/>
                <a:cs typeface="Calibri" panose="020F0502020204030204" pitchFamily="34" charset="0"/>
              </a:rPr>
              <a:t>is the systematic, well planned data-based assessment that evaluates student learning. Formal assessment determines the students’ proficiency or mastery of the content, and can be used for comparisons relative to certain standards, or relative to other students’ performances.</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Informal assessment </a:t>
            </a:r>
            <a:r>
              <a:rPr lang="en-GB" sz="1200" dirty="0">
                <a:latin typeface="Calibri" panose="020F0502020204030204" pitchFamily="34" charset="0"/>
                <a:cs typeface="Calibri" panose="020F0502020204030204" pitchFamily="34" charset="0"/>
              </a:rPr>
              <a:t>is the casual/spontaneous content-based and performance-based form of assessment that measures the students’ performance and learning progress. Informal assessment is incorporated in the day-to-day classroom activities.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r>
              <a:rPr lang="en-GB" sz="1200" b="1" dirty="0">
                <a:latin typeface="Calibri" panose="020F0502020204030204" pitchFamily="34" charset="0"/>
                <a:cs typeface="Calibri" panose="020F0502020204030204" pitchFamily="34" charset="0"/>
              </a:rPr>
              <a:t>Formative assessment </a:t>
            </a:r>
            <a:r>
              <a:rPr lang="en-GB" sz="1200" dirty="0">
                <a:latin typeface="Calibri" panose="020F0502020204030204" pitchFamily="34" charset="0"/>
                <a:cs typeface="Calibri" panose="020F0502020204030204" pitchFamily="34" charset="0"/>
              </a:rPr>
              <a:t>gives continuous feedback about students’ learning that informs instruction and helps students successfully manage their own learning; it guides both teachers and students about their next wise steps. Formative assessment occurs all throughout instruction.</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Summative assessment </a:t>
            </a:r>
            <a:r>
              <a:rPr lang="en-GB" sz="1200" dirty="0">
                <a:latin typeface="Calibri" panose="020F0502020204030204" pitchFamily="34" charset="0"/>
                <a:cs typeface="Calibri" panose="020F0502020204030204" pitchFamily="34" charset="0"/>
              </a:rPr>
              <a:t>certifies learning; it measures what the students have learned. Summative assessment data can be used to gauge students’ competency; assign grades; rank the students; and compare students’ performances vs. certain standards or vs. other students’ performances. Summative assessment is given after instruction.</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r>
              <a:rPr lang="en-GB" sz="1200" b="1" dirty="0">
                <a:latin typeface="Calibri" panose="020F0502020204030204" pitchFamily="34" charset="0"/>
                <a:cs typeface="Calibri" panose="020F0502020204030204" pitchFamily="34" charset="0"/>
              </a:rPr>
              <a:t>Traditional assessment </a:t>
            </a:r>
            <a:r>
              <a:rPr lang="en-GB" sz="1200" dirty="0">
                <a:latin typeface="Calibri" panose="020F0502020204030204" pitchFamily="34" charset="0"/>
                <a:cs typeface="Calibri" panose="020F0502020204030204" pitchFamily="34" charset="0"/>
              </a:rPr>
              <a:t>refers to customary method of measuring the students’ knowledge and skills, usually through standardized pen and paper tests.</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Authentic assessment </a:t>
            </a:r>
            <a:r>
              <a:rPr lang="en-GB" sz="1200" dirty="0">
                <a:latin typeface="Calibri" panose="020F0502020204030204" pitchFamily="34" charset="0"/>
                <a:cs typeface="Calibri" panose="020F0502020204030204" pitchFamily="34" charset="0"/>
              </a:rPr>
              <a:t>is the process of gauging the students’ learning by asking them to perform real-life tasks and meaningfully apply what they have learned.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a:p>
            <a:pPr fontAlgn="base"/>
            <a:r>
              <a:rPr lang="en-GB" sz="1200" b="1" i="0" kern="1200" dirty="0">
                <a:solidFill>
                  <a:schemeClr val="tx1"/>
                </a:solidFill>
                <a:effectLst/>
                <a:latin typeface="+mn-lt"/>
                <a:ea typeface="+mn-ea"/>
                <a:cs typeface="+mn-cs"/>
              </a:rPr>
              <a:t>Peer and self-assessments</a:t>
            </a:r>
            <a:r>
              <a:rPr lang="en-GB" sz="1200" b="0" i="0" kern="1200" dirty="0">
                <a:solidFill>
                  <a:schemeClr val="tx1"/>
                </a:solidFill>
                <a:effectLst/>
                <a:latin typeface="+mn-lt"/>
                <a:ea typeface="+mn-ea"/>
                <a:cs typeface="+mn-cs"/>
              </a:rPr>
              <a:t> involve students taking responsibility of assessing their peer’s work and their own against a set of standards/criteria/rubric. They help students become reflective of their own learning and empower them to be more responsible in successfully directing and managing their own learning.</a:t>
            </a:r>
          </a:p>
          <a:p>
            <a:pPr fontAlgn="base"/>
            <a:endParaRPr lang="en-GB" sz="1200" b="1"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Differentiated assessment</a:t>
            </a:r>
            <a:r>
              <a:rPr lang="en-GB" sz="1200" b="0" i="0" kern="1200" dirty="0">
                <a:solidFill>
                  <a:schemeClr val="tx1"/>
                </a:solidFill>
                <a:effectLst/>
                <a:latin typeface="+mn-lt"/>
                <a:ea typeface="+mn-ea"/>
                <a:cs typeface="+mn-cs"/>
              </a:rPr>
              <a:t> is the method by which teachers adjust and match assessment with the varied profiles, needs, and preferences of diverse students in order to bridge individual learning gaps, and meet the students’ individual learning needs.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2889961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Formal assessment </a:t>
            </a:r>
            <a:r>
              <a:rPr lang="en-GB" sz="1200" dirty="0">
                <a:latin typeface="Calibri" panose="020F0502020204030204" pitchFamily="34" charset="0"/>
                <a:cs typeface="Calibri" panose="020F0502020204030204" pitchFamily="34" charset="0"/>
              </a:rPr>
              <a:t>is the systematic, well-planned data-based assessment that evaluates student learning. Formal assessment determines the students’ proficiency or mastery of the content, and can be used for comparisons relative to certain standards, or relative to other students’ performances.</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Informal assessment </a:t>
            </a:r>
            <a:r>
              <a:rPr lang="en-GB" sz="1200" dirty="0">
                <a:latin typeface="Calibri" panose="020F0502020204030204" pitchFamily="34" charset="0"/>
                <a:cs typeface="Calibri" panose="020F0502020204030204" pitchFamily="34" charset="0"/>
              </a:rPr>
              <a:t>is the casual/spontaneous content-based and performance-based form of assessment that measures the students’ performance and learning progress. Informal assessment is incorporated in the day-to-day classroom activities.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2293805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Formative assessment </a:t>
            </a:r>
            <a:r>
              <a:rPr lang="en-GB" sz="1200" dirty="0">
                <a:latin typeface="Calibri" panose="020F0502020204030204" pitchFamily="34" charset="0"/>
                <a:cs typeface="Calibri" panose="020F0502020204030204" pitchFamily="34" charset="0"/>
              </a:rPr>
              <a:t>gives continuous feedback about students’ learning that informs instruction and helps students successfully manage their own learning; it guides both teachers and students about their next wise steps. Formative assessment occurs all throughout instruction.</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Summative assessment </a:t>
            </a:r>
            <a:r>
              <a:rPr lang="en-GB" sz="1200" dirty="0">
                <a:latin typeface="Calibri" panose="020F0502020204030204" pitchFamily="34" charset="0"/>
                <a:cs typeface="Calibri" panose="020F0502020204030204" pitchFamily="34" charset="0"/>
              </a:rPr>
              <a:t>certifies learning; it measures what the students have learned. Summative assessment data can be used to gauge students’ competency; assign grades; rank the students; and compare students’ performances vs. certain standards or vs. other students’ performances. Summative assessment is given after instruction.</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13</a:t>
            </a:fld>
            <a:endParaRPr lang="en-US"/>
          </a:p>
        </p:txBody>
      </p:sp>
    </p:spTree>
    <p:extLst>
      <p:ext uri="{BB962C8B-B14F-4D97-AF65-F5344CB8AC3E}">
        <p14:creationId xmlns:p14="http://schemas.microsoft.com/office/powerpoint/2010/main" val="800050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Formative assessment </a:t>
            </a:r>
            <a:r>
              <a:rPr lang="en-GB" sz="1200" dirty="0">
                <a:latin typeface="Calibri" panose="020F0502020204030204" pitchFamily="34" charset="0"/>
                <a:cs typeface="Calibri" panose="020F0502020204030204" pitchFamily="34" charset="0"/>
              </a:rPr>
              <a:t>gives continuous feedback about students’ learning that informs instruction and helps students successfully manage their own learning; it guides both teachers and students about their next wise steps. Formative assessment occurs all throughout instruction.</a:t>
            </a:r>
            <a:br>
              <a:rPr lang="en-GB" sz="1200" dirty="0">
                <a:latin typeface="Calibri" panose="020F0502020204030204" pitchFamily="34" charset="0"/>
                <a:cs typeface="Calibri" panose="020F0502020204030204" pitchFamily="34" charset="0"/>
              </a:rPr>
            </a:br>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Calibri" panose="020F0502020204030204" pitchFamily="34" charset="0"/>
                <a:cs typeface="Calibri" panose="020F0502020204030204" pitchFamily="34" charset="0"/>
              </a:rPr>
              <a:t>Summative assessment </a:t>
            </a:r>
            <a:r>
              <a:rPr lang="en-GB" sz="1200" dirty="0">
                <a:latin typeface="Calibri" panose="020F0502020204030204" pitchFamily="34" charset="0"/>
                <a:cs typeface="Calibri" panose="020F0502020204030204" pitchFamily="34" charset="0"/>
              </a:rPr>
              <a:t>certifies learning; it measures what the students have learned. Summative assessment data can be used to gauge students’ competency; assign grades; rank the students; and compare students’ performances vs. certain standards or vs. other students’ performances. Summative assessment is given after instruction.</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2305360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Savery</a:t>
            </a:r>
            <a:r>
              <a:rPr lang="en-GB" dirty="0"/>
              <a:t> &amp; Duffy (1995) define assessment authenticity as the similarity between cognitive demands (that thinking required of the assessment) and the cognitive demands in the criterion situation on which the assessment is based. </a:t>
            </a:r>
            <a:br>
              <a:rPr lang="en-GB" dirty="0"/>
            </a:b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criterion situation reflects or simulates a real-life situation that could confront students in future professional situations. Darling-Hammond and Snyder (2000) argued that dealing only with the thinking required is too narrow. In their view, students need to develop competencies because real life demands the ability to integrate and coordinate knowledge, skills, and attitudes, and the capacity to apply them in new situations (Van </a:t>
            </a:r>
            <a:r>
              <a:rPr lang="en-GB" dirty="0" err="1"/>
              <a:t>Merrienboer</a:t>
            </a:r>
            <a:r>
              <a:rPr lang="en-GB" dirty="0"/>
              <a:t>, 1997). </a:t>
            </a:r>
            <a:br>
              <a:rPr lang="en-GB" dirty="0"/>
            </a:br>
            <a:br>
              <a:rPr lang="en-GB" dirty="0"/>
            </a:br>
            <a:r>
              <a:rPr lang="en-GB" dirty="0" err="1"/>
              <a:t>Birenbaum</a:t>
            </a:r>
            <a:r>
              <a:rPr lang="en-GB" dirty="0"/>
              <a:t> (1996) further specified the competency concept by emphasizing that students need to develop not only cognitive competencies (problem solving and critical thinking), but also meta-cognitive competencies (reflection, and social competencies such as communication and collaboration). </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33093094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dirty="0">
                <a:solidFill>
                  <a:schemeClr val="tx1"/>
                </a:solidFill>
                <a:effectLst/>
                <a:latin typeface="+mn-lt"/>
                <a:ea typeface="+mn-ea"/>
                <a:cs typeface="+mn-cs"/>
              </a:rPr>
              <a:t>Level 1: Reaction</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degree to which participants find the training </a:t>
            </a:r>
            <a:r>
              <a:rPr lang="en-GB" sz="1200" b="0" i="0" kern="1200" dirty="0" err="1">
                <a:solidFill>
                  <a:schemeClr val="tx1"/>
                </a:solidFill>
                <a:effectLst/>
                <a:latin typeface="+mn-lt"/>
                <a:ea typeface="+mn-ea"/>
                <a:cs typeface="+mn-cs"/>
              </a:rPr>
              <a:t>favorable</a:t>
            </a:r>
            <a:r>
              <a:rPr lang="en-GB" sz="1200" b="0" i="0" kern="1200" dirty="0">
                <a:solidFill>
                  <a:schemeClr val="tx1"/>
                </a:solidFill>
                <a:effectLst/>
                <a:latin typeface="+mn-lt"/>
                <a:ea typeface="+mn-ea"/>
                <a:cs typeface="+mn-cs"/>
              </a:rPr>
              <a:t>, engaging and relevant to their jobs</a:t>
            </a:r>
          </a:p>
          <a:p>
            <a:pPr fontAlgn="base"/>
            <a:r>
              <a:rPr lang="en-GB" sz="1200" b="1" i="0" kern="1200" dirty="0">
                <a:solidFill>
                  <a:schemeClr val="tx1"/>
                </a:solidFill>
                <a:effectLst/>
                <a:latin typeface="+mn-lt"/>
                <a:ea typeface="+mn-ea"/>
                <a:cs typeface="+mn-cs"/>
              </a:rPr>
              <a:t>Level 2: Learning</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degree to which participants acquire the intended knowledge, skills, attitude, confidence and commitment based on their participation in the training</a:t>
            </a:r>
          </a:p>
          <a:p>
            <a:pPr fontAlgn="base"/>
            <a:r>
              <a:rPr lang="en-GB" sz="1200" b="1" i="0" kern="1200" dirty="0">
                <a:solidFill>
                  <a:schemeClr val="tx1"/>
                </a:solidFill>
                <a:effectLst/>
                <a:latin typeface="+mn-lt"/>
                <a:ea typeface="+mn-ea"/>
                <a:cs typeface="+mn-cs"/>
              </a:rPr>
              <a:t>Level 3: </a:t>
            </a:r>
            <a:r>
              <a:rPr lang="en-GB" sz="1200" b="1" i="0" kern="1200" dirty="0" err="1">
                <a:solidFill>
                  <a:schemeClr val="tx1"/>
                </a:solidFill>
                <a:effectLst/>
                <a:latin typeface="+mn-lt"/>
                <a:ea typeface="+mn-ea"/>
                <a:cs typeface="+mn-cs"/>
              </a:rPr>
              <a:t>Behavior</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degree to which participants apply what they learned during training when they are back on the job</a:t>
            </a:r>
          </a:p>
          <a:p>
            <a:pPr fontAlgn="base"/>
            <a:r>
              <a:rPr lang="en-GB" sz="1200" b="1" i="0" kern="1200" dirty="0">
                <a:solidFill>
                  <a:schemeClr val="tx1"/>
                </a:solidFill>
                <a:effectLst/>
                <a:latin typeface="+mn-lt"/>
                <a:ea typeface="+mn-ea"/>
                <a:cs typeface="+mn-cs"/>
              </a:rPr>
              <a:t>Level 4: Results</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degree to which targeted outcomes occur as a result of the training and the support and accountability package</a:t>
            </a:r>
          </a:p>
          <a:p>
            <a:endParaRPr lang="en-US" dirty="0"/>
          </a:p>
          <a:p>
            <a:endParaRPr lang="en-US" dirty="0"/>
          </a:p>
          <a:p>
            <a:pPr fontAlgn="base"/>
            <a:endParaRPr lang="en-GB" sz="120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Saturday, October 10, 2020</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3"/>
              </a:rPr>
              <a:t>Home</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4"/>
              </a:rPr>
              <a:t>Our Philosophy</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5"/>
              </a:rPr>
              <a:t>Training &amp; Events</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6"/>
              </a:rPr>
              <a:t>Resources</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7"/>
              </a:rPr>
              <a:t>Products</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8"/>
              </a:rPr>
              <a:t>Consulting</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9"/>
              </a:rPr>
              <a:t>Certified Only</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10"/>
              </a:rPr>
              <a:t>Blog</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11"/>
              </a:rPr>
              <a:t>About Us</a:t>
            </a:r>
            <a:endParaRPr lang="en-GB" sz="1200"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12"/>
              </a:rPr>
              <a:t>Contact Us</a:t>
            </a:r>
            <a:endParaRPr lang="en-GB" sz="1200" kern="1200" dirty="0">
              <a:solidFill>
                <a:schemeClr val="tx1"/>
              </a:solidFill>
              <a:effectLst/>
              <a:latin typeface="+mn-lt"/>
              <a:ea typeface="+mn-ea"/>
              <a:cs typeface="+mn-cs"/>
            </a:endParaRPr>
          </a:p>
          <a:p>
            <a:pPr fontAlgn="base"/>
            <a:r>
              <a:rPr lang="en-GB" sz="1200" b="1" u="none" strike="noStrike" kern="1200" dirty="0">
                <a:solidFill>
                  <a:schemeClr val="tx1"/>
                </a:solidFill>
                <a:effectLst/>
                <a:latin typeface="+mn-lt"/>
                <a:ea typeface="+mn-ea"/>
                <a:cs typeface="+mn-cs"/>
                <a:hlinkClick r:id="rId13"/>
              </a:rPr>
              <a:t>Join</a:t>
            </a:r>
            <a:r>
              <a:rPr lang="en-GB" sz="1200" b="1" kern="1200" dirty="0">
                <a:solidFill>
                  <a:schemeClr val="tx1"/>
                </a:solidFill>
                <a:effectLst/>
                <a:latin typeface="+mn-lt"/>
                <a:ea typeface="+mn-ea"/>
                <a:cs typeface="+mn-cs"/>
              </a:rPr>
              <a:t> </a:t>
            </a:r>
            <a:r>
              <a:rPr lang="en-GB" sz="1200" b="1" u="none" strike="noStrike" kern="1200" dirty="0">
                <a:solidFill>
                  <a:schemeClr val="tx1"/>
                </a:solidFill>
                <a:effectLst/>
                <a:latin typeface="+mn-lt"/>
                <a:ea typeface="+mn-ea"/>
                <a:cs typeface="+mn-cs"/>
                <a:hlinkClick r:id="rId14" tooltip="Login"/>
              </a:rPr>
              <a:t>Login</a:t>
            </a:r>
            <a:endParaRPr lang="en-GB" sz="1200" b="1"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You are here:  </a:t>
            </a:r>
            <a:r>
              <a:rPr lang="en-GB" sz="1200" b="1" u="none" strike="noStrike" kern="1200" dirty="0">
                <a:solidFill>
                  <a:schemeClr val="tx1"/>
                </a:solidFill>
                <a:effectLst/>
                <a:latin typeface="+mn-lt"/>
                <a:ea typeface="+mn-ea"/>
                <a:cs typeface="+mn-cs"/>
                <a:hlinkClick r:id="rId4"/>
              </a:rPr>
              <a:t>Our Philosophy</a:t>
            </a:r>
            <a:r>
              <a:rPr lang="en-GB" sz="1200" b="1" kern="1200" dirty="0">
                <a:solidFill>
                  <a:schemeClr val="tx1"/>
                </a:solidFill>
                <a:effectLst/>
                <a:latin typeface="+mn-lt"/>
                <a:ea typeface="+mn-ea"/>
                <a:cs typeface="+mn-cs"/>
              </a:rPr>
              <a:t> » </a:t>
            </a:r>
            <a:r>
              <a:rPr lang="en-GB" sz="1200" b="1" u="none" strike="noStrike" kern="1200" dirty="0">
                <a:solidFill>
                  <a:schemeClr val="tx1"/>
                </a:solidFill>
                <a:effectLst/>
                <a:latin typeface="+mn-lt"/>
                <a:ea typeface="+mn-ea"/>
                <a:cs typeface="+mn-cs"/>
                <a:hlinkClick r:id="rId15"/>
              </a:rPr>
              <a:t>The New World Kirkpatrick Model</a:t>
            </a:r>
            <a:endParaRPr lang="en-GB" sz="1200" b="1" kern="1200" dirty="0">
              <a:solidFill>
                <a:schemeClr val="tx1"/>
              </a:solidFill>
              <a:effectLst/>
              <a:latin typeface="+mn-lt"/>
              <a:ea typeface="+mn-ea"/>
              <a:cs typeface="+mn-cs"/>
            </a:endParaRPr>
          </a:p>
          <a:p>
            <a:pPr fontAlgn="base"/>
            <a:r>
              <a:rPr lang="en-GB" sz="1200" b="0" u="sng" kern="1200" dirty="0">
                <a:solidFill>
                  <a:schemeClr val="tx1"/>
                </a:solidFill>
                <a:effectLst/>
                <a:latin typeface="+mn-lt"/>
                <a:ea typeface="+mn-ea"/>
                <a:cs typeface="+mn-cs"/>
                <a:hlinkClick r:id="rId16"/>
              </a:rPr>
              <a:t>The Kirkpatrick Methodology</a:t>
            </a:r>
            <a:r>
              <a:rPr lang="en-GB" sz="1200" b="0" kern="1200" dirty="0">
                <a:solidFill>
                  <a:schemeClr val="tx1"/>
                </a:solidFill>
                <a:effectLst/>
                <a:latin typeface="+mn-lt"/>
                <a:ea typeface="+mn-ea"/>
                <a:cs typeface="+mn-cs"/>
              </a:rPr>
              <a:t> | </a:t>
            </a:r>
            <a:r>
              <a:rPr lang="en-GB" sz="1200" b="0" u="sng" kern="1200" dirty="0">
                <a:solidFill>
                  <a:schemeClr val="tx1"/>
                </a:solidFill>
                <a:effectLst/>
                <a:latin typeface="+mn-lt"/>
                <a:ea typeface="+mn-ea"/>
                <a:cs typeface="+mn-cs"/>
                <a:hlinkClick r:id="rId17"/>
              </a:rPr>
              <a:t>The Kirkpatrick Model</a:t>
            </a:r>
            <a:r>
              <a:rPr lang="en-GB" sz="1200" b="0" kern="1200" dirty="0">
                <a:solidFill>
                  <a:schemeClr val="tx1"/>
                </a:solidFill>
                <a:effectLst/>
                <a:latin typeface="+mn-lt"/>
                <a:ea typeface="+mn-ea"/>
                <a:cs typeface="+mn-cs"/>
              </a:rPr>
              <a:t> | </a:t>
            </a:r>
            <a:r>
              <a:rPr lang="en-GB" sz="1200" b="0" u="sng" kern="1200" dirty="0">
                <a:solidFill>
                  <a:schemeClr val="tx1"/>
                </a:solidFill>
                <a:effectLst/>
                <a:latin typeface="+mn-lt"/>
                <a:ea typeface="+mn-ea"/>
                <a:cs typeface="+mn-cs"/>
                <a:hlinkClick r:id="rId18"/>
              </a:rPr>
              <a:t>The New World Kirkpatrick Model</a:t>
            </a:r>
            <a:r>
              <a:rPr lang="en-GB" sz="1200" b="0" kern="1200" dirty="0">
                <a:solidFill>
                  <a:schemeClr val="tx1"/>
                </a:solidFill>
                <a:effectLst/>
                <a:latin typeface="+mn-lt"/>
                <a:ea typeface="+mn-ea"/>
                <a:cs typeface="+mn-cs"/>
              </a:rPr>
              <a:t> | </a:t>
            </a:r>
            <a:r>
              <a:rPr lang="en-GB" sz="1200" b="0" u="sng" kern="1200" dirty="0">
                <a:solidFill>
                  <a:schemeClr val="tx1"/>
                </a:solidFill>
                <a:effectLst/>
                <a:latin typeface="+mn-lt"/>
                <a:ea typeface="+mn-ea"/>
                <a:cs typeface="+mn-cs"/>
                <a:hlinkClick r:id="rId19"/>
              </a:rPr>
              <a:t>Kirkpatrick Foundational Principles</a:t>
            </a:r>
            <a:r>
              <a:rPr lang="en-GB" sz="1200" b="0" kern="1200" dirty="0">
                <a:solidFill>
                  <a:schemeClr val="tx1"/>
                </a:solidFill>
                <a:effectLst/>
                <a:latin typeface="+mn-lt"/>
                <a:ea typeface="+mn-ea"/>
                <a:cs typeface="+mn-cs"/>
              </a:rPr>
              <a:t> | </a:t>
            </a:r>
            <a:r>
              <a:rPr lang="en-GB" sz="1200" b="0" u="sng" kern="1200" dirty="0">
                <a:solidFill>
                  <a:schemeClr val="tx1"/>
                </a:solidFill>
                <a:effectLst/>
                <a:latin typeface="+mn-lt"/>
                <a:ea typeface="+mn-ea"/>
                <a:cs typeface="+mn-cs"/>
                <a:hlinkClick r:id="rId20"/>
              </a:rPr>
              <a:t>Glossary of Kirkpatrick Terms</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New World Kirkpatrick </a:t>
            </a:r>
            <a:r>
              <a:rPr lang="en-GB" sz="1200" b="0" kern="1200" dirty="0" err="1">
                <a:solidFill>
                  <a:schemeClr val="tx1"/>
                </a:solidFill>
                <a:effectLst/>
                <a:latin typeface="+mn-lt"/>
                <a:ea typeface="+mn-ea"/>
                <a:cs typeface="+mn-cs"/>
              </a:rPr>
              <a:t>ModelThe</a:t>
            </a:r>
            <a:r>
              <a:rPr lang="en-GB" sz="1200" b="0" kern="1200" dirty="0">
                <a:solidFill>
                  <a:schemeClr val="tx1"/>
                </a:solidFill>
                <a:effectLst/>
                <a:latin typeface="+mn-lt"/>
                <a:ea typeface="+mn-ea"/>
                <a:cs typeface="+mn-cs"/>
              </a:rPr>
              <a:t> </a:t>
            </a:r>
            <a:r>
              <a:rPr lang="en-GB" sz="1200" b="0" u="sng" kern="1200" dirty="0">
                <a:solidFill>
                  <a:schemeClr val="tx1"/>
                </a:solidFill>
                <a:effectLst/>
                <a:latin typeface="+mn-lt"/>
                <a:ea typeface="+mn-ea"/>
                <a:cs typeface="+mn-cs"/>
                <a:hlinkClick r:id="rId17"/>
              </a:rPr>
              <a:t>original four levels</a:t>
            </a:r>
            <a:r>
              <a:rPr lang="en-GB" sz="1200" b="0" kern="1200" dirty="0">
                <a:solidFill>
                  <a:schemeClr val="tx1"/>
                </a:solidFill>
                <a:effectLst/>
                <a:latin typeface="+mn-lt"/>
                <a:ea typeface="+mn-ea"/>
                <a:cs typeface="+mn-cs"/>
              </a:rPr>
              <a:t> of training evaluation have been clarified with the New World Kirkpatrick Model. Below is an outline of the updated Kirkpatrick Model of training evaluation with the original definitions and new explanations.</a:t>
            </a:r>
            <a:br>
              <a:rPr lang="en-GB" sz="1200" b="0" kern="1200" dirty="0">
                <a:solidFill>
                  <a:schemeClr val="tx1"/>
                </a:solidFill>
                <a:effectLst/>
                <a:latin typeface="+mn-lt"/>
                <a:ea typeface="+mn-ea"/>
                <a:cs typeface="+mn-cs"/>
              </a:rPr>
            </a:br>
            <a:br>
              <a:rPr lang="en-GB" sz="1200" b="0"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The New World Kirkpatrick Model</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Level 1: Reaction</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degree to which participants find the training </a:t>
            </a:r>
            <a:r>
              <a:rPr lang="en-GB" sz="1200" b="0" kern="1200" dirty="0" err="1">
                <a:solidFill>
                  <a:schemeClr val="tx1"/>
                </a:solidFill>
                <a:effectLst/>
                <a:latin typeface="+mn-lt"/>
                <a:ea typeface="+mn-ea"/>
                <a:cs typeface="+mn-cs"/>
              </a:rPr>
              <a:t>favorable</a:t>
            </a:r>
            <a:r>
              <a:rPr lang="en-GB" sz="1200" b="0" kern="1200" dirty="0">
                <a:solidFill>
                  <a:schemeClr val="tx1"/>
                </a:solidFill>
                <a:effectLst/>
                <a:latin typeface="+mn-lt"/>
                <a:ea typeface="+mn-ea"/>
                <a:cs typeface="+mn-cs"/>
              </a:rPr>
              <a:t>, engaging and relevant to their jobs</a:t>
            </a:r>
          </a:p>
          <a:p>
            <a:pPr fontAlgn="base"/>
            <a:r>
              <a:rPr lang="en-GB" sz="1200" b="1" kern="1200" dirty="0">
                <a:solidFill>
                  <a:schemeClr val="tx1"/>
                </a:solidFill>
                <a:effectLst/>
                <a:latin typeface="+mn-lt"/>
                <a:ea typeface="+mn-ea"/>
                <a:cs typeface="+mn-cs"/>
              </a:rPr>
              <a:t>Customer Satisfaction</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original definition measured only participant satisfaction with the training.</a:t>
            </a:r>
          </a:p>
          <a:p>
            <a:pPr fontAlgn="base"/>
            <a:r>
              <a:rPr lang="en-GB" sz="1200" b="0" i="1" kern="1200" dirty="0">
                <a:solidFill>
                  <a:schemeClr val="tx1"/>
                </a:solidFill>
                <a:effectLst/>
                <a:latin typeface="+mn-lt"/>
                <a:ea typeface="+mn-ea"/>
                <a:cs typeface="+mn-cs"/>
              </a:rPr>
              <a:t>New World Additions:</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Engagement</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degree to which participants are actively involved in and contributing to the learning experience</a:t>
            </a:r>
          </a:p>
          <a:p>
            <a:pPr fontAlgn="base"/>
            <a:r>
              <a:rPr lang="en-GB" sz="1200" b="1" kern="1200" dirty="0">
                <a:solidFill>
                  <a:schemeClr val="tx1"/>
                </a:solidFill>
                <a:effectLst/>
                <a:latin typeface="+mn-lt"/>
                <a:ea typeface="+mn-ea"/>
                <a:cs typeface="+mn-cs"/>
              </a:rPr>
              <a:t>Relevance</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degree to which training participants will have the opportunity to use or apply what they learned in training on the job</a:t>
            </a:r>
          </a:p>
          <a:p>
            <a:pPr fontAlgn="base"/>
            <a:r>
              <a:rPr lang="en-GB" sz="1200" b="1" kern="1200" dirty="0">
                <a:solidFill>
                  <a:schemeClr val="tx1"/>
                </a:solidFill>
                <a:effectLst/>
                <a:latin typeface="+mn-lt"/>
                <a:ea typeface="+mn-ea"/>
                <a:cs typeface="+mn-cs"/>
              </a:rPr>
              <a:t>Level 2: Learning</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degree to which participants acquire the intended knowledge, skills, attitude, confidence and commitment based on their participation in the training</a:t>
            </a:r>
          </a:p>
          <a:p>
            <a:pPr fontAlgn="base"/>
            <a:r>
              <a:rPr lang="en-GB" sz="1200" b="1" kern="1200" dirty="0">
                <a:solidFill>
                  <a:schemeClr val="tx1"/>
                </a:solidFill>
                <a:effectLst/>
                <a:latin typeface="+mn-lt"/>
                <a:ea typeface="+mn-ea"/>
                <a:cs typeface="+mn-cs"/>
              </a:rPr>
              <a:t>Knowledge         </a:t>
            </a:r>
            <a:r>
              <a:rPr lang="en-GB" sz="1200" b="0" i="1" kern="1200" dirty="0">
                <a:solidFill>
                  <a:schemeClr val="tx1"/>
                </a:solidFill>
                <a:effectLst/>
                <a:latin typeface="+mn-lt"/>
                <a:ea typeface="+mn-ea"/>
                <a:cs typeface="+mn-cs"/>
              </a:rPr>
              <a:t>“I know it.”</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Skill</a:t>
            </a:r>
            <a:r>
              <a:rPr lang="en-GB" sz="1200" b="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“I can do it right now.”</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Attitude</a:t>
            </a:r>
            <a:r>
              <a:rPr lang="en-GB" sz="1200" b="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“I believe this will be worthwhile to do on the job.”</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New World Additions:</a:t>
            </a:r>
          </a:p>
          <a:p>
            <a:pPr fontAlgn="base"/>
            <a:r>
              <a:rPr lang="en-GB" sz="1200" b="1" kern="1200" dirty="0">
                <a:solidFill>
                  <a:schemeClr val="tx1"/>
                </a:solidFill>
                <a:effectLst/>
                <a:latin typeface="+mn-lt"/>
                <a:ea typeface="+mn-ea"/>
                <a:cs typeface="+mn-cs"/>
              </a:rPr>
              <a:t>Confidence</a:t>
            </a:r>
            <a:r>
              <a:rPr lang="en-GB" sz="1200" b="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“I think I can do it on the job.”</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Commitment</a:t>
            </a:r>
            <a:r>
              <a:rPr lang="en-GB" sz="1200" b="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“I intend to do it on the job.”</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Level 3: </a:t>
            </a:r>
            <a:r>
              <a:rPr lang="en-GB" sz="1200" b="1" kern="1200" dirty="0" err="1">
                <a:solidFill>
                  <a:schemeClr val="tx1"/>
                </a:solidFill>
                <a:effectLst/>
                <a:latin typeface="+mn-lt"/>
                <a:ea typeface="+mn-ea"/>
                <a:cs typeface="+mn-cs"/>
              </a:rPr>
              <a:t>Behavior</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degree to which participants apply what they learned during training when they are back on the job</a:t>
            </a:r>
          </a:p>
          <a:p>
            <a:pPr fontAlgn="base"/>
            <a:r>
              <a:rPr lang="en-GB" sz="1200" b="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 New World Addition:</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Required Drivers</a:t>
            </a: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Processes and systems that reinforce, encourage and reward performance</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    of critical </a:t>
            </a:r>
            <a:r>
              <a:rPr lang="en-GB" sz="1200" b="0" kern="1200" dirty="0" err="1">
                <a:solidFill>
                  <a:schemeClr val="tx1"/>
                </a:solidFill>
                <a:effectLst/>
                <a:latin typeface="+mn-lt"/>
                <a:ea typeface="+mn-ea"/>
                <a:cs typeface="+mn-cs"/>
              </a:rPr>
              <a:t>behaviors</a:t>
            </a:r>
            <a:r>
              <a:rPr lang="en-GB" sz="1200" b="0" kern="1200" dirty="0">
                <a:solidFill>
                  <a:schemeClr val="tx1"/>
                </a:solidFill>
                <a:effectLst/>
                <a:latin typeface="+mn-lt"/>
                <a:ea typeface="+mn-ea"/>
                <a:cs typeface="+mn-cs"/>
              </a:rPr>
              <a:t> on the job</a:t>
            </a:r>
          </a:p>
          <a:p>
            <a:pPr fontAlgn="base"/>
            <a:r>
              <a:rPr lang="en-GB" sz="1200" b="1" kern="1200" dirty="0">
                <a:solidFill>
                  <a:schemeClr val="tx1"/>
                </a:solidFill>
                <a:effectLst/>
                <a:latin typeface="+mn-lt"/>
                <a:ea typeface="+mn-ea"/>
                <a:cs typeface="+mn-cs"/>
              </a:rPr>
              <a:t>Level 4: Results</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 degree to which targeted outcomes occur as a result of the training and the support and accountability package</a:t>
            </a:r>
          </a:p>
          <a:p>
            <a:pPr fontAlgn="base"/>
            <a:r>
              <a:rPr lang="en-GB" sz="1200" b="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New World Addition:</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Leading Indicators</a:t>
            </a:r>
            <a:endParaRPr lang="en-GB" sz="1200" b="0"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                Short-term observations and measurements suggesting that critical</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    </a:t>
            </a:r>
            <a:r>
              <a:rPr lang="en-GB" sz="1200" b="0" kern="1200" dirty="0" err="1">
                <a:solidFill>
                  <a:schemeClr val="tx1"/>
                </a:solidFill>
                <a:effectLst/>
                <a:latin typeface="+mn-lt"/>
                <a:ea typeface="+mn-ea"/>
                <a:cs typeface="+mn-cs"/>
              </a:rPr>
              <a:t>behaviors</a:t>
            </a:r>
            <a:r>
              <a:rPr lang="en-GB" sz="1200" b="0" kern="1200" dirty="0">
                <a:solidFill>
                  <a:schemeClr val="tx1"/>
                </a:solidFill>
                <a:effectLst/>
                <a:latin typeface="+mn-lt"/>
                <a:ea typeface="+mn-ea"/>
                <a:cs typeface="+mn-cs"/>
              </a:rPr>
              <a:t> are on track to create a positive impact on desired results</a:t>
            </a:r>
            <a:br>
              <a:rPr lang="en-GB" sz="1200" b="0"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 </a:t>
            </a:r>
          </a:p>
          <a:p>
            <a:pPr fontAlgn="base"/>
            <a:r>
              <a:rPr lang="en-GB" sz="1200" b="0" kern="1200" dirty="0">
                <a:solidFill>
                  <a:schemeClr val="tx1"/>
                </a:solidFill>
                <a:effectLst/>
                <a:latin typeface="+mn-lt"/>
                <a:ea typeface="+mn-ea"/>
                <a:cs typeface="+mn-cs"/>
              </a:rPr>
              <a:t>Implement this model with a consideration of the </a:t>
            </a:r>
            <a:r>
              <a:rPr lang="en-GB" sz="1200" b="0" u="sng" kern="1200" dirty="0">
                <a:solidFill>
                  <a:schemeClr val="tx1"/>
                </a:solidFill>
                <a:effectLst/>
                <a:latin typeface="+mn-lt"/>
                <a:ea typeface="+mn-ea"/>
                <a:cs typeface="+mn-cs"/>
                <a:hlinkClick r:id="rId19"/>
              </a:rPr>
              <a:t>Kirkpatrick Foundational Principles</a:t>
            </a:r>
            <a:r>
              <a:rPr lang="en-GB" sz="1200" b="0" kern="1200" dirty="0">
                <a:solidFill>
                  <a:schemeClr val="tx1"/>
                </a:solidFill>
                <a:effectLst/>
                <a:latin typeface="+mn-lt"/>
                <a:ea typeface="+mn-ea"/>
                <a:cs typeface="+mn-cs"/>
              </a:rPr>
              <a:t> for maximum impact.</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2072422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Miller (1990) developed a pyramid framework for describing levels of competence within a hierarchy of knowledge, application, and performance, with associated methods of assessment. </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Bottom level of the pyramid entitled “knows”, refers to the recall of factual knowledge. </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2</a:t>
            </a:r>
            <a:r>
              <a:rPr lang="en-GB" sz="1200" kern="1200" baseline="30000" dirty="0">
                <a:solidFill>
                  <a:schemeClr val="tx1"/>
                </a:solidFill>
                <a:effectLst/>
                <a:latin typeface="+mn-lt"/>
                <a:ea typeface="+mn-ea"/>
                <a:cs typeface="+mn-cs"/>
              </a:rPr>
              <a:t>nd</a:t>
            </a:r>
            <a:r>
              <a:rPr lang="en-GB" sz="1200" kern="1200" dirty="0">
                <a:solidFill>
                  <a:schemeClr val="tx1"/>
                </a:solidFill>
                <a:effectLst/>
                <a:latin typeface="+mn-lt"/>
                <a:ea typeface="+mn-ea"/>
                <a:cs typeface="+mn-cs"/>
              </a:rPr>
              <a:t> level “knows how”, refers to the ability to apply the factual knowledge in a particular context. It implies that there is more to competence than knowledge alone. </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3</a:t>
            </a:r>
            <a:r>
              <a:rPr lang="en-GB" sz="1200" kern="1200" baseline="30000" dirty="0">
                <a:solidFill>
                  <a:schemeClr val="tx1"/>
                </a:solidFill>
                <a:effectLst/>
                <a:latin typeface="+mn-lt"/>
                <a:ea typeface="+mn-ea"/>
                <a:cs typeface="+mn-cs"/>
              </a:rPr>
              <a:t>rd</a:t>
            </a:r>
            <a:r>
              <a:rPr lang="en-GB" sz="1200" kern="1200" dirty="0">
                <a:solidFill>
                  <a:schemeClr val="tx1"/>
                </a:solidFill>
                <a:effectLst/>
                <a:latin typeface="+mn-lt"/>
                <a:ea typeface="+mn-ea"/>
                <a:cs typeface="+mn-cs"/>
              </a:rPr>
              <a:t> level, shows, relate to the ability to demonstrate competence in a practical, simulated environment; what a professional actually does in the workplace is at the top and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4</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level of the pyramid, does.</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Whilst this model was developed within a medical context it is very easy to apply it to any scenario of assessment and workplace based assessments. The model sets a framework for a succession of levels of competence that can guide the implementation of assessments.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However there are some important additional considerations the model does not fully describe. At the peak of the pyramid representing the ultimate goal in the workplace there is an implication that as assessment comes closer to the workplace the volume may reduce. In reality workplace based assessment represents the skills most relevant to professional life, and the point at which numerous component skills learned become combined into reasoning and professional competence.</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Care must be exercised with the </a:t>
            </a:r>
            <a:r>
              <a:rPr lang="en-GB" sz="1200" b="1" kern="1200" dirty="0">
                <a:solidFill>
                  <a:schemeClr val="tx1"/>
                </a:solidFill>
                <a:effectLst/>
                <a:latin typeface="+mn-lt"/>
                <a:ea typeface="+mn-ea"/>
                <a:cs typeface="+mn-cs"/>
              </a:rPr>
              <a:t>type </a:t>
            </a:r>
            <a:r>
              <a:rPr lang="en-GB" sz="1200" b="0" kern="1200" dirty="0">
                <a:solidFill>
                  <a:schemeClr val="tx1"/>
                </a:solidFill>
                <a:effectLst/>
                <a:latin typeface="+mn-lt"/>
                <a:ea typeface="+mn-ea"/>
                <a:cs typeface="+mn-cs"/>
              </a:rPr>
              <a:t>of assessment.  Research demonstrates that simulated environments do </a:t>
            </a:r>
            <a:r>
              <a:rPr lang="en-GB" sz="1200" b="1" kern="1200" dirty="0">
                <a:solidFill>
                  <a:schemeClr val="tx1"/>
                </a:solidFill>
                <a:effectLst/>
                <a:latin typeface="+mn-lt"/>
                <a:ea typeface="+mn-ea"/>
                <a:cs typeface="+mn-cs"/>
              </a:rPr>
              <a:t>not always predict workplace performance.</a:t>
            </a:r>
            <a:r>
              <a:rPr lang="en-GB" sz="1200" b="0" kern="1200" dirty="0">
                <a:solidFill>
                  <a:schemeClr val="tx1"/>
                </a:solidFill>
                <a:effectLst/>
                <a:latin typeface="+mn-lt"/>
                <a:ea typeface="+mn-ea"/>
                <a:cs typeface="+mn-cs"/>
              </a:rPr>
              <a:t> (</a:t>
            </a:r>
            <a:r>
              <a:rPr lang="en-GB" sz="1200" b="0" kern="1200" dirty="0" err="1">
                <a:solidFill>
                  <a:schemeClr val="tx1"/>
                </a:solidFill>
                <a:effectLst/>
                <a:latin typeface="+mn-lt"/>
                <a:ea typeface="+mn-ea"/>
                <a:cs typeface="+mn-cs"/>
              </a:rPr>
              <a:t>Rethans</a:t>
            </a:r>
            <a:r>
              <a:rPr lang="en-GB" sz="1200" b="0" kern="1200" dirty="0">
                <a:solidFill>
                  <a:schemeClr val="tx1"/>
                </a:solidFill>
                <a:effectLst/>
                <a:latin typeface="+mn-lt"/>
                <a:ea typeface="+mn-ea"/>
                <a:cs typeface="+mn-cs"/>
              </a:rPr>
              <a:t> et al, 1991)</a:t>
            </a:r>
          </a:p>
          <a:p>
            <a:endParaRPr lang="en-GB" sz="1200" b="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r>
              <a:rPr lang="en-GB" sz="1200" b="0" kern="1200" dirty="0" err="1">
                <a:solidFill>
                  <a:schemeClr val="tx1"/>
                </a:solidFill>
                <a:effectLst/>
                <a:latin typeface="+mn-lt"/>
                <a:ea typeface="+mn-ea"/>
                <a:cs typeface="+mn-cs"/>
              </a:rPr>
              <a:t>Rethans</a:t>
            </a:r>
            <a:r>
              <a:rPr lang="en-GB" sz="1200" b="0" kern="1200" dirty="0">
                <a:solidFill>
                  <a:schemeClr val="tx1"/>
                </a:solidFill>
                <a:effectLst/>
                <a:latin typeface="+mn-lt"/>
                <a:ea typeface="+mn-ea"/>
                <a:cs typeface="+mn-cs"/>
              </a:rPr>
              <a:t>, J.J., Sturman, F.,  Drop, R., van der Vleuten, C. (1991) Assessment of the performance of general practitioners by the use of standardised (simulated) patients.  British Journal of Medical Practise, 41.  pp 97-99</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Miller, G., 1990. </a:t>
            </a:r>
            <a:r>
              <a:rPr lang="en-GB" sz="1200" b="0" i="1" kern="1200" dirty="0">
                <a:solidFill>
                  <a:schemeClr val="tx1"/>
                </a:solidFill>
                <a:effectLst/>
                <a:latin typeface="+mn-lt"/>
                <a:ea typeface="+mn-ea"/>
                <a:cs typeface="+mn-cs"/>
              </a:rPr>
              <a:t>The Assessment Of Clinical Skills</a:t>
            </a:r>
            <a:r>
              <a:rPr lang="en-GB" sz="1200" b="0" i="0" kern="1200" dirty="0">
                <a:solidFill>
                  <a:schemeClr val="tx1"/>
                </a:solidFill>
                <a:effectLst/>
                <a:latin typeface="+mn-lt"/>
                <a:ea typeface="+mn-ea"/>
                <a:cs typeface="+mn-cs"/>
              </a:rPr>
              <a:t>. [online] </a:t>
            </a:r>
            <a:r>
              <a:rPr lang="en-GB" sz="1200" b="0" i="0" kern="1200" dirty="0" err="1">
                <a:solidFill>
                  <a:schemeClr val="tx1"/>
                </a:solidFill>
                <a:effectLst/>
                <a:latin typeface="+mn-lt"/>
                <a:ea typeface="+mn-ea"/>
                <a:cs typeface="+mn-cs"/>
              </a:rPr>
              <a:t>Winbev.pbworks.com</a:t>
            </a:r>
            <a:r>
              <a:rPr lang="en-GB" sz="1200" b="0" i="0" kern="1200" dirty="0">
                <a:solidFill>
                  <a:schemeClr val="tx1"/>
                </a:solidFill>
                <a:effectLst/>
                <a:latin typeface="+mn-lt"/>
                <a:ea typeface="+mn-ea"/>
                <a:cs typeface="+mn-cs"/>
              </a:rPr>
              <a:t>. Available at: &lt;http://</a:t>
            </a:r>
            <a:r>
              <a:rPr lang="en-GB" sz="1200" b="0" i="0" kern="1200" dirty="0" err="1">
                <a:solidFill>
                  <a:schemeClr val="tx1"/>
                </a:solidFill>
                <a:effectLst/>
                <a:latin typeface="+mn-lt"/>
                <a:ea typeface="+mn-ea"/>
                <a:cs typeface="+mn-cs"/>
              </a:rPr>
              <a:t>winbev.pbworks.com</a:t>
            </a:r>
            <a:r>
              <a:rPr lang="en-GB" sz="1200" b="0" i="0" kern="1200" dirty="0">
                <a:solidFill>
                  <a:schemeClr val="tx1"/>
                </a:solidFill>
                <a:effectLst/>
                <a:latin typeface="+mn-lt"/>
                <a:ea typeface="+mn-ea"/>
                <a:cs typeface="+mn-cs"/>
              </a:rPr>
              <a:t>/f/</a:t>
            </a:r>
            <a:r>
              <a:rPr lang="en-GB" sz="1200" b="0" i="0" kern="1200" dirty="0" err="1">
                <a:solidFill>
                  <a:schemeClr val="tx1"/>
                </a:solidFill>
                <a:effectLst/>
                <a:latin typeface="+mn-lt"/>
                <a:ea typeface="+mn-ea"/>
                <a:cs typeface="+mn-cs"/>
              </a:rPr>
              <a:t>Assessment.pdf</a:t>
            </a:r>
            <a:r>
              <a:rPr lang="en-GB" sz="1200" b="0" i="0" kern="1200" dirty="0">
                <a:solidFill>
                  <a:schemeClr val="tx1"/>
                </a:solidFill>
                <a:effectLst/>
                <a:latin typeface="+mn-lt"/>
                <a:ea typeface="+mn-ea"/>
                <a:cs typeface="+mn-cs"/>
              </a:rPr>
              <a:t>&gt; [Accessed 11 September 2020].</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3272073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buFontTx/>
              <a:buNone/>
            </a:pPr>
            <a:r>
              <a:rPr lang="en-US" dirty="0"/>
              <a:t>Does feedback work?</a:t>
            </a:r>
            <a:br>
              <a:rPr lang="en-US" dirty="0"/>
            </a:br>
            <a:r>
              <a:rPr lang="en-GB" altLang="en-US" sz="1200" dirty="0"/>
              <a:t>Black and William (1998) – meta analysis of &gt;250 studies of formative assessment with feedback since 1988 from all educational sectors</a:t>
            </a:r>
          </a:p>
          <a:p>
            <a:pPr>
              <a:lnSpc>
                <a:spcPct val="90000"/>
              </a:lnSpc>
              <a:buFontTx/>
              <a:buNone/>
            </a:pPr>
            <a:endParaRPr lang="en-GB" altLang="en-US" sz="1200" dirty="0"/>
          </a:p>
          <a:p>
            <a:pPr>
              <a:lnSpc>
                <a:spcPct val="90000"/>
              </a:lnSpc>
              <a:buFontTx/>
              <a:buNone/>
            </a:pPr>
            <a:r>
              <a:rPr lang="en-GB" altLang="en-US" sz="1200" dirty="0"/>
              <a:t>Feedback resulted in positive benefits on learning and achievement across all areas, knowledge and skill types and levels of education </a:t>
            </a:r>
          </a:p>
          <a:p>
            <a:pPr>
              <a:lnSpc>
                <a:spcPct val="90000"/>
              </a:lnSpc>
              <a:buFontTx/>
              <a:buNone/>
            </a:pPr>
            <a:endParaRPr lang="en-GB" altLang="en-US" sz="1200" dirty="0"/>
          </a:p>
          <a:p>
            <a:pPr>
              <a:lnSpc>
                <a:spcPct val="90000"/>
              </a:lnSpc>
              <a:buFontTx/>
              <a:buNone/>
            </a:pPr>
            <a:r>
              <a:rPr lang="en-GB" altLang="en-US" sz="1200" i="1" dirty="0"/>
              <a:t>Black P., </a:t>
            </a:r>
            <a:r>
              <a:rPr lang="en-GB" altLang="en-US" sz="1200" i="1" dirty="0" err="1"/>
              <a:t>Wiliam</a:t>
            </a:r>
            <a:r>
              <a:rPr lang="en-GB" altLang="en-US" sz="1200" i="1" dirty="0"/>
              <a:t>, D., (1998) Assessment and Classroom Learning. Assessment in Education, Vol. 5, No. 1, 1998.  School of Education, London.</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19</a:t>
            </a:fld>
            <a:endParaRPr lang="en-US"/>
          </a:p>
        </p:txBody>
      </p:sp>
    </p:spTree>
    <p:extLst>
      <p:ext uri="{BB962C8B-B14F-4D97-AF65-F5344CB8AC3E}">
        <p14:creationId xmlns:p14="http://schemas.microsoft.com/office/powerpoint/2010/main" val="891048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many students feedback seems to have little or no impact, despite the considerable time and effort put into its production. With a view to increasing its effectiveness, extensive theoretical and empirical research has been carried out into its structure, timing and other parameters. </a:t>
            </a:r>
            <a:br>
              <a:rPr lang="en-GB" dirty="0"/>
            </a:br>
            <a:br>
              <a:rPr lang="en-GB" dirty="0"/>
            </a:br>
            <a:r>
              <a:rPr lang="en-GB" dirty="0"/>
              <a:t>For students to be able to apply feedback, they need to understand the meaning of the feedback statements. They also need to identify, with near certainty, the particular aspects of their work that need attention. For these to occur, students must possess </a:t>
            </a:r>
            <a:r>
              <a:rPr lang="en-GB" b="1" dirty="0"/>
              <a:t>critical background knowledge</a:t>
            </a:r>
            <a:r>
              <a:rPr lang="en-GB" dirty="0"/>
              <a:t>. </a:t>
            </a:r>
            <a:br>
              <a:rPr lang="en-GB" dirty="0"/>
            </a:br>
            <a:br>
              <a:rPr lang="en-GB" dirty="0"/>
            </a:br>
            <a:r>
              <a:rPr lang="en-GB" dirty="0"/>
              <a:t>They must appropriate for themselves three fundamental concepts – </a:t>
            </a:r>
            <a:br>
              <a:rPr lang="en-GB" dirty="0"/>
            </a:br>
            <a:r>
              <a:rPr lang="en-GB" dirty="0"/>
              <a:t>task compliance, </a:t>
            </a:r>
            <a:br>
              <a:rPr lang="en-GB" dirty="0"/>
            </a:br>
            <a:r>
              <a:rPr lang="en-GB" dirty="0"/>
              <a:t>quality, and </a:t>
            </a:r>
            <a:br>
              <a:rPr lang="en-GB" dirty="0"/>
            </a:br>
            <a:r>
              <a:rPr lang="en-GB" dirty="0"/>
              <a:t>criteria  </a:t>
            </a:r>
            <a:br>
              <a:rPr lang="en-GB" dirty="0"/>
            </a:br>
            <a:r>
              <a:rPr lang="en-GB" dirty="0"/>
              <a:t>and also develop a cache of relevant tacit knowledge. </a:t>
            </a:r>
            <a:endParaRPr lang="en-US" dirty="0"/>
          </a:p>
          <a:p>
            <a:endParaRPr lang="en-US" dirty="0"/>
          </a:p>
          <a:p>
            <a:endParaRPr lang="en-US" dirty="0"/>
          </a:p>
          <a:p>
            <a:r>
              <a:rPr lang="en-US" dirty="0"/>
              <a:t>Sadler, D. R., (1989) </a:t>
            </a:r>
            <a:r>
              <a:rPr lang="en-GB" dirty="0"/>
              <a:t>Beyond feedback: Developing student capability in complex appraisal. Griffith Institute for Higher Education, Griffith University, Brisbane</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22</a:t>
            </a:fld>
            <a:endParaRPr lang="en-US"/>
          </a:p>
        </p:txBody>
      </p:sp>
    </p:spTree>
    <p:extLst>
      <p:ext uri="{BB962C8B-B14F-4D97-AF65-F5344CB8AC3E}">
        <p14:creationId xmlns:p14="http://schemas.microsoft.com/office/powerpoint/2010/main" val="2295185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Before giving feedback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p>
          <a:p>
            <a:pPr marL="457200" indent="-457200">
              <a:lnSpc>
                <a:spcPct val="80000"/>
              </a:lnSpc>
            </a:pPr>
            <a:r>
              <a:rPr lang="en-GB" altLang="en-US" sz="1200" dirty="0"/>
              <a:t>What is the intention for giving this feedback?</a:t>
            </a:r>
          </a:p>
          <a:p>
            <a:pPr marL="457200" indent="-457200">
              <a:lnSpc>
                <a:spcPct val="80000"/>
              </a:lnSpc>
            </a:pPr>
            <a:r>
              <a:rPr lang="en-GB" altLang="en-US" sz="1200" dirty="0"/>
              <a:t>How do I feel about giving it?</a:t>
            </a:r>
          </a:p>
          <a:p>
            <a:pPr marL="457200" indent="-457200">
              <a:lnSpc>
                <a:spcPct val="80000"/>
              </a:lnSpc>
            </a:pPr>
            <a:r>
              <a:rPr lang="en-GB" altLang="en-US" sz="1200" dirty="0"/>
              <a:t>How is the other person feeling; if they have had a stressful day, might be best left for another occasion.  </a:t>
            </a:r>
          </a:p>
          <a:p>
            <a:pPr marL="457200" indent="-457200">
              <a:lnSpc>
                <a:spcPct val="80000"/>
              </a:lnSpc>
            </a:pPr>
            <a:r>
              <a:rPr lang="en-GB" altLang="en-US" sz="1200" dirty="0"/>
              <a:t>It is important they are in the right frame of mind to accept it</a:t>
            </a:r>
          </a:p>
          <a:p>
            <a:pPr marL="457200" indent="-457200">
              <a:lnSpc>
                <a:spcPct val="80000"/>
              </a:lnSpc>
            </a:pPr>
            <a:endParaRPr lang="en-GB" altLang="en-US" sz="1200" dirty="0"/>
          </a:p>
          <a:p>
            <a:pPr marL="457200" indent="-457200">
              <a:lnSpc>
                <a:spcPct val="80000"/>
              </a:lnSpc>
            </a:pPr>
            <a:r>
              <a:rPr lang="en-GB" altLang="en-US" sz="1200" dirty="0"/>
              <a:t>Feedback should be</a:t>
            </a:r>
          </a:p>
          <a:p>
            <a:pPr marL="457200" indent="-457200">
              <a:lnSpc>
                <a:spcPct val="80000"/>
              </a:lnSpc>
              <a:buFontTx/>
              <a:buNone/>
            </a:pPr>
            <a:r>
              <a:rPr lang="en-GB" altLang="en-US" sz="1200" b="1" dirty="0"/>
              <a:t>timely</a:t>
            </a:r>
            <a:r>
              <a:rPr lang="en-GB" altLang="en-US" sz="1200" dirty="0"/>
              <a:t>: given as close to the event as possible (taking account of the person’s readiness etc) </a:t>
            </a:r>
          </a:p>
          <a:p>
            <a:pPr marL="457200" indent="-457200">
              <a:lnSpc>
                <a:spcPct val="80000"/>
              </a:lnSpc>
              <a:buFontTx/>
              <a:buNone/>
            </a:pPr>
            <a:r>
              <a:rPr lang="en-GB" altLang="en-US" sz="1200" b="1" dirty="0"/>
              <a:t>selective</a:t>
            </a:r>
            <a:r>
              <a:rPr lang="en-GB" altLang="en-US" sz="1200" dirty="0"/>
              <a:t>: addressing one or two key issues rather than too many at once</a:t>
            </a:r>
          </a:p>
          <a:p>
            <a:pPr marL="457200" indent="-457200">
              <a:lnSpc>
                <a:spcPct val="80000"/>
              </a:lnSpc>
              <a:buFontTx/>
              <a:buNone/>
            </a:pPr>
            <a:r>
              <a:rPr lang="en-GB" altLang="en-US" sz="1200" b="1" dirty="0"/>
              <a:t>balanced</a:t>
            </a:r>
            <a:r>
              <a:rPr lang="en-GB" altLang="en-US" sz="1200" dirty="0"/>
              <a:t>: good and the bad</a:t>
            </a:r>
          </a:p>
          <a:p>
            <a:pPr marL="457200" indent="-457200">
              <a:lnSpc>
                <a:spcPct val="80000"/>
              </a:lnSpc>
              <a:buFontTx/>
              <a:buNone/>
            </a:pPr>
            <a:r>
              <a:rPr lang="en-GB" altLang="en-US" sz="1200" b="1" dirty="0"/>
              <a:t>suggestions</a:t>
            </a:r>
            <a:r>
              <a:rPr lang="en-GB" altLang="en-US" sz="1200" dirty="0"/>
              <a:t>: not prescriptions</a:t>
            </a:r>
          </a:p>
          <a:p>
            <a:pPr marL="457200" indent="-457200">
              <a:lnSpc>
                <a:spcPct val="80000"/>
              </a:lnSpc>
              <a:buFontTx/>
              <a:buNone/>
            </a:pPr>
            <a:r>
              <a:rPr lang="en-GB" altLang="en-US" sz="1200" b="1" dirty="0"/>
              <a:t>descriptive</a:t>
            </a:r>
            <a:r>
              <a:rPr lang="en-GB" altLang="en-US" sz="1200" dirty="0"/>
              <a:t>,  non-judgemental, based on behaviour not personality</a:t>
            </a:r>
          </a:p>
          <a:p>
            <a:pPr marL="457200" indent="-457200">
              <a:lnSpc>
                <a:spcPct val="80000"/>
              </a:lnSpc>
              <a:buFontTx/>
              <a:buNone/>
            </a:pPr>
            <a:r>
              <a:rPr lang="en-GB" altLang="en-US" sz="1200" b="1" dirty="0"/>
              <a:t>specific or focussed</a:t>
            </a:r>
            <a:r>
              <a:rPr lang="en-GB" altLang="en-US" sz="1200" dirty="0"/>
              <a:t>, in order to focus developmental </a:t>
            </a:r>
            <a:r>
              <a:rPr lang="en-GB" altLang="en-US" sz="1200" dirty="0" err="1"/>
              <a:t>feedback,avoid</a:t>
            </a:r>
            <a:r>
              <a:rPr lang="en-GB" altLang="en-US" sz="1200" dirty="0"/>
              <a:t> personal comments/avoid mixed messages</a:t>
            </a:r>
          </a:p>
          <a:p>
            <a:pPr marL="457200" indent="-457200">
              <a:lnSpc>
                <a:spcPct val="80000"/>
              </a:lnSpc>
              <a:buFontTx/>
              <a:buNone/>
            </a:pPr>
            <a:r>
              <a:rPr lang="en-GB" altLang="en-US" sz="1200" b="1" dirty="0"/>
              <a:t>directed</a:t>
            </a:r>
            <a:r>
              <a:rPr lang="en-GB" altLang="en-US" sz="1200" dirty="0"/>
              <a:t> towards behaviour that can be changed</a:t>
            </a:r>
          </a:p>
          <a:p>
            <a:pPr marL="457200" indent="-457200">
              <a:lnSpc>
                <a:spcPct val="80000"/>
              </a:lnSpc>
              <a:buFontTx/>
              <a:buNone/>
            </a:pPr>
            <a:endParaRPr lang="en-GB" altLang="en-US" sz="1200" dirty="0"/>
          </a:p>
          <a:p>
            <a:pPr marL="457200" indent="-457200">
              <a:lnSpc>
                <a:spcPct val="80000"/>
              </a:lnSpc>
              <a:buFontTx/>
              <a:buNone/>
            </a:pPr>
            <a:endParaRPr lang="en-GB" altLang="en-US" sz="1200" dirty="0"/>
          </a:p>
          <a:p>
            <a:pPr marL="457200" indent="-457200">
              <a:lnSpc>
                <a:spcPct val="80000"/>
              </a:lnSpc>
            </a:pPr>
            <a:endParaRPr lang="en-GB"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Nicol, D.,  Macfarlane, D. (2004). Rethinking Formative Assessment in HE: a theoretical model and seven principles of good feedback practice. IEEE Personal Communications - IEEE Pers. </a:t>
            </a:r>
            <a:r>
              <a:rPr lang="en-GB" altLang="en-US" sz="1200" dirty="0" err="1"/>
              <a:t>Commun</a:t>
            </a:r>
            <a:r>
              <a:rPr lang="en-GB" altLang="en-US" sz="1200" dirty="0"/>
              <a:t>.. 31. </a:t>
            </a: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23</a:t>
            </a:fld>
            <a:endParaRPr lang="en-US"/>
          </a:p>
        </p:txBody>
      </p:sp>
    </p:spTree>
    <p:extLst>
      <p:ext uri="{BB962C8B-B14F-4D97-AF65-F5344CB8AC3E}">
        <p14:creationId xmlns:p14="http://schemas.microsoft.com/office/powerpoint/2010/main" val="143553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24</a:t>
            </a:fld>
            <a:endParaRPr lang="en-US"/>
          </a:p>
        </p:txBody>
      </p:sp>
    </p:spTree>
    <p:extLst>
      <p:ext uri="{BB962C8B-B14F-4D97-AF65-F5344CB8AC3E}">
        <p14:creationId xmlns:p14="http://schemas.microsoft.com/office/powerpoint/2010/main" val="2150858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lnSpc>
                <a:spcPct val="80000"/>
              </a:lnSpc>
            </a:pPr>
            <a:r>
              <a:rPr lang="en-GB" altLang="en-US" sz="1200" dirty="0"/>
              <a:t>anger – </a:t>
            </a:r>
            <a:r>
              <a:rPr lang="en-GB" altLang="en-US" sz="1200" i="1" dirty="0"/>
              <a:t>‘I’ve had enough of this’</a:t>
            </a:r>
            <a:endParaRPr lang="en-GB" altLang="en-US" sz="1200" dirty="0"/>
          </a:p>
          <a:p>
            <a:pPr marL="457200" indent="-457200">
              <a:lnSpc>
                <a:spcPct val="80000"/>
              </a:lnSpc>
            </a:pPr>
            <a:r>
              <a:rPr lang="en-GB" altLang="en-US" sz="1200" dirty="0"/>
              <a:t>denial – </a:t>
            </a:r>
            <a:r>
              <a:rPr lang="en-GB" altLang="en-US" sz="1200" i="1" dirty="0"/>
              <a:t>this reaction often accompanies the initial shock of feedback   ‘I can’t see any problem with that’</a:t>
            </a:r>
          </a:p>
          <a:p>
            <a:pPr marL="457200" indent="-457200">
              <a:lnSpc>
                <a:spcPct val="80000"/>
              </a:lnSpc>
            </a:pPr>
            <a:r>
              <a:rPr lang="en-GB" altLang="en-US" sz="1200" dirty="0"/>
              <a:t>blame </a:t>
            </a:r>
            <a:r>
              <a:rPr lang="en-GB" altLang="en-US" sz="1200" i="1" dirty="0"/>
              <a:t>– ‘It’s not my fault.  What can you expect when the patient won’t listen?</a:t>
            </a:r>
            <a:endParaRPr lang="en-GB" altLang="en-US" sz="1200" dirty="0"/>
          </a:p>
          <a:p>
            <a:pPr marL="457200" indent="-457200">
              <a:lnSpc>
                <a:spcPct val="80000"/>
              </a:lnSpc>
            </a:pPr>
            <a:r>
              <a:rPr lang="en-GB" altLang="en-US" sz="1200" dirty="0"/>
              <a:t>rationalisation – </a:t>
            </a:r>
            <a:r>
              <a:rPr lang="en-GB" altLang="en-US" sz="1200" i="1" dirty="0"/>
              <a:t>finding excuses to try and justify their behaviour ‘I’ve had a particularly bad week’  ‘Doesn’t everyone do this?’</a:t>
            </a:r>
            <a:endParaRPr lang="en-GB" altLang="en-US" sz="1200" dirty="0"/>
          </a:p>
          <a:p>
            <a:pPr marL="457200" indent="-457200">
              <a:lnSpc>
                <a:spcPct val="80000"/>
              </a:lnSpc>
            </a:pPr>
            <a:r>
              <a:rPr lang="en-GB" altLang="en-US" sz="1200" dirty="0"/>
              <a:t>acceptance</a:t>
            </a:r>
          </a:p>
          <a:p>
            <a:pPr marL="457200" indent="-457200">
              <a:lnSpc>
                <a:spcPct val="80000"/>
              </a:lnSpc>
            </a:pPr>
            <a:r>
              <a:rPr lang="en-GB" altLang="en-US" sz="1200" dirty="0"/>
              <a:t>renewed action</a:t>
            </a:r>
          </a:p>
          <a:p>
            <a:endParaRPr lang="en-US" dirty="0"/>
          </a:p>
          <a:p>
            <a:r>
              <a:rPr lang="en-US" b="1" dirty="0"/>
              <a:t>Feedback formats</a:t>
            </a:r>
            <a:r>
              <a:rPr lang="en-US" dirty="0"/>
              <a:t>:</a:t>
            </a:r>
            <a:br>
              <a:rPr lang="en-US" dirty="0"/>
            </a:br>
            <a:r>
              <a:rPr lang="en-US" dirty="0"/>
              <a:t>written/verbal </a:t>
            </a:r>
            <a:r>
              <a:rPr lang="en-US" dirty="0" err="1"/>
              <a:t>individualised</a:t>
            </a:r>
            <a:r>
              <a:rPr lang="en-US" dirty="0"/>
              <a:t>  </a:t>
            </a:r>
            <a:r>
              <a:rPr lang="en-US" dirty="0" err="1"/>
              <a:t>eg</a:t>
            </a:r>
            <a:r>
              <a:rPr lang="en-US" dirty="0"/>
              <a:t> a particular assignment</a:t>
            </a:r>
          </a:p>
          <a:p>
            <a:r>
              <a:rPr lang="en-US" dirty="0"/>
              <a:t>written/verbal general feedback to a group </a:t>
            </a:r>
            <a:r>
              <a:rPr lang="en-US" dirty="0" err="1"/>
              <a:t>eg</a:t>
            </a:r>
            <a:r>
              <a:rPr lang="en-US" dirty="0"/>
              <a:t> on most common errors/successes on an exam paper</a:t>
            </a:r>
          </a:p>
          <a:p>
            <a:r>
              <a:rPr lang="en-US" dirty="0"/>
              <a:t>checklists/proforma </a:t>
            </a:r>
            <a:r>
              <a:rPr lang="en-US" dirty="0" err="1"/>
              <a:t>eg</a:t>
            </a:r>
            <a:r>
              <a:rPr lang="en-US" dirty="0"/>
              <a:t> headings of assessment criteria, with comments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OR Simply</a:t>
            </a:r>
            <a:br>
              <a:rPr lang="en-US" b="1" dirty="0"/>
            </a:br>
            <a:r>
              <a:rPr lang="en-GB" altLang="en-US" sz="1200" b="1" dirty="0"/>
              <a:t>"</a:t>
            </a:r>
            <a:r>
              <a:rPr lang="en-GB" altLang="en-US" sz="1200" dirty="0"/>
              <a:t>Off the cuff" comments</a:t>
            </a:r>
            <a:r>
              <a:rPr lang="en-GB" altLang="en-US" sz="1200" b="1" dirty="0"/>
              <a:t> </a:t>
            </a:r>
            <a:r>
              <a:rPr lang="en-GB" altLang="en-US" sz="1200" dirty="0"/>
              <a:t>from others </a:t>
            </a:r>
            <a:r>
              <a:rPr lang="en-GB" altLang="en-US" sz="1200" i="1" dirty="0" err="1"/>
              <a:t>eg</a:t>
            </a:r>
            <a:r>
              <a:rPr lang="en-GB" altLang="en-US" sz="1200" i="1" dirty="0"/>
              <a:t> "You're really good at”</a:t>
            </a:r>
          </a:p>
          <a:p>
            <a:endParaRPr lang="en-US" b="1" dirty="0"/>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model can you associate with this?</a:t>
            </a:r>
          </a:p>
          <a:p>
            <a:r>
              <a:rPr lang="en-US" b="1" dirty="0"/>
              <a:t>Answer: Kubler-Ross (1969)</a:t>
            </a:r>
            <a:br>
              <a:rPr lang="en-US" b="1" dirty="0"/>
            </a:br>
            <a:r>
              <a:rPr lang="en-GB" sz="1200" b="0" i="0" kern="1200" dirty="0">
                <a:solidFill>
                  <a:schemeClr val="tx1"/>
                </a:solidFill>
                <a:effectLst/>
                <a:latin typeface="+mn-lt"/>
                <a:ea typeface="+mn-ea"/>
                <a:cs typeface="+mn-cs"/>
              </a:rPr>
              <a:t>Denial</a:t>
            </a:r>
          </a:p>
          <a:p>
            <a:r>
              <a:rPr lang="en-GB" sz="1200" b="0" i="0" kern="1200" dirty="0">
                <a:solidFill>
                  <a:schemeClr val="tx1"/>
                </a:solidFill>
                <a:effectLst/>
                <a:latin typeface="+mn-lt"/>
                <a:ea typeface="+mn-ea"/>
                <a:cs typeface="+mn-cs"/>
              </a:rPr>
              <a:t>Anger</a:t>
            </a:r>
          </a:p>
          <a:p>
            <a:r>
              <a:rPr lang="en-GB" sz="1200" b="0" i="0" kern="1200" dirty="0">
                <a:solidFill>
                  <a:schemeClr val="tx1"/>
                </a:solidFill>
                <a:effectLst/>
                <a:latin typeface="+mn-lt"/>
                <a:ea typeface="+mn-ea"/>
                <a:cs typeface="+mn-cs"/>
              </a:rPr>
              <a:t>Bargaining</a:t>
            </a:r>
          </a:p>
          <a:p>
            <a:r>
              <a:rPr lang="en-GB" sz="1200" b="0" i="0" kern="1200" dirty="0">
                <a:solidFill>
                  <a:schemeClr val="tx1"/>
                </a:solidFill>
                <a:effectLst/>
                <a:latin typeface="+mn-lt"/>
                <a:ea typeface="+mn-ea"/>
                <a:cs typeface="+mn-cs"/>
              </a:rPr>
              <a:t>Depression</a:t>
            </a:r>
          </a:p>
          <a:p>
            <a:r>
              <a:rPr lang="en-GB" sz="1200" b="0" i="0" kern="1200" dirty="0">
                <a:solidFill>
                  <a:schemeClr val="tx1"/>
                </a:solidFill>
                <a:effectLst/>
                <a:latin typeface="+mn-lt"/>
                <a:ea typeface="+mn-ea"/>
                <a:cs typeface="+mn-cs"/>
              </a:rPr>
              <a:t>Acceptance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Kubler-Ross was originally created for the stages of grief but, has been adapted and applied across a number of areas, particular surrounding change…</a:t>
            </a:r>
          </a:p>
          <a:p>
            <a:endParaRPr lang="en-US" b="1"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27</a:t>
            </a:fld>
            <a:endParaRPr lang="en-US"/>
          </a:p>
        </p:txBody>
      </p:sp>
    </p:spTree>
    <p:extLst>
      <p:ext uri="{BB962C8B-B14F-4D97-AF65-F5344CB8AC3E}">
        <p14:creationId xmlns:p14="http://schemas.microsoft.com/office/powerpoint/2010/main" val="2595330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lnSpc>
                <a:spcPct val="80000"/>
              </a:lnSpc>
            </a:pPr>
            <a:r>
              <a:rPr lang="en-GB" altLang="en-US" sz="1200" dirty="0"/>
              <a:t>anger – </a:t>
            </a:r>
            <a:r>
              <a:rPr lang="en-GB" altLang="en-US" sz="1200" i="1" dirty="0"/>
              <a:t>‘I’ve had enough of this’</a:t>
            </a:r>
            <a:endParaRPr lang="en-GB" altLang="en-US" sz="1200" dirty="0"/>
          </a:p>
          <a:p>
            <a:pPr marL="457200" indent="-457200">
              <a:lnSpc>
                <a:spcPct val="80000"/>
              </a:lnSpc>
            </a:pPr>
            <a:r>
              <a:rPr lang="en-GB" altLang="en-US" sz="1200" dirty="0"/>
              <a:t>denial – </a:t>
            </a:r>
            <a:r>
              <a:rPr lang="en-GB" altLang="en-US" sz="1200" i="1" dirty="0"/>
              <a:t>this reaction often accompanies the initial shock of feedback   ‘I can’t see any problem with that’</a:t>
            </a:r>
          </a:p>
          <a:p>
            <a:pPr marL="457200" indent="-457200">
              <a:lnSpc>
                <a:spcPct val="80000"/>
              </a:lnSpc>
            </a:pPr>
            <a:r>
              <a:rPr lang="en-GB" altLang="en-US" sz="1200" dirty="0"/>
              <a:t>blame </a:t>
            </a:r>
            <a:r>
              <a:rPr lang="en-GB" altLang="en-US" sz="1200" i="1" dirty="0"/>
              <a:t>– ‘It’s not my fault.  What can you expect when the patient won’t listen?</a:t>
            </a:r>
            <a:endParaRPr lang="en-GB" altLang="en-US" sz="1200" dirty="0"/>
          </a:p>
          <a:p>
            <a:pPr marL="457200" indent="-457200">
              <a:lnSpc>
                <a:spcPct val="80000"/>
              </a:lnSpc>
            </a:pPr>
            <a:r>
              <a:rPr lang="en-GB" altLang="en-US" sz="1200" dirty="0"/>
              <a:t>rationalisation – </a:t>
            </a:r>
            <a:r>
              <a:rPr lang="en-GB" altLang="en-US" sz="1200" i="1" dirty="0"/>
              <a:t>finding excuses to try and justify their behaviour ‘I’ve had a particularly bad week’  ‘Doesn’t everyone do this?’</a:t>
            </a:r>
            <a:endParaRPr lang="en-GB" altLang="en-US" sz="1200" dirty="0"/>
          </a:p>
          <a:p>
            <a:pPr marL="457200" indent="-457200">
              <a:lnSpc>
                <a:spcPct val="80000"/>
              </a:lnSpc>
            </a:pPr>
            <a:r>
              <a:rPr lang="en-GB" altLang="en-US" sz="1200" dirty="0"/>
              <a:t>acceptance</a:t>
            </a:r>
          </a:p>
          <a:p>
            <a:pPr marL="457200" indent="-457200">
              <a:lnSpc>
                <a:spcPct val="80000"/>
              </a:lnSpc>
            </a:pPr>
            <a:r>
              <a:rPr lang="en-GB" altLang="en-US" sz="1200" dirty="0"/>
              <a:t>renewed action</a:t>
            </a:r>
          </a:p>
          <a:p>
            <a:endParaRPr lang="en-US" dirty="0"/>
          </a:p>
          <a:p>
            <a:r>
              <a:rPr lang="en-US" b="1" dirty="0"/>
              <a:t>Feedback formats</a:t>
            </a:r>
            <a:r>
              <a:rPr lang="en-US" dirty="0"/>
              <a:t>:</a:t>
            </a:r>
            <a:br>
              <a:rPr lang="en-US" dirty="0"/>
            </a:br>
            <a:r>
              <a:rPr lang="en-US" dirty="0"/>
              <a:t>written/verbal </a:t>
            </a:r>
            <a:r>
              <a:rPr lang="en-US" dirty="0" err="1"/>
              <a:t>individualised</a:t>
            </a:r>
            <a:r>
              <a:rPr lang="en-US" dirty="0"/>
              <a:t>  </a:t>
            </a:r>
            <a:r>
              <a:rPr lang="en-US" dirty="0" err="1"/>
              <a:t>eg</a:t>
            </a:r>
            <a:r>
              <a:rPr lang="en-US" dirty="0"/>
              <a:t> a particular assignment</a:t>
            </a:r>
          </a:p>
          <a:p>
            <a:r>
              <a:rPr lang="en-US" dirty="0"/>
              <a:t>written/verbal general feedback to a group </a:t>
            </a:r>
            <a:r>
              <a:rPr lang="en-US" dirty="0" err="1"/>
              <a:t>eg</a:t>
            </a:r>
            <a:r>
              <a:rPr lang="en-US" dirty="0"/>
              <a:t> on most common errors/successes on an exam paper</a:t>
            </a:r>
          </a:p>
          <a:p>
            <a:r>
              <a:rPr lang="en-US" dirty="0"/>
              <a:t>checklists/proforma </a:t>
            </a:r>
            <a:r>
              <a:rPr lang="en-US" dirty="0" err="1"/>
              <a:t>eg</a:t>
            </a:r>
            <a:r>
              <a:rPr lang="en-US" dirty="0"/>
              <a:t> headings of assessment criteria, with comments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OR Simply</a:t>
            </a:r>
            <a:br>
              <a:rPr lang="en-US" b="1" dirty="0"/>
            </a:br>
            <a:r>
              <a:rPr lang="en-GB" altLang="en-US" sz="1200" b="1" dirty="0"/>
              <a:t>"</a:t>
            </a:r>
            <a:r>
              <a:rPr lang="en-GB" altLang="en-US" sz="1200" dirty="0"/>
              <a:t>Off the cuff" comments</a:t>
            </a:r>
            <a:r>
              <a:rPr lang="en-GB" altLang="en-US" sz="1200" b="1" dirty="0"/>
              <a:t> </a:t>
            </a:r>
            <a:r>
              <a:rPr lang="en-GB" altLang="en-US" sz="1200" dirty="0"/>
              <a:t>from others </a:t>
            </a:r>
            <a:r>
              <a:rPr lang="en-GB" altLang="en-US" sz="1200" i="1" dirty="0" err="1"/>
              <a:t>eg</a:t>
            </a:r>
            <a:r>
              <a:rPr lang="en-GB" altLang="en-US" sz="1200" i="1" dirty="0"/>
              <a:t> "You're really good at”</a:t>
            </a:r>
          </a:p>
          <a:p>
            <a:endParaRPr lang="en-US" b="1" dirty="0"/>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model can you associate with this?</a:t>
            </a:r>
          </a:p>
          <a:p>
            <a:r>
              <a:rPr lang="en-US" b="1" dirty="0"/>
              <a:t>Answer: Kubler-Ross (1969)</a:t>
            </a:r>
            <a:br>
              <a:rPr lang="en-US" b="1" dirty="0"/>
            </a:br>
            <a:r>
              <a:rPr lang="en-GB" sz="1200" b="0" i="0" kern="1200" dirty="0">
                <a:solidFill>
                  <a:schemeClr val="tx1"/>
                </a:solidFill>
                <a:effectLst/>
                <a:latin typeface="+mn-lt"/>
                <a:ea typeface="+mn-ea"/>
                <a:cs typeface="+mn-cs"/>
              </a:rPr>
              <a:t>Denial</a:t>
            </a:r>
          </a:p>
          <a:p>
            <a:r>
              <a:rPr lang="en-GB" sz="1200" b="0" i="0" kern="1200" dirty="0">
                <a:solidFill>
                  <a:schemeClr val="tx1"/>
                </a:solidFill>
                <a:effectLst/>
                <a:latin typeface="+mn-lt"/>
                <a:ea typeface="+mn-ea"/>
                <a:cs typeface="+mn-cs"/>
              </a:rPr>
              <a:t>Anger</a:t>
            </a:r>
          </a:p>
          <a:p>
            <a:r>
              <a:rPr lang="en-GB" sz="1200" b="0" i="0" kern="1200" dirty="0">
                <a:solidFill>
                  <a:schemeClr val="tx1"/>
                </a:solidFill>
                <a:effectLst/>
                <a:latin typeface="+mn-lt"/>
                <a:ea typeface="+mn-ea"/>
                <a:cs typeface="+mn-cs"/>
              </a:rPr>
              <a:t>Bargaining</a:t>
            </a:r>
          </a:p>
          <a:p>
            <a:r>
              <a:rPr lang="en-GB" sz="1200" b="0" i="0" kern="1200" dirty="0">
                <a:solidFill>
                  <a:schemeClr val="tx1"/>
                </a:solidFill>
                <a:effectLst/>
                <a:latin typeface="+mn-lt"/>
                <a:ea typeface="+mn-ea"/>
                <a:cs typeface="+mn-cs"/>
              </a:rPr>
              <a:t>Depression</a:t>
            </a:r>
          </a:p>
          <a:p>
            <a:r>
              <a:rPr lang="en-GB" sz="1200" b="0" i="0" kern="1200" dirty="0">
                <a:solidFill>
                  <a:schemeClr val="tx1"/>
                </a:solidFill>
                <a:effectLst/>
                <a:latin typeface="+mn-lt"/>
                <a:ea typeface="+mn-ea"/>
                <a:cs typeface="+mn-cs"/>
              </a:rPr>
              <a:t>Acceptance</a:t>
            </a:r>
          </a:p>
          <a:p>
            <a:endParaRPr lang="en-US" b="1"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28</a:t>
            </a:fld>
            <a:endParaRPr lang="en-US"/>
          </a:p>
        </p:txBody>
      </p:sp>
    </p:spTree>
    <p:extLst>
      <p:ext uri="{BB962C8B-B14F-4D97-AF65-F5344CB8AC3E}">
        <p14:creationId xmlns:p14="http://schemas.microsoft.com/office/powerpoint/2010/main" val="4540310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lnSpc>
                <a:spcPct val="80000"/>
              </a:lnSpc>
            </a:pPr>
            <a:r>
              <a:rPr lang="en-GB" altLang="en-US" sz="1200" dirty="0"/>
              <a:t>anger – </a:t>
            </a:r>
            <a:r>
              <a:rPr lang="en-GB" altLang="en-US" sz="1200" i="1" dirty="0"/>
              <a:t>‘I’ve had enough of this’</a:t>
            </a:r>
            <a:endParaRPr lang="en-GB" altLang="en-US" sz="1200" dirty="0"/>
          </a:p>
          <a:p>
            <a:pPr marL="457200" indent="-457200">
              <a:lnSpc>
                <a:spcPct val="80000"/>
              </a:lnSpc>
            </a:pPr>
            <a:r>
              <a:rPr lang="en-GB" altLang="en-US" sz="1200" dirty="0"/>
              <a:t>denial – </a:t>
            </a:r>
            <a:r>
              <a:rPr lang="en-GB" altLang="en-US" sz="1200" i="1" dirty="0"/>
              <a:t>this reaction often accompanies the initial shock of feedback   ‘I can’t see any problem with that’</a:t>
            </a:r>
          </a:p>
          <a:p>
            <a:pPr marL="457200" indent="-457200">
              <a:lnSpc>
                <a:spcPct val="80000"/>
              </a:lnSpc>
            </a:pPr>
            <a:r>
              <a:rPr lang="en-GB" altLang="en-US" sz="1200" dirty="0"/>
              <a:t>blame </a:t>
            </a:r>
            <a:r>
              <a:rPr lang="en-GB" altLang="en-US" sz="1200" i="1" dirty="0"/>
              <a:t>– ‘It’s not my fault.  What can you expect when the patient won’t listen?</a:t>
            </a:r>
            <a:endParaRPr lang="en-GB" altLang="en-US" sz="1200" dirty="0"/>
          </a:p>
          <a:p>
            <a:pPr marL="457200" indent="-457200">
              <a:lnSpc>
                <a:spcPct val="80000"/>
              </a:lnSpc>
            </a:pPr>
            <a:r>
              <a:rPr lang="en-GB" altLang="en-US" sz="1200" dirty="0"/>
              <a:t>rationalisation – </a:t>
            </a:r>
            <a:r>
              <a:rPr lang="en-GB" altLang="en-US" sz="1200" i="1" dirty="0"/>
              <a:t>finding excuses to try and justify their behaviour ‘I’ve had a particularly bad week’  ‘Doesn’t everyone do this?’</a:t>
            </a:r>
            <a:endParaRPr lang="en-GB" altLang="en-US" sz="1200" dirty="0"/>
          </a:p>
          <a:p>
            <a:pPr marL="457200" indent="-457200">
              <a:lnSpc>
                <a:spcPct val="80000"/>
              </a:lnSpc>
            </a:pPr>
            <a:r>
              <a:rPr lang="en-GB" altLang="en-US" sz="1200" dirty="0"/>
              <a:t>acceptance</a:t>
            </a:r>
          </a:p>
          <a:p>
            <a:pPr marL="457200" indent="-457200">
              <a:lnSpc>
                <a:spcPct val="80000"/>
              </a:lnSpc>
            </a:pPr>
            <a:r>
              <a:rPr lang="en-GB" altLang="en-US" sz="1200" dirty="0"/>
              <a:t>renewed action</a:t>
            </a:r>
          </a:p>
          <a:p>
            <a:endParaRPr lang="en-US" dirty="0"/>
          </a:p>
          <a:p>
            <a:r>
              <a:rPr lang="en-US" b="1" dirty="0"/>
              <a:t>Feedback formats</a:t>
            </a:r>
            <a:r>
              <a:rPr lang="en-US" dirty="0"/>
              <a:t>:</a:t>
            </a:r>
            <a:br>
              <a:rPr lang="en-US" dirty="0"/>
            </a:br>
            <a:r>
              <a:rPr lang="en-US" dirty="0"/>
              <a:t>written/verbal </a:t>
            </a:r>
            <a:r>
              <a:rPr lang="en-US" dirty="0" err="1"/>
              <a:t>individualised</a:t>
            </a:r>
            <a:r>
              <a:rPr lang="en-US" dirty="0"/>
              <a:t>  </a:t>
            </a:r>
            <a:r>
              <a:rPr lang="en-US" dirty="0" err="1"/>
              <a:t>eg</a:t>
            </a:r>
            <a:r>
              <a:rPr lang="en-US" dirty="0"/>
              <a:t> a particular assignment</a:t>
            </a:r>
          </a:p>
          <a:p>
            <a:r>
              <a:rPr lang="en-US" dirty="0"/>
              <a:t>written/verbal general feedback to a group </a:t>
            </a:r>
            <a:r>
              <a:rPr lang="en-US" dirty="0" err="1"/>
              <a:t>eg</a:t>
            </a:r>
            <a:r>
              <a:rPr lang="en-US" dirty="0"/>
              <a:t> on most common errors/successes on an exam paper</a:t>
            </a:r>
          </a:p>
          <a:p>
            <a:r>
              <a:rPr lang="en-US" dirty="0"/>
              <a:t>checklists/proforma </a:t>
            </a:r>
            <a:r>
              <a:rPr lang="en-US" dirty="0" err="1"/>
              <a:t>eg</a:t>
            </a:r>
            <a:r>
              <a:rPr lang="en-US" dirty="0"/>
              <a:t> headings of assessment criteria, with comments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OR Simply</a:t>
            </a:r>
            <a:br>
              <a:rPr lang="en-US" b="1" dirty="0"/>
            </a:br>
            <a:r>
              <a:rPr lang="en-GB" altLang="en-US" sz="1200" b="1" dirty="0"/>
              <a:t>"</a:t>
            </a:r>
            <a:r>
              <a:rPr lang="en-GB" altLang="en-US" sz="1200" dirty="0"/>
              <a:t>Off the cuff" comments</a:t>
            </a:r>
            <a:r>
              <a:rPr lang="en-GB" altLang="en-US" sz="1200" b="1" dirty="0"/>
              <a:t> </a:t>
            </a:r>
            <a:r>
              <a:rPr lang="en-GB" altLang="en-US" sz="1200" dirty="0"/>
              <a:t>from others </a:t>
            </a:r>
            <a:r>
              <a:rPr lang="en-GB" altLang="en-US" sz="1200" i="1" dirty="0" err="1"/>
              <a:t>eg</a:t>
            </a:r>
            <a:r>
              <a:rPr lang="en-GB" altLang="en-US" sz="1200" i="1" dirty="0"/>
              <a:t> "You're really good at”</a:t>
            </a:r>
          </a:p>
          <a:p>
            <a:endParaRPr lang="en-US" b="1" dirty="0"/>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model can you associate with this?</a:t>
            </a:r>
          </a:p>
          <a:p>
            <a:r>
              <a:rPr lang="en-US" b="1" dirty="0"/>
              <a:t>Answer: Kubler-Ross (1969)</a:t>
            </a:r>
            <a:br>
              <a:rPr lang="en-US" b="1" dirty="0"/>
            </a:br>
            <a:r>
              <a:rPr lang="en-GB" sz="1200" b="0" i="0" kern="1200" dirty="0">
                <a:solidFill>
                  <a:schemeClr val="tx1"/>
                </a:solidFill>
                <a:effectLst/>
                <a:latin typeface="+mn-lt"/>
                <a:ea typeface="+mn-ea"/>
                <a:cs typeface="+mn-cs"/>
              </a:rPr>
              <a:t>Denial</a:t>
            </a:r>
          </a:p>
          <a:p>
            <a:r>
              <a:rPr lang="en-GB" sz="1200" b="0" i="0" kern="1200" dirty="0">
                <a:solidFill>
                  <a:schemeClr val="tx1"/>
                </a:solidFill>
                <a:effectLst/>
                <a:latin typeface="+mn-lt"/>
                <a:ea typeface="+mn-ea"/>
                <a:cs typeface="+mn-cs"/>
              </a:rPr>
              <a:t>Anger</a:t>
            </a:r>
          </a:p>
          <a:p>
            <a:r>
              <a:rPr lang="en-GB" sz="1200" b="0" i="0" kern="1200" dirty="0">
                <a:solidFill>
                  <a:schemeClr val="tx1"/>
                </a:solidFill>
                <a:effectLst/>
                <a:latin typeface="+mn-lt"/>
                <a:ea typeface="+mn-ea"/>
                <a:cs typeface="+mn-cs"/>
              </a:rPr>
              <a:t>Bargaining</a:t>
            </a:r>
          </a:p>
          <a:p>
            <a:r>
              <a:rPr lang="en-GB" sz="1200" b="0" i="0" kern="1200" dirty="0">
                <a:solidFill>
                  <a:schemeClr val="tx1"/>
                </a:solidFill>
                <a:effectLst/>
                <a:latin typeface="+mn-lt"/>
                <a:ea typeface="+mn-ea"/>
                <a:cs typeface="+mn-cs"/>
              </a:rPr>
              <a:t>Depression</a:t>
            </a:r>
          </a:p>
          <a:p>
            <a:r>
              <a:rPr lang="en-GB" sz="1200" b="0" i="0" kern="1200" dirty="0">
                <a:solidFill>
                  <a:schemeClr val="tx1"/>
                </a:solidFill>
                <a:effectLst/>
                <a:latin typeface="+mn-lt"/>
                <a:ea typeface="+mn-ea"/>
                <a:cs typeface="+mn-cs"/>
              </a:rPr>
              <a:t>Acceptance</a:t>
            </a:r>
          </a:p>
          <a:p>
            <a:endParaRPr lang="en-US" b="1"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29</a:t>
            </a:fld>
            <a:endParaRPr lang="en-US"/>
          </a:p>
        </p:txBody>
      </p:sp>
    </p:spTree>
    <p:extLst>
      <p:ext uri="{BB962C8B-B14F-4D97-AF65-F5344CB8AC3E}">
        <p14:creationId xmlns:p14="http://schemas.microsoft.com/office/powerpoint/2010/main" val="217369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30</a:t>
            </a:fld>
            <a:endParaRPr lang="en-US"/>
          </a:p>
        </p:txBody>
      </p:sp>
    </p:spTree>
    <p:extLst>
      <p:ext uri="{BB962C8B-B14F-4D97-AF65-F5344CB8AC3E}">
        <p14:creationId xmlns:p14="http://schemas.microsoft.com/office/powerpoint/2010/main" val="17636603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31</a:t>
            </a:fld>
            <a:endParaRPr lang="en-US"/>
          </a:p>
        </p:txBody>
      </p:sp>
    </p:spTree>
    <p:extLst>
      <p:ext uri="{BB962C8B-B14F-4D97-AF65-F5344CB8AC3E}">
        <p14:creationId xmlns:p14="http://schemas.microsoft.com/office/powerpoint/2010/main" val="2840842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9866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7085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56098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43166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1941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05739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66114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0686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4896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27848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17168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3" y="1516013"/>
            <a:ext cx="5173716" cy="3607785"/>
          </a:xfrm>
          <a:prstGeom prst="rect">
            <a:avLst/>
          </a:prstGeom>
        </p:spPr>
        <p:txBody>
          <a:bodyPr/>
          <a:lstStyle>
            <a:lvl1pPr>
              <a:defRPr sz="1406">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16464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838200" y="365129"/>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838200" y="6356355"/>
            <a:ext cx="2743200" cy="365125"/>
          </a:xfrm>
          <a:prstGeom prst="rect">
            <a:avLst/>
          </a:prstGeom>
        </p:spPr>
        <p:txBody>
          <a:bodyPr/>
          <a:lstStyle/>
          <a:p>
            <a:fld id="{9C64F3F4-CE19-49F8-9EF4-FF4EE52031C2}" type="datetimeFigureOut">
              <a:rPr lang="en-GB" smtClean="0"/>
              <a:t>15/08/2024</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4038600" y="6356355"/>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8610600" y="6356355"/>
            <a:ext cx="27432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3338365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15/08/2024</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229492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15/08/2024</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706203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8"/>
            <a:ext cx="103632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11424" y="2492901"/>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15/08/2024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77873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0553" y="103188"/>
            <a:ext cx="10991849"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fld id="{9C64F3F4-CE19-49F8-9EF4-FF4EE52031C2}" type="datetimeFigureOut">
              <a:rPr lang="en-GB" smtClean="0"/>
              <a:pPr/>
              <a:t>15/08/2024</a:t>
            </a:fld>
            <a:endParaRPr lang="en-GB" dirty="0"/>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664952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8/15/2024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A picture containing text, sky, outdoor, sign&#10;&#10;Description automatically generated">
            <a:extLst>
              <a:ext uri="{FF2B5EF4-FFF2-40B4-BE49-F238E27FC236}">
                <a16:creationId xmlns:a16="http://schemas.microsoft.com/office/drawing/2014/main" id="{E6625B1C-8207-489C-A363-42AF003D0C64}"/>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601326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918551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387032" y="1950403"/>
            <a:ext cx="5465127" cy="3193097"/>
          </a:xfrm>
        </p:spPr>
        <p:txBody>
          <a:bodyPr>
            <a:noAutofit/>
          </a:bodyPr>
          <a:lstStyle/>
          <a:p>
            <a:pPr eaLnBrk="1" hangingPunct="1">
              <a:defRPr/>
            </a:pPr>
            <a:r>
              <a:rPr lang="en-GB" sz="2400" dirty="0">
                <a:ea typeface="Calibri" panose="020F0502020204030204" pitchFamily="34" charset="0"/>
              </a:rPr>
              <a:t>CertHE Applied Leadership and Management in the Workplace </a:t>
            </a:r>
            <a:br>
              <a:rPr lang="en-GB" sz="2400" b="1" dirty="0">
                <a:ea typeface="Calibri" panose="020F0502020204030204" pitchFamily="34" charset="0"/>
              </a:rPr>
            </a:br>
            <a:br>
              <a:rPr lang="en-GB" altLang="en-US" sz="2400" dirty="0"/>
            </a:br>
            <a:br>
              <a:rPr lang="en-GB" altLang="en-US" sz="2400" dirty="0"/>
            </a:br>
            <a:r>
              <a:rPr lang="en-GB" altLang="en-US" sz="2400" dirty="0"/>
              <a:t>Module: BMSK5010</a:t>
            </a:r>
            <a:br>
              <a:rPr lang="en-GB" altLang="en-US" sz="2400" dirty="0"/>
            </a:br>
            <a:r>
              <a:rPr lang="en-GB" sz="2400" dirty="0"/>
              <a:t>Developing the Learning Organisation</a:t>
            </a:r>
            <a:br>
              <a:rPr lang="en-GB" sz="2400" dirty="0"/>
            </a:br>
            <a:br>
              <a:rPr lang="en-GB" sz="2400" dirty="0"/>
            </a:br>
            <a:br>
              <a:rPr lang="en-GB" sz="2400" b="1" dirty="0"/>
            </a:br>
            <a:endParaRPr lang="en-GB" altLang="en-US" sz="24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1524000" y="4063116"/>
            <a:ext cx="9144000" cy="1449125"/>
          </a:xfrm>
        </p:spPr>
        <p:txBody>
          <a:bodyPr/>
          <a:lstStyle/>
          <a:p>
            <a:r>
              <a:rPr lang="en-GB" sz="4400" b="0" i="0" u="none" strike="noStrike" dirty="0">
                <a:solidFill>
                  <a:srgbClr val="FFFFFF"/>
                </a:solidFill>
                <a:effectLst/>
                <a:latin typeface="Calibri Light" panose="020F0302020204030204" pitchFamily="34" charset="0"/>
              </a:rPr>
              <a:t>Blended Learning </a:t>
            </a:r>
            <a:r>
              <a:rPr lang="en-GB" sz="4400" b="0" i="0" dirty="0">
                <a:solidFill>
                  <a:srgbClr val="000000"/>
                </a:solidFill>
                <a:effectLst/>
                <a:latin typeface="Calibri Light" panose="020F0302020204030204" pitchFamily="34" charset="0"/>
              </a:rPr>
              <a:t>​</a:t>
            </a:r>
            <a:br>
              <a:rPr lang="en-GB" sz="4400" b="0" i="0" dirty="0">
                <a:solidFill>
                  <a:srgbClr val="000000"/>
                </a:solidFill>
                <a:effectLst/>
                <a:latin typeface="Calibri Light" panose="020F0302020204030204" pitchFamily="34" charset="0"/>
              </a:rPr>
            </a:br>
            <a:r>
              <a:rPr lang="en-GB" sz="4400" b="0" i="0" u="none" strike="noStrike" dirty="0">
                <a:solidFill>
                  <a:srgbClr val="FFFFFF"/>
                </a:solidFill>
                <a:effectLst/>
                <a:latin typeface="Calibri Light" panose="020F0302020204030204" pitchFamily="34" charset="0"/>
              </a:rPr>
              <a:t>Session </a:t>
            </a:r>
            <a:r>
              <a:rPr lang="en-GB" sz="4400" dirty="0">
                <a:solidFill>
                  <a:srgbClr val="FFFFFF"/>
                </a:solidFill>
                <a:latin typeface="Calibri Light" panose="020F0302020204030204" pitchFamily="34" charset="0"/>
              </a:rPr>
              <a:t>6</a:t>
            </a:r>
            <a:endParaRPr lang="en-GB" sz="44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3</a:t>
            </a:fld>
            <a:endParaRPr lang="en-GB"/>
          </a:p>
        </p:txBody>
      </p:sp>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329184" y="119743"/>
            <a:ext cx="9761874" cy="1143000"/>
          </a:xfrm>
        </p:spPr>
        <p:txBody>
          <a:bodyPr/>
          <a:lstStyle/>
          <a:p>
            <a:pPr algn="ctr"/>
            <a:r>
              <a:rPr lang="en-GB" altLang="en-US" sz="3600" dirty="0">
                <a:latin typeface="Arial" panose="020B0604020202020204" pitchFamily="34" charset="0"/>
                <a:cs typeface="Arial" panose="020B0604020202020204" pitchFamily="34" charset="0"/>
              </a:rPr>
              <a:t>Assessments &amp; Feedback</a:t>
            </a: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85800" y="1825172"/>
            <a:ext cx="10896600" cy="3675516"/>
          </a:xfrm>
        </p:spPr>
        <p:txBody>
          <a:bodyPr>
            <a:normAutofit/>
          </a:bodyPr>
          <a:lstStyle/>
          <a:p>
            <a:pPr marL="0" indent="0">
              <a:buNone/>
            </a:pPr>
            <a:r>
              <a:rPr lang="en-GB" sz="3600" b="1" dirty="0"/>
              <a:t>Session Focus </a:t>
            </a:r>
            <a:br>
              <a:rPr lang="en-GB" sz="2000" b="1" dirty="0"/>
            </a:br>
            <a:br>
              <a:rPr lang="en-US" altLang="en-US" sz="3600" dirty="0"/>
            </a:br>
            <a:r>
              <a:rPr lang="en-US" altLang="en-US" sz="3600" dirty="0"/>
              <a:t>Fair &amp; Objective Assessments</a:t>
            </a:r>
          </a:p>
          <a:p>
            <a:pPr marL="0" indent="0">
              <a:buNone/>
            </a:pPr>
            <a:r>
              <a:rPr lang="en-US" altLang="en-US" sz="3600" dirty="0"/>
              <a:t>Delivering and Receiving Feedback</a:t>
            </a:r>
          </a:p>
        </p:txBody>
      </p:sp>
    </p:spTree>
    <p:extLst>
      <p:ext uri="{BB962C8B-B14F-4D97-AF65-F5344CB8AC3E}">
        <p14:creationId xmlns:p14="http://schemas.microsoft.com/office/powerpoint/2010/main" val="940928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564" y="149514"/>
            <a:ext cx="11345957" cy="1143000"/>
          </a:xfrm>
        </p:spPr>
        <p:txBody>
          <a:bodyPr>
            <a:normAutofit/>
          </a:bodyPr>
          <a:lstStyle/>
          <a:p>
            <a:r>
              <a:rPr lang="en-GB" dirty="0"/>
              <a:t>Aligning people development with business strategy</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89971" y="723347"/>
            <a:ext cx="8930901" cy="4924859"/>
          </a:xfrm>
        </p:spPr>
      </p:pic>
    </p:spTree>
    <p:extLst>
      <p:ext uri="{BB962C8B-B14F-4D97-AF65-F5344CB8AC3E}">
        <p14:creationId xmlns:p14="http://schemas.microsoft.com/office/powerpoint/2010/main" val="4018751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7AC1B-EF91-8447-8685-57F89BACE2F1}"/>
              </a:ext>
            </a:extLst>
          </p:cNvPr>
          <p:cNvSpPr>
            <a:spLocks noGrp="1"/>
          </p:cNvSpPr>
          <p:nvPr>
            <p:ph type="title"/>
          </p:nvPr>
        </p:nvSpPr>
        <p:spPr/>
        <p:txBody>
          <a:bodyPr/>
          <a:lstStyle/>
          <a:p>
            <a:r>
              <a:rPr lang="en-US" dirty="0"/>
              <a:t>Assessments</a:t>
            </a:r>
          </a:p>
        </p:txBody>
      </p:sp>
      <p:sp>
        <p:nvSpPr>
          <p:cNvPr id="3" name="Content Placeholder 2">
            <a:extLst>
              <a:ext uri="{FF2B5EF4-FFF2-40B4-BE49-F238E27FC236}">
                <a16:creationId xmlns:a16="http://schemas.microsoft.com/office/drawing/2014/main" id="{665CF399-C3F7-CB4A-8569-CEEA92FF3D52}"/>
              </a:ext>
            </a:extLst>
          </p:cNvPr>
          <p:cNvSpPr>
            <a:spLocks noGrp="1"/>
          </p:cNvSpPr>
          <p:nvPr>
            <p:ph idx="1"/>
          </p:nvPr>
        </p:nvSpPr>
        <p:spPr>
          <a:xfrm>
            <a:off x="593277" y="1246240"/>
            <a:ext cx="7794171" cy="3917032"/>
          </a:xfrm>
        </p:spPr>
        <p:txBody>
          <a:bodyPr>
            <a:normAutofit/>
          </a:bodyPr>
          <a:lstStyle/>
          <a:p>
            <a:pPr marL="0" indent="0">
              <a:buNone/>
            </a:pPr>
            <a:r>
              <a:rPr lang="en-US" sz="2000" b="1" dirty="0"/>
              <a:t>Education</a:t>
            </a:r>
            <a:br>
              <a:rPr lang="en-US" sz="2000" dirty="0"/>
            </a:br>
            <a:r>
              <a:rPr lang="en-US" sz="2000" dirty="0"/>
              <a:t>‘</a:t>
            </a:r>
            <a:r>
              <a:rPr lang="en-GB" sz="2000" i="1" dirty="0"/>
              <a:t>The wide variety of methods or tools that educators use to evaluate, measure, and document the academic readiness, learning progress, skill acquisition, or educational needs of students.’ </a:t>
            </a:r>
            <a:br>
              <a:rPr lang="en-GB" sz="2000" i="1" dirty="0"/>
            </a:br>
            <a:r>
              <a:rPr lang="en-GB" sz="2000" dirty="0"/>
              <a:t>(Assessment Definition, 2015)</a:t>
            </a:r>
            <a:endParaRPr lang="en-GB" sz="2000" i="1" dirty="0"/>
          </a:p>
          <a:p>
            <a:pPr marL="0" indent="0">
              <a:buNone/>
            </a:pPr>
            <a:endParaRPr lang="en-GB" sz="2000" dirty="0"/>
          </a:p>
          <a:p>
            <a:pPr marL="0" indent="0">
              <a:buNone/>
            </a:pPr>
            <a:r>
              <a:rPr lang="en-GB" sz="2000" i="1" dirty="0"/>
              <a:t>‘The engine which drives student learning.’ </a:t>
            </a:r>
            <a:r>
              <a:rPr lang="en-GB" sz="2000" dirty="0"/>
              <a:t>(Cowan, 2005)</a:t>
            </a:r>
            <a:br>
              <a:rPr lang="en-GB" sz="2000" dirty="0"/>
            </a:br>
            <a:br>
              <a:rPr lang="en-GB" sz="2000" dirty="0"/>
            </a:br>
            <a:r>
              <a:rPr lang="en-GB" sz="2000" b="1" dirty="0"/>
              <a:t>Workplace</a:t>
            </a:r>
            <a:br>
              <a:rPr lang="en-GB" sz="2000" b="1" dirty="0"/>
            </a:br>
            <a:r>
              <a:rPr lang="en-GB" altLang="en-US" sz="2000" dirty="0">
                <a:ea typeface="ＭＳ Ｐゴシック" panose="020B0600070205080204" pitchFamily="34" charset="-128"/>
              </a:rPr>
              <a:t>‘</a:t>
            </a:r>
            <a:r>
              <a:rPr lang="en-GB" altLang="ja-JP" sz="2000" i="1" dirty="0">
                <a:ea typeface="ＭＳ Ｐゴシック" panose="020B0600070205080204" pitchFamily="34" charset="-128"/>
              </a:rPr>
              <a:t>A systematic procedure for measuring a trainee</a:t>
            </a:r>
            <a:r>
              <a:rPr lang="en-GB" altLang="en-US" sz="2000" i="1" dirty="0">
                <a:ea typeface="ＭＳ Ｐゴシック" panose="020B0600070205080204" pitchFamily="34" charset="-128"/>
              </a:rPr>
              <a:t>’</a:t>
            </a:r>
            <a:r>
              <a:rPr lang="en-GB" altLang="ja-JP" sz="2000" i="1" dirty="0">
                <a:ea typeface="ＭＳ Ｐゴシック" panose="020B0600070205080204" pitchFamily="34" charset="-128"/>
              </a:rPr>
              <a:t>s progress or level of achievement against defined criteria to make a judgement about a trainee</a:t>
            </a:r>
            <a:r>
              <a:rPr lang="en-GB" altLang="en-US" sz="2000" dirty="0">
                <a:ea typeface="ＭＳ Ｐゴシック" panose="020B0600070205080204" pitchFamily="34" charset="-128"/>
              </a:rPr>
              <a:t>’ (GMC, 2010)</a:t>
            </a:r>
            <a:endParaRPr lang="en-US" sz="2000" dirty="0"/>
          </a:p>
        </p:txBody>
      </p:sp>
      <p:sp>
        <p:nvSpPr>
          <p:cNvPr id="4" name="Slide Number Placeholder 3">
            <a:extLst>
              <a:ext uri="{FF2B5EF4-FFF2-40B4-BE49-F238E27FC236}">
                <a16:creationId xmlns:a16="http://schemas.microsoft.com/office/drawing/2014/main" id="{32E5C727-1308-8C46-86D1-FFF8C8DF11D1}"/>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5</a:t>
            </a:fld>
            <a:endParaRPr lang="en-GB"/>
          </a:p>
        </p:txBody>
      </p:sp>
      <p:pic>
        <p:nvPicPr>
          <p:cNvPr id="5" name="Picture 4">
            <a:extLst>
              <a:ext uri="{FF2B5EF4-FFF2-40B4-BE49-F238E27FC236}">
                <a16:creationId xmlns:a16="http://schemas.microsoft.com/office/drawing/2014/main" id="{A9B6270A-6443-AA44-8C91-4749DA39F4EB}"/>
              </a:ext>
            </a:extLst>
          </p:cNvPr>
          <p:cNvPicPr>
            <a:picLocks noChangeAspect="1"/>
          </p:cNvPicPr>
          <p:nvPr/>
        </p:nvPicPr>
        <p:blipFill>
          <a:blip r:embed="rId3"/>
          <a:stretch>
            <a:fillRect/>
          </a:stretch>
        </p:blipFill>
        <p:spPr>
          <a:xfrm>
            <a:off x="8976963" y="1582058"/>
            <a:ext cx="2997326" cy="3989615"/>
          </a:xfrm>
          <a:prstGeom prst="rect">
            <a:avLst/>
          </a:prstGeom>
        </p:spPr>
      </p:pic>
    </p:spTree>
    <p:extLst>
      <p:ext uri="{BB962C8B-B14F-4D97-AF65-F5344CB8AC3E}">
        <p14:creationId xmlns:p14="http://schemas.microsoft.com/office/powerpoint/2010/main" val="1211970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B09E3-2D33-7949-ADC7-A452A29308D9}"/>
              </a:ext>
            </a:extLst>
          </p:cNvPr>
          <p:cNvSpPr>
            <a:spLocks noGrp="1"/>
          </p:cNvSpPr>
          <p:nvPr>
            <p:ph type="title"/>
          </p:nvPr>
        </p:nvSpPr>
        <p:spPr>
          <a:xfrm>
            <a:off x="143933" y="153457"/>
            <a:ext cx="10515600" cy="1325563"/>
          </a:xfrm>
        </p:spPr>
        <p:txBody>
          <a:bodyPr/>
          <a:lstStyle/>
          <a:p>
            <a:r>
              <a:rPr lang="en-US" dirty="0"/>
              <a:t>Requirements of Assessment</a:t>
            </a:r>
          </a:p>
        </p:txBody>
      </p:sp>
      <p:sp>
        <p:nvSpPr>
          <p:cNvPr id="3" name="Content Placeholder 2">
            <a:extLst>
              <a:ext uri="{FF2B5EF4-FFF2-40B4-BE49-F238E27FC236}">
                <a16:creationId xmlns:a16="http://schemas.microsoft.com/office/drawing/2014/main" id="{900381CD-09D0-8C41-AEE2-04909DE318A2}"/>
              </a:ext>
            </a:extLst>
          </p:cNvPr>
          <p:cNvSpPr>
            <a:spLocks noGrp="1"/>
          </p:cNvSpPr>
          <p:nvPr>
            <p:ph idx="1"/>
          </p:nvPr>
        </p:nvSpPr>
        <p:spPr>
          <a:xfrm>
            <a:off x="527304" y="1325563"/>
            <a:ext cx="10515600" cy="4351338"/>
          </a:xfrm>
        </p:spPr>
        <p:txBody>
          <a:bodyPr>
            <a:normAutofit/>
          </a:bodyPr>
          <a:lstStyle/>
          <a:p>
            <a:r>
              <a:rPr lang="en-US" sz="2400" dirty="0"/>
              <a:t>Clear purpose</a:t>
            </a:r>
          </a:p>
          <a:p>
            <a:r>
              <a:rPr lang="en-US" sz="2400" dirty="0"/>
              <a:t>Fair</a:t>
            </a:r>
          </a:p>
          <a:p>
            <a:r>
              <a:rPr lang="en-US" sz="2400" dirty="0"/>
              <a:t>Clearly related to the learning that has taken place</a:t>
            </a:r>
          </a:p>
          <a:p>
            <a:r>
              <a:rPr lang="en-US" sz="2400" dirty="0"/>
              <a:t>Tests what should be assessed NOT what is easy to assess</a:t>
            </a:r>
          </a:p>
          <a:p>
            <a:r>
              <a:rPr lang="en-US" sz="2400" dirty="0"/>
              <a:t>Helps to improve performance if formative, or reliably sorts out the pass from the  fail if summative</a:t>
            </a:r>
          </a:p>
          <a:p>
            <a:r>
              <a:rPr lang="en-US" sz="2400" dirty="0"/>
              <a:t>Multi-faceted</a:t>
            </a:r>
          </a:p>
          <a:p>
            <a:r>
              <a:rPr lang="en-US" sz="2400" dirty="0"/>
              <a:t>Reliable</a:t>
            </a:r>
          </a:p>
          <a:p>
            <a:endParaRPr lang="en-US" sz="2400" dirty="0"/>
          </a:p>
        </p:txBody>
      </p:sp>
      <p:sp>
        <p:nvSpPr>
          <p:cNvPr id="4" name="Slide Number Placeholder 3">
            <a:extLst>
              <a:ext uri="{FF2B5EF4-FFF2-40B4-BE49-F238E27FC236}">
                <a16:creationId xmlns:a16="http://schemas.microsoft.com/office/drawing/2014/main" id="{4A276771-094F-A54C-9213-167817772668}"/>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6</a:t>
            </a:fld>
            <a:endParaRPr lang="en-GB"/>
          </a:p>
        </p:txBody>
      </p:sp>
    </p:spTree>
    <p:extLst>
      <p:ext uri="{BB962C8B-B14F-4D97-AF65-F5344CB8AC3E}">
        <p14:creationId xmlns:p14="http://schemas.microsoft.com/office/powerpoint/2010/main" val="1333565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26CDFC-8C45-3542-BB47-039B743F77F0}"/>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7</a:t>
            </a:fld>
            <a:endParaRPr lang="en-GB"/>
          </a:p>
        </p:txBody>
      </p:sp>
      <p:pic>
        <p:nvPicPr>
          <p:cNvPr id="5" name="Picture 4">
            <a:extLst>
              <a:ext uri="{FF2B5EF4-FFF2-40B4-BE49-F238E27FC236}">
                <a16:creationId xmlns:a16="http://schemas.microsoft.com/office/drawing/2014/main" id="{F8D622FF-CBB6-A743-9D26-E708E6A1CD4A}"/>
              </a:ext>
            </a:extLst>
          </p:cNvPr>
          <p:cNvPicPr>
            <a:picLocks noChangeAspect="1"/>
          </p:cNvPicPr>
          <p:nvPr/>
        </p:nvPicPr>
        <p:blipFill>
          <a:blip r:embed="rId3"/>
          <a:stretch>
            <a:fillRect/>
          </a:stretch>
        </p:blipFill>
        <p:spPr>
          <a:xfrm>
            <a:off x="2728686" y="-2597"/>
            <a:ext cx="8392970" cy="5688568"/>
          </a:xfrm>
          <a:prstGeom prst="rect">
            <a:avLst/>
          </a:prstGeom>
        </p:spPr>
      </p:pic>
      <p:sp>
        <p:nvSpPr>
          <p:cNvPr id="2" name="Title 1">
            <a:extLst>
              <a:ext uri="{FF2B5EF4-FFF2-40B4-BE49-F238E27FC236}">
                <a16:creationId xmlns:a16="http://schemas.microsoft.com/office/drawing/2014/main" id="{A26F94A0-D7F4-0647-BE8F-20F1EDBD5588}"/>
              </a:ext>
            </a:extLst>
          </p:cNvPr>
          <p:cNvSpPr>
            <a:spLocks noGrp="1"/>
          </p:cNvSpPr>
          <p:nvPr>
            <p:ph type="title"/>
          </p:nvPr>
        </p:nvSpPr>
        <p:spPr>
          <a:xfrm>
            <a:off x="444795" y="237538"/>
            <a:ext cx="10515600" cy="1325563"/>
          </a:xfrm>
        </p:spPr>
        <p:txBody>
          <a:bodyPr/>
          <a:lstStyle/>
          <a:p>
            <a:r>
              <a:rPr lang="en-US" dirty="0"/>
              <a:t>The 21</a:t>
            </a:r>
            <a:r>
              <a:rPr lang="en-US" baseline="30000" dirty="0"/>
              <a:t>st</a:t>
            </a:r>
            <a:r>
              <a:rPr lang="en-US" dirty="0"/>
              <a:t> Century Learner is …</a:t>
            </a:r>
          </a:p>
        </p:txBody>
      </p:sp>
    </p:spTree>
    <p:extLst>
      <p:ext uri="{BB962C8B-B14F-4D97-AF65-F5344CB8AC3E}">
        <p14:creationId xmlns:p14="http://schemas.microsoft.com/office/powerpoint/2010/main" val="242714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0E447-2BF0-4B45-906A-604AF4953AD5}"/>
              </a:ext>
            </a:extLst>
          </p:cNvPr>
          <p:cNvSpPr>
            <a:spLocks noGrp="1"/>
          </p:cNvSpPr>
          <p:nvPr>
            <p:ph type="title"/>
          </p:nvPr>
        </p:nvSpPr>
        <p:spPr/>
        <p:txBody>
          <a:bodyPr/>
          <a:lstStyle/>
          <a:p>
            <a:r>
              <a:rPr lang="en-US" dirty="0"/>
              <a:t>Discussion</a:t>
            </a:r>
          </a:p>
        </p:txBody>
      </p:sp>
      <p:sp>
        <p:nvSpPr>
          <p:cNvPr id="3" name="Content Placeholder 2">
            <a:extLst>
              <a:ext uri="{FF2B5EF4-FFF2-40B4-BE49-F238E27FC236}">
                <a16:creationId xmlns:a16="http://schemas.microsoft.com/office/drawing/2014/main" id="{1695EEA2-970D-2940-8679-CD591B5FD336}"/>
              </a:ext>
            </a:extLst>
          </p:cNvPr>
          <p:cNvSpPr>
            <a:spLocks noGrp="1"/>
          </p:cNvSpPr>
          <p:nvPr>
            <p:ph idx="1"/>
          </p:nvPr>
        </p:nvSpPr>
        <p:spPr>
          <a:xfrm>
            <a:off x="384628" y="1086510"/>
            <a:ext cx="11422743" cy="4425289"/>
          </a:xfrm>
        </p:spPr>
        <p:txBody>
          <a:bodyPr>
            <a:normAutofit/>
          </a:bodyPr>
          <a:lstStyle/>
          <a:p>
            <a:pPr>
              <a:lnSpc>
                <a:spcPct val="100000"/>
              </a:lnSpc>
              <a:spcBef>
                <a:spcPts val="0"/>
              </a:spcBef>
              <a:spcAft>
                <a:spcPts val="1200"/>
              </a:spcAft>
            </a:pPr>
            <a:r>
              <a:rPr lang="en-GB" sz="2400" dirty="0"/>
              <a:t>How well are students currently performing, what are they poor at?</a:t>
            </a:r>
          </a:p>
          <a:p>
            <a:pPr>
              <a:lnSpc>
                <a:spcPct val="100000"/>
              </a:lnSpc>
              <a:spcBef>
                <a:spcPts val="0"/>
              </a:spcBef>
              <a:spcAft>
                <a:spcPts val="1200"/>
              </a:spcAft>
            </a:pPr>
            <a:r>
              <a:rPr lang="en-GB" sz="2400" dirty="0"/>
              <a:t>What do students currently do with their time out of class and do they spend enough time which is distributed evenly enough learning?</a:t>
            </a:r>
          </a:p>
          <a:p>
            <a:pPr>
              <a:lnSpc>
                <a:spcPct val="100000"/>
              </a:lnSpc>
              <a:spcBef>
                <a:spcPts val="0"/>
              </a:spcBef>
              <a:spcAft>
                <a:spcPts val="1200"/>
              </a:spcAft>
            </a:pPr>
            <a:r>
              <a:rPr lang="en-GB" sz="2400" dirty="0"/>
              <a:t>How is learning behaviour influenced by the current assessment methods and tasks?</a:t>
            </a:r>
          </a:p>
          <a:p>
            <a:pPr>
              <a:lnSpc>
                <a:spcPct val="100000"/>
              </a:lnSpc>
              <a:spcBef>
                <a:spcPts val="0"/>
              </a:spcBef>
              <a:spcAft>
                <a:spcPts val="1200"/>
              </a:spcAft>
            </a:pPr>
            <a:r>
              <a:rPr lang="en-GB" sz="2400" dirty="0"/>
              <a:t>How might students’ learning time be captured in sufficient quantity and with an appropriate distribution across the course, without increasing tutor efforts?</a:t>
            </a:r>
          </a:p>
          <a:p>
            <a:pPr>
              <a:lnSpc>
                <a:spcPct val="100000"/>
              </a:lnSpc>
              <a:spcBef>
                <a:spcPts val="0"/>
              </a:spcBef>
              <a:spcAft>
                <a:spcPts val="1200"/>
              </a:spcAft>
            </a:pPr>
            <a:r>
              <a:rPr lang="en-GB" sz="2400" dirty="0"/>
              <a:t>What learning benefits might accrue from students doing some of the assessment for themselves and/or each other that tutors currently do for them?</a:t>
            </a:r>
          </a:p>
          <a:p>
            <a:endParaRPr lang="en-GB" dirty="0"/>
          </a:p>
        </p:txBody>
      </p:sp>
      <p:sp>
        <p:nvSpPr>
          <p:cNvPr id="4" name="Slide Number Placeholder 3">
            <a:extLst>
              <a:ext uri="{FF2B5EF4-FFF2-40B4-BE49-F238E27FC236}">
                <a16:creationId xmlns:a16="http://schemas.microsoft.com/office/drawing/2014/main" id="{10D10200-47C8-EC4C-9A14-AB51679FEF87}"/>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8</a:t>
            </a:fld>
            <a:endParaRPr lang="en-GB"/>
          </a:p>
        </p:txBody>
      </p:sp>
      <p:sp>
        <p:nvSpPr>
          <p:cNvPr id="5" name="Rectangle 4">
            <a:extLst>
              <a:ext uri="{FF2B5EF4-FFF2-40B4-BE49-F238E27FC236}">
                <a16:creationId xmlns:a16="http://schemas.microsoft.com/office/drawing/2014/main" id="{95F25175-9E27-4449-8936-02A2A2C4116F}"/>
              </a:ext>
            </a:extLst>
          </p:cNvPr>
          <p:cNvSpPr/>
          <p:nvPr/>
        </p:nvSpPr>
        <p:spPr>
          <a:xfrm>
            <a:off x="9707526" y="5320510"/>
            <a:ext cx="2099845" cy="307777"/>
          </a:xfrm>
          <a:prstGeom prst="rect">
            <a:avLst/>
          </a:prstGeom>
        </p:spPr>
        <p:txBody>
          <a:bodyPr wrap="square">
            <a:spAutoFit/>
          </a:bodyPr>
          <a:lstStyle/>
          <a:p>
            <a:r>
              <a:rPr lang="en-GB" sz="1400" dirty="0"/>
              <a:t>(Gibbs, G., 1999)</a:t>
            </a:r>
          </a:p>
        </p:txBody>
      </p:sp>
    </p:spTree>
    <p:extLst>
      <p:ext uri="{BB962C8B-B14F-4D97-AF65-F5344CB8AC3E}">
        <p14:creationId xmlns:p14="http://schemas.microsoft.com/office/powerpoint/2010/main" val="967696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B7635-1867-F645-A201-ADEFFC12721A}"/>
              </a:ext>
            </a:extLst>
          </p:cNvPr>
          <p:cNvSpPr>
            <a:spLocks noGrp="1"/>
          </p:cNvSpPr>
          <p:nvPr>
            <p:ph type="title"/>
          </p:nvPr>
        </p:nvSpPr>
        <p:spPr/>
        <p:txBody>
          <a:bodyPr/>
          <a:lstStyle/>
          <a:p>
            <a:r>
              <a:rPr lang="en-US" dirty="0"/>
              <a:t>Principles of Assessment</a:t>
            </a:r>
          </a:p>
        </p:txBody>
      </p:sp>
      <p:sp>
        <p:nvSpPr>
          <p:cNvPr id="4" name="Slide Number Placeholder 3">
            <a:extLst>
              <a:ext uri="{FF2B5EF4-FFF2-40B4-BE49-F238E27FC236}">
                <a16:creationId xmlns:a16="http://schemas.microsoft.com/office/drawing/2014/main" id="{9E086E6F-09FF-BD4D-AAED-67E337680906}"/>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9</a:t>
            </a:fld>
            <a:endParaRPr lang="en-GB"/>
          </a:p>
        </p:txBody>
      </p:sp>
      <p:pic>
        <p:nvPicPr>
          <p:cNvPr id="8" name="Picture 7">
            <a:extLst>
              <a:ext uri="{FF2B5EF4-FFF2-40B4-BE49-F238E27FC236}">
                <a16:creationId xmlns:a16="http://schemas.microsoft.com/office/drawing/2014/main" id="{CDDD135A-44DD-E742-B9B7-92E4B1614577}"/>
              </a:ext>
            </a:extLst>
          </p:cNvPr>
          <p:cNvPicPr>
            <a:picLocks noChangeAspect="1"/>
          </p:cNvPicPr>
          <p:nvPr/>
        </p:nvPicPr>
        <p:blipFill>
          <a:blip r:embed="rId3"/>
          <a:stretch>
            <a:fillRect/>
          </a:stretch>
        </p:blipFill>
        <p:spPr>
          <a:xfrm>
            <a:off x="972934" y="1030514"/>
            <a:ext cx="10203066" cy="4323586"/>
          </a:xfrm>
          <a:prstGeom prst="rect">
            <a:avLst/>
          </a:prstGeom>
        </p:spPr>
      </p:pic>
      <p:sp>
        <p:nvSpPr>
          <p:cNvPr id="9" name="Rectangle 8">
            <a:extLst>
              <a:ext uri="{FF2B5EF4-FFF2-40B4-BE49-F238E27FC236}">
                <a16:creationId xmlns:a16="http://schemas.microsoft.com/office/drawing/2014/main" id="{55B822C8-F734-4F41-83C5-6CFA93280DBB}"/>
              </a:ext>
            </a:extLst>
          </p:cNvPr>
          <p:cNvSpPr/>
          <p:nvPr/>
        </p:nvSpPr>
        <p:spPr>
          <a:xfrm>
            <a:off x="8373301" y="5354100"/>
            <a:ext cx="3630013" cy="307777"/>
          </a:xfrm>
          <a:prstGeom prst="rect">
            <a:avLst/>
          </a:prstGeom>
        </p:spPr>
        <p:txBody>
          <a:bodyPr wrap="square">
            <a:spAutoFit/>
          </a:bodyPr>
          <a:lstStyle/>
          <a:p>
            <a:r>
              <a:rPr lang="en-GB" sz="1400" dirty="0">
                <a:latin typeface="Calibri" panose="020F0502020204030204" pitchFamily="34" charset="0"/>
                <a:cs typeface="Calibri" panose="020F0502020204030204" pitchFamily="34" charset="0"/>
              </a:rPr>
              <a:t>Principles and Methods of Assessment. (2015)</a:t>
            </a:r>
          </a:p>
        </p:txBody>
      </p:sp>
    </p:spTree>
    <p:extLst>
      <p:ext uri="{BB962C8B-B14F-4D97-AF65-F5344CB8AC3E}">
        <p14:creationId xmlns:p14="http://schemas.microsoft.com/office/powerpoint/2010/main" val="2001847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985F7-85D0-F548-84E6-B29F1D9297B2}"/>
              </a:ext>
            </a:extLst>
          </p:cNvPr>
          <p:cNvSpPr>
            <a:spLocks noGrp="1"/>
          </p:cNvSpPr>
          <p:nvPr>
            <p:ph type="title"/>
          </p:nvPr>
        </p:nvSpPr>
        <p:spPr/>
        <p:txBody>
          <a:bodyPr/>
          <a:lstStyle/>
          <a:p>
            <a:r>
              <a:rPr lang="en-US" dirty="0"/>
              <a:t>Purpose of Assessment</a:t>
            </a:r>
          </a:p>
        </p:txBody>
      </p:sp>
      <p:sp>
        <p:nvSpPr>
          <p:cNvPr id="3" name="Content Placeholder 2">
            <a:extLst>
              <a:ext uri="{FF2B5EF4-FFF2-40B4-BE49-F238E27FC236}">
                <a16:creationId xmlns:a16="http://schemas.microsoft.com/office/drawing/2014/main" id="{19273FDF-3503-A042-89A7-1E1B4E657EC1}"/>
              </a:ext>
            </a:extLst>
          </p:cNvPr>
          <p:cNvSpPr>
            <a:spLocks noGrp="1"/>
          </p:cNvSpPr>
          <p:nvPr>
            <p:ph idx="1"/>
          </p:nvPr>
        </p:nvSpPr>
        <p:spPr>
          <a:xfrm>
            <a:off x="838200" y="1214502"/>
            <a:ext cx="10515600" cy="4428996"/>
          </a:xfrm>
        </p:spPr>
        <p:txBody>
          <a:bodyPr/>
          <a:lstStyle/>
          <a:p>
            <a:pPr marL="0" lvl="0" indent="0">
              <a:lnSpc>
                <a:spcPct val="100000"/>
              </a:lnSpc>
              <a:spcBef>
                <a:spcPts val="0"/>
              </a:spcBef>
              <a:buNone/>
              <a:defRPr/>
            </a:pPr>
            <a:r>
              <a:rPr lang="en-GB" sz="2400" dirty="0">
                <a:latin typeface="Calibri" panose="020F0502020204030204" pitchFamily="34" charset="0"/>
                <a:cs typeface="Calibri" panose="020F0502020204030204" pitchFamily="34" charset="0"/>
              </a:rPr>
              <a:t>Assessment FOR learning </a:t>
            </a:r>
          </a:p>
          <a:p>
            <a:pPr lvl="1">
              <a:lnSpc>
                <a:spcPct val="100000"/>
              </a:lnSpc>
              <a:spcBef>
                <a:spcPts val="0"/>
              </a:spcBef>
              <a:defRPr/>
            </a:pPr>
            <a:r>
              <a:rPr lang="en-GB" sz="2400" dirty="0">
                <a:latin typeface="Calibri" panose="020F0502020204030204" pitchFamily="34" charset="0"/>
                <a:cs typeface="Calibri" panose="020F0502020204030204" pitchFamily="34" charset="0"/>
              </a:rPr>
              <a:t>ongoing process monitors student learning in order to inform Instruction, as well as help students monitor and manage their own learning.</a:t>
            </a:r>
          </a:p>
          <a:p>
            <a:pPr marL="457200" lvl="1" indent="0">
              <a:lnSpc>
                <a:spcPct val="100000"/>
              </a:lnSpc>
              <a:spcBef>
                <a:spcPts val="0"/>
              </a:spcBef>
              <a:buNone/>
              <a:defRPr/>
            </a:pPr>
            <a:r>
              <a:rPr lang="en-GB" sz="2400" dirty="0">
                <a:latin typeface="Calibri" panose="020F0502020204030204" pitchFamily="34" charset="0"/>
                <a:cs typeface="Calibri" panose="020F0502020204030204" pitchFamily="34" charset="0"/>
              </a:rPr>
              <a:t> </a:t>
            </a:r>
          </a:p>
          <a:p>
            <a:pPr marL="0" lvl="0" indent="0">
              <a:lnSpc>
                <a:spcPct val="100000"/>
              </a:lnSpc>
              <a:spcBef>
                <a:spcPts val="0"/>
              </a:spcBef>
              <a:buNone/>
              <a:defRPr/>
            </a:pPr>
            <a:r>
              <a:rPr lang="en-GB" sz="2400" dirty="0">
                <a:latin typeface="Calibri" panose="020F0502020204030204" pitchFamily="34" charset="0"/>
                <a:cs typeface="Calibri" panose="020F0502020204030204" pitchFamily="34" charset="0"/>
              </a:rPr>
              <a:t>Assessment AS learning </a:t>
            </a:r>
          </a:p>
          <a:p>
            <a:pPr lvl="1">
              <a:lnSpc>
                <a:spcPct val="100000"/>
              </a:lnSpc>
              <a:spcBef>
                <a:spcPts val="0"/>
              </a:spcBef>
              <a:defRPr/>
            </a:pPr>
            <a:r>
              <a:rPr lang="en-GB" sz="2400" dirty="0">
                <a:latin typeface="Calibri" panose="020F0502020204030204" pitchFamily="34" charset="0"/>
                <a:cs typeface="Calibri" panose="020F0502020204030204" pitchFamily="34" charset="0"/>
              </a:rPr>
              <a:t>students self-reflect on their learning, know their weaknesses and strengths, adjust their learning strategies, correct past errors..</a:t>
            </a:r>
            <a:br>
              <a:rPr lang="en-GB" sz="2400" dirty="0">
                <a:latin typeface="Calibri" panose="020F0502020204030204" pitchFamily="34" charset="0"/>
                <a:cs typeface="Calibri" panose="020F0502020204030204" pitchFamily="34" charset="0"/>
              </a:rPr>
            </a:br>
            <a:endParaRPr lang="en-GB" sz="2400" dirty="0">
              <a:latin typeface="Calibri" panose="020F0502020204030204" pitchFamily="34" charset="0"/>
              <a:cs typeface="Calibri" panose="020F0502020204030204" pitchFamily="34" charset="0"/>
            </a:endParaRPr>
          </a:p>
          <a:p>
            <a:pPr marL="0" lvl="0" indent="0">
              <a:lnSpc>
                <a:spcPct val="100000"/>
              </a:lnSpc>
              <a:spcBef>
                <a:spcPts val="0"/>
              </a:spcBef>
              <a:buNone/>
              <a:defRPr/>
            </a:pPr>
            <a:r>
              <a:rPr lang="en-GB" sz="2400" dirty="0">
                <a:latin typeface="Calibri" panose="020F0502020204030204" pitchFamily="34" charset="0"/>
                <a:cs typeface="Calibri" panose="020F0502020204030204" pitchFamily="34" charset="0"/>
              </a:rPr>
              <a:t>Assessment OF learning</a:t>
            </a:r>
          </a:p>
          <a:p>
            <a:pPr lvl="1">
              <a:lnSpc>
                <a:spcPct val="100000"/>
              </a:lnSpc>
              <a:spcBef>
                <a:spcPts val="0"/>
              </a:spcBef>
              <a:defRPr/>
            </a:pPr>
            <a:r>
              <a:rPr lang="en-GB" sz="2400" dirty="0">
                <a:latin typeface="Calibri" panose="020F0502020204030204" pitchFamily="34" charset="0"/>
                <a:cs typeface="Calibri" panose="020F0502020204030204" pitchFamily="34" charset="0"/>
              </a:rPr>
              <a:t>measures the students’ competency; certifies learning</a:t>
            </a:r>
            <a:endParaRPr lang="en-US" sz="2400" dirty="0"/>
          </a:p>
        </p:txBody>
      </p:sp>
      <p:sp>
        <p:nvSpPr>
          <p:cNvPr id="4" name="Slide Number Placeholder 3">
            <a:extLst>
              <a:ext uri="{FF2B5EF4-FFF2-40B4-BE49-F238E27FC236}">
                <a16:creationId xmlns:a16="http://schemas.microsoft.com/office/drawing/2014/main" id="{BCDFBAC4-4B8D-FF4D-8303-9482F17556F5}"/>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10</a:t>
            </a:fld>
            <a:endParaRPr lang="en-GB"/>
          </a:p>
        </p:txBody>
      </p:sp>
    </p:spTree>
    <p:extLst>
      <p:ext uri="{BB962C8B-B14F-4D97-AF65-F5344CB8AC3E}">
        <p14:creationId xmlns:p14="http://schemas.microsoft.com/office/powerpoint/2010/main" val="3599582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985F7-85D0-F548-84E6-B29F1D9297B2}"/>
              </a:ext>
            </a:extLst>
          </p:cNvPr>
          <p:cNvSpPr>
            <a:spLocks noGrp="1"/>
          </p:cNvSpPr>
          <p:nvPr>
            <p:ph type="title"/>
          </p:nvPr>
        </p:nvSpPr>
        <p:spPr/>
        <p:txBody>
          <a:bodyPr/>
          <a:lstStyle/>
          <a:p>
            <a:r>
              <a:rPr lang="en-US" dirty="0"/>
              <a:t>Types of Assessment</a:t>
            </a:r>
          </a:p>
        </p:txBody>
      </p:sp>
      <p:sp>
        <p:nvSpPr>
          <p:cNvPr id="3" name="Content Placeholder 2">
            <a:extLst>
              <a:ext uri="{FF2B5EF4-FFF2-40B4-BE49-F238E27FC236}">
                <a16:creationId xmlns:a16="http://schemas.microsoft.com/office/drawing/2014/main" id="{19273FDF-3503-A042-89A7-1E1B4E657EC1}"/>
              </a:ext>
            </a:extLst>
          </p:cNvPr>
          <p:cNvSpPr>
            <a:spLocks noGrp="1"/>
          </p:cNvSpPr>
          <p:nvPr>
            <p:ph idx="1"/>
          </p:nvPr>
        </p:nvSpPr>
        <p:spPr>
          <a:xfrm>
            <a:off x="838200" y="1027907"/>
            <a:ext cx="10515600" cy="4428996"/>
          </a:xfrm>
        </p:spPr>
        <p:txBody>
          <a:bodyPr/>
          <a:lstStyle/>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Formal assessment </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Informal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Formative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Summative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Authentic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Traditional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Peer and Self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Differentiated </a:t>
            </a:r>
            <a:endParaRPr lang="en-US" sz="2400" dirty="0"/>
          </a:p>
          <a:p>
            <a:pPr marL="0" indent="0">
              <a:buNone/>
            </a:pPr>
            <a:endParaRPr lang="en-US" sz="2400" dirty="0"/>
          </a:p>
        </p:txBody>
      </p:sp>
      <p:sp>
        <p:nvSpPr>
          <p:cNvPr id="4" name="Slide Number Placeholder 3">
            <a:extLst>
              <a:ext uri="{FF2B5EF4-FFF2-40B4-BE49-F238E27FC236}">
                <a16:creationId xmlns:a16="http://schemas.microsoft.com/office/drawing/2014/main" id="{BCDFBAC4-4B8D-FF4D-8303-9482F17556F5}"/>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11</a:t>
            </a:fld>
            <a:endParaRPr lang="en-GB"/>
          </a:p>
        </p:txBody>
      </p:sp>
    </p:spTree>
    <p:extLst>
      <p:ext uri="{BB962C8B-B14F-4D97-AF65-F5344CB8AC3E}">
        <p14:creationId xmlns:p14="http://schemas.microsoft.com/office/powerpoint/2010/main" val="1728574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985F7-85D0-F548-84E6-B29F1D9297B2}"/>
              </a:ext>
            </a:extLst>
          </p:cNvPr>
          <p:cNvSpPr>
            <a:spLocks noGrp="1"/>
          </p:cNvSpPr>
          <p:nvPr>
            <p:ph type="title"/>
          </p:nvPr>
        </p:nvSpPr>
        <p:spPr/>
        <p:txBody>
          <a:bodyPr/>
          <a:lstStyle/>
          <a:p>
            <a:r>
              <a:rPr lang="en-US" dirty="0"/>
              <a:t>Formal vs Informal Assessment</a:t>
            </a:r>
          </a:p>
        </p:txBody>
      </p:sp>
      <p:sp>
        <p:nvSpPr>
          <p:cNvPr id="3" name="Content Placeholder 2">
            <a:extLst>
              <a:ext uri="{FF2B5EF4-FFF2-40B4-BE49-F238E27FC236}">
                <a16:creationId xmlns:a16="http://schemas.microsoft.com/office/drawing/2014/main" id="{19273FDF-3503-A042-89A7-1E1B4E657EC1}"/>
              </a:ext>
            </a:extLst>
          </p:cNvPr>
          <p:cNvSpPr>
            <a:spLocks noGrp="1"/>
          </p:cNvSpPr>
          <p:nvPr>
            <p:ph idx="1"/>
          </p:nvPr>
        </p:nvSpPr>
        <p:spPr>
          <a:xfrm>
            <a:off x="838200" y="1214502"/>
            <a:ext cx="10515600" cy="4428996"/>
          </a:xfrm>
        </p:spPr>
        <p:txBody>
          <a:bodyPr/>
          <a:lstStyle/>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Have you had formal, and/or informal assessment</a:t>
            </a: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What was the difference in:</a:t>
            </a:r>
          </a:p>
          <a:p>
            <a:pPr marL="1127125" lvl="1"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The approach by the assessor</a:t>
            </a:r>
          </a:p>
          <a:p>
            <a:pPr marL="1127125" lvl="1"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How you felt about the assessment</a:t>
            </a:r>
          </a:p>
          <a:p>
            <a:pPr marL="669925" indent="-669925">
              <a:lnSpc>
                <a:spcPct val="100000"/>
              </a:lnSpc>
              <a:spcBef>
                <a:spcPts val="0"/>
              </a:spcBef>
              <a:spcAft>
                <a:spcPts val="600"/>
              </a:spcAft>
              <a:defRPr/>
            </a:pPr>
            <a:endParaRPr lang="en-GB" sz="2400" dirty="0">
              <a:latin typeface="Calibri" panose="020F0502020204030204" pitchFamily="34" charset="0"/>
              <a:cs typeface="Calibri" panose="020F0502020204030204" pitchFamily="34" charset="0"/>
            </a:endParaRPr>
          </a:p>
          <a:p>
            <a:pPr marL="669925" indent="-669925">
              <a:lnSpc>
                <a:spcPct val="100000"/>
              </a:lnSpc>
              <a:spcBef>
                <a:spcPts val="0"/>
              </a:spcBef>
              <a:spcAft>
                <a:spcPts val="600"/>
              </a:spcAft>
              <a:defRPr/>
            </a:pPr>
            <a:r>
              <a:rPr lang="en-GB" sz="2400" dirty="0">
                <a:latin typeface="Calibri" panose="020F0502020204030204" pitchFamily="34" charset="0"/>
                <a:cs typeface="Calibri" panose="020F0502020204030204" pitchFamily="34" charset="0"/>
              </a:rPr>
              <a:t>Which did you prefer?</a:t>
            </a:r>
          </a:p>
          <a:p>
            <a:pPr marL="669925" indent="-669925">
              <a:lnSpc>
                <a:spcPct val="100000"/>
              </a:lnSpc>
              <a:spcBef>
                <a:spcPts val="0"/>
              </a:spcBef>
              <a:spcAft>
                <a:spcPts val="600"/>
              </a:spcAft>
              <a:defRPr/>
            </a:pPr>
            <a:endParaRPr lang="en-GB" sz="2400" dirty="0">
              <a:latin typeface="Calibri" panose="020F0502020204030204" pitchFamily="34" charset="0"/>
              <a:cs typeface="Calibri" panose="020F0502020204030204" pitchFamily="34" charset="0"/>
            </a:endParaRPr>
          </a:p>
          <a:p>
            <a:pPr marL="0" indent="0">
              <a:buNone/>
            </a:pPr>
            <a:endParaRPr lang="en-US" sz="2400" dirty="0"/>
          </a:p>
        </p:txBody>
      </p:sp>
      <p:sp>
        <p:nvSpPr>
          <p:cNvPr id="4" name="Slide Number Placeholder 3">
            <a:extLst>
              <a:ext uri="{FF2B5EF4-FFF2-40B4-BE49-F238E27FC236}">
                <a16:creationId xmlns:a16="http://schemas.microsoft.com/office/drawing/2014/main" id="{BCDFBAC4-4B8D-FF4D-8303-9482F17556F5}"/>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12</a:t>
            </a:fld>
            <a:endParaRPr lang="en-GB"/>
          </a:p>
        </p:txBody>
      </p:sp>
    </p:spTree>
    <p:extLst>
      <p:ext uri="{BB962C8B-B14F-4D97-AF65-F5344CB8AC3E}">
        <p14:creationId xmlns:p14="http://schemas.microsoft.com/office/powerpoint/2010/main" val="3431833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8A1F8-7029-4B4C-9AC3-86F74F8440FC}"/>
              </a:ext>
            </a:extLst>
          </p:cNvPr>
          <p:cNvSpPr>
            <a:spLocks noGrp="1"/>
          </p:cNvSpPr>
          <p:nvPr>
            <p:ph type="title"/>
          </p:nvPr>
        </p:nvSpPr>
        <p:spPr/>
        <p:txBody>
          <a:bodyPr/>
          <a:lstStyle/>
          <a:p>
            <a:r>
              <a:rPr lang="en-US" dirty="0"/>
              <a:t>Formative or Summative</a:t>
            </a:r>
          </a:p>
        </p:txBody>
      </p:sp>
      <p:sp>
        <p:nvSpPr>
          <p:cNvPr id="4" name="Slide Number Placeholder 3">
            <a:extLst>
              <a:ext uri="{FF2B5EF4-FFF2-40B4-BE49-F238E27FC236}">
                <a16:creationId xmlns:a16="http://schemas.microsoft.com/office/drawing/2014/main" id="{4287DC6E-601E-9C4B-A41E-18289476F3B6}"/>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13</a:t>
            </a:fld>
            <a:endParaRPr lang="en-GB"/>
          </a:p>
        </p:txBody>
      </p:sp>
      <p:graphicFrame>
        <p:nvGraphicFramePr>
          <p:cNvPr id="5" name="Table 4">
            <a:extLst>
              <a:ext uri="{FF2B5EF4-FFF2-40B4-BE49-F238E27FC236}">
                <a16:creationId xmlns:a16="http://schemas.microsoft.com/office/drawing/2014/main" id="{3F31A9ED-7A47-E34C-B0E6-C35218F0B12C}"/>
              </a:ext>
            </a:extLst>
          </p:cNvPr>
          <p:cNvGraphicFramePr>
            <a:graphicFrameLocks noGrp="1"/>
          </p:cNvGraphicFramePr>
          <p:nvPr>
            <p:extLst>
              <p:ext uri="{D42A27DB-BD31-4B8C-83A1-F6EECF244321}">
                <p14:modId xmlns:p14="http://schemas.microsoft.com/office/powerpoint/2010/main" val="3158406137"/>
              </p:ext>
            </p:extLst>
          </p:nvPr>
        </p:nvGraphicFramePr>
        <p:xfrm>
          <a:off x="1252133" y="1142849"/>
          <a:ext cx="9687734" cy="4274249"/>
        </p:xfrm>
        <a:graphic>
          <a:graphicData uri="http://schemas.openxmlformats.org/drawingml/2006/table">
            <a:tbl>
              <a:tblPr firstRow="1" bandRow="1">
                <a:tableStyleId>{5C22544A-7EE6-4342-B048-85BDC9FD1C3A}</a:tableStyleId>
              </a:tblPr>
              <a:tblGrid>
                <a:gridCol w="4843867">
                  <a:extLst>
                    <a:ext uri="{9D8B030D-6E8A-4147-A177-3AD203B41FA5}">
                      <a16:colId xmlns:a16="http://schemas.microsoft.com/office/drawing/2014/main" val="20000"/>
                    </a:ext>
                  </a:extLst>
                </a:gridCol>
                <a:gridCol w="4843867">
                  <a:extLst>
                    <a:ext uri="{9D8B030D-6E8A-4147-A177-3AD203B41FA5}">
                      <a16:colId xmlns:a16="http://schemas.microsoft.com/office/drawing/2014/main" val="20001"/>
                    </a:ext>
                  </a:extLst>
                </a:gridCol>
              </a:tblGrid>
              <a:tr h="370840">
                <a:tc>
                  <a:txBody>
                    <a:bodyPr/>
                    <a:lstStyle/>
                    <a:p>
                      <a:pPr algn="ctr"/>
                      <a:r>
                        <a:rPr lang="en-GB" sz="1800" dirty="0"/>
                        <a:t>Formative</a:t>
                      </a:r>
                    </a:p>
                  </a:txBody>
                  <a:tcPr/>
                </a:tc>
                <a:tc>
                  <a:txBody>
                    <a:bodyPr/>
                    <a:lstStyle/>
                    <a:p>
                      <a:pPr algn="ctr"/>
                      <a:r>
                        <a:rPr lang="en-GB" sz="1800" dirty="0"/>
                        <a:t>Summative</a:t>
                      </a:r>
                    </a:p>
                  </a:txBody>
                  <a:tcPr/>
                </a:tc>
                <a:extLst>
                  <a:ext uri="{0D108BD9-81ED-4DB2-BD59-A6C34878D82A}">
                    <a16:rowId xmlns:a16="http://schemas.microsoft.com/office/drawing/2014/main" val="10000"/>
                  </a:ext>
                </a:extLst>
              </a:tr>
              <a:tr h="370840">
                <a:tc>
                  <a:txBody>
                    <a:bodyPr/>
                    <a:lstStyle/>
                    <a:p>
                      <a:r>
                        <a:rPr lang="en-GB" sz="1800" dirty="0"/>
                        <a:t>Aim is to enhance learning through providing feedback</a:t>
                      </a:r>
                    </a:p>
                    <a:p>
                      <a:endParaRPr lang="en-GB"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a:solidFill>
                            <a:srgbClr val="002060"/>
                          </a:solidFill>
                        </a:rPr>
                        <a:t>Aim</a:t>
                      </a:r>
                      <a:r>
                        <a:rPr lang="en-GB" sz="1800" baseline="0" dirty="0">
                          <a:solidFill>
                            <a:srgbClr val="002060"/>
                          </a:solidFill>
                        </a:rPr>
                        <a:t> is to p</a:t>
                      </a:r>
                      <a:r>
                        <a:rPr lang="en-GB" sz="1800" dirty="0">
                          <a:solidFill>
                            <a:srgbClr val="002060"/>
                          </a:solidFill>
                        </a:rPr>
                        <a:t>rovide data for selection (e.g. next stage of education, employment)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800" dirty="0">
                        <a:solidFill>
                          <a:srgbClr val="002060"/>
                        </a:solidFill>
                      </a:endParaRPr>
                    </a:p>
                  </a:txBody>
                  <a:tcPr/>
                </a:tc>
                <a:extLst>
                  <a:ext uri="{0D108BD9-81ED-4DB2-BD59-A6C34878D82A}">
                    <a16:rowId xmlns:a16="http://schemas.microsoft.com/office/drawing/2014/main" val="10001"/>
                  </a:ext>
                </a:extLst>
              </a:tr>
              <a:tr h="370840">
                <a:tc>
                  <a:txBody>
                    <a:bodyPr/>
                    <a:lstStyle/>
                    <a:p>
                      <a:r>
                        <a:rPr lang="en-GB" sz="1800" dirty="0"/>
                        <a:t>Indicates what is good and why this is good; and how things could be improved</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a:solidFill>
                            <a:srgbClr val="002060"/>
                          </a:solidFill>
                        </a:rPr>
                        <a:t>Quantifies and rewards achievement in meeting assessed criteria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800" dirty="0">
                        <a:solidFill>
                          <a:srgbClr val="002060"/>
                        </a:solidFill>
                      </a:endParaRPr>
                    </a:p>
                  </a:txBody>
                  <a:tcPr/>
                </a:tc>
                <a:extLst>
                  <a:ext uri="{0D108BD9-81ED-4DB2-BD59-A6C34878D82A}">
                    <a16:rowId xmlns:a16="http://schemas.microsoft.com/office/drawing/2014/main" val="10002"/>
                  </a:ext>
                </a:extLst>
              </a:tr>
              <a:tr h="370840">
                <a:tc>
                  <a:txBody>
                    <a:bodyPr/>
                    <a:lstStyle/>
                    <a:p>
                      <a:r>
                        <a:rPr lang="en-GB" sz="1800" dirty="0">
                          <a:solidFill>
                            <a:srgbClr val="002060"/>
                          </a:solidFill>
                        </a:rPr>
                        <a:t>Integral part of teaching and learning</a:t>
                      </a:r>
                      <a:endParaRPr lang="en-GB"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a:solidFill>
                            <a:srgbClr val="002060"/>
                          </a:solidFill>
                        </a:rPr>
                        <a:t>Normally at the end of a block of learning</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800" dirty="0">
                        <a:solidFill>
                          <a:srgbClr val="002060"/>
                        </a:solidFill>
                      </a:endParaRPr>
                    </a:p>
                  </a:txBody>
                  <a:tcPr/>
                </a:tc>
                <a:extLst>
                  <a:ext uri="{0D108BD9-81ED-4DB2-BD59-A6C34878D82A}">
                    <a16:rowId xmlns:a16="http://schemas.microsoft.com/office/drawing/2014/main" val="10003"/>
                  </a:ext>
                </a:extLst>
              </a:tr>
              <a:tr h="370840">
                <a:tc>
                  <a:txBody>
                    <a:bodyPr/>
                    <a:lstStyle/>
                    <a:p>
                      <a:r>
                        <a:rPr lang="en-GB" sz="1800" dirty="0"/>
                        <a:t>Affects what the student and the teacher does next.</a:t>
                      </a:r>
                    </a:p>
                    <a:p>
                      <a:endParaRPr lang="en-GB" dirty="0"/>
                    </a:p>
                  </a:txBody>
                  <a:tcPr/>
                </a:tc>
                <a:tc>
                  <a:txBody>
                    <a:bodyPr/>
                    <a:lstStyle/>
                    <a:p>
                      <a:r>
                        <a:rPr lang="en-GB" sz="1800" dirty="0"/>
                        <a:t>Can provide information that has formative/diagnostic value</a:t>
                      </a:r>
                    </a:p>
                    <a:p>
                      <a:endParaRPr lang="en-GB" dirty="0"/>
                    </a:p>
                  </a:txBody>
                  <a:tcPr/>
                </a:tc>
                <a:extLst>
                  <a:ext uri="{0D108BD9-81ED-4DB2-BD59-A6C34878D82A}">
                    <a16:rowId xmlns:a16="http://schemas.microsoft.com/office/drawing/2014/main" val="10004"/>
                  </a:ext>
                </a:extLst>
              </a:tr>
              <a:tr h="370840">
                <a:tc>
                  <a:txBody>
                    <a:bodyPr/>
                    <a:lstStyle/>
                    <a:p>
                      <a:r>
                        <a:rPr lang="en-GB" sz="1800" dirty="0">
                          <a:solidFill>
                            <a:srgbClr val="002060"/>
                          </a:solidFill>
                        </a:rPr>
                        <a:t>Doesn’t contribute to final mark, hence focus</a:t>
                      </a:r>
                      <a:r>
                        <a:rPr lang="en-GB" sz="1800" baseline="0" dirty="0">
                          <a:solidFill>
                            <a:srgbClr val="002060"/>
                          </a:solidFill>
                        </a:rPr>
                        <a:t> on educational impact.</a:t>
                      </a:r>
                      <a:r>
                        <a:rPr lang="en-GB" sz="1800" dirty="0">
                          <a:solidFill>
                            <a:srgbClr val="002060"/>
                          </a:solidFill>
                        </a:rPr>
                        <a:t> </a:t>
                      </a:r>
                      <a:endParaRPr lang="en-GB"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a:solidFill>
                            <a:srgbClr val="002060"/>
                          </a:solidFill>
                        </a:rPr>
                        <a:t>Contributes to final mark, hence validity and reliability are important</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425721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8A1F8-7029-4B4C-9AC3-86F74F8440FC}"/>
              </a:ext>
            </a:extLst>
          </p:cNvPr>
          <p:cNvSpPr>
            <a:spLocks noGrp="1"/>
          </p:cNvSpPr>
          <p:nvPr>
            <p:ph type="title"/>
          </p:nvPr>
        </p:nvSpPr>
        <p:spPr/>
        <p:txBody>
          <a:bodyPr/>
          <a:lstStyle/>
          <a:p>
            <a:r>
              <a:rPr lang="en-US" dirty="0"/>
              <a:t>Formative or Summative</a:t>
            </a:r>
          </a:p>
        </p:txBody>
      </p:sp>
      <p:sp>
        <p:nvSpPr>
          <p:cNvPr id="4" name="Slide Number Placeholder 3">
            <a:extLst>
              <a:ext uri="{FF2B5EF4-FFF2-40B4-BE49-F238E27FC236}">
                <a16:creationId xmlns:a16="http://schemas.microsoft.com/office/drawing/2014/main" id="{4287DC6E-601E-9C4B-A41E-18289476F3B6}"/>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14</a:t>
            </a:fld>
            <a:endParaRPr lang="en-GB"/>
          </a:p>
        </p:txBody>
      </p:sp>
      <p:pic>
        <p:nvPicPr>
          <p:cNvPr id="6" name="Picture 5" descr="Diagram&#10;&#10;Description automatically generated">
            <a:extLst>
              <a:ext uri="{FF2B5EF4-FFF2-40B4-BE49-F238E27FC236}">
                <a16:creationId xmlns:a16="http://schemas.microsoft.com/office/drawing/2014/main" id="{CB62777B-A176-0B4E-8997-57BB95F012B3}"/>
              </a:ext>
            </a:extLst>
          </p:cNvPr>
          <p:cNvPicPr>
            <a:picLocks noChangeAspect="1"/>
          </p:cNvPicPr>
          <p:nvPr/>
        </p:nvPicPr>
        <p:blipFill>
          <a:blip r:embed="rId3"/>
          <a:stretch>
            <a:fillRect/>
          </a:stretch>
        </p:blipFill>
        <p:spPr>
          <a:xfrm>
            <a:off x="1735393" y="1141667"/>
            <a:ext cx="8721213" cy="4360607"/>
          </a:xfrm>
          <a:prstGeom prst="rect">
            <a:avLst/>
          </a:prstGeom>
        </p:spPr>
      </p:pic>
    </p:spTree>
    <p:extLst>
      <p:ext uri="{BB962C8B-B14F-4D97-AF65-F5344CB8AC3E}">
        <p14:creationId xmlns:p14="http://schemas.microsoft.com/office/powerpoint/2010/main" val="890586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96AFD-FA82-0049-B56A-DCA281BB21D9}"/>
              </a:ext>
            </a:extLst>
          </p:cNvPr>
          <p:cNvSpPr>
            <a:spLocks noGrp="1"/>
          </p:cNvSpPr>
          <p:nvPr>
            <p:ph type="title"/>
          </p:nvPr>
        </p:nvSpPr>
        <p:spPr/>
        <p:txBody>
          <a:bodyPr/>
          <a:lstStyle/>
          <a:p>
            <a:r>
              <a:rPr lang="en-US" dirty="0"/>
              <a:t>Authentic Assessments</a:t>
            </a:r>
          </a:p>
        </p:txBody>
      </p:sp>
      <p:sp>
        <p:nvSpPr>
          <p:cNvPr id="3" name="Content Placeholder 2">
            <a:extLst>
              <a:ext uri="{FF2B5EF4-FFF2-40B4-BE49-F238E27FC236}">
                <a16:creationId xmlns:a16="http://schemas.microsoft.com/office/drawing/2014/main" id="{57F5529F-B376-9D43-8D22-F1B2A4672CAC}"/>
              </a:ext>
            </a:extLst>
          </p:cNvPr>
          <p:cNvSpPr>
            <a:spLocks noGrp="1"/>
          </p:cNvSpPr>
          <p:nvPr>
            <p:ph idx="1"/>
          </p:nvPr>
        </p:nvSpPr>
        <p:spPr>
          <a:xfrm>
            <a:off x="609600" y="1600201"/>
            <a:ext cx="10972800" cy="3639456"/>
          </a:xfrm>
        </p:spPr>
        <p:txBody>
          <a:bodyPr>
            <a:normAutofit lnSpcReduction="10000"/>
          </a:bodyPr>
          <a:lstStyle/>
          <a:p>
            <a:pPr marL="0" indent="0" fontAlgn="base">
              <a:buNone/>
            </a:pPr>
            <a:r>
              <a:rPr lang="en-GB" sz="2400" dirty="0">
                <a:solidFill>
                  <a:srgbClr val="161515"/>
                </a:solidFill>
              </a:rPr>
              <a:t>The aspect of authenticity is important. </a:t>
            </a:r>
          </a:p>
          <a:p>
            <a:pPr marL="0" indent="0" fontAlgn="base">
              <a:buNone/>
            </a:pPr>
            <a:br>
              <a:rPr lang="en-GB" sz="2400" dirty="0">
                <a:solidFill>
                  <a:srgbClr val="161515"/>
                </a:solidFill>
              </a:rPr>
            </a:br>
            <a:r>
              <a:rPr lang="en-GB" sz="2400" dirty="0">
                <a:solidFill>
                  <a:srgbClr val="161515"/>
                </a:solidFill>
              </a:rPr>
              <a:t>Authentic assessment can be defined as:</a:t>
            </a:r>
            <a:br>
              <a:rPr lang="en-GB" sz="2400" dirty="0">
                <a:solidFill>
                  <a:srgbClr val="161515"/>
                </a:solidFill>
              </a:rPr>
            </a:br>
            <a:br>
              <a:rPr lang="en-GB" sz="2400" dirty="0">
                <a:solidFill>
                  <a:srgbClr val="161515"/>
                </a:solidFill>
              </a:rPr>
            </a:br>
            <a:r>
              <a:rPr lang="en-GB" sz="2400" i="1" dirty="0"/>
              <a:t>“An assessment requiring students to use the […] competencies, or combinations of knowledge, skills, and attitudes that they need to apply in the criterion situation in professional life.”</a:t>
            </a:r>
          </a:p>
          <a:p>
            <a:pPr marL="0" indent="0" algn="r" fontAlgn="base">
              <a:buNone/>
            </a:pPr>
            <a:endParaRPr lang="en-GB" sz="2400" dirty="0"/>
          </a:p>
          <a:p>
            <a:pPr marL="0" indent="0" algn="r" fontAlgn="base">
              <a:buNone/>
            </a:pPr>
            <a:endParaRPr lang="en-GB" sz="2400" dirty="0"/>
          </a:p>
          <a:p>
            <a:pPr marL="0" indent="0" algn="r" fontAlgn="base">
              <a:buNone/>
            </a:pPr>
            <a:r>
              <a:rPr lang="en-GB" sz="2400" dirty="0"/>
              <a:t>(</a:t>
            </a:r>
            <a:r>
              <a:rPr lang="en-GB" sz="2400" dirty="0" err="1"/>
              <a:t>Gulikers</a:t>
            </a:r>
            <a:r>
              <a:rPr lang="en-GB" sz="2400" dirty="0"/>
              <a:t>, </a:t>
            </a:r>
            <a:r>
              <a:rPr lang="en-GB" sz="2400" dirty="0" err="1"/>
              <a:t>Bastiaens</a:t>
            </a:r>
            <a:r>
              <a:rPr lang="en-GB" sz="2400" dirty="0"/>
              <a:t>, &amp; Kirschner, 2004)</a:t>
            </a:r>
          </a:p>
        </p:txBody>
      </p:sp>
      <p:sp>
        <p:nvSpPr>
          <p:cNvPr id="4" name="Slide Number Placeholder 3">
            <a:extLst>
              <a:ext uri="{FF2B5EF4-FFF2-40B4-BE49-F238E27FC236}">
                <a16:creationId xmlns:a16="http://schemas.microsoft.com/office/drawing/2014/main" id="{02B2E769-A0FD-8F4A-A625-60062B376C4A}"/>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15</a:t>
            </a:fld>
            <a:endParaRPr lang="en-GB"/>
          </a:p>
        </p:txBody>
      </p:sp>
    </p:spTree>
    <p:extLst>
      <p:ext uri="{BB962C8B-B14F-4D97-AF65-F5344CB8AC3E}">
        <p14:creationId xmlns:p14="http://schemas.microsoft.com/office/powerpoint/2010/main" val="258748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96AFD-FA82-0049-B56A-DCA281BB21D9}"/>
              </a:ext>
            </a:extLst>
          </p:cNvPr>
          <p:cNvSpPr>
            <a:spLocks noGrp="1"/>
          </p:cNvSpPr>
          <p:nvPr>
            <p:ph type="title"/>
          </p:nvPr>
        </p:nvSpPr>
        <p:spPr>
          <a:xfrm>
            <a:off x="121508" y="93053"/>
            <a:ext cx="10515600" cy="1325563"/>
          </a:xfrm>
        </p:spPr>
        <p:txBody>
          <a:bodyPr/>
          <a:lstStyle/>
          <a:p>
            <a:r>
              <a:rPr lang="en-US" dirty="0"/>
              <a:t>Kirkpatrick Assessments</a:t>
            </a:r>
          </a:p>
        </p:txBody>
      </p:sp>
      <p:sp>
        <p:nvSpPr>
          <p:cNvPr id="4" name="Slide Number Placeholder 3">
            <a:extLst>
              <a:ext uri="{FF2B5EF4-FFF2-40B4-BE49-F238E27FC236}">
                <a16:creationId xmlns:a16="http://schemas.microsoft.com/office/drawing/2014/main" id="{02B2E769-A0FD-8F4A-A625-60062B376C4A}"/>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16</a:t>
            </a:fld>
            <a:endParaRPr lang="en-GB"/>
          </a:p>
        </p:txBody>
      </p:sp>
      <p:pic>
        <p:nvPicPr>
          <p:cNvPr id="6" name="Picture 5" descr="Diagram&#10;&#10;Description automatically generated">
            <a:extLst>
              <a:ext uri="{FF2B5EF4-FFF2-40B4-BE49-F238E27FC236}">
                <a16:creationId xmlns:a16="http://schemas.microsoft.com/office/drawing/2014/main" id="{98520544-9CBA-D642-8517-FCCBD14451BE}"/>
              </a:ext>
            </a:extLst>
          </p:cNvPr>
          <p:cNvPicPr>
            <a:picLocks noChangeAspect="1"/>
          </p:cNvPicPr>
          <p:nvPr/>
        </p:nvPicPr>
        <p:blipFill>
          <a:blip r:embed="rId3"/>
          <a:stretch>
            <a:fillRect/>
          </a:stretch>
        </p:blipFill>
        <p:spPr>
          <a:xfrm>
            <a:off x="2581532" y="755834"/>
            <a:ext cx="6500684" cy="4776589"/>
          </a:xfrm>
          <a:prstGeom prst="rect">
            <a:avLst/>
          </a:prstGeom>
        </p:spPr>
      </p:pic>
    </p:spTree>
    <p:extLst>
      <p:ext uri="{BB962C8B-B14F-4D97-AF65-F5344CB8AC3E}">
        <p14:creationId xmlns:p14="http://schemas.microsoft.com/office/powerpoint/2010/main" val="4079645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C8173-37C2-B84E-9E5B-CC3DCC04DBB0}"/>
              </a:ext>
            </a:extLst>
          </p:cNvPr>
          <p:cNvSpPr>
            <a:spLocks noGrp="1"/>
          </p:cNvSpPr>
          <p:nvPr>
            <p:ph type="title"/>
          </p:nvPr>
        </p:nvSpPr>
        <p:spPr/>
        <p:txBody>
          <a:bodyPr/>
          <a:lstStyle/>
          <a:p>
            <a:r>
              <a:rPr lang="en-US" dirty="0"/>
              <a:t>Workplace Assessments</a:t>
            </a:r>
          </a:p>
        </p:txBody>
      </p:sp>
      <p:sp>
        <p:nvSpPr>
          <p:cNvPr id="3" name="Content Placeholder 2">
            <a:extLst>
              <a:ext uri="{FF2B5EF4-FFF2-40B4-BE49-F238E27FC236}">
                <a16:creationId xmlns:a16="http://schemas.microsoft.com/office/drawing/2014/main" id="{29F9930E-F7CC-5940-BCA6-42A6070C37F5}"/>
              </a:ext>
            </a:extLst>
          </p:cNvPr>
          <p:cNvSpPr>
            <a:spLocks noGrp="1"/>
          </p:cNvSpPr>
          <p:nvPr>
            <p:ph idx="1"/>
          </p:nvPr>
        </p:nvSpPr>
        <p:spPr>
          <a:xfrm>
            <a:off x="696686" y="1348419"/>
            <a:ext cx="10515600" cy="4351338"/>
          </a:xfrm>
        </p:spPr>
        <p:txBody>
          <a:bodyPr/>
          <a:lstStyle/>
          <a:p>
            <a:pPr>
              <a:lnSpc>
                <a:spcPct val="100000"/>
              </a:lnSpc>
              <a:spcBef>
                <a:spcPts val="0"/>
              </a:spcBef>
              <a:spcAft>
                <a:spcPts val="600"/>
              </a:spcAft>
            </a:pPr>
            <a:r>
              <a:rPr lang="en-US" sz="2400" dirty="0"/>
              <a:t>Assessment for learning (formative)</a:t>
            </a:r>
          </a:p>
          <a:p>
            <a:pPr>
              <a:lnSpc>
                <a:spcPct val="100000"/>
              </a:lnSpc>
              <a:spcBef>
                <a:spcPts val="0"/>
              </a:spcBef>
              <a:spcAft>
                <a:spcPts val="600"/>
              </a:spcAft>
            </a:pPr>
            <a:r>
              <a:rPr lang="en-US" sz="2400" dirty="0"/>
              <a:t>Assessment of learning (summative)</a:t>
            </a:r>
          </a:p>
          <a:p>
            <a:pPr>
              <a:lnSpc>
                <a:spcPct val="100000"/>
              </a:lnSpc>
              <a:spcBef>
                <a:spcPts val="0"/>
              </a:spcBef>
              <a:spcAft>
                <a:spcPts val="600"/>
              </a:spcAft>
            </a:pPr>
            <a:r>
              <a:rPr lang="en-US" sz="2400" dirty="0"/>
              <a:t>Learning is at its most powerful when it is authentic (workplace)</a:t>
            </a:r>
          </a:p>
          <a:p>
            <a:pPr>
              <a:lnSpc>
                <a:spcPct val="100000"/>
              </a:lnSpc>
              <a:spcBef>
                <a:spcPts val="0"/>
              </a:spcBef>
              <a:spcAft>
                <a:spcPts val="600"/>
              </a:spcAft>
            </a:pPr>
            <a:r>
              <a:rPr lang="en-US" sz="2400" dirty="0"/>
              <a:t>Valid but not always reliable assessor (subjective versus objective)</a:t>
            </a:r>
          </a:p>
          <a:p>
            <a:pPr>
              <a:lnSpc>
                <a:spcPct val="100000"/>
              </a:lnSpc>
              <a:spcBef>
                <a:spcPts val="0"/>
              </a:spcBef>
              <a:spcAft>
                <a:spcPts val="600"/>
              </a:spcAft>
            </a:pPr>
            <a:r>
              <a:rPr lang="en-US" sz="2400" dirty="0"/>
              <a:t>Reliability when part of many</a:t>
            </a:r>
          </a:p>
          <a:p>
            <a:pPr>
              <a:lnSpc>
                <a:spcPct val="100000"/>
              </a:lnSpc>
              <a:spcBef>
                <a:spcPts val="0"/>
              </a:spcBef>
              <a:spcAft>
                <a:spcPts val="600"/>
              </a:spcAft>
            </a:pPr>
            <a:r>
              <a:rPr lang="en-US" sz="2400" dirty="0"/>
              <a:t>Learning by doing, reviewing, reflection</a:t>
            </a:r>
          </a:p>
        </p:txBody>
      </p:sp>
      <p:sp>
        <p:nvSpPr>
          <p:cNvPr id="4" name="Slide Number Placeholder 3">
            <a:extLst>
              <a:ext uri="{FF2B5EF4-FFF2-40B4-BE49-F238E27FC236}">
                <a16:creationId xmlns:a16="http://schemas.microsoft.com/office/drawing/2014/main" id="{FE2A313C-B50B-DD47-8E82-4A1F9AF98843}"/>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17</a:t>
            </a:fld>
            <a:endParaRPr lang="en-GB"/>
          </a:p>
        </p:txBody>
      </p:sp>
    </p:spTree>
    <p:extLst>
      <p:ext uri="{BB962C8B-B14F-4D97-AF65-F5344CB8AC3E}">
        <p14:creationId xmlns:p14="http://schemas.microsoft.com/office/powerpoint/2010/main" val="2519869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573A3-8C68-1642-A0F0-6922C26AE5E1}"/>
              </a:ext>
            </a:extLst>
          </p:cNvPr>
          <p:cNvSpPr>
            <a:spLocks noGrp="1"/>
          </p:cNvSpPr>
          <p:nvPr>
            <p:ph type="title"/>
          </p:nvPr>
        </p:nvSpPr>
        <p:spPr/>
        <p:txBody>
          <a:bodyPr/>
          <a:lstStyle/>
          <a:p>
            <a:r>
              <a:rPr lang="en-US" dirty="0"/>
              <a:t>Millers Pyramid</a:t>
            </a:r>
          </a:p>
        </p:txBody>
      </p:sp>
      <p:sp>
        <p:nvSpPr>
          <p:cNvPr id="4" name="Slide Number Placeholder 3">
            <a:extLst>
              <a:ext uri="{FF2B5EF4-FFF2-40B4-BE49-F238E27FC236}">
                <a16:creationId xmlns:a16="http://schemas.microsoft.com/office/drawing/2014/main" id="{56A228C2-8CA6-274B-8CFD-2DC5B9D7AA80}"/>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18</a:t>
            </a:fld>
            <a:endParaRPr lang="en-GB"/>
          </a:p>
        </p:txBody>
      </p:sp>
      <p:pic>
        <p:nvPicPr>
          <p:cNvPr id="6" name="Picture 5">
            <a:extLst>
              <a:ext uri="{FF2B5EF4-FFF2-40B4-BE49-F238E27FC236}">
                <a16:creationId xmlns:a16="http://schemas.microsoft.com/office/drawing/2014/main" id="{9F40D950-EBB4-2C4A-85FE-75CC571F70D4}"/>
              </a:ext>
            </a:extLst>
          </p:cNvPr>
          <p:cNvPicPr>
            <a:picLocks noChangeAspect="1"/>
          </p:cNvPicPr>
          <p:nvPr/>
        </p:nvPicPr>
        <p:blipFill>
          <a:blip r:embed="rId3"/>
          <a:stretch>
            <a:fillRect/>
          </a:stretch>
        </p:blipFill>
        <p:spPr>
          <a:xfrm>
            <a:off x="1612129" y="1408176"/>
            <a:ext cx="8464159" cy="3823798"/>
          </a:xfrm>
          <a:prstGeom prst="rect">
            <a:avLst/>
          </a:prstGeom>
        </p:spPr>
      </p:pic>
      <p:sp>
        <p:nvSpPr>
          <p:cNvPr id="3" name="TextBox 2">
            <a:extLst>
              <a:ext uri="{FF2B5EF4-FFF2-40B4-BE49-F238E27FC236}">
                <a16:creationId xmlns:a16="http://schemas.microsoft.com/office/drawing/2014/main" id="{43F938CA-8240-C149-93FF-C8FF1AC0B3F6}"/>
              </a:ext>
            </a:extLst>
          </p:cNvPr>
          <p:cNvSpPr txBox="1"/>
          <p:nvPr/>
        </p:nvSpPr>
        <p:spPr>
          <a:xfrm>
            <a:off x="9906941" y="5231974"/>
            <a:ext cx="1337226" cy="307777"/>
          </a:xfrm>
          <a:prstGeom prst="rect">
            <a:avLst/>
          </a:prstGeom>
          <a:noFill/>
        </p:spPr>
        <p:txBody>
          <a:bodyPr wrap="none" rtlCol="0">
            <a:spAutoFit/>
          </a:bodyPr>
          <a:lstStyle/>
          <a:p>
            <a:r>
              <a:rPr lang="en-US" sz="1400" dirty="0"/>
              <a:t>(Miller, G. 1990)</a:t>
            </a:r>
          </a:p>
        </p:txBody>
      </p:sp>
    </p:spTree>
    <p:extLst>
      <p:ext uri="{BB962C8B-B14F-4D97-AF65-F5344CB8AC3E}">
        <p14:creationId xmlns:p14="http://schemas.microsoft.com/office/powerpoint/2010/main" val="18476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A6451-2613-BF48-94E4-C2C86E5C5BF4}"/>
              </a:ext>
            </a:extLst>
          </p:cNvPr>
          <p:cNvSpPr>
            <a:spLocks noGrp="1"/>
          </p:cNvSpPr>
          <p:nvPr>
            <p:ph type="title"/>
          </p:nvPr>
        </p:nvSpPr>
        <p:spPr/>
        <p:txBody>
          <a:bodyPr/>
          <a:lstStyle/>
          <a:p>
            <a:r>
              <a:rPr lang="en-US" dirty="0"/>
              <a:t>Feedback</a:t>
            </a:r>
          </a:p>
        </p:txBody>
      </p:sp>
      <p:sp>
        <p:nvSpPr>
          <p:cNvPr id="3" name="Content Placeholder 2">
            <a:extLst>
              <a:ext uri="{FF2B5EF4-FFF2-40B4-BE49-F238E27FC236}">
                <a16:creationId xmlns:a16="http://schemas.microsoft.com/office/drawing/2014/main" id="{A05EA1AB-2E23-3E40-9F53-27405E31495B}"/>
              </a:ext>
            </a:extLst>
          </p:cNvPr>
          <p:cNvSpPr>
            <a:spLocks noGrp="1"/>
          </p:cNvSpPr>
          <p:nvPr>
            <p:ph idx="1"/>
          </p:nvPr>
        </p:nvSpPr>
        <p:spPr>
          <a:xfrm>
            <a:off x="838200" y="1253331"/>
            <a:ext cx="10515600" cy="4351338"/>
          </a:xfrm>
        </p:spPr>
        <p:txBody>
          <a:bodyPr>
            <a:normAutofit/>
          </a:bodyPr>
          <a:lstStyle/>
          <a:p>
            <a:pPr marL="0" indent="0">
              <a:buNone/>
            </a:pPr>
            <a:r>
              <a:rPr lang="en-US" sz="2400" b="1" dirty="0"/>
              <a:t>Feedback</a:t>
            </a:r>
            <a:br>
              <a:rPr lang="en-US" sz="2400" dirty="0"/>
            </a:br>
            <a:r>
              <a:rPr lang="en-US" sz="2400" dirty="0"/>
              <a:t>Information about performance or behaviour that leads to action to affirm or develop that performance or behaviour</a:t>
            </a:r>
            <a:br>
              <a:rPr lang="en-US" sz="2400" dirty="0"/>
            </a:br>
            <a:endParaRPr lang="en-US" sz="2400" dirty="0"/>
          </a:p>
          <a:p>
            <a:pPr marL="0" indent="0">
              <a:buNone/>
            </a:pPr>
            <a:r>
              <a:rPr lang="en-US" sz="2400" b="1" dirty="0"/>
              <a:t>Purpose of Feedback</a:t>
            </a:r>
          </a:p>
          <a:p>
            <a:pPr marL="0" indent="0">
              <a:buNone/>
            </a:pPr>
            <a:r>
              <a:rPr lang="en-GB" altLang="en-US" sz="2400" dirty="0"/>
              <a:t>Enables recipient to recognise what they do well so they can continue doing it</a:t>
            </a:r>
          </a:p>
          <a:p>
            <a:pPr marL="0" indent="0">
              <a:buNone/>
            </a:pPr>
            <a:endParaRPr lang="en-GB" altLang="en-US" sz="2400" dirty="0"/>
          </a:p>
          <a:p>
            <a:pPr marL="0" indent="0">
              <a:buNone/>
            </a:pPr>
            <a:r>
              <a:rPr lang="en-GB" altLang="en-US" sz="2400" dirty="0"/>
              <a:t>Enables the recipient to understand where they need to develop and change</a:t>
            </a:r>
          </a:p>
          <a:p>
            <a:endParaRPr lang="en-US" sz="2400" b="1" dirty="0"/>
          </a:p>
        </p:txBody>
      </p:sp>
      <p:sp>
        <p:nvSpPr>
          <p:cNvPr id="4" name="Slide Number Placeholder 3">
            <a:extLst>
              <a:ext uri="{FF2B5EF4-FFF2-40B4-BE49-F238E27FC236}">
                <a16:creationId xmlns:a16="http://schemas.microsoft.com/office/drawing/2014/main" id="{132DC949-1B72-D74F-A77C-23E1E274F161}"/>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19</a:t>
            </a:fld>
            <a:endParaRPr lang="en-GB"/>
          </a:p>
        </p:txBody>
      </p:sp>
    </p:spTree>
    <p:extLst>
      <p:ext uri="{BB962C8B-B14F-4D97-AF65-F5344CB8AC3E}">
        <p14:creationId xmlns:p14="http://schemas.microsoft.com/office/powerpoint/2010/main" val="3442510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DE72E-04EC-3147-99A9-DEEC00A5CA7F}"/>
              </a:ext>
            </a:extLst>
          </p:cNvPr>
          <p:cNvSpPr>
            <a:spLocks noGrp="1"/>
          </p:cNvSpPr>
          <p:nvPr>
            <p:ph type="title"/>
          </p:nvPr>
        </p:nvSpPr>
        <p:spPr/>
        <p:txBody>
          <a:bodyPr/>
          <a:lstStyle/>
          <a:p>
            <a:r>
              <a:rPr lang="en-US" dirty="0"/>
              <a:t>Feedback</a:t>
            </a:r>
          </a:p>
        </p:txBody>
      </p:sp>
      <p:sp>
        <p:nvSpPr>
          <p:cNvPr id="3" name="Content Placeholder 2">
            <a:extLst>
              <a:ext uri="{FF2B5EF4-FFF2-40B4-BE49-F238E27FC236}">
                <a16:creationId xmlns:a16="http://schemas.microsoft.com/office/drawing/2014/main" id="{B9304E57-6A0B-4F4A-95E4-CB83373097CA}"/>
              </a:ext>
            </a:extLst>
          </p:cNvPr>
          <p:cNvSpPr>
            <a:spLocks noGrp="1"/>
          </p:cNvSpPr>
          <p:nvPr>
            <p:ph idx="1"/>
          </p:nvPr>
        </p:nvSpPr>
        <p:spPr>
          <a:xfrm>
            <a:off x="838200" y="1253331"/>
            <a:ext cx="10515600" cy="4351338"/>
          </a:xfrm>
        </p:spPr>
        <p:txBody>
          <a:bodyPr>
            <a:normAutofit/>
          </a:bodyPr>
          <a:lstStyle/>
          <a:p>
            <a:pPr marL="0" indent="0">
              <a:buNone/>
            </a:pPr>
            <a:r>
              <a:rPr lang="en-US" sz="2600" i="1" dirty="0"/>
              <a:t>‘Giving feedback is not just to provide a judgement or evaluation. It is to provide [develop] insight. Without insight into their own limitations, trainees cannot process or resolve difficulties’ </a:t>
            </a:r>
            <a:r>
              <a:rPr lang="en-US" dirty="0"/>
              <a:t>(King 1999)</a:t>
            </a:r>
          </a:p>
          <a:p>
            <a:pPr marL="0" indent="0">
              <a:buNone/>
            </a:pPr>
            <a:endParaRPr lang="en-US" dirty="0"/>
          </a:p>
          <a:p>
            <a:r>
              <a:rPr lang="en-US" sz="2400" dirty="0"/>
              <a:t>Allows individuals to identify what they have done/are able to do effectively</a:t>
            </a:r>
          </a:p>
          <a:p>
            <a:r>
              <a:rPr lang="en-US" sz="2400" dirty="0"/>
              <a:t>Provides alternative approaches to a task to improve effectiveness</a:t>
            </a:r>
          </a:p>
          <a:p>
            <a:r>
              <a:rPr lang="en-US" sz="2400" dirty="0"/>
              <a:t>Allows learners to identify ongoing learning needs</a:t>
            </a:r>
          </a:p>
          <a:p>
            <a:r>
              <a:rPr lang="en-US" sz="2400" dirty="0"/>
              <a:t>Both challenges and supports the individual</a:t>
            </a:r>
          </a:p>
          <a:p>
            <a:pPr marL="0" indent="0">
              <a:buNone/>
            </a:pPr>
            <a:endParaRPr lang="en-US" dirty="0"/>
          </a:p>
        </p:txBody>
      </p:sp>
      <p:sp>
        <p:nvSpPr>
          <p:cNvPr id="4" name="Slide Number Placeholder 3">
            <a:extLst>
              <a:ext uri="{FF2B5EF4-FFF2-40B4-BE49-F238E27FC236}">
                <a16:creationId xmlns:a16="http://schemas.microsoft.com/office/drawing/2014/main" id="{563ADD57-ACE1-8F4E-AA10-D7BF670B8855}"/>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20</a:t>
            </a:fld>
            <a:endParaRPr lang="en-GB"/>
          </a:p>
        </p:txBody>
      </p:sp>
    </p:spTree>
    <p:extLst>
      <p:ext uri="{BB962C8B-B14F-4D97-AF65-F5344CB8AC3E}">
        <p14:creationId xmlns:p14="http://schemas.microsoft.com/office/powerpoint/2010/main" val="1446579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CCC20-8AC1-3B41-BA01-A4E7D01D20DC}"/>
              </a:ext>
            </a:extLst>
          </p:cNvPr>
          <p:cNvSpPr>
            <a:spLocks noGrp="1"/>
          </p:cNvSpPr>
          <p:nvPr>
            <p:ph type="title"/>
          </p:nvPr>
        </p:nvSpPr>
        <p:spPr/>
        <p:txBody>
          <a:bodyPr/>
          <a:lstStyle/>
          <a:p>
            <a:r>
              <a:rPr lang="en-US" dirty="0"/>
              <a:t>Feedback phrases</a:t>
            </a:r>
          </a:p>
        </p:txBody>
      </p:sp>
      <p:sp>
        <p:nvSpPr>
          <p:cNvPr id="3" name="Content Placeholder 2">
            <a:extLst>
              <a:ext uri="{FF2B5EF4-FFF2-40B4-BE49-F238E27FC236}">
                <a16:creationId xmlns:a16="http://schemas.microsoft.com/office/drawing/2014/main" id="{6E741727-653A-E743-8A9C-5994ED4FF9E6}"/>
              </a:ext>
            </a:extLst>
          </p:cNvPr>
          <p:cNvSpPr>
            <a:spLocks noGrp="1"/>
          </p:cNvSpPr>
          <p:nvPr>
            <p:ph idx="1"/>
          </p:nvPr>
        </p:nvSpPr>
        <p:spPr>
          <a:xfrm>
            <a:off x="838200" y="1114425"/>
            <a:ext cx="10515600" cy="4351338"/>
          </a:xfrm>
        </p:spPr>
        <p:txBody>
          <a:bodyPr>
            <a:normAutofit/>
          </a:bodyPr>
          <a:lstStyle/>
          <a:p>
            <a:r>
              <a:rPr lang="en-US" sz="2400" dirty="0"/>
              <a:t>How do you think it went? (insight check)</a:t>
            </a:r>
          </a:p>
          <a:p>
            <a:r>
              <a:rPr lang="en-US" sz="2400" dirty="0"/>
              <a:t>What went well?</a:t>
            </a:r>
          </a:p>
          <a:p>
            <a:r>
              <a:rPr lang="en-US" sz="2400" dirty="0"/>
              <a:t>Examples of the good</a:t>
            </a:r>
          </a:p>
          <a:p>
            <a:r>
              <a:rPr lang="en-US" sz="2400" dirty="0"/>
              <a:t>What could be improved/how?</a:t>
            </a:r>
          </a:p>
          <a:p>
            <a:r>
              <a:rPr lang="en-US" sz="2400" dirty="0"/>
              <a:t>‘I noticed…’</a:t>
            </a:r>
          </a:p>
          <a:p>
            <a:r>
              <a:rPr lang="en-US" sz="2400" dirty="0"/>
              <a:t>‘If you were doing it again…’ (ask/suggest)</a:t>
            </a:r>
          </a:p>
          <a:p>
            <a:r>
              <a:rPr lang="en-US" sz="2400" dirty="0"/>
              <a:t>Identify gaps between current and desired performance</a:t>
            </a:r>
          </a:p>
          <a:p>
            <a:r>
              <a:rPr lang="en-US" sz="2400" dirty="0"/>
              <a:t>Agree a plan to fill that gap</a:t>
            </a:r>
          </a:p>
        </p:txBody>
      </p:sp>
      <p:sp>
        <p:nvSpPr>
          <p:cNvPr id="4" name="Slide Number Placeholder 3">
            <a:extLst>
              <a:ext uri="{FF2B5EF4-FFF2-40B4-BE49-F238E27FC236}">
                <a16:creationId xmlns:a16="http://schemas.microsoft.com/office/drawing/2014/main" id="{13409138-A04E-4843-A7AB-24F8670C94CE}"/>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21</a:t>
            </a:fld>
            <a:endParaRPr lang="en-GB"/>
          </a:p>
        </p:txBody>
      </p:sp>
    </p:spTree>
    <p:extLst>
      <p:ext uri="{BB962C8B-B14F-4D97-AF65-F5344CB8AC3E}">
        <p14:creationId xmlns:p14="http://schemas.microsoft.com/office/powerpoint/2010/main" val="21459344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FC533-E238-B842-A381-1C96C49B662C}"/>
              </a:ext>
            </a:extLst>
          </p:cNvPr>
          <p:cNvSpPr>
            <a:spLocks noGrp="1"/>
          </p:cNvSpPr>
          <p:nvPr>
            <p:ph type="title"/>
          </p:nvPr>
        </p:nvSpPr>
        <p:spPr/>
        <p:txBody>
          <a:bodyPr/>
          <a:lstStyle/>
          <a:p>
            <a:r>
              <a:rPr lang="en-US" dirty="0"/>
              <a:t>Feedback</a:t>
            </a:r>
          </a:p>
        </p:txBody>
      </p:sp>
      <p:sp>
        <p:nvSpPr>
          <p:cNvPr id="3" name="Content Placeholder 2">
            <a:extLst>
              <a:ext uri="{FF2B5EF4-FFF2-40B4-BE49-F238E27FC236}">
                <a16:creationId xmlns:a16="http://schemas.microsoft.com/office/drawing/2014/main" id="{9E76286F-0210-364B-8F06-77CBD740C1BA}"/>
              </a:ext>
            </a:extLst>
          </p:cNvPr>
          <p:cNvSpPr>
            <a:spLocks noGrp="1"/>
          </p:cNvSpPr>
          <p:nvPr>
            <p:ph idx="1"/>
          </p:nvPr>
        </p:nvSpPr>
        <p:spPr>
          <a:xfrm>
            <a:off x="838200" y="1253331"/>
            <a:ext cx="10515600" cy="4351338"/>
          </a:xfrm>
        </p:spPr>
        <p:txBody>
          <a:bodyPr/>
          <a:lstStyle/>
          <a:p>
            <a:pPr marL="457200" indent="-457200">
              <a:lnSpc>
                <a:spcPct val="80000"/>
              </a:lnSpc>
              <a:buFontTx/>
              <a:buNone/>
            </a:pPr>
            <a:r>
              <a:rPr lang="en-US" sz="2400" dirty="0"/>
              <a:t>To be successful, recipients must:</a:t>
            </a:r>
            <a:br>
              <a:rPr lang="en-US" sz="2400" dirty="0"/>
            </a:br>
            <a:endParaRPr lang="en-US" sz="4000" dirty="0"/>
          </a:p>
          <a:p>
            <a:pPr>
              <a:lnSpc>
                <a:spcPct val="80000"/>
              </a:lnSpc>
            </a:pPr>
            <a:r>
              <a:rPr lang="en-GB" altLang="en-US" sz="2400" dirty="0"/>
              <a:t>possess a concept of the standard/reference level being aimed for</a:t>
            </a:r>
            <a:br>
              <a:rPr lang="en-GB" altLang="en-US" sz="2400" dirty="0"/>
            </a:br>
            <a:endParaRPr lang="en-GB" altLang="en-US" sz="2400" dirty="0"/>
          </a:p>
          <a:p>
            <a:pPr>
              <a:lnSpc>
                <a:spcPct val="80000"/>
              </a:lnSpc>
            </a:pPr>
            <a:r>
              <a:rPr lang="en-GB" altLang="en-US" sz="2400" dirty="0"/>
              <a:t>compare the actual (or current) level of performance with that standard</a:t>
            </a:r>
            <a:br>
              <a:rPr lang="en-GB" altLang="en-US" sz="2400" dirty="0"/>
            </a:br>
            <a:endParaRPr lang="en-GB" altLang="en-US" sz="2400" dirty="0"/>
          </a:p>
          <a:p>
            <a:pPr>
              <a:lnSpc>
                <a:spcPct val="80000"/>
              </a:lnSpc>
            </a:pPr>
            <a:r>
              <a:rPr lang="en-GB" altLang="en-US" sz="2400" dirty="0"/>
              <a:t>engage in appropriate action which leads to some closure of the gap</a:t>
            </a:r>
          </a:p>
          <a:p>
            <a:pPr marL="0" indent="0">
              <a:lnSpc>
                <a:spcPct val="80000"/>
              </a:lnSpc>
              <a:buNone/>
            </a:pPr>
            <a:endParaRPr lang="en-GB" altLang="en-US" sz="2400" dirty="0"/>
          </a:p>
          <a:p>
            <a:endParaRPr lang="en-US" sz="2400" dirty="0"/>
          </a:p>
        </p:txBody>
      </p:sp>
      <p:sp>
        <p:nvSpPr>
          <p:cNvPr id="4" name="Slide Number Placeholder 3">
            <a:extLst>
              <a:ext uri="{FF2B5EF4-FFF2-40B4-BE49-F238E27FC236}">
                <a16:creationId xmlns:a16="http://schemas.microsoft.com/office/drawing/2014/main" id="{ED9AA55B-3E74-AA45-8C2D-13819182DE6F}"/>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22</a:t>
            </a:fld>
            <a:endParaRPr lang="en-GB"/>
          </a:p>
        </p:txBody>
      </p:sp>
    </p:spTree>
    <p:extLst>
      <p:ext uri="{BB962C8B-B14F-4D97-AF65-F5344CB8AC3E}">
        <p14:creationId xmlns:p14="http://schemas.microsoft.com/office/powerpoint/2010/main" val="994249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3A6EC-180D-A643-91C0-B1AF5A6B76F8}"/>
              </a:ext>
            </a:extLst>
          </p:cNvPr>
          <p:cNvSpPr>
            <a:spLocks noGrp="1"/>
          </p:cNvSpPr>
          <p:nvPr>
            <p:ph type="title"/>
          </p:nvPr>
        </p:nvSpPr>
        <p:spPr/>
        <p:txBody>
          <a:bodyPr/>
          <a:lstStyle/>
          <a:p>
            <a:r>
              <a:rPr lang="en-US" dirty="0"/>
              <a:t>Good Feedback</a:t>
            </a:r>
          </a:p>
        </p:txBody>
      </p:sp>
      <p:sp>
        <p:nvSpPr>
          <p:cNvPr id="3" name="Content Placeholder 2">
            <a:extLst>
              <a:ext uri="{FF2B5EF4-FFF2-40B4-BE49-F238E27FC236}">
                <a16:creationId xmlns:a16="http://schemas.microsoft.com/office/drawing/2014/main" id="{B8214D55-32F3-9344-8578-7379600C7D6A}"/>
              </a:ext>
            </a:extLst>
          </p:cNvPr>
          <p:cNvSpPr>
            <a:spLocks noGrp="1"/>
          </p:cNvSpPr>
          <p:nvPr>
            <p:ph idx="1"/>
          </p:nvPr>
        </p:nvSpPr>
        <p:spPr>
          <a:xfrm>
            <a:off x="609600" y="1191226"/>
            <a:ext cx="10972800" cy="3504341"/>
          </a:xfrm>
        </p:spPr>
        <p:txBody>
          <a:bodyPr>
            <a:normAutofit/>
          </a:bodyPr>
          <a:lstStyle/>
          <a:p>
            <a:pPr>
              <a:lnSpc>
                <a:spcPct val="110000"/>
              </a:lnSpc>
              <a:spcBef>
                <a:spcPts val="0"/>
              </a:spcBef>
              <a:spcAft>
                <a:spcPts val="600"/>
              </a:spcAft>
            </a:pPr>
            <a:r>
              <a:rPr lang="en-GB" altLang="en-US" sz="2400" dirty="0"/>
              <a:t>Facilitates the development of self-assessment (reflection) in learning</a:t>
            </a:r>
          </a:p>
          <a:p>
            <a:pPr>
              <a:lnSpc>
                <a:spcPct val="110000"/>
              </a:lnSpc>
              <a:spcBef>
                <a:spcPts val="0"/>
              </a:spcBef>
              <a:spcAft>
                <a:spcPts val="600"/>
              </a:spcAft>
            </a:pPr>
            <a:r>
              <a:rPr lang="en-GB" altLang="en-US" sz="2400" dirty="0"/>
              <a:t>Encourages dialogue around learning</a:t>
            </a:r>
          </a:p>
          <a:p>
            <a:pPr>
              <a:lnSpc>
                <a:spcPct val="110000"/>
              </a:lnSpc>
              <a:spcBef>
                <a:spcPts val="0"/>
              </a:spcBef>
              <a:spcAft>
                <a:spcPts val="600"/>
              </a:spcAft>
            </a:pPr>
            <a:r>
              <a:rPr lang="en-GB" altLang="en-US" sz="2400" dirty="0"/>
              <a:t>Helps clarify what good performance is (goals, criteria, expected standards)</a:t>
            </a:r>
          </a:p>
          <a:p>
            <a:pPr>
              <a:lnSpc>
                <a:spcPct val="110000"/>
              </a:lnSpc>
              <a:spcBef>
                <a:spcPts val="0"/>
              </a:spcBef>
              <a:spcAft>
                <a:spcPts val="600"/>
              </a:spcAft>
            </a:pPr>
            <a:r>
              <a:rPr lang="en-GB" altLang="en-US" sz="2400" dirty="0"/>
              <a:t>Provides opportunities to close gap between current &amp; desired performance</a:t>
            </a:r>
            <a:endParaRPr lang="en-US" sz="2400" dirty="0"/>
          </a:p>
          <a:p>
            <a:pPr>
              <a:lnSpc>
                <a:spcPct val="110000"/>
              </a:lnSpc>
              <a:spcBef>
                <a:spcPts val="0"/>
              </a:spcBef>
              <a:spcAft>
                <a:spcPts val="600"/>
              </a:spcAft>
            </a:pPr>
            <a:r>
              <a:rPr lang="en-GB" altLang="en-US" sz="2400" dirty="0"/>
              <a:t>Delivers high quality information to students about their learning</a:t>
            </a:r>
          </a:p>
          <a:p>
            <a:pPr>
              <a:lnSpc>
                <a:spcPct val="110000"/>
              </a:lnSpc>
              <a:spcBef>
                <a:spcPts val="0"/>
              </a:spcBef>
              <a:spcAft>
                <a:spcPts val="600"/>
              </a:spcAft>
            </a:pPr>
            <a:r>
              <a:rPr lang="en-GB" altLang="en-US" sz="2400" dirty="0"/>
              <a:t>Encourages positive motivational beliefs and self-esteem</a:t>
            </a:r>
          </a:p>
          <a:p>
            <a:pPr>
              <a:lnSpc>
                <a:spcPct val="110000"/>
              </a:lnSpc>
              <a:spcBef>
                <a:spcPts val="0"/>
              </a:spcBef>
              <a:spcAft>
                <a:spcPts val="600"/>
              </a:spcAft>
            </a:pPr>
            <a:r>
              <a:rPr lang="en-GB" altLang="en-US" sz="2400" dirty="0"/>
              <a:t>Provides information to teachers that can be used to help shape teaching</a:t>
            </a:r>
          </a:p>
          <a:p>
            <a:pPr marL="457200" indent="-457200">
              <a:buFontTx/>
              <a:buNone/>
            </a:pPr>
            <a:endParaRPr lang="en-GB" altLang="en-US" sz="3600" dirty="0"/>
          </a:p>
          <a:p>
            <a:endParaRPr lang="en-US" sz="2400" dirty="0"/>
          </a:p>
        </p:txBody>
      </p:sp>
      <p:sp>
        <p:nvSpPr>
          <p:cNvPr id="4" name="Slide Number Placeholder 3">
            <a:extLst>
              <a:ext uri="{FF2B5EF4-FFF2-40B4-BE49-F238E27FC236}">
                <a16:creationId xmlns:a16="http://schemas.microsoft.com/office/drawing/2014/main" id="{70B8B64B-5749-8340-9727-E7E583934895}"/>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23</a:t>
            </a:fld>
            <a:endParaRPr lang="en-GB"/>
          </a:p>
        </p:txBody>
      </p:sp>
      <p:sp>
        <p:nvSpPr>
          <p:cNvPr id="5" name="TextBox 4">
            <a:extLst>
              <a:ext uri="{FF2B5EF4-FFF2-40B4-BE49-F238E27FC236}">
                <a16:creationId xmlns:a16="http://schemas.microsoft.com/office/drawing/2014/main" id="{0F1A9A08-9F34-144C-A676-2A860F99CA1D}"/>
              </a:ext>
            </a:extLst>
          </p:cNvPr>
          <p:cNvSpPr txBox="1"/>
          <p:nvPr/>
        </p:nvSpPr>
        <p:spPr>
          <a:xfrm>
            <a:off x="9337961" y="4879238"/>
            <a:ext cx="2643672" cy="584775"/>
          </a:xfrm>
          <a:prstGeom prst="rect">
            <a:avLst/>
          </a:prstGeom>
          <a:noFill/>
        </p:spPr>
        <p:txBody>
          <a:bodyPr wrap="none" rtlCol="0">
            <a:spAutoFit/>
          </a:bodyPr>
          <a:lstStyle/>
          <a:p>
            <a:r>
              <a:rPr lang="en-GB" altLang="en-US" sz="1400" dirty="0"/>
              <a:t>(Nicol and Macfarlane-Dick 2004)</a:t>
            </a:r>
          </a:p>
          <a:p>
            <a:endParaRPr lang="en-US" dirty="0"/>
          </a:p>
        </p:txBody>
      </p:sp>
    </p:spTree>
    <p:extLst>
      <p:ext uri="{BB962C8B-B14F-4D97-AF65-F5344CB8AC3E}">
        <p14:creationId xmlns:p14="http://schemas.microsoft.com/office/powerpoint/2010/main" val="3560946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FF21D-3ABD-1143-B669-F8D8BD7EB4D9}"/>
              </a:ext>
            </a:extLst>
          </p:cNvPr>
          <p:cNvSpPr>
            <a:spLocks noGrp="1"/>
          </p:cNvSpPr>
          <p:nvPr>
            <p:ph type="title"/>
          </p:nvPr>
        </p:nvSpPr>
        <p:spPr>
          <a:xfrm>
            <a:off x="747623" y="164961"/>
            <a:ext cx="10972800" cy="1143000"/>
          </a:xfrm>
        </p:spPr>
        <p:txBody>
          <a:bodyPr/>
          <a:lstStyle/>
          <a:p>
            <a:r>
              <a:rPr lang="en-US" dirty="0"/>
              <a:t>Feedback Tactics</a:t>
            </a:r>
            <a:br>
              <a:rPr lang="en-US" dirty="0"/>
            </a:br>
            <a:endParaRPr lang="en-US" dirty="0"/>
          </a:p>
        </p:txBody>
      </p:sp>
      <p:sp>
        <p:nvSpPr>
          <p:cNvPr id="4" name="Slide Number Placeholder 3">
            <a:extLst>
              <a:ext uri="{FF2B5EF4-FFF2-40B4-BE49-F238E27FC236}">
                <a16:creationId xmlns:a16="http://schemas.microsoft.com/office/drawing/2014/main" id="{A192D0AB-24FF-014D-9516-CF7B7195BA31}"/>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24</a:t>
            </a:fld>
            <a:endParaRPr lang="en-GB"/>
          </a:p>
        </p:txBody>
      </p:sp>
      <p:graphicFrame>
        <p:nvGraphicFramePr>
          <p:cNvPr id="5" name="Group 37">
            <a:extLst>
              <a:ext uri="{FF2B5EF4-FFF2-40B4-BE49-F238E27FC236}">
                <a16:creationId xmlns:a16="http://schemas.microsoft.com/office/drawing/2014/main" id="{573278B9-C16A-9C40-830D-30CF4252F21E}"/>
              </a:ext>
            </a:extLst>
          </p:cNvPr>
          <p:cNvGraphicFramePr>
            <a:graphicFrameLocks noGrp="1"/>
          </p:cNvGraphicFramePr>
          <p:nvPr/>
        </p:nvGraphicFramePr>
        <p:xfrm>
          <a:off x="1611340" y="1059063"/>
          <a:ext cx="9119918" cy="4541933"/>
        </p:xfrm>
        <a:graphic>
          <a:graphicData uri="http://schemas.openxmlformats.org/drawingml/2006/table">
            <a:tbl>
              <a:tblPr/>
              <a:tblGrid>
                <a:gridCol w="4559959">
                  <a:extLst>
                    <a:ext uri="{9D8B030D-6E8A-4147-A177-3AD203B41FA5}">
                      <a16:colId xmlns:a16="http://schemas.microsoft.com/office/drawing/2014/main" val="1833994517"/>
                    </a:ext>
                  </a:extLst>
                </a:gridCol>
                <a:gridCol w="4559959">
                  <a:extLst>
                    <a:ext uri="{9D8B030D-6E8A-4147-A177-3AD203B41FA5}">
                      <a16:colId xmlns:a16="http://schemas.microsoft.com/office/drawing/2014/main" val="211770552"/>
                    </a:ext>
                  </a:extLst>
                </a:gridCol>
              </a:tblGrid>
              <a:tr h="638478">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80000"/>
                        </a:lnSpc>
                        <a:spcBef>
                          <a:spcPct val="0"/>
                        </a:spcBef>
                        <a:spcAft>
                          <a:spcPct val="0"/>
                        </a:spcAft>
                        <a:buClrTx/>
                        <a:buSzTx/>
                        <a:buFontTx/>
                        <a:buNone/>
                        <a:tabLst/>
                      </a:pPr>
                      <a:r>
                        <a:rPr kumimoji="0" lang="en-GB" altLang="en-US" sz="16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rPr>
                        <a:t>Do</a:t>
                      </a:r>
                      <a:endParaRPr kumimoji="0" lang="en-US" altLang="en-US" sz="1600" b="1" i="0" u="none" strike="noStrike" cap="none" normalizeH="0" baseline="0" dirty="0">
                        <a:ln>
                          <a:noFill/>
                        </a:ln>
                        <a:solidFill>
                          <a:schemeClr val="bg1"/>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solidFill>
                      <a:schemeClr val="accent1"/>
                    </a:solid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80000"/>
                        </a:lnSpc>
                        <a:spcBef>
                          <a:spcPct val="0"/>
                        </a:spcBef>
                        <a:spcAft>
                          <a:spcPct val="0"/>
                        </a:spcAft>
                        <a:buClrTx/>
                        <a:buSzTx/>
                        <a:buFontTx/>
                        <a:buNone/>
                        <a:tabLst/>
                      </a:pPr>
                      <a:r>
                        <a:rPr kumimoji="0" lang="en-GB" altLang="en-US" sz="1600" b="1" i="0" u="none" strike="noStrike" cap="none" normalizeH="0" baseline="0">
                          <a:ln>
                            <a:noFill/>
                          </a:ln>
                          <a:solidFill>
                            <a:schemeClr val="bg1"/>
                          </a:solidFill>
                          <a:effectLst/>
                          <a:latin typeface="Arial" panose="020B0604020202020204" pitchFamily="34" charset="0"/>
                          <a:ea typeface="ＭＳ Ｐゴシック" panose="020B0600070205080204" pitchFamily="34" charset="-128"/>
                        </a:rPr>
                        <a:t>Don’t</a:t>
                      </a:r>
                      <a:endParaRPr kumimoji="0" lang="en-US" altLang="en-US" sz="1600" b="1" i="0" u="none" strike="noStrike" cap="none" normalizeH="0" baseline="0">
                        <a:ln>
                          <a:noFill/>
                        </a:ln>
                        <a:solidFill>
                          <a:schemeClr val="bg1"/>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bg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solidFill>
                      <a:schemeClr val="accent1"/>
                    </a:solidFill>
                  </a:tcPr>
                </a:tc>
                <a:extLst>
                  <a:ext uri="{0D108BD9-81ED-4DB2-BD59-A6C34878D82A}">
                    <a16:rowId xmlns:a16="http://schemas.microsoft.com/office/drawing/2014/main" val="1719271646"/>
                  </a:ext>
                </a:extLst>
              </a:tr>
              <a:tr h="638478">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4D4D4D"/>
                          </a:solidFill>
                          <a:effectLst/>
                          <a:latin typeface="Arial" panose="020B0604020202020204" pitchFamily="34" charset="0"/>
                          <a:ea typeface="ＭＳ Ｐゴシック" panose="020B0600070205080204" pitchFamily="34" charset="-128"/>
                        </a:rPr>
                        <a:t>Do it close to the observation</a:t>
                      </a:r>
                      <a:endParaRPr kumimoji="0" lang="en-US" altLang="en-US" sz="1400" b="0" i="0" u="none" strike="noStrike" cap="none" normalizeH="0" baseline="0" dirty="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Avoid inappropriate place/time</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27785203"/>
                  </a:ext>
                </a:extLst>
              </a:tr>
              <a:tr h="638478">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Describe the specific behaviour</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Judge the person</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24506842"/>
                  </a:ext>
                </a:extLst>
              </a:tr>
              <a:tr h="641929">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Only comment on what you see</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Generalise</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60508768"/>
                  </a:ext>
                </a:extLst>
              </a:tr>
              <a:tr h="638478">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Give examples of what was good and why</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Break confidentiality</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21542690"/>
                  </a:ext>
                </a:extLst>
              </a:tr>
              <a:tr h="707614">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When identifying areas for improvement </a:t>
                      </a:r>
                      <a:b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b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suggest alternatives</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Be vague</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0219547"/>
                  </a:ext>
                </a:extLst>
              </a:tr>
              <a:tr h="638478">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rPr>
                        <a:t>Give follow-up actions for development</a:t>
                      </a:r>
                      <a:endParaRPr kumimoji="0" lang="en-US" altLang="en-US" sz="1400" b="0" i="0" u="none" strike="noStrike" cap="none" normalizeH="0" baseline="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lnSpc>
                          <a:spcPct val="80000"/>
                        </a:lnSpc>
                        <a:defRPr sz="1600" b="1">
                          <a:solidFill>
                            <a:srgbClr val="4D4D4D"/>
                          </a:solidFill>
                          <a:latin typeface="Arial" panose="020B0604020202020204" pitchFamily="34" charset="0"/>
                          <a:ea typeface="ＭＳ Ｐゴシック" panose="020B0600070205080204" pitchFamily="34" charset="-128"/>
                        </a:defRPr>
                      </a:lvl1pPr>
                      <a:lvl2pPr marL="742950" indent="-285750" eaLnBrk="0" hangingPunct="0">
                        <a:spcBef>
                          <a:spcPct val="40000"/>
                        </a:spcBef>
                        <a:defRPr sz="1400">
                          <a:solidFill>
                            <a:srgbClr val="4D4D4D"/>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400">
                          <a:solidFill>
                            <a:srgbClr val="4D4D4D"/>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400">
                          <a:solidFill>
                            <a:srgbClr val="4D4D4D"/>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4D4D4D"/>
                          </a:solidFill>
                          <a:effectLst/>
                          <a:latin typeface="Arial" panose="020B0604020202020204" pitchFamily="34" charset="0"/>
                          <a:ea typeface="ＭＳ Ｐゴシック" panose="020B0600070205080204" pitchFamily="34" charset="-128"/>
                        </a:rPr>
                        <a:t>Avoid specifics</a:t>
                      </a:r>
                      <a:endParaRPr kumimoji="0" lang="en-US" altLang="en-US" sz="1400" b="0" i="0" u="none" strike="noStrike" cap="none" normalizeH="0" baseline="0" dirty="0">
                        <a:ln>
                          <a:noFill/>
                        </a:ln>
                        <a:solidFill>
                          <a:srgbClr val="4D4D4D"/>
                        </a:solidFill>
                        <a:effectLst/>
                        <a:latin typeface="Arial" panose="020B0604020202020204" pitchFamily="34" charset="0"/>
                        <a:ea typeface="ＭＳ Ｐゴシック" panose="020B0600070205080204" pitchFamily="34" charset="-128"/>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42995498"/>
                  </a:ext>
                </a:extLst>
              </a:tr>
            </a:tbl>
          </a:graphicData>
        </a:graphic>
      </p:graphicFrame>
    </p:spTree>
    <p:extLst>
      <p:ext uri="{BB962C8B-B14F-4D97-AF65-F5344CB8AC3E}">
        <p14:creationId xmlns:p14="http://schemas.microsoft.com/office/powerpoint/2010/main" val="34251856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1A920-0144-9541-95DB-1116A4BDE28F}"/>
              </a:ext>
            </a:extLst>
          </p:cNvPr>
          <p:cNvSpPr>
            <a:spLocks noGrp="1"/>
          </p:cNvSpPr>
          <p:nvPr>
            <p:ph type="title"/>
          </p:nvPr>
        </p:nvSpPr>
        <p:spPr/>
        <p:txBody>
          <a:bodyPr/>
          <a:lstStyle/>
          <a:p>
            <a:r>
              <a:rPr lang="en-US" dirty="0"/>
              <a:t>Work Based Example</a:t>
            </a:r>
          </a:p>
        </p:txBody>
      </p:sp>
      <p:sp>
        <p:nvSpPr>
          <p:cNvPr id="3" name="Content Placeholder 2">
            <a:extLst>
              <a:ext uri="{FF2B5EF4-FFF2-40B4-BE49-F238E27FC236}">
                <a16:creationId xmlns:a16="http://schemas.microsoft.com/office/drawing/2014/main" id="{7273F72F-620D-1042-9F66-50165B3303EF}"/>
              </a:ext>
            </a:extLst>
          </p:cNvPr>
          <p:cNvSpPr>
            <a:spLocks noGrp="1"/>
          </p:cNvSpPr>
          <p:nvPr>
            <p:ph idx="1"/>
          </p:nvPr>
        </p:nvSpPr>
        <p:spPr>
          <a:xfrm>
            <a:off x="838200" y="1253331"/>
            <a:ext cx="10515600" cy="4351338"/>
          </a:xfrm>
        </p:spPr>
        <p:txBody>
          <a:bodyPr/>
          <a:lstStyle/>
          <a:p>
            <a:r>
              <a:rPr lang="en-US" sz="2400" dirty="0"/>
              <a:t>Summative and formative components</a:t>
            </a:r>
          </a:p>
          <a:p>
            <a:r>
              <a:rPr lang="en-US" sz="2400" dirty="0"/>
              <a:t>Based on what has happened not what would happen</a:t>
            </a:r>
          </a:p>
          <a:p>
            <a:r>
              <a:rPr lang="en-US" sz="2400" dirty="0"/>
              <a:t>Explores reasoning</a:t>
            </a:r>
          </a:p>
          <a:p>
            <a:r>
              <a:rPr lang="en-US" sz="2400" dirty="0"/>
              <a:t>Questioning to ‘dig deep’</a:t>
            </a:r>
          </a:p>
          <a:p>
            <a:r>
              <a:rPr lang="en-US" sz="2400" dirty="0"/>
              <a:t>Promotes learning and new insights if used well</a:t>
            </a:r>
          </a:p>
          <a:p>
            <a:r>
              <a:rPr lang="en-US" sz="2400" dirty="0"/>
              <a:t>Just ticks the boxes if done badly</a:t>
            </a:r>
          </a:p>
        </p:txBody>
      </p:sp>
      <p:sp>
        <p:nvSpPr>
          <p:cNvPr id="4" name="Slide Number Placeholder 3">
            <a:extLst>
              <a:ext uri="{FF2B5EF4-FFF2-40B4-BE49-F238E27FC236}">
                <a16:creationId xmlns:a16="http://schemas.microsoft.com/office/drawing/2014/main" id="{E8E8E014-0D9F-AD45-AD59-0A0065934A8A}"/>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25</a:t>
            </a:fld>
            <a:endParaRPr lang="en-GB"/>
          </a:p>
        </p:txBody>
      </p:sp>
    </p:spTree>
    <p:extLst>
      <p:ext uri="{BB962C8B-B14F-4D97-AF65-F5344CB8AC3E}">
        <p14:creationId xmlns:p14="http://schemas.microsoft.com/office/powerpoint/2010/main" val="1111611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AB179-1BCA-BE48-B00D-C99A503FC18F}"/>
              </a:ext>
            </a:extLst>
          </p:cNvPr>
          <p:cNvSpPr>
            <a:spLocks noGrp="1"/>
          </p:cNvSpPr>
          <p:nvPr>
            <p:ph type="title"/>
          </p:nvPr>
        </p:nvSpPr>
        <p:spPr>
          <a:xfrm>
            <a:off x="391886" y="200136"/>
            <a:ext cx="10515600" cy="1325563"/>
          </a:xfrm>
        </p:spPr>
        <p:txBody>
          <a:bodyPr/>
          <a:lstStyle/>
          <a:p>
            <a:r>
              <a:rPr lang="en-US" dirty="0"/>
              <a:t>Reaction to Feedback</a:t>
            </a:r>
          </a:p>
        </p:txBody>
      </p:sp>
      <p:sp>
        <p:nvSpPr>
          <p:cNvPr id="3" name="Content Placeholder 2">
            <a:extLst>
              <a:ext uri="{FF2B5EF4-FFF2-40B4-BE49-F238E27FC236}">
                <a16:creationId xmlns:a16="http://schemas.microsoft.com/office/drawing/2014/main" id="{8C9A6FBD-E293-4045-8E11-B6269DC29B77}"/>
              </a:ext>
            </a:extLst>
          </p:cNvPr>
          <p:cNvSpPr>
            <a:spLocks noGrp="1"/>
          </p:cNvSpPr>
          <p:nvPr>
            <p:ph idx="1"/>
          </p:nvPr>
        </p:nvSpPr>
        <p:spPr>
          <a:xfrm>
            <a:off x="391886" y="1174746"/>
            <a:ext cx="8984343" cy="3917032"/>
          </a:xfrm>
        </p:spPr>
        <p:txBody>
          <a:bodyPr>
            <a:noAutofit/>
          </a:bodyPr>
          <a:lstStyle/>
          <a:p>
            <a:r>
              <a:rPr lang="en-US" sz="2200" dirty="0"/>
              <a:t>Up to the recipient what they do with feedback</a:t>
            </a:r>
          </a:p>
          <a:p>
            <a:r>
              <a:rPr lang="en-US" sz="2200" dirty="0"/>
              <a:t>Understand; clarification: examples and alternatives; keep notes </a:t>
            </a:r>
          </a:p>
          <a:p>
            <a:r>
              <a:rPr lang="en-US" sz="2200" dirty="0"/>
              <a:t>Allow time to sink in and get into perspective, reflect</a:t>
            </a:r>
          </a:p>
          <a:p>
            <a:r>
              <a:rPr lang="en-US" sz="2200" dirty="0"/>
              <a:t>Address areas for improvement  </a:t>
            </a:r>
            <a:br>
              <a:rPr lang="en-US" sz="2200" dirty="0"/>
            </a:br>
            <a:endParaRPr lang="en-US" sz="2200" dirty="0"/>
          </a:p>
          <a:p>
            <a:pPr marL="0" indent="0">
              <a:buNone/>
            </a:pPr>
            <a:r>
              <a:rPr lang="en-US" sz="2200" b="1" dirty="0"/>
              <a:t>Important:</a:t>
            </a:r>
            <a:endParaRPr lang="en-US" sz="2200" dirty="0"/>
          </a:p>
          <a:p>
            <a:r>
              <a:rPr lang="en-US" sz="2200" dirty="0"/>
              <a:t>	Not feel devastated by small criticisms</a:t>
            </a:r>
          </a:p>
          <a:p>
            <a:r>
              <a:rPr lang="en-US" sz="2200" dirty="0"/>
              <a:t>	Not be defensive and make excuses</a:t>
            </a:r>
          </a:p>
        </p:txBody>
      </p:sp>
      <p:sp>
        <p:nvSpPr>
          <p:cNvPr id="4" name="Slide Number Placeholder 3">
            <a:extLst>
              <a:ext uri="{FF2B5EF4-FFF2-40B4-BE49-F238E27FC236}">
                <a16:creationId xmlns:a16="http://schemas.microsoft.com/office/drawing/2014/main" id="{C409D0CA-9792-9046-8833-A35F9B952F16}"/>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26</a:t>
            </a:fld>
            <a:endParaRPr lang="en-GB"/>
          </a:p>
        </p:txBody>
      </p:sp>
      <p:pic>
        <p:nvPicPr>
          <p:cNvPr id="5" name="Picture 4">
            <a:extLst>
              <a:ext uri="{FF2B5EF4-FFF2-40B4-BE49-F238E27FC236}">
                <a16:creationId xmlns:a16="http://schemas.microsoft.com/office/drawing/2014/main" id="{92842818-EF09-1F47-89BA-01D9E4B847A9}"/>
              </a:ext>
            </a:extLst>
          </p:cNvPr>
          <p:cNvPicPr>
            <a:picLocks noChangeAspect="1"/>
          </p:cNvPicPr>
          <p:nvPr/>
        </p:nvPicPr>
        <p:blipFill>
          <a:blip r:embed="rId2"/>
          <a:stretch>
            <a:fillRect/>
          </a:stretch>
        </p:blipFill>
        <p:spPr>
          <a:xfrm>
            <a:off x="7527176" y="2569028"/>
            <a:ext cx="4537127" cy="3026228"/>
          </a:xfrm>
          <a:prstGeom prst="rect">
            <a:avLst/>
          </a:prstGeom>
        </p:spPr>
      </p:pic>
    </p:spTree>
    <p:extLst>
      <p:ext uri="{BB962C8B-B14F-4D97-AF65-F5344CB8AC3E}">
        <p14:creationId xmlns:p14="http://schemas.microsoft.com/office/powerpoint/2010/main" val="4010567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98F67-D6F1-6D44-BE16-E8AF47201523}"/>
              </a:ext>
            </a:extLst>
          </p:cNvPr>
          <p:cNvSpPr>
            <a:spLocks noGrp="1"/>
          </p:cNvSpPr>
          <p:nvPr>
            <p:ph type="title"/>
          </p:nvPr>
        </p:nvSpPr>
        <p:spPr/>
        <p:txBody>
          <a:bodyPr/>
          <a:lstStyle/>
          <a:p>
            <a:r>
              <a:rPr lang="en-US" dirty="0"/>
              <a:t>Impacts of Feedback</a:t>
            </a:r>
          </a:p>
        </p:txBody>
      </p:sp>
      <p:sp>
        <p:nvSpPr>
          <p:cNvPr id="3" name="Content Placeholder 2">
            <a:extLst>
              <a:ext uri="{FF2B5EF4-FFF2-40B4-BE49-F238E27FC236}">
                <a16:creationId xmlns:a16="http://schemas.microsoft.com/office/drawing/2014/main" id="{12CE2055-3598-284E-8D38-46F70AA4B209}"/>
              </a:ext>
            </a:extLst>
          </p:cNvPr>
          <p:cNvSpPr>
            <a:spLocks noGrp="1"/>
          </p:cNvSpPr>
          <p:nvPr>
            <p:ph idx="1"/>
          </p:nvPr>
        </p:nvSpPr>
        <p:spPr>
          <a:xfrm>
            <a:off x="1016029" y="1268530"/>
            <a:ext cx="3526971" cy="3081048"/>
          </a:xfrm>
        </p:spPr>
        <p:txBody>
          <a:bodyPr/>
          <a:lstStyle/>
          <a:p>
            <a:pPr marL="457200" indent="-457200">
              <a:lnSpc>
                <a:spcPct val="80000"/>
              </a:lnSpc>
            </a:pPr>
            <a:r>
              <a:rPr lang="en-GB" altLang="en-US" sz="2400" dirty="0"/>
              <a:t>Denial </a:t>
            </a:r>
          </a:p>
          <a:p>
            <a:pPr marL="457200" indent="-457200">
              <a:lnSpc>
                <a:spcPct val="80000"/>
              </a:lnSpc>
            </a:pPr>
            <a:r>
              <a:rPr lang="en-GB" altLang="en-US" sz="2400" dirty="0"/>
              <a:t>Anger </a:t>
            </a:r>
          </a:p>
          <a:p>
            <a:pPr marL="457200" indent="-457200">
              <a:lnSpc>
                <a:spcPct val="80000"/>
              </a:lnSpc>
            </a:pPr>
            <a:r>
              <a:rPr lang="en-GB" altLang="en-US" sz="2400" dirty="0"/>
              <a:t>Blame</a:t>
            </a:r>
          </a:p>
          <a:p>
            <a:pPr marL="457200" indent="-457200">
              <a:lnSpc>
                <a:spcPct val="80000"/>
              </a:lnSpc>
            </a:pPr>
            <a:r>
              <a:rPr lang="en-GB" altLang="en-US" sz="2400" dirty="0"/>
              <a:t>Rationalisation</a:t>
            </a:r>
          </a:p>
          <a:p>
            <a:pPr marL="457200" indent="-457200">
              <a:lnSpc>
                <a:spcPct val="80000"/>
              </a:lnSpc>
            </a:pPr>
            <a:r>
              <a:rPr lang="en-GB" altLang="en-US" sz="2400" dirty="0"/>
              <a:t>Acceptance</a:t>
            </a:r>
          </a:p>
          <a:p>
            <a:pPr marL="457200" indent="-457200">
              <a:lnSpc>
                <a:spcPct val="80000"/>
              </a:lnSpc>
            </a:pPr>
            <a:r>
              <a:rPr lang="en-GB" altLang="en-US" sz="2400" dirty="0"/>
              <a:t>Renewed action</a:t>
            </a:r>
          </a:p>
          <a:p>
            <a:endParaRPr lang="en-US" sz="2400" dirty="0"/>
          </a:p>
        </p:txBody>
      </p:sp>
      <p:sp>
        <p:nvSpPr>
          <p:cNvPr id="4" name="Slide Number Placeholder 3">
            <a:extLst>
              <a:ext uri="{FF2B5EF4-FFF2-40B4-BE49-F238E27FC236}">
                <a16:creationId xmlns:a16="http://schemas.microsoft.com/office/drawing/2014/main" id="{7AAF5AE9-B6B0-C040-B3F2-0B67CFD5C38D}"/>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27</a:t>
            </a:fld>
            <a:endParaRPr lang="en-GB"/>
          </a:p>
        </p:txBody>
      </p:sp>
      <p:pic>
        <p:nvPicPr>
          <p:cNvPr id="5" name="Picture 4">
            <a:extLst>
              <a:ext uri="{FF2B5EF4-FFF2-40B4-BE49-F238E27FC236}">
                <a16:creationId xmlns:a16="http://schemas.microsoft.com/office/drawing/2014/main" id="{DCF3B714-B929-794A-A70A-1387CD3E5C64}"/>
              </a:ext>
            </a:extLst>
          </p:cNvPr>
          <p:cNvPicPr>
            <a:picLocks noChangeAspect="1"/>
          </p:cNvPicPr>
          <p:nvPr/>
        </p:nvPicPr>
        <p:blipFill>
          <a:blip r:embed="rId3"/>
          <a:stretch>
            <a:fillRect/>
          </a:stretch>
        </p:blipFill>
        <p:spPr>
          <a:xfrm>
            <a:off x="6719306" y="2046514"/>
            <a:ext cx="5008237" cy="3340455"/>
          </a:xfrm>
          <a:prstGeom prst="rect">
            <a:avLst/>
          </a:prstGeom>
        </p:spPr>
      </p:pic>
      <p:sp>
        <p:nvSpPr>
          <p:cNvPr id="6" name="TextBox 5">
            <a:extLst>
              <a:ext uri="{FF2B5EF4-FFF2-40B4-BE49-F238E27FC236}">
                <a16:creationId xmlns:a16="http://schemas.microsoft.com/office/drawing/2014/main" id="{2A632615-72C0-3746-9C84-9A3DA0E72177}"/>
              </a:ext>
            </a:extLst>
          </p:cNvPr>
          <p:cNvSpPr txBox="1"/>
          <p:nvPr/>
        </p:nvSpPr>
        <p:spPr>
          <a:xfrm>
            <a:off x="838200" y="4454112"/>
            <a:ext cx="5747086" cy="461665"/>
          </a:xfrm>
          <a:prstGeom prst="rect">
            <a:avLst/>
          </a:prstGeom>
          <a:noFill/>
        </p:spPr>
        <p:txBody>
          <a:bodyPr wrap="none" rtlCol="0">
            <a:spAutoFit/>
          </a:bodyPr>
          <a:lstStyle/>
          <a:p>
            <a:r>
              <a:rPr lang="en-US" sz="2400" dirty="0"/>
              <a:t>What model can you associate with this?</a:t>
            </a:r>
          </a:p>
        </p:txBody>
      </p:sp>
    </p:spTree>
    <p:extLst>
      <p:ext uri="{BB962C8B-B14F-4D97-AF65-F5344CB8AC3E}">
        <p14:creationId xmlns:p14="http://schemas.microsoft.com/office/powerpoint/2010/main" val="27639963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AAF5AE9-B6B0-C040-B3F2-0B67CFD5C38D}"/>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28</a:t>
            </a:fld>
            <a:endParaRPr lang="en-GB"/>
          </a:p>
        </p:txBody>
      </p:sp>
      <p:sp>
        <p:nvSpPr>
          <p:cNvPr id="3" name="AutoShape 2" descr="embedded_image:1adbd5ab3168501f4fcb9ce0b4fb1f551715bd0d">
            <a:extLst>
              <a:ext uri="{FF2B5EF4-FFF2-40B4-BE49-F238E27FC236}">
                <a16:creationId xmlns:a16="http://schemas.microsoft.com/office/drawing/2014/main" id="{758EB5A0-658C-C9B6-5525-E7EB5E2A0724}"/>
              </a:ext>
            </a:extLst>
          </p:cNvPr>
          <p:cNvSpPr>
            <a:spLocks noChangeAspect="1" noChangeArrowheads="1"/>
          </p:cNvSpPr>
          <p:nvPr/>
        </p:nvSpPr>
        <p:spPr bwMode="auto">
          <a:xfrm>
            <a:off x="5943599" y="3276599"/>
            <a:ext cx="3264195" cy="326419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163C27FE-364A-9EC3-00CD-1D58192E6C9F}"/>
              </a:ext>
            </a:extLst>
          </p:cNvPr>
          <p:cNvPicPr>
            <a:picLocks noChangeAspect="1"/>
          </p:cNvPicPr>
          <p:nvPr/>
        </p:nvPicPr>
        <p:blipFill>
          <a:blip r:embed="rId3"/>
          <a:stretch>
            <a:fillRect/>
          </a:stretch>
        </p:blipFill>
        <p:spPr>
          <a:xfrm>
            <a:off x="4901344" y="0"/>
            <a:ext cx="7290656" cy="5729716"/>
          </a:xfrm>
          <a:prstGeom prst="rect">
            <a:avLst/>
          </a:prstGeom>
        </p:spPr>
      </p:pic>
    </p:spTree>
    <p:extLst>
      <p:ext uri="{BB962C8B-B14F-4D97-AF65-F5344CB8AC3E}">
        <p14:creationId xmlns:p14="http://schemas.microsoft.com/office/powerpoint/2010/main" val="1831859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98F67-D6F1-6D44-BE16-E8AF47201523}"/>
              </a:ext>
            </a:extLst>
          </p:cNvPr>
          <p:cNvSpPr>
            <a:spLocks noGrp="1"/>
          </p:cNvSpPr>
          <p:nvPr>
            <p:ph type="title"/>
          </p:nvPr>
        </p:nvSpPr>
        <p:spPr>
          <a:xfrm>
            <a:off x="294503" y="181151"/>
            <a:ext cx="10515600" cy="1325563"/>
          </a:xfrm>
        </p:spPr>
        <p:txBody>
          <a:bodyPr/>
          <a:lstStyle/>
          <a:p>
            <a:r>
              <a:rPr lang="en-US" dirty="0"/>
              <a:t>Kubler-Ross Model</a:t>
            </a:r>
          </a:p>
        </p:txBody>
      </p:sp>
      <p:sp>
        <p:nvSpPr>
          <p:cNvPr id="4" name="Slide Number Placeholder 3">
            <a:extLst>
              <a:ext uri="{FF2B5EF4-FFF2-40B4-BE49-F238E27FC236}">
                <a16:creationId xmlns:a16="http://schemas.microsoft.com/office/drawing/2014/main" id="{7AAF5AE9-B6B0-C040-B3F2-0B67CFD5C38D}"/>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29</a:t>
            </a:fld>
            <a:endParaRPr lang="en-GB"/>
          </a:p>
        </p:txBody>
      </p:sp>
      <p:pic>
        <p:nvPicPr>
          <p:cNvPr id="12" name="Picture 11" descr="Diagram&#10;&#10;Description automatically generated">
            <a:extLst>
              <a:ext uri="{FF2B5EF4-FFF2-40B4-BE49-F238E27FC236}">
                <a16:creationId xmlns:a16="http://schemas.microsoft.com/office/drawing/2014/main" id="{CEBA4643-ABEB-594B-B955-156FDD2A4566}"/>
              </a:ext>
            </a:extLst>
          </p:cNvPr>
          <p:cNvPicPr>
            <a:picLocks noChangeAspect="1"/>
          </p:cNvPicPr>
          <p:nvPr/>
        </p:nvPicPr>
        <p:blipFill>
          <a:blip r:embed="rId3"/>
          <a:stretch>
            <a:fillRect/>
          </a:stretch>
        </p:blipFill>
        <p:spPr>
          <a:xfrm>
            <a:off x="3145931" y="379172"/>
            <a:ext cx="8007622" cy="5030671"/>
          </a:xfrm>
          <a:prstGeom prst="rect">
            <a:avLst/>
          </a:prstGeom>
        </p:spPr>
      </p:pic>
    </p:spTree>
    <p:extLst>
      <p:ext uri="{BB962C8B-B14F-4D97-AF65-F5344CB8AC3E}">
        <p14:creationId xmlns:p14="http://schemas.microsoft.com/office/powerpoint/2010/main" val="9831583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30</a:t>
            </a:fld>
            <a:endParaRPr lang="en-GB"/>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 name="Title 1">
            <a:extLst>
              <a:ext uri="{FF2B5EF4-FFF2-40B4-BE49-F238E27FC236}">
                <a16:creationId xmlns:a16="http://schemas.microsoft.com/office/drawing/2014/main" id="{ACA9DEA4-5ADD-C24D-9A5C-D00B7152DDBA}"/>
              </a:ext>
            </a:extLst>
          </p:cNvPr>
          <p:cNvSpPr>
            <a:spLocks noGrp="1"/>
          </p:cNvSpPr>
          <p:nvPr>
            <p:ph type="title"/>
          </p:nvPr>
        </p:nvSpPr>
        <p:spPr>
          <a:xfrm>
            <a:off x="132735" y="119743"/>
            <a:ext cx="9958323" cy="1143000"/>
          </a:xfrm>
        </p:spPr>
        <p:txBody>
          <a:bodyPr/>
          <a:lstStyle/>
          <a:p>
            <a:r>
              <a:rPr lang="en-GB" altLang="en-US" sz="3600" dirty="0">
                <a:latin typeface="Arial" panose="020B0604020202020204" pitchFamily="34" charset="0"/>
                <a:cs typeface="Arial" panose="020B0604020202020204" pitchFamily="34" charset="0"/>
              </a:rPr>
              <a:t>Assessment &amp; Feedback</a:t>
            </a:r>
            <a:br>
              <a:rPr lang="en-GB" altLang="en-US" sz="3600" dirty="0">
                <a:latin typeface="Arial" panose="020B0604020202020204" pitchFamily="34" charset="0"/>
                <a:cs typeface="Arial" panose="020B0604020202020204" pitchFamily="34" charset="0"/>
              </a:rPr>
            </a:br>
            <a:r>
              <a:rPr lang="en-GB" altLang="en-US" sz="3600" dirty="0">
                <a:latin typeface="Arial" panose="020B0604020202020204" pitchFamily="34" charset="0"/>
                <a:cs typeface="Arial" panose="020B0604020202020204" pitchFamily="34" charset="0"/>
              </a:rPr>
              <a:t>Questions</a:t>
            </a:r>
          </a:p>
        </p:txBody>
      </p:sp>
    </p:spTree>
    <p:extLst>
      <p:ext uri="{BB962C8B-B14F-4D97-AF65-F5344CB8AC3E}">
        <p14:creationId xmlns:p14="http://schemas.microsoft.com/office/powerpoint/2010/main" val="3674781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88356-1B52-D94C-9E2D-FF1E7A4B31EE}"/>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7AF7B65F-2ED1-B648-9755-E3EBBAEEE791}"/>
              </a:ext>
            </a:extLst>
          </p:cNvPr>
          <p:cNvSpPr>
            <a:spLocks noGrp="1"/>
          </p:cNvSpPr>
          <p:nvPr>
            <p:ph idx="1"/>
          </p:nvPr>
        </p:nvSpPr>
        <p:spPr>
          <a:xfrm>
            <a:off x="838200" y="1253331"/>
            <a:ext cx="10515600" cy="4351338"/>
          </a:xfrm>
        </p:spPr>
        <p:txBody>
          <a:bodyPr>
            <a:normAutofit fontScale="92500"/>
          </a:bodyPr>
          <a:lstStyle/>
          <a:p>
            <a:pPr marL="0" indent="0">
              <a:buNone/>
            </a:pPr>
            <a:r>
              <a:rPr lang="en-US" sz="1600" dirty="0"/>
              <a:t>Black, P. &amp; William, D. (1998). Assessment and classroom learning. Assessment in Education. 5(1),7-74. </a:t>
            </a:r>
          </a:p>
          <a:p>
            <a:pPr marL="0" indent="0">
              <a:buNone/>
            </a:pPr>
            <a:br>
              <a:rPr lang="en-US" sz="1600" dirty="0"/>
            </a:br>
            <a:r>
              <a:rPr lang="en-US" sz="1600" dirty="0"/>
              <a:t>Cowan, J. (2005). Designing assessment to enhance student learning. Available at: http://</a:t>
            </a:r>
            <a:r>
              <a:rPr lang="en-US" sz="1600" dirty="0" err="1"/>
              <a:t>www.enhancementthemes.ac.uk</a:t>
            </a:r>
            <a:r>
              <a:rPr lang="en-US" sz="1600" dirty="0"/>
              <a:t>/docs/workshop/designing-assessment-to-enhance-student-learning-</a:t>
            </a:r>
            <a:r>
              <a:rPr lang="en-US" sz="1600" dirty="0" err="1"/>
              <a:t>paper.pdf</a:t>
            </a:r>
            <a:r>
              <a:rPr lang="en-US" sz="1600" dirty="0"/>
              <a:t> </a:t>
            </a:r>
          </a:p>
          <a:p>
            <a:pPr marL="0" indent="0">
              <a:buNone/>
            </a:pPr>
            <a:endParaRPr lang="en-US" sz="1600" dirty="0"/>
          </a:p>
          <a:p>
            <a:pPr marL="0" indent="0">
              <a:buNone/>
            </a:pPr>
            <a:r>
              <a:rPr lang="en-GB" sz="1600" dirty="0"/>
              <a:t>(Gibbs, G., 1999) Using Assessment Strategically to Change the Way Students. </a:t>
            </a:r>
            <a:r>
              <a:rPr lang="en-GB" sz="1600" i="1" dirty="0"/>
              <a:t>Assessment matters in higher education</a:t>
            </a:r>
            <a:r>
              <a:rPr lang="en-GB" sz="1600" dirty="0"/>
              <a:t>, p. 52.</a:t>
            </a:r>
          </a:p>
          <a:p>
            <a:pPr marL="0" indent="0">
              <a:buNone/>
            </a:pPr>
            <a:endParaRPr lang="en-GB" sz="1600" dirty="0"/>
          </a:p>
          <a:p>
            <a:pPr marL="0" indent="0">
              <a:buNone/>
            </a:pPr>
            <a:r>
              <a:rPr lang="en-GB" sz="1600" dirty="0" err="1"/>
              <a:t>Gmc-uk.org</a:t>
            </a:r>
            <a:r>
              <a:rPr lang="en-GB" sz="1600" dirty="0"/>
              <a:t>. 2010. </a:t>
            </a:r>
            <a:r>
              <a:rPr lang="en-GB" sz="1600" i="1" dirty="0"/>
              <a:t>Standards For Curricula And Assessment Systems</a:t>
            </a:r>
            <a:r>
              <a:rPr lang="en-GB" sz="1600" dirty="0"/>
              <a:t>. [online] Available at: &lt;https://</a:t>
            </a:r>
            <a:r>
              <a:rPr lang="en-GB" sz="1600" dirty="0" err="1"/>
              <a:t>www.gmc-uk.org</a:t>
            </a:r>
            <a:r>
              <a:rPr lang="en-GB" sz="1600" dirty="0"/>
              <a:t>/-/media/documents/Standards_for_curricula_and_assessment_systems_1114_superseded_0517.pdf_48904896.pdf&gt; [Accessed 12 September 2020].</a:t>
            </a:r>
            <a:endParaRPr lang="en-US" sz="1600" dirty="0"/>
          </a:p>
          <a:p>
            <a:pPr marL="0" indent="0">
              <a:buNone/>
            </a:pPr>
            <a:endParaRPr lang="en-US" sz="1600" dirty="0"/>
          </a:p>
          <a:p>
            <a:pPr marL="0" indent="0">
              <a:buNone/>
            </a:pPr>
            <a:r>
              <a:rPr lang="en-US" sz="1600" dirty="0"/>
              <a:t>Nicol, D. &amp; Macfarlane-Dick, D. (2004) Rethinking Formative Assessment in HE: a theoretical model and seven principles of good feedback practice. </a:t>
            </a:r>
            <a:br>
              <a:rPr lang="en-US" sz="1600" dirty="0"/>
            </a:br>
            <a:r>
              <a:rPr lang="en-US" sz="1600" dirty="0"/>
              <a:t>[Online]: http://</a:t>
            </a:r>
            <a:r>
              <a:rPr lang="en-US" sz="1600" dirty="0" err="1"/>
              <a:t>www.heacademy.ac.uk</a:t>
            </a:r>
            <a:r>
              <a:rPr lang="en-US" sz="1600" dirty="0"/>
              <a:t>/assessment/ASS051D_SENLEF_model.doc </a:t>
            </a:r>
          </a:p>
          <a:p>
            <a:pPr marL="0" indent="0">
              <a:buNone/>
            </a:pPr>
            <a:endParaRPr lang="en-US" sz="1600" dirty="0"/>
          </a:p>
          <a:p>
            <a:pPr marL="0" indent="0">
              <a:buNone/>
            </a:pPr>
            <a:r>
              <a:rPr lang="en-US" sz="1600" dirty="0"/>
              <a:t>Sadler, D. R. (1989). Formative assessment5 and the design of instructional systems. Instructional Science. 18, 119-144.</a:t>
            </a:r>
          </a:p>
        </p:txBody>
      </p:sp>
      <p:sp>
        <p:nvSpPr>
          <p:cNvPr id="4" name="Slide Number Placeholder 3">
            <a:extLst>
              <a:ext uri="{FF2B5EF4-FFF2-40B4-BE49-F238E27FC236}">
                <a16:creationId xmlns:a16="http://schemas.microsoft.com/office/drawing/2014/main" id="{061EAFF7-C661-1E42-8C08-08A4D0904D59}"/>
              </a:ext>
            </a:extLst>
          </p:cNvPr>
          <p:cNvSpPr>
            <a:spLocks noGrp="1"/>
          </p:cNvSpPr>
          <p:nvPr>
            <p:ph type="sldNum" sz="quarter" idx="12"/>
          </p:nvPr>
        </p:nvSpPr>
        <p:spPr>
          <a:xfrm>
            <a:off x="8610600" y="6356351"/>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31</a:t>
            </a:fld>
            <a:endParaRPr lang="en-GB"/>
          </a:p>
        </p:txBody>
      </p:sp>
    </p:spTree>
    <p:extLst>
      <p:ext uri="{BB962C8B-B14F-4D97-AF65-F5344CB8AC3E}">
        <p14:creationId xmlns:p14="http://schemas.microsoft.com/office/powerpoint/2010/main" val="2818213905"/>
      </p:ext>
    </p:extLst>
  </p:cSld>
  <p:clrMapOvr>
    <a:masterClrMapping/>
  </p:clrMapOvr>
</p:sld>
</file>

<file path=ppt/theme/theme1.xml><?xml version="1.0" encoding="utf-8"?>
<a:theme xmlns:a="http://schemas.openxmlformats.org/drawingml/2006/main" name="3_Title Slide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LAMO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AMO Theme" id="{DA03C225-75C7-4016-B6F6-655B7DE62F03}" vid="{F4188F27-8268-48A6-937D-02037601B9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5132</Words>
  <Application>Microsoft Office PowerPoint</Application>
  <PresentationFormat>Widescreen</PresentationFormat>
  <Paragraphs>447</Paragraphs>
  <Slides>31</Slides>
  <Notes>24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31</vt:i4>
      </vt:variant>
    </vt:vector>
  </HeadingPairs>
  <TitlesOfParts>
    <vt:vector size="37" baseType="lpstr">
      <vt:lpstr>ＭＳ Ｐゴシック</vt:lpstr>
      <vt:lpstr>Arial</vt:lpstr>
      <vt:lpstr>Calibri</vt:lpstr>
      <vt:lpstr>Calibri Light</vt:lpstr>
      <vt:lpstr>3_Title Slide 1</vt:lpstr>
      <vt:lpstr>ALAMO Theme</vt:lpstr>
      <vt:lpstr>CertHE Applied Leadership and Management in the Workplace    Module: BMSK5010 Developing the Learning Organisation   </vt:lpstr>
      <vt:lpstr>PowerPoint Presentation</vt:lpstr>
      <vt:lpstr>Assessments &amp; Feedback</vt:lpstr>
      <vt:lpstr>Aligning people development with business strategy</vt:lpstr>
      <vt:lpstr>Assessments</vt:lpstr>
      <vt:lpstr>Requirements of Assessment</vt:lpstr>
      <vt:lpstr>The 21st Century Learner is …</vt:lpstr>
      <vt:lpstr>Discussion</vt:lpstr>
      <vt:lpstr>Principles of Assessment</vt:lpstr>
      <vt:lpstr>Purpose of Assessment</vt:lpstr>
      <vt:lpstr>Types of Assessment</vt:lpstr>
      <vt:lpstr>Formal vs Informal Assessment</vt:lpstr>
      <vt:lpstr>Formative or Summative</vt:lpstr>
      <vt:lpstr>Formative or Summative</vt:lpstr>
      <vt:lpstr>Authentic Assessments</vt:lpstr>
      <vt:lpstr>Kirkpatrick Assessments</vt:lpstr>
      <vt:lpstr>Workplace Assessments</vt:lpstr>
      <vt:lpstr>Millers Pyramid</vt:lpstr>
      <vt:lpstr>Feedback</vt:lpstr>
      <vt:lpstr>Feedback</vt:lpstr>
      <vt:lpstr>Feedback phrases</vt:lpstr>
      <vt:lpstr>Feedback</vt:lpstr>
      <vt:lpstr>Good Feedback</vt:lpstr>
      <vt:lpstr>Feedback Tactics </vt:lpstr>
      <vt:lpstr>Work Based Example</vt:lpstr>
      <vt:lpstr>Reaction to Feedback</vt:lpstr>
      <vt:lpstr>Impacts of Feedback</vt:lpstr>
      <vt:lpstr>PowerPoint Presentation</vt:lpstr>
      <vt:lpstr>Kubler-Ross Model</vt:lpstr>
      <vt:lpstr>Assessment &amp; Feedback 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BMSK4005</dc:title>
  <dc:creator>Michaela Schriek</dc:creator>
  <cp:lastModifiedBy>Christian Felices</cp:lastModifiedBy>
  <cp:revision>16</cp:revision>
  <dcterms:created xsi:type="dcterms:W3CDTF">2017-12-11T18:00:04Z</dcterms:created>
  <dcterms:modified xsi:type="dcterms:W3CDTF">2024-08-28T12:19:57Z</dcterms:modified>
</cp:coreProperties>
</file>