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9"/>
  </p:notesMasterIdLst>
  <p:handoutMasterIdLst>
    <p:handoutMasterId r:id="rId50"/>
  </p:handoutMasterIdLst>
  <p:sldIdLst>
    <p:sldId id="314" r:id="rId2"/>
    <p:sldId id="421" r:id="rId3"/>
    <p:sldId id="434" r:id="rId4"/>
    <p:sldId id="422" r:id="rId5"/>
    <p:sldId id="433" r:id="rId6"/>
    <p:sldId id="423" r:id="rId7"/>
    <p:sldId id="435" r:id="rId8"/>
    <p:sldId id="437" r:id="rId9"/>
    <p:sldId id="549" r:id="rId10"/>
    <p:sldId id="440" r:id="rId11"/>
    <p:sldId id="620" r:id="rId12"/>
    <p:sldId id="457" r:id="rId13"/>
    <p:sldId id="458" r:id="rId14"/>
    <p:sldId id="439" r:id="rId15"/>
    <p:sldId id="438" r:id="rId16"/>
    <p:sldId id="495" r:id="rId17"/>
    <p:sldId id="447" r:id="rId18"/>
    <p:sldId id="451" r:id="rId19"/>
    <p:sldId id="452" r:id="rId20"/>
    <p:sldId id="844" r:id="rId21"/>
    <p:sldId id="449" r:id="rId22"/>
    <p:sldId id="436" r:id="rId23"/>
    <p:sldId id="441" r:id="rId24"/>
    <p:sldId id="444" r:id="rId25"/>
    <p:sldId id="446" r:id="rId26"/>
    <p:sldId id="442" r:id="rId27"/>
    <p:sldId id="443" r:id="rId28"/>
    <p:sldId id="605" r:id="rId29"/>
    <p:sldId id="838" r:id="rId30"/>
    <p:sldId id="839" r:id="rId31"/>
    <p:sldId id="841" r:id="rId32"/>
    <p:sldId id="840" r:id="rId33"/>
    <p:sldId id="597" r:id="rId34"/>
    <p:sldId id="432" r:id="rId35"/>
    <p:sldId id="842" r:id="rId36"/>
    <p:sldId id="598" r:id="rId37"/>
    <p:sldId id="445" r:id="rId38"/>
    <p:sldId id="843" r:id="rId39"/>
    <p:sldId id="601" r:id="rId40"/>
    <p:sldId id="548" r:id="rId41"/>
    <p:sldId id="550" r:id="rId42"/>
    <p:sldId id="845" r:id="rId43"/>
    <p:sldId id="456" r:id="rId44"/>
    <p:sldId id="453" r:id="rId45"/>
    <p:sldId id="454" r:id="rId46"/>
    <p:sldId id="779" r:id="rId47"/>
    <p:sldId id="524" r:id="rId4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21"/>
            <p14:sldId id="434"/>
            <p14:sldId id="422"/>
            <p14:sldId id="433"/>
            <p14:sldId id="423"/>
            <p14:sldId id="435"/>
            <p14:sldId id="437"/>
            <p14:sldId id="549"/>
            <p14:sldId id="440"/>
            <p14:sldId id="620"/>
            <p14:sldId id="457"/>
            <p14:sldId id="458"/>
            <p14:sldId id="439"/>
            <p14:sldId id="438"/>
            <p14:sldId id="495"/>
            <p14:sldId id="447"/>
            <p14:sldId id="451"/>
            <p14:sldId id="452"/>
            <p14:sldId id="844"/>
            <p14:sldId id="449"/>
            <p14:sldId id="436"/>
            <p14:sldId id="441"/>
            <p14:sldId id="444"/>
            <p14:sldId id="446"/>
            <p14:sldId id="442"/>
            <p14:sldId id="443"/>
            <p14:sldId id="605"/>
            <p14:sldId id="838"/>
            <p14:sldId id="839"/>
            <p14:sldId id="841"/>
            <p14:sldId id="840"/>
            <p14:sldId id="597"/>
            <p14:sldId id="432"/>
            <p14:sldId id="842"/>
            <p14:sldId id="598"/>
            <p14:sldId id="445"/>
            <p14:sldId id="843"/>
            <p14:sldId id="601"/>
            <p14:sldId id="548"/>
            <p14:sldId id="550"/>
            <p14:sldId id="845"/>
            <p14:sldId id="456"/>
            <p14:sldId id="453"/>
            <p14:sldId id="454"/>
            <p14:sldId id="779"/>
            <p14:sldId id="524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648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40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7121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DOCKER COMPOSE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 bwMode="auto">
          <a:xfrm>
            <a:off x="819150" y="4449762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800100" y="3048000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1068"/>
            <a:ext cx="7029450" cy="1751965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Orchestrate</a:t>
            </a:r>
            <a:r>
              <a:rPr lang="en-GB" dirty="0"/>
              <a:t> running multiple containers when you need multiple services for you application to execute</a:t>
            </a:r>
          </a:p>
          <a:p>
            <a:r>
              <a:rPr lang="en-GB" dirty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249680" y="3311525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49680" y="4695190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Plaque 8"/>
          <p:cNvSpPr/>
          <p:nvPr/>
        </p:nvSpPr>
        <p:spPr bwMode="auto">
          <a:xfrm>
            <a:off x="3855720" y="3048000"/>
            <a:ext cx="2103120" cy="2483802"/>
          </a:xfrm>
          <a:prstGeom prst="plaqu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21222" y="377031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Docker </a:t>
            </a:r>
          </a:p>
          <a:p>
            <a:r>
              <a:rPr lang="en-GB" dirty="0"/>
              <a:t>Compose</a:t>
            </a:r>
          </a:p>
          <a:p>
            <a:r>
              <a:rPr lang="en-GB" dirty="0"/>
              <a:t>Tool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3935730" y="5904865"/>
            <a:ext cx="2315116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docker-compose.yml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stCxn id="7" idx="3"/>
          </p:cNvCxnSpPr>
          <p:nvPr/>
        </p:nvCxnSpPr>
        <p:spPr bwMode="auto">
          <a:xfrm>
            <a:off x="2804160" y="3589020"/>
            <a:ext cx="998220" cy="41148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8" idx="3"/>
          </p:cNvCxnSpPr>
          <p:nvPr/>
        </p:nvCxnSpPr>
        <p:spPr bwMode="auto">
          <a:xfrm flipV="1">
            <a:off x="2823210" y="4526280"/>
            <a:ext cx="1013460" cy="46450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>
            <a:stCxn id="11" idx="0"/>
            <a:endCxn id="9" idx="2"/>
          </p:cNvCxnSpPr>
          <p:nvPr/>
        </p:nvCxnSpPr>
        <p:spPr bwMode="auto">
          <a:xfrm flipH="1" flipV="1">
            <a:off x="4907280" y="5531802"/>
            <a:ext cx="186008" cy="373063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Can 17"/>
          <p:cNvSpPr/>
          <p:nvPr/>
        </p:nvSpPr>
        <p:spPr bwMode="auto">
          <a:xfrm>
            <a:off x="7048500" y="2918460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ContainerA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Can 18"/>
          <p:cNvSpPr/>
          <p:nvPr/>
        </p:nvSpPr>
        <p:spPr bwMode="auto">
          <a:xfrm>
            <a:off x="7071360" y="4356785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ContainerB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0" name="Straight Arrow Connector 19"/>
          <p:cNvCxnSpPr>
            <a:endCxn id="18" idx="2"/>
          </p:cNvCxnSpPr>
          <p:nvPr/>
        </p:nvCxnSpPr>
        <p:spPr bwMode="auto">
          <a:xfrm flipV="1">
            <a:off x="5886109" y="3505969"/>
            <a:ext cx="1162391" cy="441191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/>
          <p:cNvCxnSpPr>
            <a:endCxn id="19" idx="2"/>
          </p:cNvCxnSpPr>
          <p:nvPr/>
        </p:nvCxnSpPr>
        <p:spPr bwMode="auto">
          <a:xfrm>
            <a:off x="5922475" y="4663475"/>
            <a:ext cx="1148885" cy="280819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2340290" y="5904865"/>
            <a:ext cx="159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 Compose file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593080" y="2337356"/>
            <a:ext cx="2245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up</a:t>
            </a:r>
          </a:p>
        </p:txBody>
      </p:sp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Docker Compose can only be executed on a single machine</a:t>
            </a:r>
          </a:p>
          <a:p>
            <a:r>
              <a:rPr lang="en-GB" dirty="0"/>
              <a:t>Use Docker Swarm or Kubernetes for clustering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11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288531" cy="1151889"/>
          </a:xfrm>
        </p:spPr>
        <p:txBody>
          <a:bodyPr/>
          <a:lstStyle/>
          <a:p>
            <a:r>
              <a:rPr lang="en-GB" dirty="0"/>
              <a:t>Determines which services to run</a:t>
            </a:r>
          </a:p>
          <a:p>
            <a:r>
              <a:rPr lang="en-GB" dirty="0"/>
              <a:t>YAML file format</a:t>
            </a:r>
          </a:p>
          <a:p>
            <a:r>
              <a:rPr lang="en-GB" dirty="0"/>
              <a:t>Can be named anything you like</a:t>
            </a:r>
          </a:p>
          <a:p>
            <a:pPr lvl="1"/>
            <a:r>
              <a:rPr lang="en-GB" b="1" dirty="0" err="1">
                <a:solidFill>
                  <a:srgbClr val="FF0000"/>
                </a:solidFill>
              </a:rPr>
              <a:t>docker-compose.yml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dirty="0"/>
              <a:t>is the default, </a:t>
            </a:r>
            <a:br>
              <a:rPr lang="en-GB" dirty="0"/>
            </a:br>
            <a:r>
              <a:rPr lang="en-GB" dirty="0"/>
              <a:t>otherwise the file name must be specified when executing the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-compose</a:t>
            </a:r>
            <a:r>
              <a:rPr lang="en-GB" dirty="0"/>
              <a:t> command e.g.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-compose up </a:t>
            </a:r>
            <a:r>
              <a:rPr lang="en-GB" i="1" dirty="0">
                <a:solidFill>
                  <a:srgbClr val="FF0000"/>
                </a:solidFill>
              </a:rPr>
              <a:t>--file </a:t>
            </a:r>
            <a:r>
              <a:rPr lang="en-GB" i="1" dirty="0" err="1"/>
              <a:t>my_compose.yml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67815" y="3212031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	my_server1:</a:t>
            </a:r>
            <a:br>
              <a:rPr lang="en-GB" dirty="0"/>
            </a:br>
            <a:r>
              <a:rPr lang="en-GB" dirty="0"/>
              <a:t>		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  <a:br>
              <a:rPr lang="en-GB" dirty="0"/>
            </a:br>
            <a:r>
              <a:rPr lang="en-GB" dirty="0"/>
              <a:t>	my_server2:</a:t>
            </a:r>
            <a:br>
              <a:rPr lang="en-GB" dirty="0"/>
            </a:br>
            <a:r>
              <a:rPr lang="en-GB" dirty="0"/>
              <a:t>		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5821680" y="3802380"/>
            <a:ext cx="373380" cy="2712720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1" y="4816891"/>
            <a:ext cx="185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Define multiple services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9382" y="3009043"/>
            <a:ext cx="27745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 of file format to which this file adheres. Currently the latest is 3.7 </a:t>
            </a:r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 flipV="1">
            <a:off x="2895600" y="3386960"/>
            <a:ext cx="3273782" cy="8374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B06FF67-0CCE-620D-2EAF-118D46E3801F}"/>
              </a:ext>
            </a:extLst>
          </p:cNvPr>
          <p:cNvSpPr txBox="1"/>
          <p:nvPr/>
        </p:nvSpPr>
        <p:spPr>
          <a:xfrm>
            <a:off x="6230131" y="1387785"/>
            <a:ext cx="271384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This --file option may no longer exist!!</a:t>
            </a:r>
          </a:p>
        </p:txBody>
      </p:sp>
    </p:spTree>
    <p:extLst>
      <p:ext uri="{BB962C8B-B14F-4D97-AF65-F5344CB8AC3E}">
        <p14:creationId xmlns:p14="http://schemas.microsoft.com/office/powerpoint/2010/main" val="1864536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Service Layout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4370" y="678418"/>
            <a:ext cx="50449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version: ‘3’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servicenameA</a:t>
            </a:r>
            <a:r>
              <a:rPr lang="en-GB" dirty="0"/>
              <a:t>:</a:t>
            </a:r>
          </a:p>
          <a:p>
            <a:r>
              <a:rPr lang="en-GB" dirty="0"/>
              <a:t>		image: image-name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	environment:</a:t>
            </a:r>
            <a:br>
              <a:rPr lang="en-GB" dirty="0"/>
            </a:br>
            <a:r>
              <a:rPr lang="en-GB" dirty="0"/>
              <a:t>			-AAAA=b</a:t>
            </a:r>
            <a:br>
              <a:rPr lang="en-GB" dirty="0"/>
            </a:br>
            <a:r>
              <a:rPr lang="en-GB" dirty="0"/>
              <a:t>		</a:t>
            </a:r>
          </a:p>
          <a:p>
            <a:r>
              <a:rPr lang="en-GB" dirty="0"/>
              <a:t>		ports:</a:t>
            </a:r>
          </a:p>
          <a:p>
            <a:r>
              <a:rPr lang="en-GB" dirty="0"/>
              <a:t>			-”8080:80”</a:t>
            </a:r>
          </a:p>
          <a:p>
            <a:endParaRPr lang="en-GB" dirty="0"/>
          </a:p>
          <a:p>
            <a:r>
              <a:rPr lang="en-GB" dirty="0"/>
              <a:t>		networks:</a:t>
            </a:r>
          </a:p>
          <a:p>
            <a:r>
              <a:rPr lang="en-GB" dirty="0"/>
              <a:t>			-</a:t>
            </a:r>
            <a:r>
              <a:rPr lang="en-GB" dirty="0" err="1"/>
              <a:t>my_network</a:t>
            </a:r>
            <a:endParaRPr lang="en-GB" dirty="0"/>
          </a:p>
          <a:p>
            <a:r>
              <a:rPr lang="en-GB" dirty="0"/>
              <a:t>		volumes:</a:t>
            </a:r>
          </a:p>
          <a:p>
            <a:r>
              <a:rPr lang="en-GB" dirty="0"/>
              <a:t>			-</a:t>
            </a:r>
            <a:r>
              <a:rPr lang="en-GB" dirty="0" err="1"/>
              <a:t>my_volume</a:t>
            </a:r>
            <a:r>
              <a:rPr lang="en-GB" dirty="0"/>
              <a:t>:/</a:t>
            </a:r>
            <a:r>
              <a:rPr lang="en-GB" dirty="0" err="1"/>
              <a:t>dirpath</a:t>
            </a:r>
            <a:endParaRPr lang="en-GB" dirty="0"/>
          </a:p>
          <a:p>
            <a:r>
              <a:rPr lang="en-GB" dirty="0"/>
              <a:t>networks:</a:t>
            </a:r>
          </a:p>
          <a:p>
            <a:r>
              <a:rPr lang="en-GB" dirty="0"/>
              <a:t>	</a:t>
            </a:r>
            <a:r>
              <a:rPr lang="en-GB" dirty="0" err="1"/>
              <a:t>my_network</a:t>
            </a:r>
            <a:r>
              <a:rPr lang="en-GB" dirty="0"/>
              <a:t>:</a:t>
            </a:r>
          </a:p>
          <a:p>
            <a:r>
              <a:rPr lang="en-GB" dirty="0"/>
              <a:t>		driver: bridge</a:t>
            </a:r>
          </a:p>
          <a:p>
            <a:r>
              <a:rPr lang="en-GB" dirty="0"/>
              <a:t>volumes:</a:t>
            </a:r>
          </a:p>
          <a:p>
            <a:r>
              <a:rPr lang="en-GB" dirty="0"/>
              <a:t>	</a:t>
            </a:r>
            <a:r>
              <a:rPr lang="en-GB" dirty="0" err="1"/>
              <a:t>my_volume</a:t>
            </a:r>
            <a:r>
              <a:rPr lang="en-GB" dirty="0"/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78905" y="678418"/>
            <a:ext cx="33303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Service name (hostname)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Docker image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Environment variables passed to the container (Not best practice)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Port mapping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Networks used by container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Volumes used</a:t>
            </a:r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YAML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1"/>
            <a:ext cx="7029450" cy="906780"/>
          </a:xfrm>
        </p:spPr>
        <p:txBody>
          <a:bodyPr/>
          <a:lstStyle/>
          <a:p>
            <a:r>
              <a:rPr lang="en-GB" dirty="0"/>
              <a:t>You can subdivide the services into separate YAML files and the main YAML file can read them in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5149" y="2522221"/>
            <a:ext cx="3997326" cy="286232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     my_server1:</a:t>
            </a:r>
            <a:br>
              <a:rPr lang="en-GB" dirty="0"/>
            </a:br>
            <a:r>
              <a:rPr lang="en-GB" dirty="0"/>
              <a:t>           extends:</a:t>
            </a:r>
            <a:br>
              <a:rPr lang="en-GB" dirty="0"/>
            </a:br>
            <a:r>
              <a:rPr lang="en-GB" dirty="0"/>
              <a:t>                </a:t>
            </a:r>
            <a:r>
              <a:rPr lang="en-GB" b="1" dirty="0"/>
              <a:t>file: service1.yml</a:t>
            </a:r>
          </a:p>
          <a:p>
            <a:r>
              <a:rPr lang="en-GB" b="1" dirty="0"/>
              <a:t>                service: my_service1</a:t>
            </a:r>
            <a:br>
              <a:rPr lang="en-GB" dirty="0"/>
            </a:br>
            <a:r>
              <a:rPr lang="en-GB" dirty="0"/>
              <a:t>      my_server2:</a:t>
            </a:r>
            <a:br>
              <a:rPr lang="en-GB" dirty="0"/>
            </a:br>
            <a:r>
              <a:rPr lang="en-GB" dirty="0"/>
              <a:t>            extends:</a:t>
            </a:r>
            <a:br>
              <a:rPr lang="en-GB" dirty="0"/>
            </a:br>
            <a:r>
              <a:rPr lang="en-GB" dirty="0"/>
              <a:t>                </a:t>
            </a:r>
            <a:r>
              <a:rPr lang="en-GB" b="1" dirty="0"/>
              <a:t>file: service2.yml</a:t>
            </a:r>
          </a:p>
          <a:p>
            <a:r>
              <a:rPr lang="en-GB" b="1" dirty="0"/>
              <a:t>                service: my_service2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76799" y="4332983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service2.yml</a:t>
            </a:r>
            <a:br>
              <a:rPr lang="en-GB" dirty="0"/>
            </a:br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apple_service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		 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76798" y="1943101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service1.yml</a:t>
            </a:r>
            <a:br>
              <a:rPr lang="en-GB" dirty="0"/>
            </a:br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some_service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		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</a:p>
        </p:txBody>
      </p:sp>
      <p:cxnSp>
        <p:nvCxnSpPr>
          <p:cNvPr id="9" name="Straight Connector 8"/>
          <p:cNvCxnSpPr/>
          <p:nvPr/>
        </p:nvCxnSpPr>
        <p:spPr bwMode="auto">
          <a:xfrm flipV="1">
            <a:off x="480060" y="594360"/>
            <a:ext cx="7597140" cy="569214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708660" y="502920"/>
            <a:ext cx="7703820" cy="571500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1573531" y="5520511"/>
            <a:ext cx="29870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 LONGER SUPPORTED IN V3 AND ABOVE but you may see it around</a:t>
            </a:r>
          </a:p>
        </p:txBody>
      </p:sp>
    </p:spTree>
    <p:extLst>
      <p:ext uri="{BB962C8B-B14F-4D97-AF65-F5344CB8AC3E}">
        <p14:creationId xmlns:p14="http://schemas.microsoft.com/office/powerpoint/2010/main" val="524086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File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docker-compose.yml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54" y="1013460"/>
            <a:ext cx="7942446" cy="4825365"/>
          </a:xfrm>
        </p:spPr>
        <p:txBody>
          <a:bodyPr/>
          <a:lstStyle/>
          <a:p>
            <a:r>
              <a:rPr lang="en-GB" b="1" u="sng" dirty="0"/>
              <a:t>build</a:t>
            </a:r>
            <a:br>
              <a:rPr lang="en-GB" dirty="0"/>
            </a:br>
            <a:r>
              <a:rPr lang="en-GB" dirty="0" err="1"/>
              <a:t>Build</a:t>
            </a:r>
            <a:r>
              <a:rPr lang="en-GB" dirty="0"/>
              <a:t> the image for the container</a:t>
            </a:r>
            <a:br>
              <a:rPr lang="en-GB" dirty="0"/>
            </a:br>
            <a:r>
              <a:rPr lang="en-GB" dirty="0"/>
              <a:t>Either a string containing a path to the build context</a:t>
            </a:r>
            <a:br>
              <a:rPr lang="en-GB" dirty="0"/>
            </a:br>
            <a:r>
              <a:rPr lang="en-GB" b="1" i="1" dirty="0"/>
              <a:t>build: ./</a:t>
            </a:r>
            <a:r>
              <a:rPr lang="en-GB" b="1" i="1" dirty="0" err="1"/>
              <a:t>dir</a:t>
            </a:r>
            <a:br>
              <a:rPr lang="en-GB" b="1" i="1" dirty="0"/>
            </a:br>
            <a:r>
              <a:rPr lang="en-GB" dirty="0"/>
              <a:t>OR as an object with the path specified in “</a:t>
            </a:r>
            <a:r>
              <a:rPr lang="en-GB" i="1" dirty="0"/>
              <a:t>context</a:t>
            </a:r>
            <a:r>
              <a:rPr lang="en-GB" dirty="0"/>
              <a:t>” and optionally the “</a:t>
            </a:r>
            <a:r>
              <a:rPr lang="en-GB" i="1" dirty="0" err="1"/>
              <a:t>dockerfile</a:t>
            </a:r>
            <a:r>
              <a:rPr lang="en-GB" dirty="0"/>
              <a:t>” name and the ”</a:t>
            </a:r>
            <a:r>
              <a:rPr lang="en-GB" i="1" dirty="0" err="1"/>
              <a:t>args</a:t>
            </a:r>
            <a:r>
              <a:rPr lang="en-GB" dirty="0"/>
              <a:t>”</a:t>
            </a:r>
            <a:br>
              <a:rPr lang="en-GB" dirty="0"/>
            </a:br>
            <a:r>
              <a:rPr lang="en-GB" b="1" i="1" dirty="0"/>
              <a:t>build: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br>
              <a:rPr lang="en-GB" i="1" dirty="0"/>
            </a:b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         </a:t>
            </a:r>
            <a:r>
              <a:rPr lang="en-GB" i="1" dirty="0" err="1"/>
              <a:t>argname</a:t>
            </a:r>
            <a:r>
              <a:rPr lang="en-GB" i="1" dirty="0"/>
              <a:t> = </a:t>
            </a:r>
            <a:r>
              <a:rPr lang="en-GB" i="1" dirty="0" err="1"/>
              <a:t>argvalue</a:t>
            </a:r>
            <a:endParaRPr lang="en-GB" i="1" dirty="0"/>
          </a:p>
          <a:p>
            <a:endParaRPr lang="en-GB" i="1" dirty="0"/>
          </a:p>
          <a:p>
            <a:r>
              <a:rPr lang="en-GB" dirty="0"/>
              <a:t>Give your built image a name and tag using the keyword “image”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/>
              <a:t>build: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image</a:t>
            </a:r>
            <a:r>
              <a:rPr lang="en-GB" i="1" dirty="0"/>
              <a:t>: </a:t>
            </a:r>
            <a:r>
              <a:rPr lang="en-GB" i="1" dirty="0" err="1">
                <a:solidFill>
                  <a:srgbClr val="0070C0"/>
                </a:solidFill>
              </a:rPr>
              <a:t>my-image:my-tag</a:t>
            </a: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16417" y="3222487"/>
            <a:ext cx="47404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/>
              <a:t>context: </a:t>
            </a:r>
            <a:br>
              <a:rPr lang="en-GB" b="1" dirty="0"/>
            </a:br>
            <a:r>
              <a:rPr lang="en-GB" dirty="0"/>
              <a:t>Either a path to a directory containing a </a:t>
            </a:r>
            <a:r>
              <a:rPr lang="en-GB" dirty="0" err="1"/>
              <a:t>Dockerfile</a:t>
            </a:r>
            <a:r>
              <a:rPr lang="en-GB" dirty="0"/>
              <a:t>, or a </a:t>
            </a:r>
            <a:r>
              <a:rPr lang="en-GB" dirty="0" err="1"/>
              <a:t>url</a:t>
            </a:r>
            <a:r>
              <a:rPr lang="en-GB" dirty="0"/>
              <a:t> to a git repository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/>
              <a:t>dockerfile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name of file at this path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/>
              <a:t>args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values passed to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100913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Not compatible with Docker Swarm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64982" y="5940359"/>
            <a:ext cx="2687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https://docs.docker.com/compose/compose-file/</a:t>
            </a:r>
          </a:p>
        </p:txBody>
      </p:sp>
    </p:spTree>
    <p:extLst>
      <p:ext uri="{BB962C8B-B14F-4D97-AF65-F5344CB8AC3E}">
        <p14:creationId xmlns:p14="http://schemas.microsoft.com/office/powerpoint/2010/main" val="2380904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82" y="929639"/>
            <a:ext cx="4259178" cy="5567413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en-GB" b="1" dirty="0"/>
              <a:t>build</a:t>
            </a:r>
            <a:r>
              <a:rPr lang="en-GB" dirty="0"/>
              <a:t>: Build a custom image described in the </a:t>
            </a:r>
            <a:r>
              <a:rPr lang="en-GB" dirty="0" err="1"/>
              <a:t>DockerFile</a:t>
            </a:r>
            <a:br>
              <a:rPr lang="en-GB" dirty="0"/>
            </a:br>
            <a:r>
              <a:rPr lang="en-GB" dirty="0"/>
              <a:t>. = look for </a:t>
            </a:r>
            <a:r>
              <a:rPr lang="en-GB" dirty="0" err="1"/>
              <a:t>DockerFile</a:t>
            </a:r>
            <a:r>
              <a:rPr lang="en-GB" dirty="0"/>
              <a:t> in the current directory</a:t>
            </a:r>
          </a:p>
          <a:p>
            <a:r>
              <a:rPr lang="en-GB" b="1" dirty="0"/>
              <a:t>image</a:t>
            </a:r>
            <a:r>
              <a:rPr lang="en-GB" dirty="0"/>
              <a:t>: used in conjunction with </a:t>
            </a:r>
            <a:r>
              <a:rPr lang="en-GB" b="1" dirty="0"/>
              <a:t>build</a:t>
            </a:r>
            <a:r>
              <a:rPr lang="en-GB" dirty="0"/>
              <a:t>, it names the image we built e.g. the </a:t>
            </a:r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err="1"/>
              <a:t>userID</a:t>
            </a:r>
            <a:r>
              <a:rPr lang="en-GB" dirty="0"/>
              <a:t>/registry name and image name we require</a:t>
            </a:r>
          </a:p>
          <a:p>
            <a:r>
              <a:rPr lang="en-GB" b="1" dirty="0"/>
              <a:t>environment</a:t>
            </a:r>
            <a:r>
              <a:rPr lang="en-GB" dirty="0"/>
              <a:t>: specify an environment value for our application e.g.</a:t>
            </a:r>
            <a:br>
              <a:rPr lang="en-GB" dirty="0"/>
            </a:br>
            <a:r>
              <a:rPr lang="en-GB" dirty="0"/>
              <a:t>BUILD_TYPE = development</a:t>
            </a:r>
          </a:p>
          <a:p>
            <a:r>
              <a:rPr lang="en-GB" b="1" dirty="0"/>
              <a:t>ports</a:t>
            </a:r>
            <a:r>
              <a:rPr lang="en-GB" dirty="0"/>
              <a:t>: mapping the host port to the port number used by our application running in the container </a:t>
            </a:r>
            <a:r>
              <a:rPr lang="en-GB" sz="1600" dirty="0"/>
              <a:t>(</a:t>
            </a:r>
            <a:r>
              <a:rPr lang="en-GB" sz="1600" dirty="0" err="1"/>
              <a:t>HostPort</a:t>
            </a:r>
            <a:r>
              <a:rPr lang="en-GB" sz="1600" dirty="0"/>
              <a:t> : </a:t>
            </a:r>
            <a:r>
              <a:rPr lang="en-GB" sz="1600" dirty="0" err="1"/>
              <a:t>ContainerPort</a:t>
            </a:r>
            <a:r>
              <a:rPr lang="en-GB" sz="1600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196340"/>
            <a:ext cx="4621778" cy="369331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version: ‘3’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</a:t>
            </a:r>
            <a:r>
              <a:rPr lang="en-GB" b="1" dirty="0"/>
              <a:t>build</a:t>
            </a:r>
            <a:r>
              <a:rPr lang="en-GB" dirty="0"/>
              <a:t>:   .</a:t>
            </a:r>
          </a:p>
          <a:p>
            <a:r>
              <a:rPr lang="en-GB" dirty="0"/>
              <a:t>      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registryname</a:t>
            </a:r>
            <a:r>
              <a:rPr lang="en-GB" dirty="0"/>
              <a:t>/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b="1" dirty="0"/>
              <a:t>environment</a:t>
            </a:r>
            <a:r>
              <a:rPr lang="en-GB" dirty="0"/>
              <a:t>:</a:t>
            </a:r>
          </a:p>
          <a:p>
            <a:r>
              <a:rPr lang="en-GB" dirty="0"/>
              <a:t>                - </a:t>
            </a:r>
            <a:r>
              <a:rPr lang="en-GB" dirty="0" err="1"/>
              <a:t>env_optname</a:t>
            </a:r>
            <a:r>
              <a:rPr lang="en-GB" dirty="0"/>
              <a:t>=value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b="1" dirty="0"/>
              <a:t>ports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                - “80:80”</a:t>
            </a:r>
            <a:br>
              <a:rPr lang="en-GB" dirty="0"/>
            </a:br>
            <a:endParaRPr lang="en-GB" dirty="0"/>
          </a:p>
          <a:p>
            <a:r>
              <a:rPr lang="en-GB" dirty="0"/>
              <a:t>   </a:t>
            </a:r>
            <a:r>
              <a:rPr lang="en-GB" dirty="0" err="1"/>
              <a:t>existing_service</a:t>
            </a:r>
            <a:r>
              <a:rPr lang="en-GB" dirty="0"/>
              <a:t>:</a:t>
            </a:r>
          </a:p>
          <a:p>
            <a:r>
              <a:rPr lang="en-GB" dirty="0"/>
              <a:t>      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base_image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90264" y="131647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 the dot here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725295" y="1685806"/>
            <a:ext cx="1104900" cy="7297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457200" y="5379125"/>
            <a:ext cx="3481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existing already built baseline OS image, pulled from </a:t>
            </a:r>
            <a:r>
              <a:rPr lang="en-GB" dirty="0" err="1"/>
              <a:t>DockerHub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1783080" y="4945380"/>
            <a:ext cx="414705" cy="4337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3265736" y="4394300"/>
            <a:ext cx="143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Two services in this example</a:t>
            </a:r>
          </a:p>
        </p:txBody>
      </p:sp>
    </p:spTree>
    <p:extLst>
      <p:ext uri="{BB962C8B-B14F-4D97-AF65-F5344CB8AC3E}">
        <p14:creationId xmlns:p14="http://schemas.microsoft.com/office/powerpoint/2010/main" val="2324026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the </a:t>
            </a:r>
            <a:r>
              <a:rPr lang="en-GB" dirty="0" err="1"/>
              <a:t>Config</a:t>
            </a:r>
            <a:r>
              <a:rPr lang="en-GB" dirty="0"/>
              <a:t>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way of sanity checking your </a:t>
            </a:r>
            <a:r>
              <a:rPr lang="en-GB" dirty="0" err="1"/>
              <a:t>docker-compose.yml</a:t>
            </a:r>
            <a:r>
              <a:rPr lang="en-GB" dirty="0"/>
              <a:t> file is to use the command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 </a:t>
            </a:r>
            <a:r>
              <a:rPr lang="en-GB" i="1" dirty="0" err="1"/>
              <a:t>config</a:t>
            </a:r>
            <a:endParaRPr lang="en-GB" i="1" dirty="0"/>
          </a:p>
          <a:p>
            <a:endParaRPr lang="en-GB" i="1" dirty="0"/>
          </a:p>
          <a:p>
            <a:r>
              <a:rPr lang="en-GB" dirty="0"/>
              <a:t>Essentially, this dumps out the file contents but you can check if </a:t>
            </a:r>
            <a:r>
              <a:rPr lang="en-GB" dirty="0" err="1"/>
              <a:t>docker</a:t>
            </a:r>
            <a:r>
              <a:rPr lang="en-GB" dirty="0"/>
              <a:t>-compose will be reading the correct information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1743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Passing </a:t>
            </a:r>
            <a:r>
              <a:rPr lang="en-GB" dirty="0" err="1"/>
              <a:t>Args</a:t>
            </a:r>
            <a:r>
              <a:rPr lang="en-GB" dirty="0"/>
              <a:t> to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139"/>
            <a:ext cx="7029450" cy="957762"/>
          </a:xfrm>
        </p:spPr>
        <p:txBody>
          <a:bodyPr/>
          <a:lstStyle/>
          <a:p>
            <a:r>
              <a:rPr lang="en-GB" dirty="0"/>
              <a:t>Makes </a:t>
            </a:r>
            <a:r>
              <a:rPr lang="en-GB" dirty="0" err="1"/>
              <a:t>DockerFile</a:t>
            </a:r>
            <a:r>
              <a:rPr lang="en-GB" dirty="0"/>
              <a:t> more flexible</a:t>
            </a:r>
          </a:p>
          <a:p>
            <a:r>
              <a:rPr lang="en-GB" dirty="0"/>
              <a:t>Example: Change version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2825115" y="4171769"/>
            <a:ext cx="6118860" cy="2585323"/>
            <a:chOff x="1592580" y="2491740"/>
            <a:chExt cx="6118860" cy="2585323"/>
          </a:xfrm>
        </p:grpSpPr>
        <p:sp>
          <p:nvSpPr>
            <p:cNvPr id="5" name="TextBox 4"/>
            <p:cNvSpPr txBox="1"/>
            <p:nvPr/>
          </p:nvSpPr>
          <p:spPr>
            <a:xfrm>
              <a:off x="1592580" y="2491740"/>
              <a:ext cx="3365024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/>
                <a:t>DockerFile</a:t>
              </a:r>
              <a:endParaRPr lang="en-GB" b="1" u="sng" dirty="0"/>
            </a:p>
            <a:p>
              <a:endParaRPr lang="en-GB" dirty="0"/>
            </a:p>
            <a:p>
              <a:r>
                <a:rPr lang="en-GB" dirty="0">
                  <a:solidFill>
                    <a:srgbClr val="FF0000"/>
                  </a:solidFill>
                </a:rPr>
                <a:t>ARG  </a:t>
              </a:r>
              <a:r>
                <a:rPr lang="en-GB" b="1" dirty="0">
                  <a:solidFill>
                    <a:srgbClr val="FF0000"/>
                  </a:solidFill>
                </a:rPr>
                <a:t>APP_VERSION</a:t>
              </a:r>
            </a:p>
            <a:p>
              <a:endParaRPr lang="en-GB" dirty="0"/>
            </a:p>
            <a:p>
              <a:r>
                <a:rPr lang="en-GB" dirty="0"/>
                <a:t>FROM  </a:t>
              </a:r>
              <a:r>
                <a:rPr lang="en-GB" dirty="0" err="1"/>
                <a:t>nginx</a:t>
              </a:r>
              <a:r>
                <a:rPr lang="en-GB" dirty="0"/>
                <a:t>:</a:t>
              </a:r>
              <a:r>
                <a:rPr lang="en-GB" b="1" dirty="0">
                  <a:solidFill>
                    <a:srgbClr val="FF0000"/>
                  </a:solidFill>
                </a:rPr>
                <a:t>$</a:t>
              </a:r>
              <a:r>
                <a:rPr lang="en-GB" b="1" dirty="0"/>
                <a:t>APP_VERSION</a:t>
              </a:r>
            </a:p>
            <a:p>
              <a:endParaRPr lang="en-GB" dirty="0"/>
            </a:p>
            <a:p>
              <a:r>
                <a:rPr lang="en-GB" dirty="0"/>
                <a:t>WORKDIR /</a:t>
              </a:r>
              <a:r>
                <a:rPr lang="en-GB" dirty="0" err="1"/>
                <a:t>usr</a:t>
              </a:r>
              <a:r>
                <a:rPr lang="en-GB" dirty="0"/>
                <a:t>/</a:t>
              </a:r>
              <a:r>
                <a:rPr lang="en-GB" dirty="0" err="1"/>
                <a:t>src</a:t>
              </a:r>
              <a:r>
                <a:rPr lang="en-GB" dirty="0"/>
                <a:t>/app</a:t>
              </a:r>
            </a:p>
            <a:p>
              <a:endParaRPr lang="en-GB" dirty="0"/>
            </a:p>
            <a:p>
              <a:r>
                <a:rPr lang="en-GB" dirty="0"/>
                <a:t>etc., etc.</a:t>
              </a:r>
            </a:p>
          </p:txBody>
        </p:sp>
        <p:cxnSp>
          <p:nvCxnSpPr>
            <p:cNvPr id="7" name="Curved Connector 6"/>
            <p:cNvCxnSpPr>
              <a:endCxn id="5" idx="3"/>
            </p:cNvCxnSpPr>
            <p:nvPr/>
          </p:nvCxnSpPr>
          <p:spPr bwMode="auto">
            <a:xfrm>
              <a:off x="4114800" y="3169920"/>
              <a:ext cx="842804" cy="614482"/>
            </a:xfrm>
            <a:prstGeom prst="curvedConnector3">
              <a:avLst>
                <a:gd name="adj1" fmla="val 19131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TextBox 13"/>
            <p:cNvSpPr txBox="1"/>
            <p:nvPr/>
          </p:nvSpPr>
          <p:spPr>
            <a:xfrm>
              <a:off x="5882640" y="3169920"/>
              <a:ext cx="1828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Substitute value here</a:t>
              </a: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47164" y="2050732"/>
            <a:ext cx="5782352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docker-compose.yml</a:t>
            </a:r>
            <a:endParaRPr lang="en-GB" b="1" u="sng" dirty="0"/>
          </a:p>
          <a:p>
            <a:r>
              <a:rPr lang="en-GB" i="1" dirty="0"/>
              <a:t>build: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b="1" i="1" dirty="0"/>
              <a:t>APP_VERSION</a:t>
            </a:r>
            <a:r>
              <a:rPr lang="en-GB" i="1" dirty="0"/>
              <a:t> = 2.4.0-someapp4.6</a:t>
            </a:r>
            <a:endParaRPr lang="en-GB" dirty="0"/>
          </a:p>
        </p:txBody>
      </p:sp>
      <p:sp>
        <p:nvSpPr>
          <p:cNvPr id="17" name="Rounded Rectangle 16"/>
          <p:cNvSpPr/>
          <p:nvPr/>
        </p:nvSpPr>
        <p:spPr bwMode="auto">
          <a:xfrm>
            <a:off x="2537460" y="4107180"/>
            <a:ext cx="6466974" cy="2649912"/>
          </a:xfrm>
          <a:prstGeom prst="round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62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Specific Docker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706" y="1120736"/>
            <a:ext cx="3980093" cy="5221070"/>
          </a:xfrm>
        </p:spPr>
        <p:txBody>
          <a:bodyPr tIns="0" bIns="0"/>
          <a:lstStyle/>
          <a:p>
            <a:pPr marL="0" indent="0">
              <a:buNone/>
            </a:pPr>
            <a:r>
              <a:rPr lang="en-GB" b="1" u="sng" dirty="0"/>
              <a:t>Example: </a:t>
            </a:r>
            <a:r>
              <a:rPr lang="en-GB" b="1" u="sng" dirty="0" err="1"/>
              <a:t>docker-compose.yml</a:t>
            </a:r>
            <a:endParaRPr lang="en-GB" b="1" u="sng" dirty="0"/>
          </a:p>
          <a:p>
            <a:pPr marL="0" indent="0">
              <a:buNone/>
            </a:pPr>
            <a:r>
              <a:rPr lang="en-GB" dirty="0"/>
              <a:t>version: "3.6“</a:t>
            </a:r>
          </a:p>
          <a:p>
            <a:pPr marL="0" indent="0">
              <a:buNone/>
            </a:pPr>
            <a:r>
              <a:rPr lang="en-GB" dirty="0"/>
              <a:t>services:  </a:t>
            </a:r>
          </a:p>
          <a:p>
            <a:pPr marL="0" indent="0">
              <a:buNone/>
            </a:pPr>
            <a:r>
              <a:rPr lang="en-GB" dirty="0"/>
              <a:t>   webserver:    </a:t>
            </a:r>
          </a:p>
          <a:p>
            <a:pPr marL="0" indent="0">
              <a:buNone/>
            </a:pPr>
            <a:r>
              <a:rPr lang="en-GB" dirty="0"/>
              <a:t>       build:      </a:t>
            </a:r>
          </a:p>
          <a:p>
            <a:pPr marL="0" indent="0">
              <a:buNone/>
            </a:pPr>
            <a:r>
              <a:rPr lang="en-GB" dirty="0"/>
              <a:t>          </a:t>
            </a:r>
            <a:r>
              <a:rPr lang="en-GB" b="1" dirty="0"/>
              <a:t>context: .        </a:t>
            </a:r>
          </a:p>
          <a:p>
            <a:pPr marL="0" indent="0">
              <a:buNone/>
            </a:pPr>
            <a:r>
              <a:rPr lang="en-GB" b="1" dirty="0"/>
              <a:t>          </a:t>
            </a:r>
            <a:r>
              <a:rPr lang="en-GB" b="1" dirty="0" err="1"/>
              <a:t>dockerfile</a:t>
            </a:r>
            <a:r>
              <a:rPr lang="en-GB" b="1" dirty="0"/>
              <a:t>: </a:t>
            </a:r>
            <a:r>
              <a:rPr lang="en-GB" b="1" dirty="0" err="1"/>
              <a:t>Dockerfile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          target: </a:t>
            </a:r>
            <a:r>
              <a:rPr lang="en-GB" b="1" dirty="0">
                <a:solidFill>
                  <a:srgbClr val="FF0000"/>
                </a:solidFill>
              </a:rPr>
              <a:t>webserver</a:t>
            </a:r>
            <a:r>
              <a:rPr lang="en-GB" b="1" dirty="0"/>
              <a:t>    </a:t>
            </a:r>
          </a:p>
          <a:p>
            <a:pPr marL="0" indent="0">
              <a:buNone/>
            </a:pPr>
            <a:r>
              <a:rPr lang="en-GB" dirty="0"/>
              <a:t>    image: node-</a:t>
            </a:r>
            <a:r>
              <a:rPr lang="en-GB" dirty="0" err="1"/>
              <a:t>obs</a:t>
            </a:r>
            <a:r>
              <a:rPr lang="en-GB" dirty="0"/>
              <a:t>-webserver      </a:t>
            </a:r>
          </a:p>
          <a:p>
            <a:pPr marL="0" indent="0">
              <a:buNone/>
            </a:pPr>
            <a:r>
              <a:rPr lang="en-GB" dirty="0"/>
              <a:t>    restart: always    </a:t>
            </a:r>
          </a:p>
          <a:p>
            <a:pPr marL="0" indent="0">
              <a:buNone/>
            </a:pPr>
            <a:r>
              <a:rPr lang="en-GB" dirty="0"/>
              <a:t>    ports:</a:t>
            </a:r>
          </a:p>
          <a:p>
            <a:pPr marL="0" indent="0">
              <a:buNone/>
            </a:pPr>
            <a:r>
              <a:rPr lang="en-GB" dirty="0"/>
              <a:t>       - "81:</a:t>
            </a:r>
            <a:r>
              <a:rPr lang="en-GB" b="1" dirty="0"/>
              <a:t>80</a:t>
            </a:r>
            <a:r>
              <a:rPr lang="en-GB" dirty="0"/>
              <a:t>"    </a:t>
            </a:r>
          </a:p>
          <a:p>
            <a:pPr marL="0" indent="0">
              <a:buNone/>
            </a:pPr>
            <a:r>
              <a:rPr lang="en-GB" dirty="0"/>
              <a:t>    networks:</a:t>
            </a:r>
          </a:p>
          <a:p>
            <a:pPr marL="0" indent="0">
              <a:buNone/>
            </a:pPr>
            <a:r>
              <a:rPr lang="en-GB" dirty="0"/>
              <a:t>       - </a:t>
            </a:r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5389" y="1233807"/>
            <a:ext cx="2492990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docker-compose.yml</a:t>
            </a:r>
            <a:endParaRPr lang="en-GB" b="1" u="sng" dirty="0"/>
          </a:p>
          <a:p>
            <a:r>
              <a:rPr lang="en-GB" i="1" dirty="0"/>
              <a:t>build: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     target: </a:t>
            </a:r>
            <a:r>
              <a:rPr lang="en-GB" i="1" dirty="0" err="1"/>
              <a:t>targetname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1800" y="4316460"/>
            <a:ext cx="396216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webserver</a:t>
            </a:r>
          </a:p>
          <a:p>
            <a:r>
              <a:rPr lang="en-GB" dirty="0"/>
              <a:t>EXPOSE </a:t>
            </a:r>
            <a:r>
              <a:rPr lang="en-GB" b="1" dirty="0"/>
              <a:t>80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etc., etc.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2400" y="3898525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Dockerfile</a:t>
            </a:r>
            <a:endParaRPr lang="en-GB" b="1" u="sng" dirty="0"/>
          </a:p>
        </p:txBody>
      </p:sp>
      <p:cxnSp>
        <p:nvCxnSpPr>
          <p:cNvPr id="9" name="Elbow Connector 8"/>
          <p:cNvCxnSpPr>
            <a:stCxn id="10" idx="1"/>
            <a:endCxn id="6" idx="0"/>
          </p:cNvCxnSpPr>
          <p:nvPr/>
        </p:nvCxnSpPr>
        <p:spPr bwMode="auto">
          <a:xfrm rot="10800000" flipV="1">
            <a:off x="2182881" y="3490452"/>
            <a:ext cx="2718500" cy="826008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Left Brace 9"/>
          <p:cNvSpPr/>
          <p:nvPr/>
        </p:nvSpPr>
        <p:spPr bwMode="auto">
          <a:xfrm>
            <a:off x="4901381" y="3013587"/>
            <a:ext cx="260554" cy="95372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79746" y="2249470"/>
            <a:ext cx="156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Directory containing the </a:t>
            </a:r>
            <a:r>
              <a:rPr lang="en-GB" sz="1200" dirty="0" err="1"/>
              <a:t>dockerfile</a:t>
            </a:r>
            <a:endParaRPr lang="en-GB" sz="1200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6583680" y="2673275"/>
            <a:ext cx="763793" cy="38727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2300636" y="3537143"/>
            <a:ext cx="2196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The Docker build stage name (target) is “webserver”</a:t>
            </a:r>
          </a:p>
        </p:txBody>
      </p:sp>
    </p:spTree>
    <p:extLst>
      <p:ext uri="{BB962C8B-B14F-4D97-AF65-F5344CB8AC3E}">
        <p14:creationId xmlns:p14="http://schemas.microsoft.com/office/powerpoint/2010/main" val="1992558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087"/>
            <a:ext cx="7029450" cy="4787265"/>
          </a:xfrm>
        </p:spPr>
        <p:txBody>
          <a:bodyPr/>
          <a:lstStyle/>
          <a:p>
            <a:r>
              <a:rPr lang="en-GB" dirty="0"/>
              <a:t>Environment variables can be placed in a separate text files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Use instead of “environment” option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5120" y="1478280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82906" y="4511219"/>
            <a:ext cx="3223959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>
                <a:solidFill>
                  <a:srgbClr val="FF0000"/>
                </a:solidFill>
              </a:rPr>
              <a:t>env_file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- ./</a:t>
            </a:r>
            <a:r>
              <a:rPr lang="en-GB" dirty="0" err="1">
                <a:solidFill>
                  <a:srgbClr val="FF0000"/>
                </a:solidFill>
              </a:rPr>
              <a:t>somefile.env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8140" y="3377109"/>
            <a:ext cx="3435556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94176" y="2938134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err="1"/>
              <a:t>somefile.env</a:t>
            </a:r>
            <a:endParaRPr lang="en-GB" u="sng" dirty="0"/>
          </a:p>
          <a:p>
            <a:endParaRPr lang="en-GB" dirty="0"/>
          </a:p>
          <a:p>
            <a:r>
              <a:rPr lang="en-GB" dirty="0" err="1"/>
              <a:t>optname</a:t>
            </a:r>
            <a:r>
              <a:rPr lang="en-GB" dirty="0"/>
              <a:t>=value</a:t>
            </a:r>
          </a:p>
          <a:p>
            <a:r>
              <a:rPr lang="en-GB" dirty="0"/>
              <a:t>optname2=value2</a:t>
            </a:r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2865120" y="5211168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Centralise Build Decisions </a:t>
            </a:r>
            <a:br>
              <a:rPr lang="en-GB" dirty="0"/>
            </a:br>
            <a:r>
              <a:rPr lang="en-GB" dirty="0"/>
              <a:t>Using </a:t>
            </a:r>
            <a:r>
              <a:rPr lang="en-GB" dirty="0" err="1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592" y="1011351"/>
            <a:ext cx="2801383" cy="527050"/>
          </a:xfrm>
        </p:spPr>
        <p:txBody>
          <a:bodyPr/>
          <a:lstStyle/>
          <a:p>
            <a:r>
              <a:rPr lang="en-GB" dirty="0"/>
              <a:t>Example</a:t>
            </a:r>
            <a:br>
              <a:rPr lang="en-GB" dirty="0"/>
            </a:br>
            <a:r>
              <a:rPr lang="en-GB" dirty="0"/>
              <a:t>Choose build versions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28298" y="989598"/>
            <a:ext cx="5282215" cy="2031325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docker-compose.yml</a:t>
            </a:r>
            <a:endParaRPr lang="en-GB" b="1" u="sng" dirty="0"/>
          </a:p>
          <a:p>
            <a:r>
              <a:rPr lang="en-GB" i="1" dirty="0"/>
              <a:t>       </a:t>
            </a:r>
            <a:r>
              <a:rPr lang="en-GB" i="1" dirty="0" err="1"/>
              <a:t>image:myrepo</a:t>
            </a:r>
            <a:r>
              <a:rPr lang="en-GB" i="1" dirty="0"/>
              <a:t>/</a:t>
            </a:r>
            <a:r>
              <a:rPr lang="en-GB" b="1" i="1" dirty="0">
                <a:solidFill>
                  <a:srgbClr val="FF0000"/>
                </a:solidFill>
              </a:rPr>
              <a:t>${</a:t>
            </a:r>
            <a:r>
              <a:rPr lang="en-GB" b="1" dirty="0">
                <a:solidFill>
                  <a:srgbClr val="FF0000"/>
                </a:solidFill>
              </a:rPr>
              <a:t>NGINX_VERS}</a:t>
            </a:r>
            <a:endParaRPr lang="en-GB" b="1" i="1" dirty="0">
              <a:solidFill>
                <a:srgbClr val="FF0000"/>
              </a:solidFill>
            </a:endParaRPr>
          </a:p>
          <a:p>
            <a:r>
              <a:rPr lang="en-GB" i="1" dirty="0"/>
              <a:t>build:</a:t>
            </a:r>
            <a:br>
              <a:rPr lang="en-GB" i="1" dirty="0"/>
            </a:br>
            <a:r>
              <a:rPr lang="en-GB" i="1" dirty="0"/>
              <a:t>	context: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APP_VERSION = </a:t>
            </a:r>
            <a:r>
              <a:rPr lang="en-GB" b="1" dirty="0">
                <a:solidFill>
                  <a:srgbClr val="FF0000"/>
                </a:solidFill>
              </a:rPr>
              <a:t>${APP_VER}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5201528" y="3693966"/>
            <a:ext cx="3742447" cy="2649912"/>
            <a:chOff x="2537460" y="4107180"/>
            <a:chExt cx="3742447" cy="2649912"/>
          </a:xfrm>
        </p:grpSpPr>
        <p:sp>
          <p:nvSpPr>
            <p:cNvPr id="12" name="TextBox 11"/>
            <p:cNvSpPr txBox="1"/>
            <p:nvPr/>
          </p:nvSpPr>
          <p:spPr>
            <a:xfrm>
              <a:off x="2825115" y="4171769"/>
              <a:ext cx="345479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/>
                <a:t>DockerFile</a:t>
              </a:r>
              <a:endParaRPr lang="en-GB" b="1" u="sng" dirty="0"/>
            </a:p>
            <a:p>
              <a:endParaRPr lang="en-GB" dirty="0"/>
            </a:p>
            <a:p>
              <a:r>
                <a:rPr lang="en-GB" dirty="0"/>
                <a:t>ARG  APP_VERSION</a:t>
              </a:r>
            </a:p>
            <a:p>
              <a:endParaRPr lang="en-GB" dirty="0"/>
            </a:p>
            <a:p>
              <a:r>
                <a:rPr lang="en-GB" dirty="0"/>
                <a:t>FROM  </a:t>
              </a:r>
              <a:r>
                <a:rPr lang="en-GB" dirty="0" err="1"/>
                <a:t>nginx</a:t>
              </a:r>
              <a:r>
                <a:rPr lang="en-GB" dirty="0"/>
                <a:t>:$APP_VERSION</a:t>
              </a:r>
            </a:p>
            <a:p>
              <a:endParaRPr lang="en-GB" dirty="0"/>
            </a:p>
            <a:p>
              <a:r>
                <a:rPr lang="en-GB" dirty="0"/>
                <a:t>WORKDIR /</a:t>
              </a:r>
              <a:r>
                <a:rPr lang="en-GB" dirty="0" err="1"/>
                <a:t>usr</a:t>
              </a:r>
              <a:r>
                <a:rPr lang="en-GB" dirty="0"/>
                <a:t>/</a:t>
              </a:r>
              <a:r>
                <a:rPr lang="en-GB" dirty="0" err="1"/>
                <a:t>src</a:t>
              </a:r>
              <a:r>
                <a:rPr lang="en-GB" dirty="0"/>
                <a:t>/app</a:t>
              </a:r>
            </a:p>
            <a:p>
              <a:endParaRPr lang="en-GB" dirty="0"/>
            </a:p>
            <a:p>
              <a:r>
                <a:rPr lang="en-GB" dirty="0"/>
                <a:t>etc., etc.</a:t>
              </a:r>
            </a:p>
          </p:txBody>
        </p:sp>
        <p:sp>
          <p:nvSpPr>
            <p:cNvPr id="16" name="Rounded Rectangle 15"/>
            <p:cNvSpPr/>
            <p:nvPr/>
          </p:nvSpPr>
          <p:spPr bwMode="auto">
            <a:xfrm>
              <a:off x="2537460" y="4107180"/>
              <a:ext cx="3710940" cy="2649912"/>
            </a:xfrm>
            <a:prstGeom prst="roundRect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372316" y="458955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>
                <a:solidFill>
                  <a:srgbClr val="FF0000"/>
                </a:solidFill>
              </a:rPr>
              <a:t>env_file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- .env.txt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3592" y="3258413"/>
            <a:ext cx="3621405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env.txt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NGINX_VERS</a:t>
            </a:r>
            <a:r>
              <a:rPr lang="en-GB" dirty="0"/>
              <a:t> = niginx2.4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APP_VER</a:t>
            </a:r>
            <a:r>
              <a:rPr lang="en-GB" dirty="0"/>
              <a:t> = </a:t>
            </a:r>
            <a:r>
              <a:rPr lang="en-GB" i="1" dirty="0"/>
              <a:t>2.4.0-someapp4.6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 bwMode="auto">
          <a:xfrm rot="5400000" flipH="1" flipV="1">
            <a:off x="2050301" y="4900181"/>
            <a:ext cx="1675358" cy="792480"/>
          </a:xfrm>
          <a:prstGeom prst="bentConnector3">
            <a:avLst>
              <a:gd name="adj1" fmla="val -50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Elbow Connector 23"/>
          <p:cNvCxnSpPr>
            <a:stCxn id="19" idx="0"/>
            <a:endCxn id="15" idx="1"/>
          </p:cNvCxnSpPr>
          <p:nvPr/>
        </p:nvCxnSpPr>
        <p:spPr bwMode="auto">
          <a:xfrm rot="5400000" flipH="1" flipV="1">
            <a:off x="1979720" y="2009836"/>
            <a:ext cx="1253152" cy="1244003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>
            <a:endCxn id="16" idx="0"/>
          </p:cNvCxnSpPr>
          <p:nvPr/>
        </p:nvCxnSpPr>
        <p:spPr bwMode="auto">
          <a:xfrm>
            <a:off x="5039000" y="2567940"/>
            <a:ext cx="2017998" cy="112602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95499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5" y="1150219"/>
            <a:ext cx="8568590" cy="4313219"/>
          </a:xfrm>
        </p:spPr>
        <p:txBody>
          <a:bodyPr/>
          <a:lstStyle/>
          <a:p>
            <a:r>
              <a:rPr lang="en-GB" dirty="0"/>
              <a:t>By default </a:t>
            </a:r>
            <a:r>
              <a:rPr lang="en-GB" b="1" dirty="0"/>
              <a:t>containers are named after the service name </a:t>
            </a:r>
            <a:r>
              <a:rPr lang="en-GB" dirty="0"/>
              <a:t>provided in the Docker Compose file (</a:t>
            </a:r>
            <a:r>
              <a:rPr lang="en-GB" i="1" u="sng" dirty="0"/>
              <a:t>which is often the same as the image name if you are pulling a public image</a:t>
            </a:r>
            <a:r>
              <a:rPr lang="en-GB" dirty="0"/>
              <a:t>)</a:t>
            </a:r>
          </a:p>
          <a:p>
            <a:r>
              <a:rPr lang="en-GB" dirty="0"/>
              <a:t>These names </a:t>
            </a:r>
            <a:r>
              <a:rPr lang="en-GB" b="1" dirty="0"/>
              <a:t>must be unique</a:t>
            </a:r>
          </a:p>
          <a:p>
            <a:r>
              <a:rPr lang="en-GB" dirty="0"/>
              <a:t>You can provide a custom name using the option in the Docker Compose file</a:t>
            </a:r>
            <a:br>
              <a:rPr lang="en-GB" dirty="0"/>
            </a:br>
            <a:r>
              <a:rPr lang="en-GB" b="1" dirty="0" err="1"/>
              <a:t>container_name</a:t>
            </a:r>
            <a:r>
              <a:rPr lang="en-GB" dirty="0"/>
              <a:t> :  </a:t>
            </a:r>
            <a:r>
              <a:rPr lang="en-GB" dirty="0" err="1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51902" y="3542499"/>
            <a:ext cx="5036956" cy="2308324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   </a:t>
            </a:r>
            <a:r>
              <a:rPr lang="en-GB" dirty="0" err="1"/>
              <a:t>my_servicename</a:t>
            </a:r>
            <a:r>
              <a:rPr lang="en-GB" dirty="0"/>
              <a:t>:</a:t>
            </a:r>
          </a:p>
          <a:p>
            <a:r>
              <a:rPr lang="en-GB" b="1" dirty="0"/>
              <a:t>              </a:t>
            </a:r>
            <a:r>
              <a:rPr lang="en-GB" b="1" dirty="0" err="1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>
                <a:solidFill>
                  <a:srgbClr val="FF0000"/>
                </a:solidFill>
              </a:rPr>
              <a:t>'</a:t>
            </a:r>
          </a:p>
          <a:p>
            <a:r>
              <a:rPr lang="en-GB" dirty="0"/>
              <a:t>              build: </a:t>
            </a:r>
          </a:p>
          <a:p>
            <a:r>
              <a:rPr lang="en-GB" dirty="0"/>
              <a:t>                       context: ./bin/webserver</a:t>
            </a:r>
          </a:p>
          <a:p>
            <a:r>
              <a:rPr lang="en-GB" dirty="0"/>
              <a:t>          etc., etc.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02180" y="633747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This is not compatible with Docker Swarm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928880"/>
            <a:ext cx="7406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>
                <a:solidFill>
                  <a:srgbClr val="00B0F0"/>
                </a:solidFill>
              </a:rPr>
              <a:t>--name </a:t>
            </a:r>
            <a:r>
              <a:rPr lang="en-GB" b="1" dirty="0">
                <a:solidFill>
                  <a:srgbClr val="FF0000"/>
                </a:solidFill>
              </a:rPr>
              <a:t>e.g. when running a public image</a:t>
            </a: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1218"/>
            <a:ext cx="7174230" cy="5047608"/>
          </a:xfrm>
        </p:spPr>
        <p:txBody>
          <a:bodyPr/>
          <a:lstStyle/>
          <a:p>
            <a:r>
              <a:rPr lang="en-GB" dirty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</a:p>
          <a:p>
            <a:r>
              <a:rPr lang="en-GB" dirty="0"/>
              <a:t>Docker does not support automatic service discovery on the default bridge network. </a:t>
            </a:r>
          </a:p>
          <a:p>
            <a:r>
              <a:rPr lang="en-GB" dirty="0"/>
              <a:t>If you want containers to be able to resolve IP addresses by the container name (by default this is the service name), you should use user-defined networks instead.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uses a build in DNS server so this name can be used in your code running the container if it needs to connect to another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ls </a:t>
            </a:r>
            <a:br>
              <a:rPr lang="en-GB" dirty="0"/>
            </a:br>
            <a:r>
              <a:rPr lang="en-GB" dirty="0"/>
              <a:t>NETWORK ID		NAME			DRIVER</a:t>
            </a:r>
            <a:br>
              <a:rPr lang="en-GB" dirty="0"/>
            </a:br>
            <a:r>
              <a:rPr lang="en-GB" dirty="0"/>
              <a:t>d83839999		</a:t>
            </a:r>
            <a:r>
              <a:rPr lang="en-GB" dirty="0" err="1"/>
              <a:t>my_imagename</a:t>
            </a:r>
            <a:r>
              <a:rPr lang="en-GB" dirty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inspect </a:t>
            </a:r>
            <a:r>
              <a:rPr lang="en-GB" i="1" dirty="0" err="1"/>
              <a:t>my_imagename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containers are connected to the “default” network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User-defined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a user-defined 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names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Write your code using the “service name” when code in one container needs to connect to the other</a:t>
            </a:r>
          </a:p>
          <a:p>
            <a:r>
              <a:rPr lang="en-GB" dirty="0"/>
              <a:t>Specify networks in Docker compose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3827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860" y="1036320"/>
            <a:ext cx="5692140" cy="3345180"/>
          </a:xfrm>
        </p:spPr>
        <p:txBody>
          <a:bodyPr/>
          <a:lstStyle/>
          <a:p>
            <a:r>
              <a:rPr lang="en-GB" dirty="0"/>
              <a:t>Create networks to connect services</a:t>
            </a:r>
          </a:p>
          <a:p>
            <a:r>
              <a:rPr lang="en-GB" dirty="0"/>
              <a:t>You can specify IPV4 and IPV6 addresses if you wish</a:t>
            </a:r>
          </a:p>
          <a:p>
            <a:r>
              <a:rPr lang="en-GB" dirty="0"/>
              <a:t>Containers on each network are identified by their service names. However, you can </a:t>
            </a:r>
            <a:r>
              <a:rPr lang="en-GB" u="sng" dirty="0"/>
              <a:t>optionally</a:t>
            </a:r>
            <a:r>
              <a:rPr lang="en-GB" dirty="0"/>
              <a:t> use aliases (alternative hostnames) for a service </a:t>
            </a:r>
            <a:r>
              <a:rPr lang="en-GB" u="sng" dirty="0"/>
              <a:t>per</a:t>
            </a:r>
            <a:r>
              <a:rPr lang="en-GB" dirty="0"/>
              <a:t> network the service is on </a:t>
            </a:r>
          </a:p>
          <a:p>
            <a:r>
              <a:rPr lang="en-GB" dirty="0"/>
              <a:t>You can optionally specify the </a:t>
            </a:r>
            <a:r>
              <a:rPr lang="en-GB" u="sng" dirty="0"/>
              <a:t>driver</a:t>
            </a:r>
            <a:r>
              <a:rPr lang="en-GB" dirty="0"/>
              <a:t> as </a:t>
            </a:r>
            <a:r>
              <a:rPr lang="en-GB" i="1" dirty="0"/>
              <a:t>bridge</a:t>
            </a:r>
            <a:r>
              <a:rPr lang="en-GB" dirty="0"/>
              <a:t> for a network on a single host or as </a:t>
            </a:r>
            <a:r>
              <a:rPr lang="en-GB" i="1" dirty="0"/>
              <a:t>overlay</a:t>
            </a:r>
            <a:r>
              <a:rPr lang="en-GB" dirty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3785"/>
            <a:ext cx="2872740" cy="618630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version: '2'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>
                <a:solidFill>
                  <a:srgbClr val="FF0000"/>
                </a:solidFill>
              </a:rPr>
              <a:t>legacy</a:t>
            </a: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98545" y="4640580"/>
            <a:ext cx="487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Three services “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”, “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”, “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” connected by two networks “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” and “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network.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668780" y="3048000"/>
            <a:ext cx="1706880" cy="960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1607820" y="3048000"/>
            <a:ext cx="1760220" cy="1722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Networks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68441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95808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db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336989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934595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new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6247296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585161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233430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legacy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613413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10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database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98074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 all networks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ls</a:t>
            </a:r>
          </a:p>
          <a:p>
            <a:endParaRPr lang="en-GB" dirty="0"/>
          </a:p>
          <a:p>
            <a:r>
              <a:rPr lang="en-GB" dirty="0"/>
              <a:t>Tidy up unused networks:</a:t>
            </a:r>
          </a:p>
          <a:p>
            <a:r>
              <a:rPr lang="en-GB" i="1" dirty="0" err="1"/>
              <a:t>docker</a:t>
            </a:r>
            <a:r>
              <a:rPr lang="en-GB" i="1" dirty="0"/>
              <a:t> network prune</a:t>
            </a:r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3010" y="844550"/>
            <a:ext cx="7029450" cy="4114800"/>
          </a:xfrm>
        </p:spPr>
        <p:txBody>
          <a:bodyPr/>
          <a:lstStyle/>
          <a:p>
            <a:r>
              <a:rPr lang="en-GB" dirty="0"/>
              <a:t>You may come across </a:t>
            </a:r>
            <a:r>
              <a:rPr lang="en-GB" dirty="0" err="1"/>
              <a:t>docker-compose.yml</a:t>
            </a:r>
            <a:r>
              <a:rPr lang="en-GB" dirty="0"/>
              <a:t> files using the keyword “links“</a:t>
            </a:r>
          </a:p>
          <a:p>
            <a:r>
              <a:rPr lang="en-GB" dirty="0"/>
              <a:t>However, this is now obsoleted and we should use networks instead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520" y="2846705"/>
            <a:ext cx="3436620" cy="27838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/>
              <a:t>OBSOLETE APPROACH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   web:</a:t>
            </a:r>
            <a:br>
              <a:rPr lang="en-GB" dirty="0"/>
            </a:br>
            <a:r>
              <a:rPr lang="en-GB" dirty="0"/>
              <a:t>             image: </a:t>
            </a:r>
            <a:r>
              <a:rPr lang="en-GB" dirty="0" err="1"/>
              <a:t>someimage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   - database</a:t>
            </a:r>
          </a:p>
          <a:p>
            <a:endParaRPr lang="en-GB" dirty="0"/>
          </a:p>
          <a:p>
            <a:r>
              <a:rPr lang="en-GB" dirty="0"/>
              <a:t>     database:</a:t>
            </a:r>
            <a:br>
              <a:rPr lang="en-GB" dirty="0"/>
            </a:br>
            <a:r>
              <a:rPr lang="en-GB" dirty="0"/>
              <a:t>              image: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0575" y="2374265"/>
            <a:ext cx="3436620" cy="41687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/>
              <a:t>NEW APPROACH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     web:</a:t>
            </a:r>
            <a:br>
              <a:rPr lang="en-GB" dirty="0"/>
            </a:br>
            <a:r>
              <a:rPr lang="en-GB" dirty="0"/>
              <a:t>             image: </a:t>
            </a:r>
            <a:r>
              <a:rPr lang="en-GB" dirty="0" err="1"/>
              <a:t>someimage</a:t>
            </a:r>
            <a:endParaRPr lang="en-GB" dirty="0"/>
          </a:p>
          <a:p>
            <a:r>
              <a:rPr lang="en-GB" dirty="0"/>
              <a:t>             networks: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     database:</a:t>
            </a:r>
            <a:br>
              <a:rPr lang="en-GB" dirty="0"/>
            </a:br>
            <a:r>
              <a:rPr lang="en-GB" dirty="0"/>
              <a:t>              image: </a:t>
            </a:r>
            <a:r>
              <a:rPr lang="en-GB" dirty="0" err="1"/>
              <a:t>someimage</a:t>
            </a:r>
            <a:br>
              <a:rPr lang="en-GB" dirty="0"/>
            </a:br>
            <a:r>
              <a:rPr lang="en-GB" dirty="0"/>
              <a:t>              networks: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networks:</a:t>
            </a:r>
            <a:br>
              <a:rPr lang="en-GB" dirty="0"/>
            </a:br>
            <a:r>
              <a:rPr lang="en-GB" dirty="0"/>
              <a:t>          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windows users have experienced problems with volumes.</a:t>
            </a:r>
          </a:p>
          <a:p>
            <a:r>
              <a:rPr lang="en-GB" dirty="0"/>
              <a:t>A possible solution is to use code such as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 not use flash drives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44945" y="3094716"/>
            <a:ext cx="4147770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volumes:</a:t>
            </a:r>
          </a:p>
          <a:p>
            <a:r>
              <a:rPr lang="en-GB" dirty="0"/>
              <a:t>      - type: bind</a:t>
            </a:r>
          </a:p>
          <a:p>
            <a:r>
              <a:rPr lang="en-GB" dirty="0"/>
              <a:t>        source: ./</a:t>
            </a:r>
            <a:r>
              <a:rPr lang="en-GB" dirty="0" err="1"/>
              <a:t>source_local_directory</a:t>
            </a:r>
            <a:endParaRPr lang="en-GB" dirty="0"/>
          </a:p>
          <a:p>
            <a:r>
              <a:rPr lang="en-GB" dirty="0"/>
              <a:t>        target: c:\target_directory</a:t>
            </a:r>
          </a:p>
          <a:p>
            <a:r>
              <a:rPr lang="en-GB" dirty="0"/>
              <a:t>        bind:</a:t>
            </a:r>
          </a:p>
          <a:p>
            <a:r>
              <a:rPr lang="en-GB" dirty="0"/>
              <a:t>          propagation: cached</a:t>
            </a:r>
          </a:p>
        </p:txBody>
      </p:sp>
    </p:spTree>
    <p:extLst>
      <p:ext uri="{BB962C8B-B14F-4D97-AF65-F5344CB8AC3E}">
        <p14:creationId xmlns:p14="http://schemas.microsoft.com/office/powerpoint/2010/main" val="1462795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216" y="855343"/>
            <a:ext cx="3120390" cy="41148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LONG FORMAT</a:t>
            </a:r>
          </a:p>
          <a:p>
            <a:pPr marL="0" indent="0">
              <a:buNone/>
            </a:pPr>
            <a:r>
              <a:rPr lang="en-GB" dirty="0"/>
              <a:t>ports:</a:t>
            </a:r>
          </a:p>
          <a:p>
            <a:pPr marL="0" indent="0">
              <a:buNone/>
            </a:pPr>
            <a:r>
              <a:rPr lang="en-GB" dirty="0"/>
              <a:t>  - target: 80</a:t>
            </a:r>
          </a:p>
          <a:p>
            <a:pPr marL="0" indent="0">
              <a:buNone/>
            </a:pPr>
            <a:r>
              <a:rPr lang="en-GB" dirty="0"/>
              <a:t>    published: 8080</a:t>
            </a:r>
          </a:p>
          <a:p>
            <a:pPr marL="0" indent="0">
              <a:buNone/>
            </a:pPr>
            <a:r>
              <a:rPr lang="en-GB" dirty="0"/>
              <a:t>    protocol: </a:t>
            </a:r>
            <a:r>
              <a:rPr lang="en-GB" dirty="0" err="1"/>
              <a:t>tcp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43124" y="855343"/>
            <a:ext cx="440085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EQUIVALENT SHORT FORMAT</a:t>
            </a:r>
          </a:p>
          <a:p>
            <a:r>
              <a:rPr lang="en-GB" dirty="0" err="1"/>
              <a:t>ContainerPort</a:t>
            </a:r>
            <a:r>
              <a:rPr lang="en-GB" dirty="0"/>
              <a:t> e.g. “3000”</a:t>
            </a:r>
          </a:p>
          <a:p>
            <a:r>
              <a:rPr lang="en-GB" i="1" dirty="0"/>
              <a:t>“</a:t>
            </a:r>
            <a:r>
              <a:rPr lang="en-GB" i="1" dirty="0" err="1"/>
              <a:t>HostPort</a:t>
            </a:r>
            <a:r>
              <a:rPr lang="en-GB" b="1" i="1" dirty="0" err="1">
                <a:solidFill>
                  <a:srgbClr val="FF0000"/>
                </a:solidFill>
              </a:rPr>
              <a:t>:</a:t>
            </a:r>
            <a:r>
              <a:rPr lang="en-GB" i="1" dirty="0" err="1"/>
              <a:t>ContainerPort</a:t>
            </a:r>
            <a:r>
              <a:rPr lang="en-GB" i="1" dirty="0"/>
              <a:t>”</a:t>
            </a:r>
            <a:r>
              <a:rPr lang="en-GB" dirty="0"/>
              <a:t> e.g.</a:t>
            </a:r>
            <a:br>
              <a:rPr lang="en-GB" dirty="0"/>
            </a:br>
            <a:r>
              <a:rPr lang="en-GB" dirty="0"/>
              <a:t>“8080:80” web server port 80 is exposed to host as 8080 i.e. use 8080 in your browser (Default protocol is TCP)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</a:t>
            </a:r>
            <a:r>
              <a:rPr lang="da-DK" b="1" dirty="0"/>
              <a:t>udp</a:t>
            </a:r>
            <a:r>
              <a:rPr lang="da-DK" dirty="0"/>
              <a:t>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4138863"/>
            <a:ext cx="36768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In a </a:t>
            </a:r>
            <a:r>
              <a:rPr lang="en-GB" dirty="0" err="1"/>
              <a:t>docker</a:t>
            </a:r>
            <a:r>
              <a:rPr lang="en-GB" dirty="0"/>
              <a:t> compose file, when using the </a:t>
            </a:r>
            <a:r>
              <a:rPr lang="en-GB" u="sng" dirty="0"/>
              <a:t>short format </a:t>
            </a:r>
            <a:r>
              <a:rPr lang="en-GB" dirty="0"/>
              <a:t>always explicitly specify your </a:t>
            </a:r>
            <a:r>
              <a:rPr lang="en-GB" b="1" dirty="0"/>
              <a:t>port mappings as strings</a:t>
            </a:r>
            <a:r>
              <a:rPr lang="en-GB" dirty="0"/>
              <a:t>.</a:t>
            </a:r>
          </a:p>
          <a:p>
            <a:r>
              <a:rPr lang="en-GB" dirty="0"/>
              <a:t>YAML parsing of numbers produces erroneous results for port numbers less than 60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86400" y="6398825"/>
            <a:ext cx="15960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Needs UDP not TCP</a:t>
            </a:r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the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5643613"/>
          </a:xfrm>
        </p:spPr>
        <p:txBody>
          <a:bodyPr/>
          <a:lstStyle/>
          <a:p>
            <a:r>
              <a:rPr lang="en-GB" dirty="0"/>
              <a:t>Build the Docker containers, volumes and networks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build</a:t>
            </a:r>
          </a:p>
          <a:p>
            <a:pPr lvl="1"/>
            <a:r>
              <a:rPr lang="en-GB" dirty="0"/>
              <a:t>By default it looks for the file </a:t>
            </a:r>
            <a:r>
              <a:rPr lang="en-GB" b="1" dirty="0" err="1"/>
              <a:t>docker-compose.yml</a:t>
            </a:r>
            <a:endParaRPr lang="en-GB" b="1" dirty="0"/>
          </a:p>
          <a:p>
            <a:r>
              <a:rPr lang="en-GB" dirty="0"/>
              <a:t>Built images are cached so they do not rebuild if they have not been changed</a:t>
            </a:r>
          </a:p>
          <a:p>
            <a:pPr lvl="1"/>
            <a:r>
              <a:rPr lang="en-GB" dirty="0"/>
              <a:t>To turn off the caching use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build --no-cache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u="sng" dirty="0"/>
              <a:t>Build and Run</a:t>
            </a:r>
          </a:p>
          <a:p>
            <a:r>
              <a:rPr lang="en-GB" i="1" dirty="0" err="1"/>
              <a:t>docker</a:t>
            </a:r>
            <a:r>
              <a:rPr lang="en-GB" i="1" dirty="0"/>
              <a:t>-compose up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will build the images </a:t>
            </a:r>
            <a:r>
              <a:rPr lang="en-GB" dirty="0"/>
              <a:t>if they do not already exist. </a:t>
            </a:r>
          </a:p>
          <a:p>
            <a:pPr lvl="1"/>
            <a:r>
              <a:rPr lang="en-GB" dirty="0"/>
              <a:t>However, if you make changes to a </a:t>
            </a:r>
            <a:r>
              <a:rPr lang="en-GB" dirty="0" err="1"/>
              <a:t>Dockerfile</a:t>
            </a:r>
            <a:r>
              <a:rPr lang="en-GB" dirty="0"/>
              <a:t> an image is based on, then this command will not rebuild that image.</a:t>
            </a:r>
            <a:br>
              <a:rPr lang="en-GB" dirty="0"/>
            </a:br>
            <a:r>
              <a:rPr lang="en-GB" dirty="0"/>
              <a:t>Therefore, it might be safer to explicitly force a rebuild by specifying the --build option e.g.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up  </a:t>
            </a:r>
            <a:r>
              <a:rPr lang="en-GB" i="1" dirty="0">
                <a:solidFill>
                  <a:srgbClr val="FF0000"/>
                </a:solidFill>
              </a:rPr>
              <a:t>--build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3613" y="3321605"/>
            <a:ext cx="526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https://www.youtube.com/watch?v=4EqysCR3mjo</a:t>
            </a:r>
          </a:p>
        </p:txBody>
      </p:sp>
    </p:spTree>
    <p:extLst>
      <p:ext uri="{BB962C8B-B14F-4D97-AF65-F5344CB8AC3E}">
        <p14:creationId xmlns:p14="http://schemas.microsoft.com/office/powerpoint/2010/main" val="12218948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692390" cy="52578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Similar to Docker container commands</a:t>
            </a:r>
          </a:p>
          <a:p>
            <a:r>
              <a:rPr lang="en-GB" dirty="0" err="1"/>
              <a:t>docker</a:t>
            </a:r>
            <a:r>
              <a:rPr lang="en-GB" dirty="0"/>
              <a:t>-compose help</a:t>
            </a:r>
          </a:p>
          <a:p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ps</a:t>
            </a:r>
            <a:r>
              <a:rPr lang="en-GB" dirty="0"/>
              <a:t>: look at running services (i.e. containers)</a:t>
            </a:r>
          </a:p>
          <a:p>
            <a:r>
              <a:rPr lang="en-GB" dirty="0" err="1"/>
              <a:t>docker</a:t>
            </a:r>
            <a:r>
              <a:rPr lang="en-GB" dirty="0"/>
              <a:t>-compose top</a:t>
            </a:r>
          </a:p>
          <a:p>
            <a:r>
              <a:rPr lang="en-GB" dirty="0" err="1"/>
              <a:t>docker</a:t>
            </a:r>
            <a:r>
              <a:rPr lang="en-GB" dirty="0"/>
              <a:t>-compose logs --follow</a:t>
            </a:r>
          </a:p>
          <a:p>
            <a:r>
              <a:rPr lang="en-GB" dirty="0" err="1"/>
              <a:t>docker</a:t>
            </a:r>
            <a:r>
              <a:rPr lang="en-GB" dirty="0"/>
              <a:t>-compose logs  </a:t>
            </a:r>
            <a:r>
              <a:rPr lang="en-GB" dirty="0" err="1"/>
              <a:t>my_service</a:t>
            </a:r>
            <a:r>
              <a:rPr lang="en-GB" dirty="0"/>
              <a:t>  --follow</a:t>
            </a:r>
          </a:p>
          <a:p>
            <a:r>
              <a:rPr lang="en-GB" dirty="0" err="1"/>
              <a:t>docker</a:t>
            </a:r>
            <a:r>
              <a:rPr lang="en-GB" dirty="0"/>
              <a:t>-compose start</a:t>
            </a:r>
          </a:p>
          <a:p>
            <a:r>
              <a:rPr lang="en-GB" dirty="0" err="1"/>
              <a:t>docker</a:t>
            </a:r>
            <a:r>
              <a:rPr lang="en-GB" dirty="0"/>
              <a:t>-compose stop</a:t>
            </a:r>
          </a:p>
          <a:p>
            <a:r>
              <a:rPr lang="en-GB" dirty="0" err="1"/>
              <a:t>docker</a:t>
            </a:r>
            <a:r>
              <a:rPr lang="en-GB" dirty="0"/>
              <a:t>-compose restart</a:t>
            </a:r>
          </a:p>
          <a:p>
            <a:r>
              <a:rPr lang="en-GB" dirty="0" err="1"/>
              <a:t>docker</a:t>
            </a:r>
            <a:r>
              <a:rPr lang="en-GB" dirty="0"/>
              <a:t>-compose build</a:t>
            </a:r>
          </a:p>
          <a:p>
            <a:r>
              <a:rPr lang="en-GB" dirty="0" err="1"/>
              <a:t>docker</a:t>
            </a:r>
            <a:r>
              <a:rPr lang="en-GB" dirty="0"/>
              <a:t>-compose up   [--build [--no-cache]]</a:t>
            </a:r>
          </a:p>
          <a:p>
            <a:r>
              <a:rPr lang="en-GB" dirty="0" err="1"/>
              <a:t>docker</a:t>
            </a:r>
            <a:r>
              <a:rPr lang="en-GB" dirty="0"/>
              <a:t>-compose down</a:t>
            </a:r>
          </a:p>
          <a:p>
            <a:r>
              <a:rPr lang="en-GB" dirty="0" err="1"/>
              <a:t>docker</a:t>
            </a:r>
            <a:r>
              <a:rPr lang="en-GB" dirty="0"/>
              <a:t>-compose kill</a:t>
            </a:r>
          </a:p>
          <a:p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rm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54688"/>
            <a:ext cx="7029450" cy="5061585"/>
          </a:xfrm>
        </p:spPr>
        <p:txBody>
          <a:bodyPr/>
          <a:lstStyle/>
          <a:p>
            <a:r>
              <a:rPr lang="en-GB" dirty="0"/>
              <a:t>Builds, (re)creates, starts, and attaches to containers for a 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services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dirty="0"/>
              <a:t>Aggregates the output of each container (essentially running </a:t>
            </a:r>
            <a:r>
              <a:rPr lang="en-GB" dirty="0" err="1"/>
              <a:t>docker</a:t>
            </a:r>
            <a:r>
              <a:rPr lang="en-GB" dirty="0"/>
              <a:t>-compose logs -f). </a:t>
            </a:r>
          </a:p>
          <a:p>
            <a:r>
              <a:rPr lang="en-GB" dirty="0"/>
              <a:t>When the command exits, all containers are stopped OR -d or --detach starts the containers in the background and leaves them running</a:t>
            </a:r>
          </a:p>
          <a:p>
            <a:r>
              <a:rPr lang="en-GB" dirty="0"/>
              <a:t>Example: MySQL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18360" y="4843244"/>
            <a:ext cx="407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-f  </a:t>
            </a:r>
            <a:r>
              <a:rPr lang="en-GB" i="1" dirty="0" err="1"/>
              <a:t>mysql.yml</a:t>
            </a:r>
            <a:r>
              <a:rPr lang="en-GB" i="1" dirty="0"/>
              <a:t>  up   -d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62475" y="5726410"/>
            <a:ext cx="400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Specify name of </a:t>
            </a:r>
            <a:r>
              <a:rPr lang="en-GB" dirty="0" err="1"/>
              <a:t>docker</a:t>
            </a:r>
            <a:r>
              <a:rPr lang="en-GB" dirty="0"/>
              <a:t> compose file, the default is </a:t>
            </a:r>
            <a:r>
              <a:rPr lang="en-GB" dirty="0" err="1"/>
              <a:t>docker-compose.yml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853940" y="5212576"/>
            <a:ext cx="281940" cy="4795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50520" y="5428456"/>
            <a:ext cx="2941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--file</a:t>
            </a:r>
            <a:br>
              <a:rPr lang="en-GB" dirty="0"/>
            </a:br>
            <a:r>
              <a:rPr lang="en-GB" dirty="0"/>
              <a:t>-f</a:t>
            </a:r>
            <a:br>
              <a:rPr lang="en-GB" dirty="0"/>
            </a:br>
            <a:r>
              <a:rPr lang="en-GB" dirty="0"/>
              <a:t>Specify compose file name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55969" y="414273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(Optionally)</a:t>
            </a:r>
            <a:br>
              <a:rPr lang="en-GB" dirty="0"/>
            </a:br>
            <a:r>
              <a:rPr lang="en-GB" dirty="0"/>
              <a:t>Force build</a:t>
            </a:r>
          </a:p>
        </p:txBody>
      </p:sp>
      <p:cxnSp>
        <p:nvCxnSpPr>
          <p:cNvPr id="11" name="Elbow Connector 10"/>
          <p:cNvCxnSpPr>
            <a:stCxn id="6" idx="1"/>
            <a:endCxn id="23" idx="0"/>
          </p:cNvCxnSpPr>
          <p:nvPr/>
        </p:nvCxnSpPr>
        <p:spPr bwMode="auto">
          <a:xfrm rot="10800000" flipV="1">
            <a:off x="6697469" y="4465901"/>
            <a:ext cx="658500" cy="375150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6284535" y="4841051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--build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images (as defined in the Compose file) created by a call to the “up” command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Remove the images when we finish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26369" y="2663122"/>
            <a:ext cx="2501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6580" y="3881641"/>
            <a:ext cx="310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down  --</a:t>
            </a:r>
            <a:r>
              <a:rPr lang="en-GB" i="1" dirty="0" err="1"/>
              <a:t>rmi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Execute Command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65" y="1633537"/>
            <a:ext cx="7566660" cy="3281363"/>
          </a:xfrm>
        </p:spPr>
        <p:txBody>
          <a:bodyPr/>
          <a:lstStyle/>
          <a:p>
            <a:r>
              <a:rPr lang="en-GB" dirty="0"/>
              <a:t>Execute commands on </a:t>
            </a:r>
            <a:r>
              <a:rPr lang="en-GB" b="1" dirty="0"/>
              <a:t>already running </a:t>
            </a:r>
            <a:r>
              <a:rPr lang="en-GB" dirty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exec  </a:t>
            </a:r>
            <a:r>
              <a:rPr lang="en-GB" i="1" dirty="0" err="1"/>
              <a:t>unix_service</a:t>
            </a:r>
            <a:r>
              <a:rPr lang="en-GB" i="1" dirty="0"/>
              <a:t>   ls /</a:t>
            </a:r>
            <a:r>
              <a:rPr lang="en-GB" i="1" dirty="0" err="1"/>
              <a:t>usr</a:t>
            </a:r>
            <a:r>
              <a:rPr lang="en-GB" i="1" dirty="0"/>
              <a:t>/dev</a:t>
            </a:r>
          </a:p>
          <a:p>
            <a:endParaRPr lang="en-GB" dirty="0"/>
          </a:p>
          <a:p>
            <a:r>
              <a:rPr lang="en-GB" dirty="0"/>
              <a:t>Example 2: enter a bash shell on a 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exec   </a:t>
            </a:r>
            <a:r>
              <a:rPr lang="en-GB" i="1" dirty="0" err="1"/>
              <a:t>unix_service</a:t>
            </a:r>
            <a:r>
              <a:rPr lang="en-GB" i="1" dirty="0"/>
              <a:t>   /bin/bash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Run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2752"/>
            <a:ext cx="7029450" cy="4936073"/>
          </a:xfrm>
        </p:spPr>
        <p:txBody>
          <a:bodyPr/>
          <a:lstStyle/>
          <a:p>
            <a:r>
              <a:rPr lang="en-GB" b="1" dirty="0"/>
              <a:t>Starts</a:t>
            </a:r>
            <a:r>
              <a:rPr lang="en-GB" dirty="0"/>
              <a:t> container and runs one command against the service</a:t>
            </a:r>
          </a:p>
          <a:p>
            <a:r>
              <a:rPr lang="en-GB" dirty="0"/>
              <a:t>Example1: Run the command “bash” against the service named “web”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run web bash</a:t>
            </a:r>
          </a:p>
          <a:p>
            <a:r>
              <a:rPr lang="en-GB" dirty="0"/>
              <a:t>Example2: Run the “python” command on file “app.py” against the service named “web”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run web python app.py</a:t>
            </a:r>
            <a:br>
              <a:rPr lang="en-GB" i="1" dirty="0"/>
            </a:br>
            <a:r>
              <a:rPr lang="en-GB" i="1" dirty="0"/>
              <a:t>Note: in “running” a container port mapping is not applied from the compose file, if required you have </a:t>
            </a:r>
            <a:r>
              <a:rPr lang="en-GB" i="1" dirty="0" err="1"/>
              <a:t>specifiy</a:t>
            </a:r>
            <a:r>
              <a:rPr lang="en-GB" i="1" dirty="0"/>
              <a:t> ports on the command line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run -p 8080:80 -p 2022:22 </a:t>
            </a:r>
            <a:br>
              <a:rPr lang="en-GB" i="1" dirty="0"/>
            </a:br>
            <a:r>
              <a:rPr lang="en-GB" i="1" dirty="0"/>
              <a:t>	-p 127.0.0.1:2021:21 web python manage.py shell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Run and remove containers when command completes by adding --</a:t>
            </a:r>
            <a:r>
              <a:rPr lang="en-GB" dirty="0" err="1"/>
              <a:t>rm</a:t>
            </a:r>
            <a:r>
              <a:rPr lang="en-GB" dirty="0"/>
              <a:t> option (ignored if --detach specified)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-compose run --</a:t>
            </a:r>
            <a:r>
              <a:rPr lang="en-GB" i="1" dirty="0" err="1"/>
              <a:t>rm</a:t>
            </a:r>
            <a:r>
              <a:rPr lang="en-GB" i="1" dirty="0"/>
              <a:t>    web     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48440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Clean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clean up and force </a:t>
            </a:r>
            <a:r>
              <a:rPr lang="en-GB" dirty="0" err="1"/>
              <a:t>docker</a:t>
            </a:r>
            <a:r>
              <a:rPr lang="en-GB" dirty="0"/>
              <a:t> compose to rebuild containers as follows: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rm</a:t>
            </a:r>
            <a:r>
              <a:rPr lang="en-GB" dirty="0"/>
              <a:t>   -f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-compose build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system prune    ???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97637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74282"/>
            <a:ext cx="7029450" cy="4664543"/>
          </a:xfrm>
        </p:spPr>
        <p:txBody>
          <a:bodyPr/>
          <a:lstStyle/>
          <a:p>
            <a:r>
              <a:rPr lang="en-GB" dirty="0"/>
              <a:t>From Moodle, download the “docker-compose-lamp-master.zip” file and unzip it in a new directory</a:t>
            </a:r>
          </a:p>
          <a:p>
            <a:r>
              <a:rPr lang="en-GB" dirty="0"/>
              <a:t>This file describes a small network of 3 services:</a:t>
            </a:r>
          </a:p>
          <a:p>
            <a:pPr lvl="1"/>
            <a:r>
              <a:rPr lang="en-GB" dirty="0"/>
              <a:t>An Apache webserver</a:t>
            </a:r>
            <a:br>
              <a:rPr lang="en-GB" dirty="0"/>
            </a:br>
            <a:r>
              <a:rPr lang="en-GB" dirty="0"/>
              <a:t>http://localhost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mysql</a:t>
            </a:r>
            <a:r>
              <a:rPr lang="en-GB" dirty="0"/>
              <a:t> database</a:t>
            </a:r>
            <a:br>
              <a:rPr lang="en-GB" dirty="0"/>
            </a:br>
            <a:r>
              <a:rPr lang="en-GB" dirty="0"/>
              <a:t>	username: root   password: </a:t>
            </a:r>
            <a:r>
              <a:rPr lang="en-GB" dirty="0" err="1"/>
              <a:t>docker</a:t>
            </a:r>
            <a:endParaRPr lang="en-GB" dirty="0"/>
          </a:p>
          <a:p>
            <a:pPr lvl="1"/>
            <a:r>
              <a:rPr lang="en-GB" dirty="0"/>
              <a:t>A </a:t>
            </a:r>
            <a:r>
              <a:rPr lang="en-GB" dirty="0" err="1"/>
              <a:t>phpmyadmin</a:t>
            </a:r>
            <a:r>
              <a:rPr lang="en-GB" dirty="0"/>
              <a:t> site </a:t>
            </a:r>
            <a:br>
              <a:rPr lang="en-GB" dirty="0"/>
            </a:br>
            <a:r>
              <a:rPr lang="en-GB" dirty="0"/>
              <a:t>http://localhost:8080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2332488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728585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>
            <a:stCxn id="5" idx="2"/>
            <a:endCxn id="6" idx="2"/>
          </p:cNvCxnSpPr>
          <p:nvPr/>
        </p:nvCxnSpPr>
        <p:spPr bwMode="auto">
          <a:xfrm rot="16200000" flipH="1">
            <a:off x="3673023" y="5033742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372627" y="5982992"/>
            <a:ext cx="4235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Virtual network </a:t>
            </a:r>
            <a:r>
              <a:rPr lang="en-GB" dirty="0">
                <a:sym typeface="Wingdings" panose="05000000000000000000" pitchFamily="2" charset="2"/>
              </a:rPr>
              <a:t>“</a:t>
            </a:r>
            <a:r>
              <a:rPr lang="en-GB" dirty="0" err="1"/>
              <a:t>dbnetwork</a:t>
            </a:r>
            <a:r>
              <a:rPr lang="en-GB" dirty="0"/>
              <a:t>”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5182523" y="4993920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Elbow Connector 9"/>
          <p:cNvCxnSpPr>
            <a:stCxn id="6" idx="2"/>
          </p:cNvCxnSpPr>
          <p:nvPr/>
        </p:nvCxnSpPr>
        <p:spPr bwMode="auto">
          <a:xfrm rot="5400000" flipH="1" flipV="1">
            <a:off x="5190737" y="4908951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73768" y="5197642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Containers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138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05FDE75-AA10-5B9F-9D1C-9415ED982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097" y="1286252"/>
            <a:ext cx="5940650" cy="25357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Host Folders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5054366"/>
          </a:xfrm>
        </p:spPr>
        <p:txBody>
          <a:bodyPr/>
          <a:lstStyle/>
          <a:p>
            <a:r>
              <a:rPr lang="en-GB" dirty="0"/>
              <a:t>You should get a host file structure that looks like this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83441" y="4049773"/>
            <a:ext cx="772089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:/var/www/html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./config/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:/etc/</a:t>
            </a:r>
            <a:r>
              <a:rPr lang="en-GB" dirty="0" err="1"/>
              <a:t>php</a:t>
            </a:r>
            <a:r>
              <a:rPr lang="en-GB" dirty="0"/>
              <a:t>/</a:t>
            </a:r>
            <a:r>
              <a:rPr lang="en-GB" dirty="0">
                <a:solidFill>
                  <a:srgbClr val="FF0000"/>
                </a:solidFill>
              </a:rPr>
              <a:t>8.3.4</a:t>
            </a:r>
            <a:r>
              <a:rPr lang="en-GB" dirty="0"/>
              <a:t>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79495" y="5601285"/>
            <a:ext cx="4764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</a:t>
            </a:r>
          </a:p>
          <a:p>
            <a:r>
              <a:rPr lang="en-GB" dirty="0"/>
              <a:t>To show PHP errors, in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 file you need to add the line </a:t>
            </a:r>
            <a:br>
              <a:rPr lang="en-GB" dirty="0"/>
            </a:br>
            <a:r>
              <a:rPr lang="en-GB" b="1" dirty="0" err="1"/>
              <a:t>display_errors</a:t>
            </a:r>
            <a:r>
              <a:rPr lang="en-GB" b="1" dirty="0"/>
              <a:t>=on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98632" y="1372110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$ 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474" y="6008891"/>
            <a:ext cx="2945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These directories are created for you</a:t>
            </a:r>
          </a:p>
        </p:txBody>
      </p:sp>
      <p:sp>
        <p:nvSpPr>
          <p:cNvPr id="10" name="Down Arrow 9"/>
          <p:cNvSpPr/>
          <p:nvPr/>
        </p:nvSpPr>
        <p:spPr bwMode="auto">
          <a:xfrm rot="10800000">
            <a:off x="1441525" y="5786925"/>
            <a:ext cx="290456" cy="311972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914400" y="1282978"/>
            <a:ext cx="1085481" cy="1212449"/>
          </a:xfrm>
          <a:prstGeom prst="rect">
            <a:avLst/>
          </a:prstGeom>
          <a:noFill/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Elbow Connector 12"/>
          <p:cNvCxnSpPr>
            <a:cxnSpLocks/>
            <a:stCxn id="9" idx="1"/>
            <a:endCxn id="11" idx="1"/>
          </p:cNvCxnSpPr>
          <p:nvPr/>
        </p:nvCxnSpPr>
        <p:spPr bwMode="auto">
          <a:xfrm rot="10800000" flipH="1">
            <a:off x="427474" y="1889203"/>
            <a:ext cx="486926" cy="4442854"/>
          </a:xfrm>
          <a:prstGeom prst="bentConnector3">
            <a:avLst>
              <a:gd name="adj1" fmla="val -4694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4865825" y="3902012"/>
            <a:ext cx="420801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i="1" dirty="0"/>
              <a:t>Please check this version number displayed when you use </a:t>
            </a:r>
            <a:r>
              <a:rPr lang="en-GB" sz="1600" i="1" dirty="0" err="1"/>
              <a:t>phpinfo</a:t>
            </a:r>
            <a:r>
              <a:rPr lang="en-GB" sz="1600" i="1" dirty="0"/>
              <a:t>() (next slide)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>
            <a:off x="4720532" y="4486787"/>
            <a:ext cx="204231" cy="4496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dash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59980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8683" y="1724025"/>
            <a:ext cx="4420571" cy="4114800"/>
          </a:xfrm>
        </p:spPr>
        <p:txBody>
          <a:bodyPr/>
          <a:lstStyle/>
          <a:p>
            <a:r>
              <a:rPr lang="en-GB" dirty="0"/>
              <a:t>Open the </a:t>
            </a:r>
            <a:r>
              <a:rPr lang="en-GB" dirty="0" err="1"/>
              <a:t>index.php</a:t>
            </a:r>
            <a:r>
              <a:rPr lang="en-GB" dirty="0"/>
              <a:t> to the ./www directory</a:t>
            </a:r>
          </a:p>
          <a:p>
            <a:r>
              <a:rPr lang="en-GB" dirty="0"/>
              <a:t>Notice it dumps out a PHP info screen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52445" y="1781763"/>
            <a:ext cx="3098476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/>
              <a:t>index.php</a:t>
            </a:r>
            <a:endParaRPr lang="en-GB" dirty="0"/>
          </a:p>
          <a:p>
            <a:endParaRPr lang="en-GB" b="1" u="sng" dirty="0"/>
          </a:p>
          <a:p>
            <a:r>
              <a:rPr lang="en-GB" dirty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     </a:t>
            </a:r>
            <a:r>
              <a:rPr lang="en-GB" dirty="0" err="1">
                <a:solidFill>
                  <a:srgbClr val="FF0000"/>
                </a:solidFill>
              </a:rPr>
              <a:t>phpinfo</a:t>
            </a:r>
            <a:r>
              <a:rPr lang="en-GB" dirty="0">
                <a:solidFill>
                  <a:srgbClr val="FF0000"/>
                </a:solidFill>
              </a:rPr>
              <a:t>();</a:t>
            </a:r>
          </a:p>
          <a:p>
            <a:r>
              <a:rPr lang="en-GB" dirty="0"/>
              <a:t>?&gt;</a:t>
            </a:r>
          </a:p>
        </p:txBody>
      </p:sp>
    </p:spTree>
    <p:extLst>
      <p:ext uri="{BB962C8B-B14F-4D97-AF65-F5344CB8AC3E}">
        <p14:creationId xmlns:p14="http://schemas.microsoft.com/office/powerpoint/2010/main" val="3379629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Starting Services </a:t>
            </a:r>
            <a:br>
              <a:rPr lang="en-GB" dirty="0"/>
            </a:br>
            <a:r>
              <a:rPr lang="en-GB" dirty="0"/>
              <a:t>and Viewing Webpages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Run up a browser</a:t>
            </a:r>
          </a:p>
          <a:p>
            <a:pPr lvl="1"/>
            <a:r>
              <a:rPr lang="en-GB" dirty="0"/>
              <a:t>To view the webpages type </a:t>
            </a:r>
            <a:r>
              <a:rPr lang="en-GB" i="1" dirty="0">
                <a:solidFill>
                  <a:srgbClr val="0070C0"/>
                </a:solidFill>
              </a:rPr>
              <a:t>http://localhost</a:t>
            </a:r>
          </a:p>
          <a:p>
            <a:r>
              <a:rPr lang="en-GB" dirty="0"/>
              <a:t>Shutdown the services using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49772" y="5377160"/>
            <a:ext cx="6639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limitation of machines running our lab is that we have to use the browser on the Linux machine to see the results. You </a:t>
            </a:r>
            <a:r>
              <a:rPr lang="en-GB" b="1" dirty="0"/>
              <a:t>do not </a:t>
            </a:r>
            <a:r>
              <a:rPr lang="en-GB" dirty="0"/>
              <a:t>have public access to port 80 or 8080.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72292" y="2434352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31411" y="3966091"/>
            <a:ext cx="26298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&lt;Ctrl&gt; + &lt;C&gt;</a:t>
            </a:r>
          </a:p>
          <a:p>
            <a:r>
              <a:rPr lang="en-GB" i="1" dirty="0"/>
              <a:t>or  </a:t>
            </a:r>
          </a:p>
          <a:p>
            <a:r>
              <a:rPr lang="en-GB" i="1" dirty="0" err="1"/>
              <a:t>docker</a:t>
            </a:r>
            <a:r>
              <a:rPr lang="en-GB" i="1" dirty="0"/>
              <a:t>-compose   down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35501" y="3781425"/>
            <a:ext cx="190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Unix guys, don’t forget </a:t>
            </a:r>
            <a:r>
              <a:rPr lang="en-GB" i="1" dirty="0" err="1"/>
              <a:t>sudo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64497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260644" cy="844550"/>
          </a:xfrm>
        </p:spPr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Part 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452" y="937697"/>
            <a:ext cx="3051883" cy="1864670"/>
          </a:xfrm>
        </p:spPr>
        <p:txBody>
          <a:bodyPr/>
          <a:lstStyle/>
          <a:p>
            <a:r>
              <a:rPr lang="en-GB" dirty="0"/>
              <a:t>Open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Explain the highlighted fields.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782412" y="310287"/>
            <a:ext cx="3916457" cy="61863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version: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</a:t>
            </a:r>
            <a:r>
              <a:rPr lang="en-GB" b="1" dirty="0" err="1"/>
              <a:t>container_name</a:t>
            </a:r>
            <a:r>
              <a:rPr lang="en-GB" dirty="0"/>
              <a:t>: </a:t>
            </a:r>
            <a:r>
              <a:rPr lang="en-GB" dirty="0" err="1"/>
              <a:t>php_webserver</a:t>
            </a:r>
            <a:endParaRPr lang="en-GB" dirty="0"/>
          </a:p>
          <a:p>
            <a:r>
              <a:rPr lang="en-GB" dirty="0"/>
              <a:t>    </a:t>
            </a:r>
            <a:r>
              <a:rPr lang="en-GB" b="1" dirty="0"/>
              <a:t>build</a:t>
            </a:r>
            <a:r>
              <a:rPr lang="en-GB" dirty="0"/>
              <a:t>: </a:t>
            </a:r>
            <a:r>
              <a:rPr lang="en-GB" dirty="0" err="1"/>
              <a:t>php</a:t>
            </a:r>
            <a:r>
              <a:rPr lang="en-GB" dirty="0"/>
              <a:t>-build</a:t>
            </a:r>
          </a:p>
          <a:p>
            <a:r>
              <a:rPr lang="en-GB" dirty="0"/>
              <a:t>    </a:t>
            </a:r>
            <a:r>
              <a:rPr lang="en-GB" b="1" dirty="0"/>
              <a:t>restart</a:t>
            </a:r>
            <a:r>
              <a:rPr lang="en-GB" dirty="0"/>
              <a:t>: always</a:t>
            </a:r>
          </a:p>
          <a:p>
            <a:r>
              <a:rPr lang="en-GB" dirty="0"/>
              <a:t>    </a:t>
            </a:r>
            <a:r>
              <a:rPr lang="en-GB" b="1" dirty="0"/>
              <a:t>ports</a:t>
            </a:r>
            <a:r>
              <a:rPr lang="en-GB" dirty="0"/>
              <a:t>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</a:t>
            </a:r>
            <a:r>
              <a:rPr lang="en-GB" b="1" dirty="0"/>
              <a:t>networks</a:t>
            </a:r>
            <a:r>
              <a:rPr lang="en-GB" dirty="0"/>
              <a:t>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</a:t>
            </a:r>
            <a:r>
              <a:rPr lang="en-GB" b="1" dirty="0"/>
              <a:t>volumes</a:t>
            </a:r>
            <a:r>
              <a:rPr lang="en-GB" dirty="0"/>
              <a:t>:</a:t>
            </a:r>
          </a:p>
          <a:p>
            <a:r>
              <a:rPr lang="en-GB" dirty="0"/>
              <a:t>      - ./www:/var/www/html</a:t>
            </a:r>
          </a:p>
          <a:p>
            <a:r>
              <a:rPr lang="en-GB" dirty="0"/>
              <a:t>      - </a:t>
            </a:r>
            <a:r>
              <a:rPr lang="en-GB" dirty="0" err="1"/>
              <a:t>etc</a:t>
            </a:r>
            <a:r>
              <a:rPr lang="en-GB" dirty="0"/>
              <a:t>, </a:t>
            </a:r>
            <a:r>
              <a:rPr lang="en-GB" dirty="0" err="1"/>
              <a:t>etc</a:t>
            </a:r>
            <a:r>
              <a:rPr lang="en-GB" dirty="0"/>
              <a:t>,</a:t>
            </a:r>
          </a:p>
          <a:p>
            <a:r>
              <a:rPr lang="en-GB" b="1" dirty="0"/>
              <a:t>networks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dbnetwork</a:t>
            </a:r>
            <a:r>
              <a:rPr lang="en-GB" dirty="0"/>
              <a:t>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57279" y="5806731"/>
            <a:ext cx="3273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   </a:t>
            </a:r>
            <a:r>
              <a:rPr lang="en-GB" i="1" dirty="0">
                <a:sym typeface="Wingdings" panose="05000000000000000000" pitchFamily="2" charset="2"/>
              </a:rPr>
              <a:t>All networks available for</a:t>
            </a:r>
            <a:br>
              <a:rPr lang="en-GB" i="1" dirty="0">
                <a:sym typeface="Wingdings" panose="05000000000000000000" pitchFamily="2" charset="2"/>
              </a:rPr>
            </a:br>
            <a:r>
              <a:rPr lang="en-GB" i="1" dirty="0">
                <a:sym typeface="Wingdings" panose="05000000000000000000" pitchFamily="2" charset="2"/>
              </a:rPr>
              <a:t>      services to use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6970955" y="2690261"/>
            <a:ext cx="1955083" cy="923330"/>
          </a:xfrm>
          <a:prstGeom prst="rect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Use spaces not tabs when typing a .</a:t>
            </a:r>
            <a:r>
              <a:rPr lang="en-GB" i="1" dirty="0" err="1">
                <a:solidFill>
                  <a:srgbClr val="FF0000"/>
                </a:solidFill>
              </a:rPr>
              <a:t>yml</a:t>
            </a:r>
            <a:r>
              <a:rPr lang="en-GB" i="1" dirty="0">
                <a:solidFill>
                  <a:srgbClr val="FF0000"/>
                </a:solidFill>
              </a:rPr>
              <a:t> file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1B41C39-F3AC-4633-1C71-38C76A2752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6" y="3003325"/>
            <a:ext cx="1665636" cy="12442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754573B-6D23-7107-FA6C-F34C75430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305" y="4579508"/>
            <a:ext cx="3326542" cy="116072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111C29-9262-870B-76DA-9A0B0C957732}"/>
              </a:ext>
            </a:extLst>
          </p:cNvPr>
          <p:cNvCxnSpPr/>
          <p:nvPr/>
        </p:nvCxnSpPr>
        <p:spPr bwMode="auto">
          <a:xfrm flipH="1">
            <a:off x="141585" y="3828681"/>
            <a:ext cx="471948" cy="75082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D2AB27-62EC-BF25-5121-60F42F0D267A}"/>
              </a:ext>
            </a:extLst>
          </p:cNvPr>
          <p:cNvCxnSpPr/>
          <p:nvPr/>
        </p:nvCxnSpPr>
        <p:spPr bwMode="auto">
          <a:xfrm>
            <a:off x="1527175" y="3782414"/>
            <a:ext cx="1940952" cy="79709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412132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0119" y="0"/>
            <a:ext cx="4173855" cy="844550"/>
          </a:xfrm>
        </p:spPr>
        <p:txBody>
          <a:bodyPr/>
          <a:lstStyle/>
          <a:p>
            <a:r>
              <a:rPr lang="en-GB" dirty="0"/>
              <a:t>Answer LAMP</a:t>
            </a:r>
            <a:br>
              <a:rPr lang="en-GB" dirty="0"/>
            </a:br>
            <a:r>
              <a:rPr lang="en-GB" dirty="0"/>
              <a:t>Part 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8140" y="61095"/>
            <a:ext cx="747724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COMPOSE FILE STARTS WITH….</a:t>
            </a:r>
          </a:p>
          <a:p>
            <a:r>
              <a:rPr lang="en-GB" dirty="0"/>
              <a:t>version: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</a:t>
            </a:r>
            <a:r>
              <a:rPr lang="en-GB" dirty="0" err="1"/>
              <a:t>container_name</a:t>
            </a:r>
            <a:r>
              <a:rPr lang="en-GB" dirty="0"/>
              <a:t>: </a:t>
            </a:r>
            <a:r>
              <a:rPr lang="en-GB" dirty="0" err="1"/>
              <a:t>php_webserver</a:t>
            </a:r>
            <a:endParaRPr lang="en-GB" dirty="0"/>
          </a:p>
          <a:p>
            <a:r>
              <a:rPr lang="en-GB" dirty="0"/>
              <a:t>    build: </a:t>
            </a:r>
            <a:r>
              <a:rPr lang="en-GB" dirty="0" err="1"/>
              <a:t>php</a:t>
            </a:r>
            <a:r>
              <a:rPr lang="en-GB" dirty="0"/>
              <a:t>-build</a:t>
            </a:r>
          </a:p>
          <a:p>
            <a:r>
              <a:rPr lang="en-GB" dirty="0"/>
              <a:t>    restart: always</a:t>
            </a:r>
          </a:p>
          <a:p>
            <a:r>
              <a:rPr lang="en-GB" dirty="0"/>
              <a:t>    ports: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networks: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./www:/var/www/html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/apache2/</a:t>
            </a:r>
            <a:r>
              <a:rPr lang="en-GB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./</a:t>
            </a:r>
            <a:r>
              <a:rPr lang="en-GB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469497" y="1168364"/>
            <a:ext cx="33163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This is the directory that contains a “</a:t>
            </a:r>
            <a:r>
              <a:rPr lang="en-GB" sz="1600" i="1" dirty="0" err="1"/>
              <a:t>dockerfile</a:t>
            </a:r>
            <a:r>
              <a:rPr lang="en-GB" sz="1600" i="1" dirty="0"/>
              <a:t>” that is used to build the image we need</a:t>
            </a:r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2395138" y="1510235"/>
            <a:ext cx="2979174" cy="8508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3070916" y="2108034"/>
            <a:ext cx="5318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LONG FORMAT PORT DEFINITION</a:t>
            </a:r>
            <a:br>
              <a:rPr lang="en-GB" b="1" dirty="0"/>
            </a:br>
            <a:r>
              <a:rPr lang="en-GB" b="1" dirty="0"/>
              <a:t>target</a:t>
            </a:r>
            <a:r>
              <a:rPr lang="en-GB" dirty="0"/>
              <a:t>: port inside container</a:t>
            </a:r>
          </a:p>
          <a:p>
            <a:r>
              <a:rPr lang="en-GB" b="1" dirty="0"/>
              <a:t>published</a:t>
            </a:r>
            <a:r>
              <a:rPr lang="en-GB" dirty="0"/>
              <a:t>: publicly exposed port</a:t>
            </a:r>
          </a:p>
          <a:p>
            <a:r>
              <a:rPr lang="en-GB" b="1" dirty="0"/>
              <a:t>protocol</a:t>
            </a:r>
            <a:r>
              <a:rPr lang="en-GB" dirty="0"/>
              <a:t>: the port protocol (</a:t>
            </a:r>
            <a:r>
              <a:rPr lang="en-GB" dirty="0" err="1"/>
              <a:t>tcp</a:t>
            </a:r>
            <a:r>
              <a:rPr lang="en-GB" dirty="0"/>
              <a:t>/</a:t>
            </a:r>
            <a:r>
              <a:rPr lang="en-GB" dirty="0" err="1"/>
              <a:t>udp</a:t>
            </a:r>
            <a:r>
              <a:rPr lang="en-GB" dirty="0"/>
              <a:t>)</a:t>
            </a:r>
          </a:p>
          <a:p>
            <a:r>
              <a:rPr lang="en-GB" b="1" dirty="0"/>
              <a:t>mode</a:t>
            </a:r>
            <a:r>
              <a:rPr lang="en-GB" dirty="0"/>
              <a:t>: host publish host port, ingress for swarm mode port to be load </a:t>
            </a:r>
            <a:r>
              <a:rPr lang="en-GB" dirty="0" err="1"/>
              <a:t>balanaced</a:t>
            </a:r>
            <a:br>
              <a:rPr lang="en-GB" dirty="0"/>
            </a:br>
            <a:r>
              <a:rPr lang="en-GB" dirty="0"/>
              <a:t>Shorthand equivalent is 80:80 and 443:443</a:t>
            </a:r>
          </a:p>
        </p:txBody>
      </p:sp>
      <p:sp>
        <p:nvSpPr>
          <p:cNvPr id="14" name="Right Brace 13"/>
          <p:cNvSpPr/>
          <p:nvPr/>
        </p:nvSpPr>
        <p:spPr bwMode="auto">
          <a:xfrm>
            <a:off x="2636520" y="190500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Right Brace 14"/>
          <p:cNvSpPr/>
          <p:nvPr/>
        </p:nvSpPr>
        <p:spPr bwMode="auto">
          <a:xfrm>
            <a:off x="2636520" y="309372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21500" y="4268708"/>
            <a:ext cx="4518660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volumes:</a:t>
            </a:r>
            <a:br>
              <a:rPr lang="en-GB" dirty="0"/>
            </a:br>
            <a:r>
              <a:rPr lang="en-GB" dirty="0"/>
              <a:t>Mounting local directories so the container can see them e.g. ./www is mounted as /</a:t>
            </a:r>
            <a:r>
              <a:rPr lang="en-GB" dirty="0" err="1"/>
              <a:t>var</a:t>
            </a:r>
            <a:r>
              <a:rPr lang="en-GB" dirty="0"/>
              <a:t>/www/html in the container</a:t>
            </a:r>
          </a:p>
        </p:txBody>
      </p:sp>
      <p:cxnSp>
        <p:nvCxnSpPr>
          <p:cNvPr id="19" name="Straight Arrow Connector 18"/>
          <p:cNvCxnSpPr/>
          <p:nvPr/>
        </p:nvCxnSpPr>
        <p:spPr bwMode="auto">
          <a:xfrm flipH="1">
            <a:off x="3307080" y="4960620"/>
            <a:ext cx="502920" cy="1219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0158757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Run Database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the content “</a:t>
            </a:r>
            <a:r>
              <a:rPr lang="en-GB" dirty="0" err="1"/>
              <a:t>docker-compose.yml</a:t>
            </a:r>
            <a:r>
              <a:rPr lang="en-GB" dirty="0"/>
              <a:t>” with the content of the “</a:t>
            </a:r>
            <a:r>
              <a:rPr lang="en-GB" dirty="0" err="1"/>
              <a:t>docker</a:t>
            </a:r>
            <a:r>
              <a:rPr lang="en-GB" dirty="0"/>
              <a:t>-compose-</a:t>
            </a:r>
            <a:r>
              <a:rPr lang="en-GB" dirty="0" err="1"/>
              <a:t>db.yml</a:t>
            </a:r>
            <a:r>
              <a:rPr lang="en-GB" dirty="0"/>
              <a:t>” file</a:t>
            </a:r>
          </a:p>
          <a:p>
            <a:r>
              <a:rPr lang="en-GB" dirty="0"/>
              <a:t>In the ./www directory, replace the content of the “</a:t>
            </a:r>
            <a:r>
              <a:rPr lang="en-GB" dirty="0" err="1"/>
              <a:t>index.php</a:t>
            </a:r>
            <a:r>
              <a:rPr lang="en-GB" dirty="0"/>
              <a:t>” file with the content of the “</a:t>
            </a:r>
            <a:r>
              <a:rPr lang="en-GB" dirty="0" err="1"/>
              <a:t>index_db.php</a:t>
            </a:r>
            <a:r>
              <a:rPr lang="en-GB" dirty="0"/>
              <a:t>”</a:t>
            </a:r>
          </a:p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up browser in the VM</a:t>
            </a:r>
          </a:p>
          <a:p>
            <a:pPr lvl="1"/>
            <a:r>
              <a:rPr lang="en-GB" dirty="0"/>
              <a:t>To view the webpages type </a:t>
            </a:r>
            <a:r>
              <a:rPr lang="en-GB" i="1" dirty="0">
                <a:solidFill>
                  <a:srgbClr val="0070C0"/>
                </a:solidFill>
              </a:rPr>
              <a:t>http://localhost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5167" y="3816458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378" y="5293588"/>
            <a:ext cx="7792007" cy="78986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78193" y="6023392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Success message !!</a:t>
            </a:r>
          </a:p>
        </p:txBody>
      </p:sp>
    </p:spTree>
    <p:extLst>
      <p:ext uri="{BB962C8B-B14F-4D97-AF65-F5344CB8AC3E}">
        <p14:creationId xmlns:p14="http://schemas.microsoft.com/office/powerpoint/2010/main" val="18435263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Part 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496" y="797916"/>
            <a:ext cx="5514634" cy="4082767"/>
          </a:xfrm>
        </p:spPr>
        <p:txBody>
          <a:bodyPr/>
          <a:lstStyle/>
          <a:p>
            <a:r>
              <a:rPr lang="en-GB" dirty="0"/>
              <a:t>Look in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r>
              <a:rPr lang="en-GB" dirty="0"/>
              <a:t>Explain the highlighted fields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3562" y="1616291"/>
            <a:ext cx="7815737" cy="48013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mysql</a:t>
            </a:r>
            <a:r>
              <a:rPr lang="en-GB" dirty="0"/>
              <a:t>:</a:t>
            </a:r>
          </a:p>
          <a:p>
            <a:r>
              <a:rPr lang="en-GB" dirty="0"/>
              <a:t>    </a:t>
            </a:r>
            <a:r>
              <a:rPr lang="en-GB" dirty="0" err="1"/>
              <a:t>container_name</a:t>
            </a:r>
            <a:r>
              <a:rPr lang="en-GB" dirty="0"/>
              <a:t>: </a:t>
            </a:r>
            <a:r>
              <a:rPr lang="en-GB" b="1" dirty="0" err="1"/>
              <a:t>mysql_server</a:t>
            </a:r>
            <a:endParaRPr lang="en-GB" b="1" dirty="0"/>
          </a:p>
          <a:p>
            <a:r>
              <a:rPr lang="en-GB" dirty="0"/>
              <a:t>    image: </a:t>
            </a:r>
            <a:r>
              <a:rPr lang="en-GB" b="1" dirty="0"/>
              <a:t>mysql:innovation-oraclelinux9</a:t>
            </a:r>
          </a:p>
          <a:p>
            <a:r>
              <a:rPr lang="en-GB" dirty="0"/>
              <a:t>    ports:</a:t>
            </a:r>
          </a:p>
          <a:p>
            <a:r>
              <a:rPr lang="en-GB" dirty="0"/>
              <a:t>      - </a:t>
            </a:r>
            <a:r>
              <a:rPr lang="en-GB" b="1" dirty="0"/>
              <a:t>"3306:3306“</a:t>
            </a:r>
          </a:p>
          <a:p>
            <a:r>
              <a:rPr lang="en-GB" dirty="0"/>
              <a:t>    restart: always</a:t>
            </a:r>
          </a:p>
          <a:p>
            <a:r>
              <a:rPr lang="en-GB" dirty="0"/>
              <a:t>    environment:</a:t>
            </a:r>
          </a:p>
          <a:p>
            <a:r>
              <a:rPr lang="en-GB" dirty="0"/>
              <a:t>      - MYSQL_ROOT_PASSWORD=</a:t>
            </a:r>
            <a:r>
              <a:rPr lang="en-GB" dirty="0" err="1"/>
              <a:t>docker</a:t>
            </a:r>
            <a:endParaRPr lang="en-GB" dirty="0"/>
          </a:p>
          <a:p>
            <a:r>
              <a:rPr lang="en-GB" dirty="0"/>
              <a:t>      - MYSQL_ROOT_HOST=webserver</a:t>
            </a:r>
          </a:p>
          <a:p>
            <a:r>
              <a:rPr lang="en-GB" dirty="0"/>
              <a:t>      - MYSQL_DATABASE=</a:t>
            </a:r>
            <a:r>
              <a:rPr lang="en-GB" dirty="0" err="1"/>
              <a:t>adv</a:t>
            </a:r>
            <a:r>
              <a:rPr lang="en-GB" dirty="0"/>
              <a:t>-web</a:t>
            </a:r>
          </a:p>
          <a:p>
            <a:r>
              <a:rPr lang="en-GB" b="1" dirty="0"/>
              <a:t>      - MYSQL_USER=</a:t>
            </a:r>
            <a:r>
              <a:rPr lang="en-GB" b="1" dirty="0" err="1"/>
              <a:t>dbroot</a:t>
            </a:r>
            <a:endParaRPr lang="en-GB" b="1" dirty="0"/>
          </a:p>
          <a:p>
            <a:r>
              <a:rPr lang="en-GB" b="1" dirty="0"/>
              <a:t>      - MYSQL_PASSWORD=</a:t>
            </a:r>
            <a:r>
              <a:rPr lang="en-GB" b="1" dirty="0" err="1"/>
              <a:t>docker</a:t>
            </a:r>
            <a:endParaRPr lang="en-GB" b="1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/lib/</a:t>
            </a:r>
            <a:r>
              <a:rPr lang="en-GB" dirty="0" err="1"/>
              <a:t>mysql</a:t>
            </a:r>
            <a:r>
              <a:rPr lang="en-GB" dirty="0"/>
              <a:t>-files</a:t>
            </a:r>
          </a:p>
          <a:p>
            <a:r>
              <a:rPr lang="en-GB" dirty="0"/>
              <a:t>      - ./config/</a:t>
            </a:r>
            <a:r>
              <a:rPr lang="en-GB" dirty="0" err="1"/>
              <a:t>mysql</a:t>
            </a:r>
            <a:r>
              <a:rPr lang="en-GB" dirty="0"/>
              <a:t>:/etc/</a:t>
            </a:r>
            <a:r>
              <a:rPr lang="en-GB" dirty="0" err="1"/>
              <a:t>mysql</a:t>
            </a:r>
            <a:r>
              <a:rPr lang="en-GB" dirty="0"/>
              <a:t>/</a:t>
            </a:r>
            <a:r>
              <a:rPr lang="en-GB" dirty="0" err="1"/>
              <a:t>conf.d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 bwMode="auto">
          <a:xfrm>
            <a:off x="4844947" y="4436845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6940546" y="4436845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Elbow Connector 7"/>
          <p:cNvCxnSpPr>
            <a:stCxn id="6" idx="2"/>
            <a:endCxn id="7" idx="2"/>
          </p:cNvCxnSpPr>
          <p:nvPr/>
        </p:nvCxnSpPr>
        <p:spPr bwMode="auto">
          <a:xfrm rot="16200000" flipH="1">
            <a:off x="6535233" y="4120565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917053" y="583250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dbnetwork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1215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639" y="0"/>
            <a:ext cx="4204335" cy="844550"/>
          </a:xfrm>
        </p:spPr>
        <p:txBody>
          <a:bodyPr/>
          <a:lstStyle/>
          <a:p>
            <a:r>
              <a:rPr lang="en-GB" dirty="0"/>
              <a:t>Answer LAMP</a:t>
            </a:r>
            <a:br>
              <a:rPr lang="en-GB" dirty="0"/>
            </a:br>
            <a:r>
              <a:rPr lang="en-GB" dirty="0"/>
              <a:t>Part B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21779" y="841880"/>
            <a:ext cx="459824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COMPOSE FILE CONTINUES….</a:t>
            </a:r>
          </a:p>
          <a:p>
            <a:r>
              <a:rPr lang="en-GB" dirty="0"/>
              <a:t>  </a:t>
            </a:r>
          </a:p>
          <a:p>
            <a:r>
              <a:rPr lang="en-GB" dirty="0" err="1"/>
              <a:t>mysql</a:t>
            </a:r>
            <a:r>
              <a:rPr lang="en-GB" dirty="0"/>
              <a:t>:</a:t>
            </a:r>
          </a:p>
          <a:p>
            <a:r>
              <a:rPr lang="en-GB" dirty="0"/>
              <a:t>    </a:t>
            </a:r>
            <a:r>
              <a:rPr lang="en-GB" dirty="0" err="1"/>
              <a:t>container_name</a:t>
            </a:r>
            <a:r>
              <a:rPr lang="en-GB" dirty="0"/>
              <a:t>: </a:t>
            </a:r>
            <a:r>
              <a:rPr lang="en-GB" b="1" dirty="0" err="1"/>
              <a:t>mysql_server</a:t>
            </a:r>
            <a:endParaRPr lang="en-GB" dirty="0"/>
          </a:p>
          <a:p>
            <a:r>
              <a:rPr lang="en-GB" dirty="0"/>
              <a:t>    image: mysql:8.3.0</a:t>
            </a:r>
          </a:p>
          <a:p>
            <a:r>
              <a:rPr lang="en-GB" dirty="0"/>
              <a:t>    ports:</a:t>
            </a:r>
          </a:p>
          <a:p>
            <a:r>
              <a:rPr lang="en-GB" dirty="0"/>
              <a:t>      - "3306:3306"</a:t>
            </a:r>
          </a:p>
          <a:p>
            <a:r>
              <a:rPr lang="en-GB" dirty="0"/>
              <a:t>    environment:</a:t>
            </a:r>
          </a:p>
          <a:p>
            <a:r>
              <a:rPr lang="en-GB" dirty="0"/>
              <a:t>      - MYSQL_ROOT_PASSWORD=</a:t>
            </a:r>
            <a:r>
              <a:rPr lang="en-GB" dirty="0" err="1"/>
              <a:t>docker</a:t>
            </a:r>
            <a:endParaRPr lang="en-GB" dirty="0"/>
          </a:p>
          <a:p>
            <a:r>
              <a:rPr lang="en-GB" dirty="0"/>
              <a:t>      - MYSQL_ROOT_HOST=webserver</a:t>
            </a:r>
          </a:p>
          <a:p>
            <a:r>
              <a:rPr lang="en-GB" dirty="0"/>
              <a:t>      - MYSQL_DATABASE=</a:t>
            </a:r>
            <a:r>
              <a:rPr lang="en-GB" dirty="0" err="1"/>
              <a:t>adv</a:t>
            </a:r>
            <a:r>
              <a:rPr lang="en-GB" dirty="0"/>
              <a:t>-web</a:t>
            </a:r>
          </a:p>
          <a:p>
            <a:r>
              <a:rPr lang="en-GB" dirty="0"/>
              <a:t>      - MYSQL_USER=</a:t>
            </a:r>
            <a:r>
              <a:rPr lang="en-GB" dirty="0" err="1"/>
              <a:t>dbroot</a:t>
            </a:r>
            <a:endParaRPr lang="en-GB" dirty="0"/>
          </a:p>
          <a:p>
            <a:r>
              <a:rPr lang="en-GB" dirty="0"/>
              <a:t>      - MYSQL_PASSWORD=</a:t>
            </a:r>
            <a:r>
              <a:rPr lang="en-GB" dirty="0" err="1"/>
              <a:t>docker</a:t>
            </a:r>
            <a:br>
              <a:rPr lang="en-GB" dirty="0"/>
            </a:br>
            <a:r>
              <a:rPr lang="en-GB" dirty="0"/>
              <a:t>   networks: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/lib/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  - ./config/</a:t>
            </a:r>
            <a:r>
              <a:rPr lang="en-GB" dirty="0" err="1"/>
              <a:t>mysql</a:t>
            </a:r>
            <a:r>
              <a:rPr lang="en-GB" dirty="0"/>
              <a:t>:/etc/</a:t>
            </a:r>
            <a:r>
              <a:rPr lang="en-GB" dirty="0" err="1"/>
              <a:t>mysql</a:t>
            </a:r>
            <a:r>
              <a:rPr lang="en-GB" dirty="0"/>
              <a:t>/</a:t>
            </a:r>
            <a:r>
              <a:rPr lang="en-GB" dirty="0" err="1"/>
              <a:t>conf.d</a:t>
            </a:r>
            <a:br>
              <a:rPr lang="en-GB" dirty="0"/>
            </a:b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929407" y="3792886"/>
            <a:ext cx="30145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Login to the database using the username “</a:t>
            </a:r>
            <a:r>
              <a:rPr lang="en-GB" dirty="0" err="1"/>
              <a:t>dbroot</a:t>
            </a:r>
            <a:r>
              <a:rPr lang="en-GB" dirty="0"/>
              <a:t>” and the password “docker”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4831572" y="4187324"/>
            <a:ext cx="1052861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3648473" y="2014320"/>
            <a:ext cx="37882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Shorthand port syntax:</a:t>
            </a:r>
            <a:br>
              <a:rPr lang="en-GB" dirty="0"/>
            </a:br>
            <a:r>
              <a:rPr lang="en-GB" dirty="0"/>
              <a:t>target port: inside container is 3306</a:t>
            </a:r>
            <a:br>
              <a:rPr lang="en-GB" dirty="0"/>
            </a:br>
            <a:r>
              <a:rPr lang="en-GB" dirty="0"/>
              <a:t>published port: is also 3306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6518" y="286230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pub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V="1">
            <a:off x="821779" y="2756558"/>
            <a:ext cx="705396" cy="15060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204395" y="2121855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target</a:t>
            </a:r>
          </a:p>
        </p:txBody>
      </p:sp>
      <p:cxnSp>
        <p:nvCxnSpPr>
          <p:cNvPr id="19" name="Straight Arrow Connector 18"/>
          <p:cNvCxnSpPr/>
          <p:nvPr/>
        </p:nvCxnSpPr>
        <p:spPr bwMode="auto">
          <a:xfrm>
            <a:off x="1021976" y="2283220"/>
            <a:ext cx="1172584" cy="2357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3278297" y="1272551"/>
            <a:ext cx="2651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MySQL database image</a:t>
            </a:r>
          </a:p>
        </p:txBody>
      </p:sp>
      <p:cxnSp>
        <p:nvCxnSpPr>
          <p:cNvPr id="23" name="Straight Arrow Connector 22"/>
          <p:cNvCxnSpPr>
            <a:stCxn id="21" idx="1"/>
          </p:cNvCxnSpPr>
          <p:nvPr/>
        </p:nvCxnSpPr>
        <p:spPr bwMode="auto">
          <a:xfrm flipH="1">
            <a:off x="2491435" y="1457217"/>
            <a:ext cx="786862" cy="54425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5140322" y="5224095"/>
            <a:ext cx="31818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Webserver and database server are both on the same network “</a:t>
            </a:r>
            <a:r>
              <a:rPr lang="en-GB" dirty="0" err="1"/>
              <a:t>dbnetwork</a:t>
            </a:r>
            <a:r>
              <a:rPr lang="en-GB" dirty="0"/>
              <a:t>”</a:t>
            </a:r>
          </a:p>
        </p:txBody>
      </p:sp>
      <p:cxnSp>
        <p:nvCxnSpPr>
          <p:cNvPr id="26" name="Straight Arrow Connector 25"/>
          <p:cNvCxnSpPr/>
          <p:nvPr/>
        </p:nvCxnSpPr>
        <p:spPr bwMode="auto">
          <a:xfrm flipH="1" flipV="1">
            <a:off x="2667896" y="4848814"/>
            <a:ext cx="2472426" cy="7821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Right Brace 7">
            <a:extLst>
              <a:ext uri="{FF2B5EF4-FFF2-40B4-BE49-F238E27FC236}">
                <a16:creationId xmlns:a16="http://schemas.microsoft.com/office/drawing/2014/main" id="{21778B96-C60D-E15C-AA26-5C86BBF3BBD2}"/>
              </a:ext>
            </a:extLst>
          </p:cNvPr>
          <p:cNvSpPr/>
          <p:nvPr/>
        </p:nvSpPr>
        <p:spPr bwMode="auto">
          <a:xfrm>
            <a:off x="4572000" y="3924035"/>
            <a:ext cx="167639" cy="547672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79916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Run </a:t>
            </a:r>
            <a:r>
              <a:rPr lang="en-GB" dirty="0" err="1"/>
              <a:t>PhpMyAdmin</a:t>
            </a:r>
            <a:r>
              <a:rPr lang="en-GB" dirty="0"/>
              <a:t>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the content “</a:t>
            </a:r>
            <a:r>
              <a:rPr lang="en-GB" dirty="0" err="1"/>
              <a:t>docker-compose.yml</a:t>
            </a:r>
            <a:r>
              <a:rPr lang="en-GB" dirty="0"/>
              <a:t>” with the content of the “</a:t>
            </a:r>
            <a:r>
              <a:rPr lang="en-GB" dirty="0" err="1"/>
              <a:t>docker</a:t>
            </a:r>
            <a:r>
              <a:rPr lang="en-GB" dirty="0"/>
              <a:t>-compose-</a:t>
            </a:r>
            <a:r>
              <a:rPr lang="en-GB" dirty="0" err="1"/>
              <a:t>full.yml</a:t>
            </a:r>
            <a:r>
              <a:rPr lang="en-GB" dirty="0"/>
              <a:t>” file</a:t>
            </a:r>
          </a:p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up browser in the VM</a:t>
            </a:r>
          </a:p>
          <a:p>
            <a:pPr lvl="1"/>
            <a:r>
              <a:rPr lang="en-GB" dirty="0"/>
              <a:t>To use </a:t>
            </a:r>
            <a:r>
              <a:rPr lang="en-GB" dirty="0" err="1"/>
              <a:t>phpmyadmin</a:t>
            </a:r>
            <a:r>
              <a:rPr lang="en-GB" dirty="0"/>
              <a:t> type </a:t>
            </a:r>
            <a:r>
              <a:rPr lang="en-GB" i="1" dirty="0">
                <a:solidFill>
                  <a:srgbClr val="0070C0"/>
                </a:solidFill>
              </a:rPr>
              <a:t>http://localhost:8080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35624" y="3136939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</p:spTree>
    <p:extLst>
      <p:ext uri="{BB962C8B-B14F-4D97-AF65-F5344CB8AC3E}">
        <p14:creationId xmlns:p14="http://schemas.microsoft.com/office/powerpoint/2010/main" val="13524074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Part C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217658" y="1071654"/>
            <a:ext cx="3575628" cy="1784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Open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Explain the highlighted fields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974027" y="884435"/>
            <a:ext cx="4750018" cy="2862322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phpmyadmin</a:t>
            </a:r>
            <a:r>
              <a:rPr lang="en-GB" dirty="0"/>
              <a:t>:</a:t>
            </a:r>
          </a:p>
          <a:p>
            <a:r>
              <a:rPr lang="en-GB" dirty="0"/>
              <a:t>    </a:t>
            </a:r>
            <a:r>
              <a:rPr lang="en-GB" dirty="0" err="1"/>
              <a:t>container_name</a:t>
            </a:r>
            <a:r>
              <a:rPr lang="en-GB" dirty="0"/>
              <a:t>: </a:t>
            </a:r>
            <a:r>
              <a:rPr lang="en-GB" b="1" dirty="0" err="1"/>
              <a:t>phpmyadmin</a:t>
            </a:r>
            <a:endParaRPr lang="en-GB" b="1" dirty="0"/>
          </a:p>
          <a:p>
            <a:r>
              <a:rPr lang="en-GB" dirty="0"/>
              <a:t>    image: </a:t>
            </a:r>
            <a:r>
              <a:rPr lang="en-GB" b="1" dirty="0" err="1"/>
              <a:t>phpmyadmin</a:t>
            </a:r>
            <a:r>
              <a:rPr lang="en-GB" b="1" dirty="0"/>
              <a:t>/phpmyadmin:5.2.1</a:t>
            </a:r>
          </a:p>
          <a:p>
            <a:r>
              <a:rPr lang="en-GB" dirty="0"/>
              <a:t>    ports:</a:t>
            </a:r>
          </a:p>
          <a:p>
            <a:r>
              <a:rPr lang="en-GB" dirty="0"/>
              <a:t>      - "</a:t>
            </a:r>
            <a:r>
              <a:rPr lang="en-GB" b="1" dirty="0"/>
              <a:t>8080:80</a:t>
            </a:r>
            <a:r>
              <a:rPr lang="en-GB" dirty="0"/>
              <a:t>“</a:t>
            </a:r>
          </a:p>
          <a:p>
            <a:r>
              <a:rPr lang="en-GB" dirty="0"/>
              <a:t>    environment:</a:t>
            </a:r>
          </a:p>
          <a:p>
            <a:r>
              <a:rPr lang="en-GB" b="1" dirty="0"/>
              <a:t>      - PMA_HOST=</a:t>
            </a:r>
            <a:r>
              <a:rPr lang="en-GB" b="1" dirty="0" err="1"/>
              <a:t>mysql</a:t>
            </a:r>
            <a:endParaRPr lang="en-GB" b="1" dirty="0"/>
          </a:p>
          <a:p>
            <a:r>
              <a:rPr lang="en-GB" b="1" dirty="0"/>
              <a:t>      - PMA_PORT=3306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</p:txBody>
      </p:sp>
      <p:sp>
        <p:nvSpPr>
          <p:cNvPr id="7" name="Rounded Rectangle 6"/>
          <p:cNvSpPr/>
          <p:nvPr/>
        </p:nvSpPr>
        <p:spPr bwMode="auto">
          <a:xfrm>
            <a:off x="3918762" y="4110929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5314859" y="4110929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7" idx="2"/>
            <a:endCxn id="8" idx="2"/>
          </p:cNvCxnSpPr>
          <p:nvPr/>
        </p:nvCxnSpPr>
        <p:spPr bwMode="auto">
          <a:xfrm rot="16200000" flipH="1">
            <a:off x="5259297" y="4144400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5419457" y="509365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 bwMode="auto">
          <a:xfrm>
            <a:off x="6768797" y="4104578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2" name="Elbow Connector 11"/>
          <p:cNvCxnSpPr>
            <a:stCxn id="8" idx="2"/>
          </p:cNvCxnSpPr>
          <p:nvPr/>
        </p:nvCxnSpPr>
        <p:spPr bwMode="auto">
          <a:xfrm rot="5400000" flipH="1" flipV="1">
            <a:off x="6777011" y="4019609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05339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712269"/>
          </a:xfrm>
        </p:spPr>
        <p:txBody>
          <a:bodyPr/>
          <a:lstStyle/>
          <a:p>
            <a:r>
              <a:rPr lang="en-GB" dirty="0"/>
              <a:t>Answer LAMP Part 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05257"/>
            <a:ext cx="7029450" cy="826720"/>
          </a:xfrm>
        </p:spPr>
        <p:txBody>
          <a:bodyPr/>
          <a:lstStyle/>
          <a:p>
            <a:r>
              <a:rPr lang="en-GB" dirty="0"/>
              <a:t>We can use </a:t>
            </a:r>
            <a:r>
              <a:rPr lang="en-GB" dirty="0" err="1"/>
              <a:t>phpadmin</a:t>
            </a:r>
            <a:r>
              <a:rPr lang="en-GB" dirty="0"/>
              <a:t> by running a separate </a:t>
            </a:r>
            <a:r>
              <a:rPr lang="en-GB" dirty="0" err="1"/>
              <a:t>docker</a:t>
            </a:r>
            <a:r>
              <a:rPr lang="en-GB" dirty="0"/>
              <a:t> image and connecting it to the database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845" y="1361063"/>
            <a:ext cx="489108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COMPOSE FILE EXTENDED….  </a:t>
            </a:r>
          </a:p>
          <a:p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……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etc</a:t>
            </a:r>
            <a:br>
              <a:rPr lang="en-GB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MYSQL_ROOT_PASSWORD: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docker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- ./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/lib/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- ./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config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etc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/>
              <a:t> </a:t>
            </a:r>
            <a:r>
              <a:rPr lang="en-GB" dirty="0" err="1"/>
              <a:t>phpmyadmin</a:t>
            </a:r>
            <a:r>
              <a:rPr lang="en-GB" dirty="0"/>
              <a:t>:   </a:t>
            </a:r>
          </a:p>
          <a:p>
            <a:r>
              <a:rPr lang="en-GB" dirty="0"/>
              <a:t>      </a:t>
            </a:r>
            <a:r>
              <a:rPr lang="en-GB" dirty="0" err="1"/>
              <a:t>container_name</a:t>
            </a:r>
            <a:r>
              <a:rPr lang="en-GB" dirty="0"/>
              <a:t>: </a:t>
            </a:r>
            <a:r>
              <a:rPr lang="en-GB" dirty="0" err="1"/>
              <a:t>phpmyadmin</a:t>
            </a:r>
            <a:r>
              <a:rPr lang="en-GB" dirty="0"/>
              <a:t> </a:t>
            </a:r>
          </a:p>
          <a:p>
            <a:r>
              <a:rPr lang="en-GB" dirty="0"/>
              <a:t>      image: </a:t>
            </a:r>
            <a:r>
              <a:rPr lang="en-GB" dirty="0" err="1"/>
              <a:t>phpmyadmin</a:t>
            </a:r>
            <a:r>
              <a:rPr lang="en-GB" dirty="0"/>
              <a:t>/phpMyAdmin:5.2.1    </a:t>
            </a:r>
          </a:p>
          <a:p>
            <a:r>
              <a:rPr lang="en-GB" dirty="0"/>
              <a:t>      ports:      </a:t>
            </a:r>
          </a:p>
          <a:p>
            <a:r>
              <a:rPr lang="en-GB" dirty="0"/>
              <a:t>      - “8080:80”</a:t>
            </a:r>
          </a:p>
          <a:p>
            <a:r>
              <a:rPr lang="en-GB" dirty="0"/>
              <a:t>      environment:      </a:t>
            </a:r>
          </a:p>
          <a:p>
            <a:r>
              <a:rPr lang="en-GB" dirty="0"/>
              <a:t>      - PMA_HOST=</a:t>
            </a:r>
            <a:r>
              <a:rPr lang="en-GB" dirty="0" err="1">
                <a:solidFill>
                  <a:srgbClr val="FF0000"/>
                </a:solidFill>
              </a:rPr>
              <a:t>mysql</a:t>
            </a:r>
            <a:r>
              <a:rPr lang="en-GB" dirty="0"/>
              <a:t>      </a:t>
            </a:r>
          </a:p>
          <a:p>
            <a:r>
              <a:rPr lang="en-GB" dirty="0"/>
              <a:t>      - PMA_PORT=</a:t>
            </a:r>
            <a:r>
              <a:rPr lang="en-GB" dirty="0">
                <a:solidFill>
                  <a:srgbClr val="FF0000"/>
                </a:solidFill>
              </a:rPr>
              <a:t>3306</a:t>
            </a:r>
            <a:r>
              <a:rPr lang="en-GB" dirty="0"/>
              <a:t>    </a:t>
            </a:r>
          </a:p>
          <a:p>
            <a:r>
              <a:rPr lang="en-GB" dirty="0"/>
              <a:t>      networks:     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br>
              <a:rPr lang="en-GB" dirty="0"/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networks:    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dbnetwork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29881" y="2980648"/>
            <a:ext cx="28694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browser to connect to </a:t>
            </a:r>
            <a:r>
              <a:rPr lang="en-GB" b="1" dirty="0"/>
              <a:t>http://localhost:8080</a:t>
            </a:r>
          </a:p>
          <a:p>
            <a:r>
              <a:rPr lang="en-GB" dirty="0"/>
              <a:t>Note: use username </a:t>
            </a:r>
            <a:r>
              <a:rPr lang="en-GB" i="1" dirty="0" err="1"/>
              <a:t>dbroot</a:t>
            </a:r>
            <a:r>
              <a:rPr lang="en-GB" dirty="0"/>
              <a:t> and password </a:t>
            </a:r>
            <a:r>
              <a:rPr lang="en-GB" i="1" dirty="0"/>
              <a:t>docker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 bwMode="auto">
          <a:xfrm>
            <a:off x="4791913" y="497139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6188010" y="497139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7" idx="2"/>
            <a:endCxn id="8" idx="2"/>
          </p:cNvCxnSpPr>
          <p:nvPr/>
        </p:nvCxnSpPr>
        <p:spPr bwMode="auto">
          <a:xfrm rot="16200000" flipH="1">
            <a:off x="6132448" y="5004867"/>
            <a:ext cx="12700" cy="1396097"/>
          </a:xfrm>
          <a:prstGeom prst="bentConnector3">
            <a:avLst>
              <a:gd name="adj1" fmla="val 3702669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280225" y="6135592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 bwMode="auto">
          <a:xfrm>
            <a:off x="7641948" y="4965045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Elbow Connector 13"/>
          <p:cNvCxnSpPr>
            <a:stCxn id="8" idx="2"/>
          </p:cNvCxnSpPr>
          <p:nvPr/>
        </p:nvCxnSpPr>
        <p:spPr bwMode="auto">
          <a:xfrm rot="5400000" flipH="1" flipV="1">
            <a:off x="7650162" y="4880076"/>
            <a:ext cx="3174" cy="1642505"/>
          </a:xfrm>
          <a:prstGeom prst="bentConnector4">
            <a:avLst>
              <a:gd name="adj1" fmla="val -14502363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5931660" y="1638327"/>
            <a:ext cx="2808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https://docs.phpmyadmin.net/en/latest/setup.html#linux-distributions</a:t>
            </a:r>
            <a:br>
              <a:rPr lang="en-GB" dirty="0"/>
            </a:br>
            <a:r>
              <a:rPr lang="en-GB" dirty="0"/>
              <a:t>See Docker Examples</a:t>
            </a:r>
          </a:p>
        </p:txBody>
      </p:sp>
      <p:sp>
        <p:nvSpPr>
          <p:cNvPr id="12" name="Right Brace 11"/>
          <p:cNvSpPr/>
          <p:nvPr/>
        </p:nvSpPr>
        <p:spPr bwMode="auto">
          <a:xfrm>
            <a:off x="2770579" y="4697076"/>
            <a:ext cx="204396" cy="54864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 rot="16200000">
            <a:off x="2585688" y="4730640"/>
            <a:ext cx="19789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MySQL database server container name and port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39220" y="568179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3306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001056" y="568179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88669" y="568179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8080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75011" y="3960358"/>
            <a:ext cx="1484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Browser sees it at port 8080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259566" y="3800119"/>
            <a:ext cx="16519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The image to use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20859" y="5761560"/>
            <a:ext cx="1651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Same network as other services</a:t>
            </a:r>
          </a:p>
        </p:txBody>
      </p:sp>
    </p:spTree>
    <p:extLst>
      <p:ext uri="{BB962C8B-B14F-4D97-AF65-F5344CB8AC3E}">
        <p14:creationId xmlns:p14="http://schemas.microsoft.com/office/powerpoint/2010/main" val="11145438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FYI: For PDO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1047750" y="1724025"/>
            <a:ext cx="753648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connection string of PHP Data Objects is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dsn</a:t>
            </a:r>
            <a:r>
              <a:rPr lang="en-GB" dirty="0"/>
              <a:t> = '</a:t>
            </a:r>
            <a:r>
              <a:rPr lang="en-GB" dirty="0" err="1"/>
              <a:t>mysql:host</a:t>
            </a:r>
            <a:r>
              <a:rPr lang="en-GB" dirty="0"/>
              <a:t>=</a:t>
            </a:r>
            <a:r>
              <a:rPr lang="en-GB" dirty="0" err="1">
                <a:solidFill>
                  <a:srgbClr val="FF0000"/>
                </a:solidFill>
              </a:rPr>
              <a:t>mysql</a:t>
            </a:r>
            <a:r>
              <a:rPr lang="en-GB" dirty="0" err="1"/>
              <a:t>;port</a:t>
            </a:r>
            <a:r>
              <a:rPr lang="en-GB" dirty="0"/>
              <a:t>=3306;dbname=</a:t>
            </a:r>
            <a:r>
              <a:rPr lang="en-GB" dirty="0" err="1"/>
              <a:t>TestDatabase</a:t>
            </a:r>
            <a:r>
              <a:rPr lang="en-GB" dirty="0"/>
              <a:t>';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dbUName</a:t>
            </a:r>
            <a:r>
              <a:rPr lang="en-GB" dirty="0"/>
              <a:t> = “</a:t>
            </a:r>
            <a:r>
              <a:rPr lang="en-GB" dirty="0" err="1"/>
              <a:t>dbroot</a:t>
            </a:r>
            <a:r>
              <a:rPr lang="en-GB" dirty="0"/>
              <a:t>";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dbPassword</a:t>
            </a:r>
            <a:r>
              <a:rPr lang="en-GB" dirty="0"/>
              <a:t> = "docker";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05062" y="3773051"/>
            <a:ext cx="2772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Assuming “</a:t>
            </a:r>
            <a:r>
              <a:rPr lang="en-GB" dirty="0" err="1"/>
              <a:t>TestDatabase</a:t>
            </a:r>
            <a:r>
              <a:rPr lang="en-GB" dirty="0"/>
              <a:t>” is the database name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V="1">
            <a:off x="6882848" y="2703443"/>
            <a:ext cx="357809" cy="9044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542068" y="3867287"/>
            <a:ext cx="42599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our machine, we can access a service using the container name. In this case, the MySQL database service is running in a container named “</a:t>
            </a:r>
            <a:r>
              <a:rPr lang="en-GB" dirty="0" err="1"/>
              <a:t>mysql</a:t>
            </a:r>
            <a:r>
              <a:rPr lang="en-GB" dirty="0"/>
              <a:t>”.</a:t>
            </a:r>
          </a:p>
          <a:p>
            <a:r>
              <a:rPr lang="en-GB" dirty="0"/>
              <a:t>That is, name resolution is performed for us.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V="1">
            <a:off x="3641174" y="2703443"/>
            <a:ext cx="438036" cy="11457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641903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AC632-3B67-DFBE-A992-5763FCEC5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F4104-CC00-9E82-D5EB-6C134243C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1329"/>
            <a:ext cx="7029450" cy="1308563"/>
          </a:xfrm>
        </p:spPr>
        <p:txBody>
          <a:bodyPr/>
          <a:lstStyle/>
          <a:p>
            <a:r>
              <a:rPr lang="en-GB" dirty="0"/>
              <a:t>Create a docker compose file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Add a </a:t>
            </a:r>
            <a:r>
              <a:rPr lang="en-GB" b="1" dirty="0" err="1"/>
              <a:t>mongodb</a:t>
            </a:r>
            <a:r>
              <a:rPr lang="en-GB" dirty="0"/>
              <a:t> container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Add a </a:t>
            </a:r>
            <a:r>
              <a:rPr lang="en-GB" b="1" dirty="0"/>
              <a:t>mongo express </a:t>
            </a:r>
            <a:r>
              <a:rPr lang="en-GB" dirty="0"/>
              <a:t>container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Google these on </a:t>
            </a:r>
            <a:r>
              <a:rPr lang="en-GB" dirty="0" err="1"/>
              <a:t>DockerHub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F15EE5-8807-81CC-F591-3F0035AAB76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6FB956-1CDD-248F-C7C4-014AB28B6A41}"/>
              </a:ext>
            </a:extLst>
          </p:cNvPr>
          <p:cNvSpPr txBox="1"/>
          <p:nvPr/>
        </p:nvSpPr>
        <p:spPr>
          <a:xfrm>
            <a:off x="1167584" y="2437151"/>
            <a:ext cx="6865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Hint: Here are some environmental variables you may find useful: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929168-EB51-6A52-90F1-445642D81CFD}"/>
              </a:ext>
            </a:extLst>
          </p:cNvPr>
          <p:cNvSpPr txBox="1"/>
          <p:nvPr/>
        </p:nvSpPr>
        <p:spPr>
          <a:xfrm>
            <a:off x="1047750" y="3127463"/>
            <a:ext cx="53035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</a:t>
            </a:r>
            <a:r>
              <a:rPr lang="en-GB" dirty="0" err="1"/>
              <a:t>container_name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mongo</a:t>
            </a:r>
          </a:p>
          <a:p>
            <a:r>
              <a:rPr lang="en-GB" dirty="0"/>
              <a:t>- MONGODB_INITDB_ROOT_USERNAME=user</a:t>
            </a:r>
          </a:p>
          <a:p>
            <a:r>
              <a:rPr lang="en-GB" dirty="0"/>
              <a:t>- MONGODB_INITDB_ROOT_PASSWORD=pass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724125-D5FC-13FD-3653-E4918120A3B5}"/>
              </a:ext>
            </a:extLst>
          </p:cNvPr>
          <p:cNvSpPr txBox="1"/>
          <p:nvPr/>
        </p:nvSpPr>
        <p:spPr>
          <a:xfrm>
            <a:off x="1047750" y="4600300"/>
            <a:ext cx="611148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 ME_CONFIG_OPTIONS_EDITORTHEME=ambiance</a:t>
            </a:r>
          </a:p>
          <a:p>
            <a:r>
              <a:rPr lang="en-GB" dirty="0"/>
              <a:t>- ME_CONFIG_MONGODB_SERVER=</a:t>
            </a:r>
            <a:r>
              <a:rPr lang="en-GB" dirty="0">
                <a:solidFill>
                  <a:srgbClr val="FF0000"/>
                </a:solidFill>
              </a:rPr>
              <a:t>mongo</a:t>
            </a:r>
          </a:p>
          <a:p>
            <a:r>
              <a:rPr lang="en-GB" dirty="0"/>
              <a:t>- ME_CONFIG_BASICAUTH_USERNAME=docker      </a:t>
            </a:r>
          </a:p>
          <a:p>
            <a:r>
              <a:rPr lang="en-GB" dirty="0"/>
              <a:t>- ME_CONFIG_BASICAUTH_PASSWORD=password      </a:t>
            </a:r>
          </a:p>
          <a:p>
            <a:r>
              <a:rPr lang="en-GB" dirty="0"/>
              <a:t>- ME_CONFIG_MONGODB_ADMINUSERNAME=user   </a:t>
            </a:r>
          </a:p>
          <a:p>
            <a:r>
              <a:rPr lang="en-GB" dirty="0"/>
              <a:t>- ME_CONFIG_MONGODB_ADMINPASSWORD=pass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BE6AD8-38AB-6532-56F5-87D8C34E749E}"/>
              </a:ext>
            </a:extLst>
          </p:cNvPr>
          <p:cNvSpPr txBox="1"/>
          <p:nvPr/>
        </p:nvSpPr>
        <p:spPr>
          <a:xfrm>
            <a:off x="1122016" y="2758131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mongodb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BD1F3D-A527-670D-43EC-F647CCE755E1}"/>
              </a:ext>
            </a:extLst>
          </p:cNvPr>
          <p:cNvSpPr txBox="1"/>
          <p:nvPr/>
        </p:nvSpPr>
        <p:spPr>
          <a:xfrm>
            <a:off x="1122016" y="421496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mongodb</a:t>
            </a:r>
            <a:r>
              <a:rPr lang="en-GB" b="1" dirty="0"/>
              <a:t> express</a:t>
            </a:r>
          </a:p>
        </p:txBody>
      </p:sp>
      <p:sp>
        <p:nvSpPr>
          <p:cNvPr id="10" name="Right Brace 9">
            <a:extLst>
              <a:ext uri="{FF2B5EF4-FFF2-40B4-BE49-F238E27FC236}">
                <a16:creationId xmlns:a16="http://schemas.microsoft.com/office/drawing/2014/main" id="{8A37024B-530C-82AB-4001-437C1F47108F}"/>
              </a:ext>
            </a:extLst>
          </p:cNvPr>
          <p:cNvSpPr/>
          <p:nvPr/>
        </p:nvSpPr>
        <p:spPr bwMode="auto">
          <a:xfrm>
            <a:off x="6912301" y="5214865"/>
            <a:ext cx="157815" cy="501295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ight Brace 10">
            <a:extLst>
              <a:ext uri="{FF2B5EF4-FFF2-40B4-BE49-F238E27FC236}">
                <a16:creationId xmlns:a16="http://schemas.microsoft.com/office/drawing/2014/main" id="{1D3B018A-9349-E39B-B843-C7BA3785003C}"/>
              </a:ext>
            </a:extLst>
          </p:cNvPr>
          <p:cNvSpPr/>
          <p:nvPr/>
        </p:nvSpPr>
        <p:spPr bwMode="auto">
          <a:xfrm>
            <a:off x="6308116" y="3487849"/>
            <a:ext cx="157815" cy="501295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ight Brace 11">
            <a:extLst>
              <a:ext uri="{FF2B5EF4-FFF2-40B4-BE49-F238E27FC236}">
                <a16:creationId xmlns:a16="http://schemas.microsoft.com/office/drawing/2014/main" id="{013380B0-02EC-50E6-6C9A-E48F489979A2}"/>
              </a:ext>
            </a:extLst>
          </p:cNvPr>
          <p:cNvSpPr/>
          <p:nvPr/>
        </p:nvSpPr>
        <p:spPr bwMode="auto">
          <a:xfrm>
            <a:off x="6909506" y="5826021"/>
            <a:ext cx="157815" cy="501295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A98EC8B8-0261-D798-CBBD-A7646E1FE77F}"/>
              </a:ext>
            </a:extLst>
          </p:cNvPr>
          <p:cNvCxnSpPr>
            <a:stCxn id="12" idx="1"/>
            <a:endCxn id="19" idx="2"/>
          </p:cNvCxnSpPr>
          <p:nvPr/>
        </p:nvCxnSpPr>
        <p:spPr bwMode="auto">
          <a:xfrm rot="10800000" flipH="1">
            <a:off x="7067320" y="4552481"/>
            <a:ext cx="1381025" cy="1524189"/>
          </a:xfrm>
          <a:prstGeom prst="bentConnector4">
            <a:avLst>
              <a:gd name="adj1" fmla="val 100432"/>
              <a:gd name="adj2" fmla="val 5822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B0F605E-DCD2-8C3C-9FE7-058C056F2661}"/>
              </a:ext>
            </a:extLst>
          </p:cNvPr>
          <p:cNvSpPr txBox="1"/>
          <p:nvPr/>
        </p:nvSpPr>
        <p:spPr>
          <a:xfrm>
            <a:off x="7774420" y="3952316"/>
            <a:ext cx="13478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Username and password for database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2F5880D-4EE7-976A-2629-27B146281180}"/>
              </a:ext>
            </a:extLst>
          </p:cNvPr>
          <p:cNvSpPr txBox="1"/>
          <p:nvPr/>
        </p:nvSpPr>
        <p:spPr>
          <a:xfrm>
            <a:off x="7100495" y="5165430"/>
            <a:ext cx="13478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Username and password for express website</a:t>
            </a:r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34D238CB-32DB-332A-4EB3-0A892EF9F323}"/>
              </a:ext>
            </a:extLst>
          </p:cNvPr>
          <p:cNvCxnSpPr>
            <a:stCxn id="19" idx="0"/>
            <a:endCxn id="11" idx="1"/>
          </p:cNvCxnSpPr>
          <p:nvPr/>
        </p:nvCxnSpPr>
        <p:spPr bwMode="auto">
          <a:xfrm rot="16200000" flipV="1">
            <a:off x="7350230" y="2854199"/>
            <a:ext cx="213819" cy="1982415"/>
          </a:xfrm>
          <a:prstGeom prst="bentConnector4">
            <a:avLst>
              <a:gd name="adj1" fmla="val 102556"/>
              <a:gd name="adj2" fmla="val 1242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3396159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Push/Pull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Push the services(i.e. containers) to a Docker registry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-compose push</a:t>
            </a:r>
          </a:p>
          <a:p>
            <a:endParaRPr lang="en-GB" dirty="0"/>
          </a:p>
          <a:p>
            <a:r>
              <a:rPr lang="en-GB" dirty="0"/>
              <a:t>Note: You have to manage the </a:t>
            </a:r>
            <a:r>
              <a:rPr lang="en-GB" dirty="0" err="1"/>
              <a:t>docker-compose.yml</a:t>
            </a:r>
            <a:r>
              <a:rPr lang="en-GB" dirty="0"/>
              <a:t> file separately i.e. you will need to keep a copy of it where ever you need to pull the services</a:t>
            </a:r>
          </a:p>
          <a:p>
            <a:r>
              <a:rPr lang="en-GB" dirty="0"/>
              <a:t>This means you will need to transfer the file into the cloud after a “push”…hopefully you are using Git anyway!!</a:t>
            </a:r>
          </a:p>
          <a:p>
            <a:endParaRPr lang="en-GB" dirty="0"/>
          </a:p>
          <a:p>
            <a:r>
              <a:rPr lang="en-GB" dirty="0"/>
              <a:t>Pull all the images required to run services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-compose pull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730747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use Google you will probably find the </a:t>
            </a:r>
            <a:r>
              <a:rPr lang="en-GB" dirty="0" err="1"/>
              <a:t>docker</a:t>
            </a:r>
            <a:r>
              <a:rPr lang="en-GB" dirty="0"/>
              <a:t> compose file you need and the initial setup</a:t>
            </a:r>
          </a:p>
          <a:p>
            <a:r>
              <a:rPr lang="en-GB" dirty="0"/>
              <a:t>It is probably easier to use an existing solution and modify it to meet your needs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102520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Multiple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Composer can scale by starting multiple instances of a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docker</a:t>
            </a:r>
            <a:r>
              <a:rPr lang="en-GB" dirty="0"/>
              <a:t>-compose up  </a:t>
            </a:r>
            <a:r>
              <a:rPr lang="en-GB" b="1" dirty="0"/>
              <a:t>--scale  </a:t>
            </a:r>
            <a:r>
              <a:rPr lang="en-GB" b="1" dirty="0" err="1"/>
              <a:t>my_app</a:t>
            </a:r>
            <a:r>
              <a:rPr lang="en-GB" b="1" dirty="0"/>
              <a:t>=3</a:t>
            </a:r>
          </a:p>
          <a:p>
            <a:endParaRPr lang="en-GB" dirty="0"/>
          </a:p>
          <a:p>
            <a:r>
              <a:rPr lang="en-GB" dirty="0"/>
              <a:t>This only works if the services are not using fixed port numbers i.e. if you specify ports for the service then it will not scale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51739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Investigating a Broken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the current </a:t>
            </a:r>
            <a:r>
              <a:rPr lang="en-GB" dirty="0" err="1"/>
              <a:t>entrypoint</a:t>
            </a:r>
            <a:r>
              <a:rPr lang="en-GB" dirty="0"/>
              <a:t> for the containers service as shown below, then connect to the container and have a look around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41788" y="3242595"/>
            <a:ext cx="44069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SERVICE_NAME:</a:t>
            </a:r>
          </a:p>
          <a:p>
            <a:r>
              <a:rPr lang="en-GB" dirty="0"/>
              <a:t>    # for debugging</a:t>
            </a:r>
          </a:p>
          <a:p>
            <a:r>
              <a:rPr lang="en-GB" dirty="0"/>
              <a:t>    #</a:t>
            </a:r>
            <a:r>
              <a:rPr lang="en-GB" dirty="0" err="1"/>
              <a:t>entrypoint</a:t>
            </a:r>
            <a:r>
              <a:rPr lang="en-GB" dirty="0"/>
              <a:t>: ["</a:t>
            </a:r>
            <a:r>
              <a:rPr lang="en-GB" dirty="0" err="1"/>
              <a:t>sh</a:t>
            </a:r>
            <a:r>
              <a:rPr lang="en-GB" dirty="0"/>
              <a:t>", "-c", "sleep infinity"]</a:t>
            </a:r>
          </a:p>
          <a:p>
            <a:r>
              <a:rPr lang="en-GB" dirty="0"/>
              <a:t>    </a:t>
            </a:r>
            <a:r>
              <a:rPr lang="en-GB" dirty="0" err="1"/>
              <a:t>entrypoint</a:t>
            </a:r>
            <a:r>
              <a:rPr lang="en-GB" dirty="0"/>
              <a:t>: ["</a:t>
            </a:r>
            <a:r>
              <a:rPr lang="en-GB" dirty="0" err="1"/>
              <a:t>sh</a:t>
            </a:r>
            <a:r>
              <a:rPr lang="en-GB" dirty="0"/>
              <a:t>", "-c", "sleep 2073600"]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41942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Containers Running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39567"/>
            <a:ext cx="7029450" cy="4499258"/>
          </a:xfrm>
        </p:spPr>
        <p:txBody>
          <a:bodyPr/>
          <a:lstStyle/>
          <a:p>
            <a:r>
              <a:rPr lang="en-GB" dirty="0"/>
              <a:t>What happens if a service/application running in a container crashes?</a:t>
            </a:r>
          </a:p>
          <a:p>
            <a:r>
              <a:rPr lang="en-GB" dirty="0"/>
              <a:t>What happens if a machine goes down?</a:t>
            </a:r>
          </a:p>
          <a:p>
            <a:r>
              <a:rPr lang="en-GB" dirty="0"/>
              <a:t>What if we want multiple containers running 24/7?</a:t>
            </a:r>
          </a:p>
          <a:p>
            <a:endParaRPr lang="en-GB" dirty="0"/>
          </a:p>
          <a:p>
            <a:r>
              <a:rPr lang="en-GB" dirty="0"/>
              <a:t>Currently we are manually starting up and shutting down containers</a:t>
            </a:r>
          </a:p>
          <a:p>
            <a:r>
              <a:rPr lang="en-GB" dirty="0"/>
              <a:t>What we need is software that monitors the containers and restarts them</a:t>
            </a:r>
          </a:p>
          <a:p>
            <a:r>
              <a:rPr lang="en-GB" dirty="0"/>
              <a:t>We need </a:t>
            </a:r>
            <a:r>
              <a:rPr lang="en-GB" b="1" u="sng" dirty="0"/>
              <a:t>Container Orchestration Software</a:t>
            </a:r>
            <a:r>
              <a:rPr lang="en-GB" dirty="0"/>
              <a:t> for managing a swarm/cluster e.g.</a:t>
            </a:r>
          </a:p>
          <a:p>
            <a:pPr lvl="1"/>
            <a:r>
              <a:rPr lang="en-GB" dirty="0"/>
              <a:t>Docker Swarm</a:t>
            </a:r>
          </a:p>
          <a:p>
            <a:pPr lvl="1"/>
            <a:r>
              <a:rPr lang="en-GB" dirty="0"/>
              <a:t>Kubernetes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49932309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56410</TotalTime>
  <Words>4755</Words>
  <Application>Microsoft Office PowerPoint</Application>
  <PresentationFormat>On-screen Show (4:3)</PresentationFormat>
  <Paragraphs>725</Paragraphs>
  <Slides>47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Helvetica</vt:lpstr>
      <vt:lpstr>Helvetica-Narrow</vt:lpstr>
      <vt:lpstr>Monotype Sorts</vt:lpstr>
      <vt:lpstr>Arial</vt:lpstr>
      <vt:lpstr>Impact</vt:lpstr>
      <vt:lpstr>Times New Roman</vt:lpstr>
      <vt:lpstr>Wingdings</vt:lpstr>
      <vt:lpstr>os-slides</vt:lpstr>
      <vt:lpstr>DOCKER COMPOSE</vt:lpstr>
      <vt:lpstr>Why?</vt:lpstr>
      <vt:lpstr>Restriction</vt:lpstr>
      <vt:lpstr>Docker Compose File</vt:lpstr>
      <vt:lpstr>General Service Layout</vt:lpstr>
      <vt:lpstr>Link YAML Files</vt:lpstr>
      <vt:lpstr>Docker Compose File (docker-compose.yml)</vt:lpstr>
      <vt:lpstr>Example</vt:lpstr>
      <vt:lpstr>Checking the Config File</vt:lpstr>
      <vt:lpstr>Passing Args to DockerFile</vt:lpstr>
      <vt:lpstr>Build Specific Docker Stage</vt:lpstr>
      <vt:lpstr>env_file</vt:lpstr>
      <vt:lpstr>Centralise Build Decisions  Using 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Problems with Volumes</vt:lpstr>
      <vt:lpstr>Ports</vt:lpstr>
      <vt:lpstr>Building the Services</vt:lpstr>
      <vt:lpstr>Docker Compose Commands</vt:lpstr>
      <vt:lpstr>Up</vt:lpstr>
      <vt:lpstr>Down</vt:lpstr>
      <vt:lpstr>Execute Command</vt:lpstr>
      <vt:lpstr>Docker Compose Run</vt:lpstr>
      <vt:lpstr>Clean Up</vt:lpstr>
      <vt:lpstr>Exercise</vt:lpstr>
      <vt:lpstr>Exercise: Host Folders</vt:lpstr>
      <vt:lpstr>Exercise</vt:lpstr>
      <vt:lpstr>Exercise: Starting Services  and Viewing Webpages</vt:lpstr>
      <vt:lpstr>Exercise Part A</vt:lpstr>
      <vt:lpstr>Answer LAMP Part A</vt:lpstr>
      <vt:lpstr>Exercise: Run Database Service</vt:lpstr>
      <vt:lpstr>Exercise Part B</vt:lpstr>
      <vt:lpstr>Answer LAMP Part B</vt:lpstr>
      <vt:lpstr>Exercise: Run PhpMyAdmin Service</vt:lpstr>
      <vt:lpstr>Exercise Part C</vt:lpstr>
      <vt:lpstr>Answer LAMP Part C</vt:lpstr>
      <vt:lpstr>FYI: For PDO</vt:lpstr>
      <vt:lpstr>Exercise</vt:lpstr>
      <vt:lpstr>Push/Pull</vt:lpstr>
      <vt:lpstr>NOTE</vt:lpstr>
      <vt:lpstr>Start Multiple Services</vt:lpstr>
      <vt:lpstr>Investigating a Broken Container</vt:lpstr>
      <vt:lpstr>Keeping Containers Running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1357</cp:revision>
  <cp:lastPrinted>2001-06-14T13:58:17Z</cp:lastPrinted>
  <dcterms:created xsi:type="dcterms:W3CDTF">1999-06-25T18:38:26Z</dcterms:created>
  <dcterms:modified xsi:type="dcterms:W3CDTF">2025-04-01T19:38:28Z</dcterms:modified>
</cp:coreProperties>
</file>