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embedTrueTypeFonts="1" saveSubsetFonts="1" autoCompressPictures="0">
  <p:sldMasterIdLst>
    <p:sldMasterId id="2147483754" r:id="rId1"/>
  </p:sldMasterIdLst>
  <p:notesMasterIdLst>
    <p:notesMasterId r:id="rId5"/>
  </p:notesMasterIdLst>
  <p:sldIdLst>
    <p:sldId id="296" r:id="rId2"/>
    <p:sldId id="295" r:id="rId3"/>
    <p:sldId id="298" r:id="rId4"/>
  </p:sldIdLst>
  <p:sldSz cx="6858000" cy="9906000" type="A4"/>
  <p:notesSz cx="6858000" cy="9144000"/>
  <p:embeddedFontLst>
    <p:embeddedFont>
      <p:font typeface="MV Boli" panose="02000500030200090000" pitchFamily="2" charset="0"/>
      <p:regular r:id="rId6"/>
    </p:embeddedFont>
    <p:embeddedFont>
      <p:font typeface="Gill Sans MT" panose="020B0502020104020203" pitchFamily="34" charset="0"/>
      <p:regular r:id="rId7"/>
      <p:bold r:id="rId8"/>
      <p:italic r:id="rId9"/>
      <p:boldItalic r:id="rId10"/>
    </p:embeddedFont>
    <p:embeddedFont>
      <p:font typeface="Agency FB" panose="020B0503020202020204" pitchFamily="34" charset="0"/>
      <p:regular r:id="rId11"/>
      <p:bold r:id="rId12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12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19B525B3-B002-40D1-A6D4-85E323273699}">
  <a:tblStyle styleId="{19B525B3-B002-40D1-A6D4-85E323273699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AAEA557F-7DEB-44CE-A8A2-311E5032095E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943" autoAdjust="0"/>
  </p:normalViewPr>
  <p:slideViewPr>
    <p:cSldViewPr snapToGrid="0">
      <p:cViewPr>
        <p:scale>
          <a:sx n="70" d="100"/>
          <a:sy n="70" d="100"/>
        </p:scale>
        <p:origin x="2314" y="-946"/>
      </p:cViewPr>
      <p:guideLst>
        <p:guide orient="horz" pos="312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3.fntdata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font" Target="fonts/font2.fntdata"/><Relationship Id="rId12" Type="http://schemas.openxmlformats.org/officeDocument/2006/relationships/font" Target="fonts/font7.fntdata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1.fntdata"/><Relationship Id="rId11" Type="http://schemas.openxmlformats.org/officeDocument/2006/relationships/font" Target="fonts/font6.fntdata"/><Relationship Id="rId5" Type="http://schemas.openxmlformats.org/officeDocument/2006/relationships/notesMaster" Target="notesMasters/notesMaster1.xml"/><Relationship Id="rId15" Type="http://schemas.openxmlformats.org/officeDocument/2006/relationships/theme" Target="theme/theme1.xml"/><Relationship Id="rId10" Type="http://schemas.openxmlformats.org/officeDocument/2006/relationships/font" Target="fonts/font5.fntdata"/><Relationship Id="rId4" Type="http://schemas.openxmlformats.org/officeDocument/2006/relationships/slide" Target="slides/slide3.xml"/><Relationship Id="rId9" Type="http://schemas.openxmlformats.org/officeDocument/2006/relationships/font" Target="fonts/font4.fntdata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2241550" y="685800"/>
            <a:ext cx="23749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411561454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64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64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64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64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64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64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64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64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64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41550" y="685800"/>
            <a:ext cx="23749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r>
              <a:rPr lang="en-US" sz="1100" b="0" i="0" u="none" strike="noStrike" cap="none" dirty="0" smtClean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Student ID: 2121027</a:t>
            </a:r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898889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41550" y="685800"/>
            <a:ext cx="23749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endParaRPr lang="en-US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241689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41550" y="685800"/>
            <a:ext cx="23749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References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</a:rPr>
              <a:t>Arnaud, L. (2020). 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The Artful Christmas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. 5th ed. Harry N. Abrams.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</a:rPr>
              <a:t>Franklin, C. (2020). 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The Pie Room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. 2nd ed. Bloomsbury Publishing.</a:t>
            </a:r>
          </a:p>
          <a:p>
            <a:pPr>
              <a:lnSpc>
                <a:spcPct val="150000"/>
              </a:lnSpc>
            </a:pPr>
            <a:r>
              <a:rPr lang="en-US" sz="1800" dirty="0" err="1">
                <a:effectLst/>
                <a:latin typeface="Times New Roman" panose="02020603050405020304" pitchFamily="18" charset="0"/>
              </a:rPr>
              <a:t>Robitschek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, L. (2019). 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The </a:t>
            </a:r>
            <a:r>
              <a:rPr lang="en-US" sz="1800" i="1" dirty="0" err="1">
                <a:effectLst/>
                <a:latin typeface="Times New Roman" panose="02020603050405020304" pitchFamily="18" charset="0"/>
              </a:rPr>
              <a:t>NoMad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 Cocktail Book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. 3rd ed. Ten Speed Press.</a:t>
            </a:r>
          </a:p>
          <a:p>
            <a:pPr marL="139700" indent="0">
              <a:buNone/>
            </a:pPr>
            <a:endParaRPr lang="en-GB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44783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7240" y="1158877"/>
            <a:ext cx="4213886" cy="3670956"/>
          </a:xfrm>
        </p:spPr>
        <p:txBody>
          <a:bodyPr bIns="0" anchor="b">
            <a:normAutofit/>
          </a:bodyPr>
          <a:lstStyle>
            <a:lvl1pPr algn="l">
              <a:defRPr sz="40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97240" y="5100630"/>
            <a:ext cx="4213886" cy="1412119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200" b="0" cap="all" baseline="0">
                <a:solidFill>
                  <a:schemeClr val="tx1"/>
                </a:solidFill>
              </a:defRPr>
            </a:lvl1pPr>
            <a:lvl2pPr marL="257175" indent="0" algn="ctr">
              <a:buNone/>
              <a:defRPr sz="1125"/>
            </a:lvl2pPr>
            <a:lvl3pPr marL="514350" indent="0" algn="ctr">
              <a:buNone/>
              <a:defRPr sz="1013"/>
            </a:lvl3pPr>
            <a:lvl4pPr marL="771525" indent="0" algn="ctr">
              <a:buNone/>
              <a:defRPr sz="900"/>
            </a:lvl4pPr>
            <a:lvl5pPr marL="1028700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050" indent="0" algn="ctr">
              <a:buNone/>
              <a:defRPr sz="900"/>
            </a:lvl7pPr>
            <a:lvl8pPr marL="1800225" indent="0" algn="ctr">
              <a:buNone/>
              <a:defRPr sz="900"/>
            </a:lvl8pPr>
            <a:lvl9pPr marL="2057400" indent="0" algn="ctr">
              <a:buNone/>
              <a:defRPr sz="9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DD645-B9B4-46EE-B031-35C24A448A04}" type="datetimeFigureOut">
              <a:rPr lang="en-US" smtClean="0"/>
              <a:t>11/24/2022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797239" y="475668"/>
            <a:ext cx="2314719" cy="446624"/>
          </a:xfrm>
        </p:spPr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6028" y="1154072"/>
            <a:ext cx="601504" cy="727390"/>
          </a:xfrm>
        </p:spPr>
        <p:txBody>
          <a:bodyPr/>
          <a:lstStyle/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  <p:cxnSp>
        <p:nvCxnSpPr>
          <p:cNvPr id="15" name="Straight Connector 14"/>
          <p:cNvCxnSpPr/>
          <p:nvPr/>
        </p:nvCxnSpPr>
        <p:spPr>
          <a:xfrm>
            <a:off x="1797240" y="5096783"/>
            <a:ext cx="421388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3059833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993E9-CEF0-47B7-AEA6-AFACC79966BA}" type="datetimeFigureOut">
              <a:rPr lang="en-US" smtClean="0"/>
              <a:t>11/24/2022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  <p:cxnSp>
        <p:nvCxnSpPr>
          <p:cNvPr id="33" name="Straight Connector 32"/>
          <p:cNvCxnSpPr/>
          <p:nvPr/>
        </p:nvCxnSpPr>
        <p:spPr>
          <a:xfrm>
            <a:off x="1082619" y="2668016"/>
            <a:ext cx="4928507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0440564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2618" y="2536632"/>
            <a:ext cx="4212752" cy="2727039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82619" y="5497839"/>
            <a:ext cx="4212752" cy="1463120"/>
          </a:xfrm>
        </p:spPr>
        <p:txBody>
          <a:bodyPr tIns="91440">
            <a:normAutofit/>
          </a:bodyPr>
          <a:lstStyle>
            <a:lvl1pPr marL="0" indent="0" algn="l">
              <a:buNone/>
              <a:defRPr sz="1350">
                <a:solidFill>
                  <a:schemeClr val="tx1"/>
                </a:solidFill>
              </a:defRPr>
            </a:lvl1pPr>
            <a:lvl2pPr marL="257175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34F47-3A99-4701-A7D9-FE6C4D9DA92E}" type="datetimeFigureOut">
              <a:rPr lang="en-US" smtClean="0"/>
              <a:t>11/24/2022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  <p:cxnSp>
        <p:nvCxnSpPr>
          <p:cNvPr id="15" name="Straight Connector 14"/>
          <p:cNvCxnSpPr/>
          <p:nvPr/>
        </p:nvCxnSpPr>
        <p:spPr>
          <a:xfrm>
            <a:off x="1082618" y="5496089"/>
            <a:ext cx="421275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4954465"/>
      </p:ext>
    </p:extLst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2619" y="1162620"/>
            <a:ext cx="4928507" cy="153010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82618" y="2909019"/>
            <a:ext cx="2344403" cy="496536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666887" y="2909019"/>
            <a:ext cx="2344239" cy="49653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E62588-EC5C-453B-A942-AA1C7EFEEF33}" type="datetimeFigureOut">
              <a:rPr lang="en-US" smtClean="0"/>
              <a:t>11/24/2022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  <p:cxnSp>
        <p:nvCxnSpPr>
          <p:cNvPr id="33" name="Straight Connector 32"/>
          <p:cNvCxnSpPr/>
          <p:nvPr/>
        </p:nvCxnSpPr>
        <p:spPr>
          <a:xfrm>
            <a:off x="1082619" y="2668016"/>
            <a:ext cx="4928507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9567210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/>
          <p:cNvCxnSpPr/>
          <p:nvPr/>
        </p:nvCxnSpPr>
        <p:spPr>
          <a:xfrm>
            <a:off x="1082619" y="2668016"/>
            <a:ext cx="4928507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2618" y="1161571"/>
            <a:ext cx="4928508" cy="15257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82618" y="2917129"/>
            <a:ext cx="2344325" cy="115836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50" b="0" cap="all" baseline="0">
                <a:solidFill>
                  <a:schemeClr val="accent1"/>
                </a:solidFill>
              </a:defRPr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618" y="4079502"/>
            <a:ext cx="2344325" cy="38197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666887" y="2922118"/>
            <a:ext cx="2344239" cy="115878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50" b="0" cap="all" baseline="0">
                <a:solidFill>
                  <a:schemeClr val="accent1"/>
                </a:solidFill>
              </a:defRPr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666887" y="4075488"/>
            <a:ext cx="2344239" cy="380953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D5D575-BDA5-4AAF-81DC-5D38C213A391}" type="datetimeFigureOut">
              <a:rPr lang="en-US" smtClean="0"/>
              <a:t>11/24/2022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895306186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/>
          <p:cNvCxnSpPr/>
          <p:nvPr/>
        </p:nvCxnSpPr>
        <p:spPr>
          <a:xfrm>
            <a:off x="1082619" y="2668016"/>
            <a:ext cx="4928507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9C5B0-21BA-48EA-B067-5E37072B4F18}" type="datetimeFigureOut">
              <a:rPr lang="en-US" smtClean="0"/>
              <a:t>11/24/2022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759285581"/>
      </p:ext>
    </p:extLst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959AD-49F4-478E-A013-BE606CDD1B41}" type="datetimeFigureOut">
              <a:rPr lang="en-US" smtClean="0"/>
              <a:t>11/24/2022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968590070"/>
      </p:ext>
    </p:extLst>
  </p:cSld>
  <p:clrMapOvr>
    <a:masterClrMapping/>
  </p:clrMapOvr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9281" y="1154073"/>
            <a:ext cx="1819463" cy="3245836"/>
          </a:xfrm>
        </p:spPr>
        <p:txBody>
          <a:bodyPr anchor="b">
            <a:normAutofit/>
          </a:bodyPr>
          <a:lstStyle>
            <a:lvl1pPr algn="l">
              <a:defRPr sz="1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39992" y="1154074"/>
            <a:ext cx="2871134" cy="672941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9282" y="4630156"/>
            <a:ext cx="1820527" cy="3247373"/>
          </a:xfrm>
        </p:spPr>
        <p:txBody>
          <a:bodyPr>
            <a:normAutofit/>
          </a:bodyPr>
          <a:lstStyle>
            <a:lvl1pPr marL="0" indent="0" algn="l">
              <a:buNone/>
              <a:defRPr sz="12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5E8D2-BCEE-4D3D-AE6D-93BD204BAD0C}" type="datetimeFigureOut">
              <a:rPr lang="en-US" smtClean="0"/>
              <a:t>11/24/2022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  <p:cxnSp>
        <p:nvCxnSpPr>
          <p:cNvPr id="17" name="Straight Connector 16"/>
          <p:cNvCxnSpPr/>
          <p:nvPr/>
        </p:nvCxnSpPr>
        <p:spPr>
          <a:xfrm>
            <a:off x="1081311" y="4630154"/>
            <a:ext cx="1817457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06792090"/>
      </p:ext>
    </p:extLst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3747376" y="696470"/>
            <a:ext cx="2633540" cy="7437590"/>
            <a:chOff x="6852919" y="583365"/>
            <a:chExt cx="4681849" cy="5181928"/>
          </a:xfrm>
        </p:grpSpPr>
        <p:sp>
          <p:nvSpPr>
            <p:cNvPr id="14" name="Rectangle 13"/>
            <p:cNvSpPr/>
            <p:nvPr/>
          </p:nvSpPr>
          <p:spPr>
            <a:xfrm>
              <a:off x="6852919" y="583365"/>
              <a:ext cx="4681849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7273787" y="915806"/>
              <a:ext cx="3844017" cy="450791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3112" y="1631519"/>
            <a:ext cx="2433701" cy="2644177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30096" y="1621452"/>
            <a:ext cx="1676249" cy="5584695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1800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8700" indent="0">
              <a:buNone/>
              <a:defRPr sz="1125"/>
            </a:lvl5pPr>
            <a:lvl6pPr marL="1285875" indent="0">
              <a:buNone/>
              <a:defRPr sz="1125"/>
            </a:lvl6pPr>
            <a:lvl7pPr marL="1543050" indent="0">
              <a:buNone/>
              <a:defRPr sz="1125"/>
            </a:lvl7pPr>
            <a:lvl8pPr marL="1800225" indent="0">
              <a:buNone/>
              <a:defRPr sz="1125"/>
            </a:lvl8pPr>
            <a:lvl9pPr marL="2057400" indent="0">
              <a:buNone/>
              <a:defRPr sz="1125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82619" y="4544211"/>
            <a:ext cx="2430215" cy="2894294"/>
          </a:xfrm>
        </p:spPr>
        <p:txBody>
          <a:bodyPr>
            <a:normAutofit/>
          </a:bodyPr>
          <a:lstStyle>
            <a:lvl1pPr marL="0" indent="0" algn="l">
              <a:buNone/>
              <a:defRPr sz="135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077498" y="7900905"/>
            <a:ext cx="2439315" cy="462400"/>
          </a:xfrm>
        </p:spPr>
        <p:txBody>
          <a:bodyPr/>
          <a:lstStyle>
            <a:lvl1pPr algn="l">
              <a:defRPr/>
            </a:lvl1pPr>
          </a:lstStyle>
          <a:p>
            <a:fld id="{0BBF110E-D48F-4A61-BE6D-11D38A61FE05}" type="datetimeFigureOut">
              <a:rPr lang="en-US" smtClean="0"/>
              <a:t>11/24/2022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78148" y="460260"/>
            <a:ext cx="2438665" cy="463567"/>
          </a:xfrm>
        </p:spPr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  <p:cxnSp>
        <p:nvCxnSpPr>
          <p:cNvPr id="31" name="Straight Connector 30"/>
          <p:cNvCxnSpPr/>
          <p:nvPr/>
        </p:nvCxnSpPr>
        <p:spPr>
          <a:xfrm>
            <a:off x="1080961" y="4540763"/>
            <a:ext cx="243151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36851039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/>
          <p:cNvCxnSpPr/>
          <p:nvPr/>
        </p:nvCxnSpPr>
        <p:spPr>
          <a:xfrm>
            <a:off x="1082619" y="2668016"/>
            <a:ext cx="4928507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580A0-ED6C-4884-9FFE-87471827F59A}" type="datetimeFigureOut">
              <a:rPr lang="en-US" smtClean="0"/>
              <a:t>11/24/2022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359353193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188522" y="1154074"/>
            <a:ext cx="827270" cy="673095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82619" y="1154074"/>
            <a:ext cx="3975821" cy="67309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74D98-3273-47CE-B312-A00AAFA2779F}" type="datetimeFigureOut">
              <a:rPr lang="en-US" smtClean="0"/>
              <a:t>11/24/2022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  <p:cxnSp>
        <p:nvCxnSpPr>
          <p:cNvPr id="15" name="Straight Connector 14"/>
          <p:cNvCxnSpPr/>
          <p:nvPr/>
        </p:nvCxnSpPr>
        <p:spPr>
          <a:xfrm>
            <a:off x="5188521" y="1154074"/>
            <a:ext cx="0" cy="6730951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25629349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" type="tx">
  <p:cSld name="Title + 1 column"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5"/>
          <p:cNvSpPr txBox="1">
            <a:spLocks noGrp="1"/>
          </p:cNvSpPr>
          <p:nvPr>
            <p:ph type="title"/>
          </p:nvPr>
        </p:nvSpPr>
        <p:spPr>
          <a:xfrm>
            <a:off x="1535963" y="0"/>
            <a:ext cx="3786075" cy="2210578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108" name="Google Shape;108;p5"/>
          <p:cNvSpPr txBox="1">
            <a:spLocks noGrp="1"/>
          </p:cNvSpPr>
          <p:nvPr>
            <p:ph type="body" idx="1"/>
          </p:nvPr>
        </p:nvSpPr>
        <p:spPr>
          <a:xfrm>
            <a:off x="1313100" y="2913925"/>
            <a:ext cx="4231800" cy="597017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316524" lvl="0" indent="-246185">
              <a:spcBef>
                <a:spcPts val="416"/>
              </a:spcBef>
              <a:spcAft>
                <a:spcPts val="0"/>
              </a:spcAft>
              <a:buSzPts val="2000"/>
              <a:buChar char="◍"/>
              <a:defRPr/>
            </a:lvl1pPr>
            <a:lvl2pPr marL="633047" lvl="1" indent="-246185">
              <a:spcBef>
                <a:spcPts val="0"/>
              </a:spcBef>
              <a:spcAft>
                <a:spcPts val="0"/>
              </a:spcAft>
              <a:buSzPts val="2000"/>
              <a:buChar char="◌"/>
              <a:defRPr/>
            </a:lvl2pPr>
            <a:lvl3pPr marL="949570" lvl="2" indent="-246185">
              <a:spcBef>
                <a:spcPts val="0"/>
              </a:spcBef>
              <a:spcAft>
                <a:spcPts val="0"/>
              </a:spcAft>
              <a:buSzPts val="2000"/>
              <a:buChar char="◌"/>
              <a:defRPr/>
            </a:lvl3pPr>
            <a:lvl4pPr marL="1266094" lvl="3" indent="-246185">
              <a:spcBef>
                <a:spcPts val="0"/>
              </a:spcBef>
              <a:spcAft>
                <a:spcPts val="0"/>
              </a:spcAft>
              <a:buSzPts val="2000"/>
              <a:buChar char="◌"/>
              <a:defRPr/>
            </a:lvl4pPr>
            <a:lvl5pPr marL="1582618" lvl="4" indent="-246185">
              <a:spcBef>
                <a:spcPts val="0"/>
              </a:spcBef>
              <a:spcAft>
                <a:spcPts val="0"/>
              </a:spcAft>
              <a:buSzPts val="2000"/>
              <a:buChar char="◌"/>
              <a:defRPr/>
            </a:lvl5pPr>
            <a:lvl6pPr marL="1899141" lvl="5" indent="-246185">
              <a:spcBef>
                <a:spcPts val="0"/>
              </a:spcBef>
              <a:spcAft>
                <a:spcPts val="0"/>
              </a:spcAft>
              <a:buSzPts val="2000"/>
              <a:buChar char="◌"/>
              <a:defRPr/>
            </a:lvl6pPr>
            <a:lvl7pPr marL="2215665" lvl="6" indent="-246185">
              <a:spcBef>
                <a:spcPts val="0"/>
              </a:spcBef>
              <a:spcAft>
                <a:spcPts val="0"/>
              </a:spcAft>
              <a:buSzPts val="2000"/>
              <a:buChar char="◌"/>
              <a:defRPr/>
            </a:lvl7pPr>
            <a:lvl8pPr marL="2532188" lvl="7" indent="-246185">
              <a:spcBef>
                <a:spcPts val="0"/>
              </a:spcBef>
              <a:spcAft>
                <a:spcPts val="0"/>
              </a:spcAft>
              <a:buSzPts val="2000"/>
              <a:buChar char="◌"/>
              <a:defRPr/>
            </a:lvl8pPr>
            <a:lvl9pPr marL="2848711" lvl="8" indent="-246185">
              <a:spcBef>
                <a:spcPts val="0"/>
              </a:spcBef>
              <a:spcAft>
                <a:spcPts val="0"/>
              </a:spcAft>
              <a:buSzPts val="2000"/>
              <a:buChar char="◌"/>
              <a:defRPr/>
            </a:lvl9pPr>
          </a:lstStyle>
          <a:p>
            <a:endParaRPr/>
          </a:p>
        </p:txBody>
      </p:sp>
      <p:sp>
        <p:nvSpPr>
          <p:cNvPr id="109" name="Google Shape;109;p5"/>
          <p:cNvSpPr txBox="1">
            <a:spLocks noGrp="1"/>
          </p:cNvSpPr>
          <p:nvPr>
            <p:ph type="sldNum" idx="12"/>
          </p:nvPr>
        </p:nvSpPr>
        <p:spPr>
          <a:xfrm>
            <a:off x="3223238" y="9203519"/>
            <a:ext cx="411525" cy="70257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4007413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911616"/>
            <a:ext cx="6858000" cy="589264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1538" r="12500" b="-1538"/>
          <a:stretch/>
        </p:blipFill>
        <p:spPr>
          <a:xfrm>
            <a:off x="-1" y="8804255"/>
            <a:ext cx="6858001" cy="1119050"/>
          </a:xfrm>
          <a:prstGeom prst="rect">
            <a:avLst/>
          </a:prstGeom>
        </p:spPr>
      </p:pic>
      <p:cxnSp>
        <p:nvCxnSpPr>
          <p:cNvPr id="13" name="Straight Connector 12"/>
          <p:cNvCxnSpPr/>
          <p:nvPr/>
        </p:nvCxnSpPr>
        <p:spPr>
          <a:xfrm>
            <a:off x="0" y="8812739"/>
            <a:ext cx="6858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82619" y="1162085"/>
            <a:ext cx="4928507" cy="151556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82619" y="2911615"/>
            <a:ext cx="4928507" cy="49842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234907" y="477202"/>
            <a:ext cx="1776219" cy="44662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E61780-2E25-4081-A2D9-4C0805256F67}" type="datetimeFigureOut">
              <a:rPr lang="en-US" smtClean="0"/>
              <a:t>11/24/2022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2618" y="475668"/>
            <a:ext cx="3025503" cy="44662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65794" y="1154072"/>
            <a:ext cx="596810" cy="727390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100">
                <a:solidFill>
                  <a:schemeClr val="accent1"/>
                </a:solidFill>
              </a:defRPr>
            </a:lvl1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864448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60" r:id="rId6"/>
    <p:sldLayoutId id="2147483761" r:id="rId7"/>
    <p:sldLayoutId id="2147483762" r:id="rId8"/>
    <p:sldLayoutId id="2147483763" r:id="rId9"/>
    <p:sldLayoutId id="2147483764" r:id="rId10"/>
    <p:sldLayoutId id="2147483765" r:id="rId11"/>
    <p:sldLayoutId id="2147483766" r:id="rId12"/>
  </p:sldLayoutIdLst>
  <p:transition>
    <p:fade thruBlk="1"/>
  </p:transition>
  <p:hf hdr="0" ftr="0" dt="0"/>
  <p:txStyles>
    <p:titleStyle>
      <a:lvl1pPr algn="l" defTabSz="514350" rtl="0" eaLnBrk="1" latinLnBrk="0" hangingPunct="1">
        <a:lnSpc>
          <a:spcPct val="90000"/>
        </a:lnSpc>
        <a:spcBef>
          <a:spcPct val="0"/>
        </a:spcBef>
        <a:buNone/>
        <a:defRPr sz="24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171450" indent="-171450" algn="l" defTabSz="514350" rtl="0" eaLnBrk="1" latinLnBrk="0" hangingPunct="1">
        <a:lnSpc>
          <a:spcPct val="120000"/>
        </a:lnSpc>
        <a:spcBef>
          <a:spcPts val="75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5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14350" indent="-171450" algn="l" defTabSz="51435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857250" indent="-171450" algn="l" defTabSz="51435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200150" indent="-171450" algn="l" defTabSz="51435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05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543050" indent="-171450" algn="l" defTabSz="51435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g"/><Relationship Id="rId3" Type="http://schemas.openxmlformats.org/officeDocument/2006/relationships/image" Target="../media/image3.jpg"/><Relationship Id="rId7" Type="http://schemas.openxmlformats.org/officeDocument/2006/relationships/image" Target="../media/image7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.jpg"/><Relationship Id="rId11" Type="http://schemas.openxmlformats.org/officeDocument/2006/relationships/image" Target="../media/image11.jpeg"/><Relationship Id="rId5" Type="http://schemas.openxmlformats.org/officeDocument/2006/relationships/image" Target="../media/image5.jpg"/><Relationship Id="rId10" Type="http://schemas.openxmlformats.org/officeDocument/2006/relationships/image" Target="../media/image10.jpeg"/><Relationship Id="rId4" Type="http://schemas.openxmlformats.org/officeDocument/2006/relationships/image" Target="../media/image4.jpg"/><Relationship Id="rId9" Type="http://schemas.openxmlformats.org/officeDocument/2006/relationships/image" Target="../media/image9.jp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MV Boli" pitchFamily="2" charset="0"/>
                <a:cs typeface="MV Boli" pitchFamily="2" charset="0"/>
              </a:rPr>
              <a:t>Hotel Trinity</a:t>
            </a:r>
            <a:br>
              <a:rPr lang="en-US" b="1" dirty="0">
                <a:latin typeface="MV Boli" pitchFamily="2" charset="0"/>
                <a:cs typeface="MV Boli" pitchFamily="2" charset="0"/>
              </a:rPr>
            </a:br>
            <a:r>
              <a:rPr lang="en-US" b="1" dirty="0">
                <a:latin typeface="MV Boli" pitchFamily="2" charset="0"/>
                <a:cs typeface="MV Boli" pitchFamily="2" charset="0"/>
              </a:rPr>
              <a:t>Menu List</a:t>
            </a:r>
            <a:endParaRPr lang="en-US" dirty="0"/>
          </a:p>
        </p:txBody>
      </p:sp>
      <p:sp>
        <p:nvSpPr>
          <p:cNvPr id="18" name="Text Placeholder 17"/>
          <p:cNvSpPr>
            <a:spLocks noGrp="1"/>
          </p:cNvSpPr>
          <p:nvPr>
            <p:ph type="body" idx="1"/>
          </p:nvPr>
        </p:nvSpPr>
        <p:spPr>
          <a:xfrm>
            <a:off x="1035977" y="2414954"/>
            <a:ext cx="4786047" cy="4212071"/>
          </a:xfrm>
        </p:spPr>
        <p:txBody>
          <a:bodyPr/>
          <a:lstStyle/>
          <a:p>
            <a:pPr marL="70339" indent="0" algn="ctr">
              <a:buNone/>
            </a:pPr>
            <a:r>
              <a:rPr lang="en-US" sz="2800" b="1" dirty="0">
                <a:latin typeface="Agency FB" panose="020B0503020202020204" pitchFamily="34" charset="0"/>
              </a:rPr>
              <a:t>Celebrate </a:t>
            </a:r>
            <a:r>
              <a:rPr lang="en-US" sz="554" dirty="0">
                <a:latin typeface="Agency FB" panose="020B0503020202020204" pitchFamily="34" charset="0"/>
              </a:rPr>
              <a:t/>
            </a:r>
            <a:br>
              <a:rPr lang="en-US" sz="554" dirty="0">
                <a:latin typeface="Agency FB" panose="020B0503020202020204" pitchFamily="34" charset="0"/>
              </a:rPr>
            </a:br>
            <a:r>
              <a:rPr lang="en-US" sz="6646" b="1" dirty="0">
                <a:latin typeface="Agency FB" panose="020B0503020202020204" pitchFamily="34" charset="0"/>
              </a:rPr>
              <a:t>Christmas </a:t>
            </a:r>
            <a:r>
              <a:rPr lang="en-US" sz="554" dirty="0">
                <a:latin typeface="Agency FB" panose="020B0503020202020204" pitchFamily="34" charset="0"/>
              </a:rPr>
              <a:t/>
            </a:r>
            <a:br>
              <a:rPr lang="en-US" sz="554" dirty="0">
                <a:latin typeface="Agency FB" panose="020B0503020202020204" pitchFamily="34" charset="0"/>
              </a:rPr>
            </a:br>
            <a:r>
              <a:rPr lang="en-US" sz="1400" dirty="0">
                <a:latin typeface="Agency FB" panose="020B0503020202020204" pitchFamily="34" charset="0"/>
              </a:rPr>
              <a:t>at</a:t>
            </a:r>
            <a:r>
              <a:rPr lang="en-US" sz="1246" dirty="0">
                <a:latin typeface="Agency FB" panose="020B0503020202020204" pitchFamily="34" charset="0"/>
              </a:rPr>
              <a:t/>
            </a:r>
            <a:br>
              <a:rPr lang="en-US" sz="1246" dirty="0">
                <a:latin typeface="Agency FB" panose="020B0503020202020204" pitchFamily="34" charset="0"/>
              </a:rPr>
            </a:br>
            <a:r>
              <a:rPr lang="en-US" sz="1800" b="1" i="1" dirty="0">
                <a:latin typeface="Agency FB" panose="020B0503020202020204" pitchFamily="34" charset="0"/>
              </a:rPr>
              <a:t>Hotel Trinity </a:t>
            </a:r>
            <a:endParaRPr lang="en-GB" sz="485" dirty="0">
              <a:latin typeface="Agency FB" panose="020B0503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495C81B-9400-4BDA-B357-FDF5D21EBC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953000"/>
            <a:ext cx="2411302" cy="1418771"/>
          </a:xfrm>
          <a:prstGeom prst="rect">
            <a:avLst/>
          </a:prstGeom>
        </p:spPr>
      </p:pic>
      <p:sp>
        <p:nvSpPr>
          <p:cNvPr id="10" name="Arrow: Pentagon 9">
            <a:extLst>
              <a:ext uri="{FF2B5EF4-FFF2-40B4-BE49-F238E27FC236}">
                <a16:creationId xmlns:a16="http://schemas.microsoft.com/office/drawing/2014/main" id="{C7510A8A-1781-4544-BD9F-D68EB223783C}"/>
              </a:ext>
            </a:extLst>
          </p:cNvPr>
          <p:cNvSpPr/>
          <p:nvPr/>
        </p:nvSpPr>
        <p:spPr>
          <a:xfrm>
            <a:off x="0" y="6327900"/>
            <a:ext cx="2574385" cy="914607"/>
          </a:xfrm>
          <a:prstGeom prst="homePlat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MV Boli" panose="02000500030200090000" pitchFamily="2" charset="0"/>
                <a:cs typeface="MV Boli" panose="02000500030200090000" pitchFamily="2" charset="0"/>
              </a:rPr>
              <a:t>Gift Card available</a:t>
            </a:r>
          </a:p>
        </p:txBody>
      </p:sp>
      <p:sp>
        <p:nvSpPr>
          <p:cNvPr id="11" name="Rectangle: Single Corner Snipped 10">
            <a:extLst>
              <a:ext uri="{FF2B5EF4-FFF2-40B4-BE49-F238E27FC236}">
                <a16:creationId xmlns:a16="http://schemas.microsoft.com/office/drawing/2014/main" id="{74610BF2-0971-42AA-B276-15086E1889DC}"/>
              </a:ext>
            </a:extLst>
          </p:cNvPr>
          <p:cNvSpPr/>
          <p:nvPr/>
        </p:nvSpPr>
        <p:spPr>
          <a:xfrm>
            <a:off x="2940788" y="5552231"/>
            <a:ext cx="3917212" cy="1706951"/>
          </a:xfrm>
          <a:prstGeom prst="snip1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MV Boli" panose="02000500030200090000" pitchFamily="2" charset="0"/>
                <a:cs typeface="MV Boli" panose="02000500030200090000" pitchFamily="2" charset="0"/>
              </a:rPr>
              <a:t>Saturday, November  25- Saturday, December 25</a:t>
            </a:r>
          </a:p>
        </p:txBody>
      </p:sp>
      <p:sp>
        <p:nvSpPr>
          <p:cNvPr id="12" name="Rectangle: Top Corners Rounded 11">
            <a:extLst>
              <a:ext uri="{FF2B5EF4-FFF2-40B4-BE49-F238E27FC236}">
                <a16:creationId xmlns:a16="http://schemas.microsoft.com/office/drawing/2014/main" id="{03C67225-803D-493E-B4B7-1B654CD16240}"/>
              </a:ext>
            </a:extLst>
          </p:cNvPr>
          <p:cNvSpPr/>
          <p:nvPr/>
        </p:nvSpPr>
        <p:spPr>
          <a:xfrm>
            <a:off x="0" y="8248651"/>
            <a:ext cx="6858000" cy="1466850"/>
          </a:xfrm>
          <a:prstGeom prst="round2Same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MV Boli" panose="02000500030200090000" pitchFamily="2" charset="0"/>
                <a:cs typeface="MV Boli" panose="02000500030200090000" pitchFamily="2" charset="0"/>
              </a:rPr>
              <a:t>+44 30 23 79 2009</a:t>
            </a:r>
          </a:p>
          <a:p>
            <a:pPr algn="ctr"/>
            <a:r>
              <a:rPr lang="en-GB" sz="2800" dirty="0">
                <a:latin typeface="MV Boli" panose="02000500030200090000" pitchFamily="2" charset="0"/>
                <a:cs typeface="MV Boli" panose="02000500030200090000" pitchFamily="2" charset="0"/>
              </a:rPr>
              <a:t>40 Trinity Square, London, EC3N 4DJ, UNITED KINGDOM</a:t>
            </a:r>
          </a:p>
          <a:p>
            <a:pPr algn="ctr"/>
            <a:endParaRPr lang="en-GB" sz="1800" dirty="0"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05653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80187" y="18009"/>
            <a:ext cx="3404203" cy="409591"/>
          </a:xfrm>
        </p:spPr>
        <p:txBody>
          <a:bodyPr/>
          <a:lstStyle/>
          <a:p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V Boli" pitchFamily="2" charset="0"/>
                <a:cs typeface="MV Boli" pitchFamily="2" charset="0"/>
              </a:rPr>
              <a:t/>
            </a:r>
            <a:b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V Boli" pitchFamily="2" charset="0"/>
                <a:cs typeface="MV Boli" pitchFamily="2" charset="0"/>
              </a:rPr>
            </a:br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V Boli" pitchFamily="2" charset="0"/>
                <a:cs typeface="MV Boli" pitchFamily="2" charset="0"/>
              </a:rPr>
              <a:t>Menu List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35880" y="789318"/>
            <a:ext cx="6204406" cy="2832738"/>
          </a:xfrm>
        </p:spPr>
        <p:txBody>
          <a:bodyPr/>
          <a:lstStyle/>
          <a:p>
            <a:pPr marL="70338" indent="0" algn="just">
              <a:buNone/>
            </a:pPr>
            <a:r>
              <a:rPr lang="en-GB" sz="1247" b="1" dirty="0" smtClean="0">
                <a:latin typeface="MV Boli" pitchFamily="2" charset="0"/>
                <a:cs typeface="MV Boli" pitchFamily="2" charset="0"/>
              </a:rPr>
              <a:t>     Fish </a:t>
            </a:r>
            <a:r>
              <a:rPr lang="en-GB" sz="1247" b="1" dirty="0">
                <a:latin typeface="MV Boli" pitchFamily="2" charset="0"/>
                <a:cs typeface="MV Boli" pitchFamily="2" charset="0"/>
              </a:rPr>
              <a:t>and chips                            </a:t>
            </a:r>
            <a:r>
              <a:rPr lang="en-GB" sz="1247" b="1" dirty="0" smtClean="0">
                <a:latin typeface="MV Boli" pitchFamily="2" charset="0"/>
                <a:cs typeface="MV Boli" pitchFamily="2" charset="0"/>
              </a:rPr>
              <a:t>    Bangers </a:t>
            </a:r>
            <a:r>
              <a:rPr lang="en-GB" sz="1247" b="1" dirty="0">
                <a:latin typeface="MV Boli" pitchFamily="2" charset="0"/>
                <a:cs typeface="MV Boli" pitchFamily="2" charset="0"/>
              </a:rPr>
              <a:t>and Mash</a:t>
            </a:r>
            <a:endParaRPr lang="en-US" sz="1247" b="1" dirty="0">
              <a:latin typeface="MV Boli" pitchFamily="2" charset="0"/>
              <a:cs typeface="MV Boli" pitchFamily="2" charset="0"/>
            </a:endParaRPr>
          </a:p>
          <a:p>
            <a:pPr marL="70338" indent="0" algn="just">
              <a:buNone/>
            </a:pPr>
            <a:endParaRPr lang="en-US" sz="1247" b="1" dirty="0">
              <a:latin typeface="MV Boli" pitchFamily="2" charset="0"/>
              <a:cs typeface="MV Boli" pitchFamily="2" charset="0"/>
            </a:endParaRPr>
          </a:p>
          <a:p>
            <a:pPr marL="70338" indent="0" algn="just">
              <a:buNone/>
            </a:pPr>
            <a:r>
              <a:rPr lang="en-US" sz="1247" dirty="0"/>
              <a:t>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855" y="1217979"/>
            <a:ext cx="941567" cy="63624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1010" y="1207447"/>
            <a:ext cx="481978" cy="64678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541298" y="2013780"/>
            <a:ext cx="2401403" cy="8386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970" b="1" dirty="0">
                <a:latin typeface="MV Boli" panose="02000500030200090000" pitchFamily="2" charset="0"/>
                <a:cs typeface="MV Boli" panose="02000500030200090000" pitchFamily="2" charset="0"/>
              </a:rPr>
              <a:t>Price: </a:t>
            </a:r>
            <a:r>
              <a:rPr lang="en-US" sz="970" b="1" dirty="0">
                <a:ln w="0"/>
                <a:latin typeface="MV Boli" panose="02000500030200090000" pitchFamily="2" charset="0"/>
                <a:cs typeface="MV Boli" panose="02000500030200090000" pitchFamily="2" charset="0"/>
              </a:rPr>
              <a:t>£</a:t>
            </a:r>
            <a:r>
              <a:rPr lang="en-US" sz="970" b="1" dirty="0" smtClean="0">
                <a:ln w="0"/>
                <a:latin typeface="MV Boli" panose="02000500030200090000" pitchFamily="2" charset="0"/>
                <a:cs typeface="MV Boli" panose="02000500030200090000" pitchFamily="2" charset="0"/>
              </a:rPr>
              <a:t> 8.00</a:t>
            </a:r>
            <a:endParaRPr lang="en-US" sz="970" b="1" dirty="0">
              <a:latin typeface="MV Boli" panose="02000500030200090000" pitchFamily="2" charset="0"/>
              <a:cs typeface="MV Boli" panose="02000500030200090000" pitchFamily="2" charset="0"/>
            </a:endParaRPr>
          </a:p>
          <a:p>
            <a:r>
              <a:rPr lang="en-US" sz="970" b="1" dirty="0">
                <a:latin typeface="MV Boli" panose="02000500030200090000" pitchFamily="2" charset="0"/>
                <a:cs typeface="MV Boli" panose="02000500030200090000" pitchFamily="2" charset="0"/>
              </a:rPr>
              <a:t>Food safety statement: cooking, preparation, and storage 10</a:t>
            </a:r>
          </a:p>
          <a:p>
            <a:r>
              <a:rPr lang="en-US" sz="970" b="1" dirty="0">
                <a:latin typeface="MV Boli" panose="02000500030200090000" pitchFamily="2" charset="0"/>
                <a:cs typeface="MV Boli" panose="02000500030200090000" pitchFamily="2" charset="0"/>
              </a:rPr>
              <a:t>96.7 calories</a:t>
            </a:r>
          </a:p>
          <a:p>
            <a:r>
              <a:rPr lang="en-US" sz="970" b="1" dirty="0">
                <a:latin typeface="MV Boli" panose="02000500030200090000" pitchFamily="2" charset="0"/>
                <a:cs typeface="MV Boli" panose="02000500030200090000" pitchFamily="2" charset="0"/>
              </a:rPr>
              <a:t>Time range: 1 p.m. to 10 p.m.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3718" y="1160654"/>
            <a:ext cx="239550" cy="26761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344227" y="2706669"/>
            <a:ext cx="3458396" cy="6894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970" b="1" dirty="0">
              <a:latin typeface="MV Boli" pitchFamily="2" charset="0"/>
              <a:cs typeface="MV Boli" pitchFamily="2" charset="0"/>
            </a:endParaRPr>
          </a:p>
          <a:p>
            <a:r>
              <a:rPr lang="en-GB" sz="970" b="1" dirty="0">
                <a:latin typeface="MV Boli" pitchFamily="2" charset="0"/>
                <a:cs typeface="MV Boli" pitchFamily="2" charset="0"/>
              </a:rPr>
              <a:t>  Order @ </a:t>
            </a:r>
            <a:r>
              <a:rPr lang="en-GB" sz="970" b="1" dirty="0" err="1">
                <a:latin typeface="MV Boli" pitchFamily="2" charset="0"/>
                <a:cs typeface="MV Boli" pitchFamily="2" charset="0"/>
              </a:rPr>
              <a:t>UberEats|JustEat</a:t>
            </a:r>
            <a:r>
              <a:rPr lang="en-GB" sz="970" b="1" dirty="0">
                <a:latin typeface="MV Boli" pitchFamily="2" charset="0"/>
                <a:cs typeface="MV Boli" pitchFamily="2" charset="0"/>
              </a:rPr>
              <a:t> </a:t>
            </a:r>
            <a:r>
              <a:rPr lang="en-US" sz="970" b="1" dirty="0">
                <a:latin typeface="MV Boli" pitchFamily="2" charset="0"/>
                <a:cs typeface="MV Boli" pitchFamily="2" charset="0"/>
              </a:rPr>
              <a:t>/</a:t>
            </a:r>
            <a:r>
              <a:rPr lang="en-GB" sz="970" b="1" dirty="0">
                <a:latin typeface="MV Boli" pitchFamily="2" charset="0"/>
                <a:cs typeface="MV Boli" pitchFamily="2" charset="0"/>
              </a:rPr>
              <a:t>Contactless Delivery   Available</a:t>
            </a:r>
            <a:endParaRPr lang="en-US" sz="970" b="1" dirty="0">
              <a:latin typeface="MV Boli" pitchFamily="2" charset="0"/>
              <a:cs typeface="MV Boli" pitchFamily="2" charset="0"/>
            </a:endParaRPr>
          </a:p>
          <a:p>
            <a:r>
              <a:rPr lang="en-GB" sz="970" b="1" dirty="0">
                <a:solidFill>
                  <a:schemeClr val="bg1"/>
                </a:solidFill>
                <a:latin typeface="MV Boli" pitchFamily="2" charset="0"/>
                <a:cs typeface="MV Boli" pitchFamily="2" charset="0"/>
              </a:rPr>
              <a:t>    </a:t>
            </a:r>
            <a:r>
              <a:rPr lang="en-GB" sz="970" b="1" dirty="0">
                <a:latin typeface="MV Boli" pitchFamily="2" charset="0"/>
                <a:cs typeface="MV Boli" pitchFamily="2" charset="0"/>
              </a:rPr>
              <a:t>Pay with </a:t>
            </a:r>
            <a:endParaRPr lang="en-US" sz="970" b="1" dirty="0">
              <a:latin typeface="MV Boli" pitchFamily="2" charset="0"/>
              <a:cs typeface="MV Boli" pitchFamily="2" charset="0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7921" y="3169840"/>
            <a:ext cx="877632" cy="15215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8431" y="1237742"/>
            <a:ext cx="1141091" cy="776038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9522" y="1237743"/>
            <a:ext cx="554655" cy="793036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5539" y="1217979"/>
            <a:ext cx="239550" cy="267610"/>
          </a:xfrm>
          <a:prstGeom prst="rect">
            <a:avLst/>
          </a:prstGeom>
        </p:spPr>
      </p:pic>
      <p:sp>
        <p:nvSpPr>
          <p:cNvPr id="15" name="Rectangle 14"/>
          <p:cNvSpPr/>
          <p:nvPr/>
        </p:nvSpPr>
        <p:spPr>
          <a:xfrm>
            <a:off x="3996634" y="2142983"/>
            <a:ext cx="2903548" cy="8386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970" b="1" dirty="0">
                <a:latin typeface="MV Boli" pitchFamily="2" charset="0"/>
                <a:cs typeface="MV Boli" pitchFamily="2" charset="0"/>
              </a:rPr>
              <a:t>Price: </a:t>
            </a:r>
            <a:r>
              <a:rPr lang="en-US" sz="970" b="1" dirty="0">
                <a:ln w="0"/>
                <a:latin typeface="Adobe Garamond Pro Bold" panose="02020702060506020403" pitchFamily="18" charset="0"/>
              </a:rPr>
              <a:t>£</a:t>
            </a:r>
            <a:r>
              <a:rPr lang="en-US" sz="970" b="1" dirty="0" smtClean="0">
                <a:ln w="0"/>
                <a:latin typeface="Adobe Garamond Pro Bold" panose="02020702060506020403" pitchFamily="18" charset="0"/>
              </a:rPr>
              <a:t> 9.00</a:t>
            </a:r>
            <a:endParaRPr lang="en-US" sz="970" b="1" dirty="0">
              <a:latin typeface="MV Boli" pitchFamily="2" charset="0"/>
              <a:cs typeface="MV Boli" pitchFamily="2" charset="0"/>
            </a:endParaRPr>
          </a:p>
          <a:p>
            <a:r>
              <a:rPr lang="en-US" sz="970" b="1" dirty="0">
                <a:latin typeface="MV Boli" pitchFamily="2" charset="0"/>
                <a:cs typeface="MV Boli" pitchFamily="2" charset="0"/>
              </a:rPr>
              <a:t>Food safety statement: Preparation, cooking, and storage</a:t>
            </a:r>
          </a:p>
          <a:p>
            <a:r>
              <a:rPr lang="en-US" sz="970" b="1" dirty="0">
                <a:latin typeface="MV Boli" pitchFamily="2" charset="0"/>
                <a:cs typeface="MV Boli" pitchFamily="2" charset="0"/>
              </a:rPr>
              <a:t>346 calories</a:t>
            </a:r>
          </a:p>
          <a:p>
            <a:r>
              <a:rPr lang="en-US" sz="970" b="1" dirty="0">
                <a:latin typeface="MV Boli" pitchFamily="2" charset="0"/>
                <a:cs typeface="MV Boli" pitchFamily="2" charset="0"/>
              </a:rPr>
              <a:t>Time range: 1 p.m. to 10 p.m.</a:t>
            </a:r>
          </a:p>
        </p:txBody>
      </p:sp>
      <p:sp>
        <p:nvSpPr>
          <p:cNvPr id="16" name="Rectangle 15"/>
          <p:cNvSpPr/>
          <p:nvPr/>
        </p:nvSpPr>
        <p:spPr>
          <a:xfrm>
            <a:off x="3779979" y="3097199"/>
            <a:ext cx="3458396" cy="5401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970" b="1" dirty="0">
                <a:latin typeface="MV Boli" pitchFamily="2" charset="0"/>
                <a:cs typeface="MV Boli" pitchFamily="2" charset="0"/>
              </a:rPr>
              <a:t>Order @ </a:t>
            </a:r>
            <a:r>
              <a:rPr lang="en-GB" sz="970" b="1" dirty="0" err="1">
                <a:latin typeface="MV Boli" pitchFamily="2" charset="0"/>
                <a:cs typeface="MV Boli" pitchFamily="2" charset="0"/>
              </a:rPr>
              <a:t>UberEats|JustEat</a:t>
            </a:r>
            <a:r>
              <a:rPr lang="en-US" sz="970" b="1" dirty="0">
                <a:latin typeface="MV Boli" pitchFamily="2" charset="0"/>
                <a:cs typeface="MV Boli" pitchFamily="2" charset="0"/>
              </a:rPr>
              <a:t> /</a:t>
            </a:r>
            <a:r>
              <a:rPr lang="en-GB" sz="970" b="1" dirty="0">
                <a:latin typeface="MV Boli" pitchFamily="2" charset="0"/>
                <a:cs typeface="MV Boli" pitchFamily="2" charset="0"/>
              </a:rPr>
              <a:t>Contactless Delivery   Available</a:t>
            </a:r>
            <a:endParaRPr lang="en-US" sz="970" b="1" dirty="0">
              <a:latin typeface="MV Boli" pitchFamily="2" charset="0"/>
              <a:cs typeface="MV Boli" pitchFamily="2" charset="0"/>
            </a:endParaRPr>
          </a:p>
          <a:p>
            <a:r>
              <a:rPr lang="en-GB" sz="970" b="1" dirty="0">
                <a:latin typeface="MV Boli" pitchFamily="2" charset="0"/>
                <a:cs typeface="MV Boli" pitchFamily="2" charset="0"/>
              </a:rPr>
              <a:t>    Pay with </a:t>
            </a:r>
            <a:endParaRPr lang="en-US" sz="970" b="1" dirty="0">
              <a:latin typeface="MV Boli" pitchFamily="2" charset="0"/>
              <a:cs typeface="MV Boli" pitchFamily="2" charset="0"/>
            </a:endParaRP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4711061" y="3435666"/>
            <a:ext cx="877632" cy="180402"/>
          </a:xfrm>
          <a:prstGeom prst="rect">
            <a:avLst/>
          </a:prstGeom>
        </p:spPr>
      </p:pic>
      <p:sp>
        <p:nvSpPr>
          <p:cNvPr id="18" name="Rectangle 17"/>
          <p:cNvSpPr/>
          <p:nvPr/>
        </p:nvSpPr>
        <p:spPr>
          <a:xfrm>
            <a:off x="4164974" y="9488611"/>
            <a:ext cx="2762382" cy="26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37" b="1" dirty="0">
                <a:solidFill>
                  <a:schemeClr val="bg1"/>
                </a:solidFill>
                <a:latin typeface="Agency FB" panose="020B0503020202020204" pitchFamily="34" charset="0"/>
              </a:rPr>
              <a:t>We are available for takeaway only</a:t>
            </a:r>
            <a:endParaRPr lang="en-US" sz="1137" b="1" dirty="0">
              <a:solidFill>
                <a:schemeClr val="bg1"/>
              </a:solidFill>
              <a:latin typeface="Agency FB" panose="020B0503020202020204" pitchFamily="34" charset="0"/>
            </a:endParaRPr>
          </a:p>
        </p:txBody>
      </p:sp>
      <p:pic>
        <p:nvPicPr>
          <p:cNvPr id="21" name="Picture 2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99403" y="5989380"/>
            <a:ext cx="1234805" cy="751629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5008" y="5977018"/>
            <a:ext cx="548713" cy="722124"/>
          </a:xfrm>
          <a:prstGeom prst="rect">
            <a:avLst/>
          </a:prstGeom>
        </p:spPr>
      </p:pic>
      <p:sp>
        <p:nvSpPr>
          <p:cNvPr id="23" name="Rectangle 22"/>
          <p:cNvSpPr/>
          <p:nvPr/>
        </p:nvSpPr>
        <p:spPr>
          <a:xfrm>
            <a:off x="468094" y="6783835"/>
            <a:ext cx="2929239" cy="9672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37" b="1" dirty="0">
                <a:latin typeface="MV Boli" pitchFamily="2" charset="0"/>
                <a:cs typeface="MV Boli" pitchFamily="2" charset="0"/>
              </a:rPr>
              <a:t>Price: </a:t>
            </a:r>
            <a:r>
              <a:rPr lang="en-US" sz="1137" b="1" dirty="0">
                <a:ln w="0"/>
                <a:latin typeface="Adobe Garamond Pro Bold" panose="02020702060506020403" pitchFamily="18" charset="0"/>
              </a:rPr>
              <a:t>£</a:t>
            </a:r>
            <a:r>
              <a:rPr lang="en-US" sz="1137" b="1" dirty="0" smtClean="0">
                <a:ln w="0"/>
                <a:latin typeface="Adobe Garamond Pro Bold" panose="02020702060506020403" pitchFamily="18" charset="0"/>
              </a:rPr>
              <a:t> </a:t>
            </a:r>
            <a:r>
              <a:rPr lang="en-US" sz="1137" b="1" dirty="0">
                <a:ln w="0"/>
                <a:latin typeface="Adobe Garamond Pro Bold" panose="02020702060506020403" pitchFamily="18" charset="0"/>
              </a:rPr>
              <a:t>3.50</a:t>
            </a:r>
            <a:endParaRPr lang="en-US" sz="1137" b="1" dirty="0">
              <a:latin typeface="MV Boli" pitchFamily="2" charset="0"/>
              <a:cs typeface="MV Boli" pitchFamily="2" charset="0"/>
            </a:endParaRPr>
          </a:p>
          <a:p>
            <a:r>
              <a:rPr lang="en-US" sz="1137" b="1" dirty="0">
                <a:latin typeface="MV Boli" pitchFamily="2" charset="0"/>
                <a:cs typeface="MV Boli" pitchFamily="2" charset="0"/>
              </a:rPr>
              <a:t>Statement on food hygiene: storing, preparing, and cooking</a:t>
            </a:r>
          </a:p>
          <a:p>
            <a:r>
              <a:rPr lang="en-US" sz="1137" b="1" dirty="0" smtClean="0">
                <a:latin typeface="MV Boli" pitchFamily="2" charset="0"/>
                <a:cs typeface="MV Boli" pitchFamily="2" charset="0"/>
              </a:rPr>
              <a:t>calories</a:t>
            </a:r>
            <a:r>
              <a:rPr lang="en-US" sz="1137" b="1" dirty="0">
                <a:latin typeface="MV Boli" pitchFamily="2" charset="0"/>
                <a:cs typeface="MV Boli" pitchFamily="2" charset="0"/>
              </a:rPr>
              <a:t>: 300</a:t>
            </a:r>
          </a:p>
          <a:p>
            <a:r>
              <a:rPr lang="en-US" sz="1137" b="1" dirty="0">
                <a:latin typeface="MV Boli" pitchFamily="2" charset="0"/>
                <a:cs typeface="MV Boli" pitchFamily="2" charset="0"/>
              </a:rPr>
              <a:t>Time availability: </a:t>
            </a:r>
            <a:r>
              <a:rPr lang="en-US" sz="1137" b="1" dirty="0" err="1" smtClean="0">
                <a:latin typeface="MV Boli" pitchFamily="2" charset="0"/>
                <a:cs typeface="MV Boli" pitchFamily="2" charset="0"/>
              </a:rPr>
              <a:t>2pm-9pm</a:t>
            </a:r>
            <a:endParaRPr lang="en-US" sz="1137" b="1" dirty="0">
              <a:latin typeface="MV Boli" pitchFamily="2" charset="0"/>
              <a:cs typeface="MV Boli" pitchFamily="2" charset="0"/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158422" y="7794488"/>
            <a:ext cx="3458396" cy="7922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37" b="1" dirty="0">
                <a:solidFill>
                  <a:schemeClr val="bg1"/>
                </a:solidFill>
                <a:latin typeface="MV Boli" pitchFamily="2" charset="0"/>
                <a:cs typeface="MV Boli" pitchFamily="2" charset="0"/>
              </a:rPr>
              <a:t>        </a:t>
            </a:r>
            <a:r>
              <a:rPr lang="en-GB" sz="1137" b="1" dirty="0">
                <a:latin typeface="MV Boli" pitchFamily="2" charset="0"/>
                <a:cs typeface="MV Boli" pitchFamily="2" charset="0"/>
              </a:rPr>
              <a:t>Telephone: +44561209437</a:t>
            </a:r>
            <a:endParaRPr lang="en-US" sz="1137" b="1" dirty="0">
              <a:latin typeface="MV Boli" pitchFamily="2" charset="0"/>
              <a:cs typeface="MV Boli" pitchFamily="2" charset="0"/>
            </a:endParaRPr>
          </a:p>
          <a:p>
            <a:r>
              <a:rPr lang="en-GB" sz="1137" b="1" dirty="0">
                <a:latin typeface="MV Boli" pitchFamily="2" charset="0"/>
                <a:cs typeface="MV Boli" pitchFamily="2" charset="0"/>
              </a:rPr>
              <a:t>  Order @ </a:t>
            </a:r>
            <a:r>
              <a:rPr lang="en-GB" sz="1137" b="1" dirty="0" err="1" smtClean="0">
                <a:latin typeface="MV Boli" pitchFamily="2" charset="0"/>
                <a:cs typeface="MV Boli" pitchFamily="2" charset="0"/>
              </a:rPr>
              <a:t>UberEats|JustEat</a:t>
            </a:r>
            <a:r>
              <a:rPr lang="en-US" sz="1137" b="1" dirty="0" smtClean="0">
                <a:latin typeface="MV Boli" pitchFamily="2" charset="0"/>
                <a:cs typeface="MV Boli" pitchFamily="2" charset="0"/>
              </a:rPr>
              <a:t>/</a:t>
            </a:r>
            <a:r>
              <a:rPr lang="en-GB" sz="1137" b="1" dirty="0">
                <a:latin typeface="MV Boli" pitchFamily="2" charset="0"/>
                <a:cs typeface="MV Boli" pitchFamily="2" charset="0"/>
              </a:rPr>
              <a:t>Contactless Delivery   Available</a:t>
            </a:r>
            <a:endParaRPr lang="en-US" sz="1137" b="1" dirty="0">
              <a:latin typeface="MV Boli" pitchFamily="2" charset="0"/>
              <a:cs typeface="MV Boli" pitchFamily="2" charset="0"/>
            </a:endParaRPr>
          </a:p>
          <a:p>
            <a:r>
              <a:rPr lang="en-GB" sz="1137" b="1" dirty="0">
                <a:latin typeface="MV Boli" pitchFamily="2" charset="0"/>
                <a:cs typeface="MV Boli" pitchFamily="2" charset="0"/>
              </a:rPr>
              <a:t>    Pay with</a:t>
            </a:r>
            <a:r>
              <a:rPr lang="en-GB" sz="1137" b="1" dirty="0">
                <a:solidFill>
                  <a:schemeClr val="bg1"/>
                </a:solidFill>
                <a:latin typeface="MV Boli" pitchFamily="2" charset="0"/>
                <a:cs typeface="MV Boli" pitchFamily="2" charset="0"/>
              </a:rPr>
              <a:t> </a:t>
            </a:r>
            <a:endParaRPr lang="en-US" sz="1137" b="1" dirty="0">
              <a:solidFill>
                <a:schemeClr val="bg1"/>
              </a:solidFill>
              <a:latin typeface="MV Boli" pitchFamily="2" charset="0"/>
              <a:cs typeface="MV Boli" pitchFamily="2" charset="0"/>
            </a:endParaRPr>
          </a:p>
        </p:txBody>
      </p:sp>
      <p:pic>
        <p:nvPicPr>
          <p:cNvPr id="25" name="Picture 2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0611" y="8348663"/>
            <a:ext cx="999152" cy="205381"/>
          </a:xfrm>
          <a:prstGeom prst="rect">
            <a:avLst/>
          </a:prstGeom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0054" y="5950037"/>
            <a:ext cx="272718" cy="304662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6097" y="6192543"/>
            <a:ext cx="1332906" cy="824422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1920" y="6183581"/>
            <a:ext cx="569310" cy="813990"/>
          </a:xfrm>
          <a:prstGeom prst="rect">
            <a:avLst/>
          </a:prstGeom>
        </p:spPr>
      </p:pic>
      <p:pic>
        <p:nvPicPr>
          <p:cNvPr id="29" name="Picture 2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1230" y="6163547"/>
            <a:ext cx="272718" cy="304662"/>
          </a:xfrm>
          <a:prstGeom prst="rect">
            <a:avLst/>
          </a:prstGeom>
        </p:spPr>
      </p:pic>
      <p:sp>
        <p:nvSpPr>
          <p:cNvPr id="30" name="Rectangle 29"/>
          <p:cNvSpPr/>
          <p:nvPr/>
        </p:nvSpPr>
        <p:spPr>
          <a:xfrm>
            <a:off x="3586388" y="7053245"/>
            <a:ext cx="3165231" cy="96725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137" b="1" dirty="0">
                <a:latin typeface="MV Boli" pitchFamily="2" charset="0"/>
                <a:cs typeface="MV Boli" pitchFamily="2" charset="0"/>
              </a:rPr>
              <a:t>Price: </a:t>
            </a:r>
            <a:r>
              <a:rPr lang="en-US" sz="1137" b="1" dirty="0">
                <a:ln w="0"/>
                <a:latin typeface="Adobe Garamond Pro Bold" panose="02020702060506020403" pitchFamily="18" charset="0"/>
              </a:rPr>
              <a:t>£</a:t>
            </a:r>
            <a:r>
              <a:rPr lang="en-US" sz="1137" b="1" dirty="0" smtClean="0">
                <a:ln w="0"/>
                <a:latin typeface="Adobe Garamond Pro Bold" panose="02020702060506020403" pitchFamily="18" charset="0"/>
              </a:rPr>
              <a:t> </a:t>
            </a:r>
            <a:r>
              <a:rPr lang="en-US" sz="1137" b="1" dirty="0">
                <a:ln w="0"/>
                <a:latin typeface="Adobe Garamond Pro Bold" panose="02020702060506020403" pitchFamily="18" charset="0"/>
              </a:rPr>
              <a:t>4.00</a:t>
            </a:r>
            <a:endParaRPr lang="en-US" sz="1137" b="1" dirty="0">
              <a:latin typeface="MV Boli" pitchFamily="2" charset="0"/>
              <a:cs typeface="MV Boli" pitchFamily="2" charset="0"/>
            </a:endParaRPr>
          </a:p>
          <a:p>
            <a:r>
              <a:rPr lang="en-US" sz="1137" b="1" dirty="0">
                <a:latin typeface="MV Boli" pitchFamily="2" charset="0"/>
                <a:cs typeface="MV Boli" pitchFamily="2" charset="0"/>
              </a:rPr>
              <a:t>Statement on the hygienic storage, preparing, and cooking of food</a:t>
            </a:r>
          </a:p>
          <a:p>
            <a:r>
              <a:rPr lang="en-US" sz="1137" b="1" dirty="0">
                <a:latin typeface="MV Boli" pitchFamily="2" charset="0"/>
                <a:cs typeface="MV Boli" pitchFamily="2" charset="0"/>
              </a:rPr>
              <a:t>Calories: 75</a:t>
            </a:r>
          </a:p>
          <a:p>
            <a:r>
              <a:rPr lang="en-US" sz="1137" b="1" dirty="0">
                <a:latin typeface="MV Boli" pitchFamily="2" charset="0"/>
                <a:cs typeface="MV Boli" pitchFamily="2" charset="0"/>
              </a:rPr>
              <a:t>Time availability: 1 pm-10 pm</a:t>
            </a:r>
          </a:p>
        </p:txBody>
      </p:sp>
      <p:sp>
        <p:nvSpPr>
          <p:cNvPr id="31" name="Rectangle 30"/>
          <p:cNvSpPr/>
          <p:nvPr/>
        </p:nvSpPr>
        <p:spPr>
          <a:xfrm>
            <a:off x="3258570" y="8026463"/>
            <a:ext cx="3458396" cy="7922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37" b="1" dirty="0">
                <a:solidFill>
                  <a:schemeClr val="bg1"/>
                </a:solidFill>
                <a:latin typeface="MV Boli" pitchFamily="2" charset="0"/>
                <a:cs typeface="MV Boli" pitchFamily="2" charset="0"/>
              </a:rPr>
              <a:t>        </a:t>
            </a:r>
            <a:r>
              <a:rPr lang="en-GB" sz="1137" b="1" dirty="0">
                <a:latin typeface="MV Boli" pitchFamily="2" charset="0"/>
                <a:cs typeface="MV Boli" pitchFamily="2" charset="0"/>
              </a:rPr>
              <a:t>Telephone: +44509871236</a:t>
            </a:r>
          </a:p>
          <a:p>
            <a:r>
              <a:rPr lang="en-GB" sz="1137" b="1" dirty="0">
                <a:latin typeface="MV Boli" pitchFamily="2" charset="0"/>
                <a:cs typeface="MV Boli" pitchFamily="2" charset="0"/>
              </a:rPr>
              <a:t>  Order @ </a:t>
            </a:r>
            <a:r>
              <a:rPr lang="en-GB" sz="1137" b="1" dirty="0" err="1">
                <a:latin typeface="MV Boli" pitchFamily="2" charset="0"/>
                <a:cs typeface="MV Boli" pitchFamily="2" charset="0"/>
              </a:rPr>
              <a:t>UberEats|JustEat</a:t>
            </a:r>
            <a:r>
              <a:rPr lang="en-US" sz="1137" b="1" dirty="0">
                <a:latin typeface="MV Boli" pitchFamily="2" charset="0"/>
                <a:cs typeface="MV Boli" pitchFamily="2" charset="0"/>
              </a:rPr>
              <a:t> /</a:t>
            </a:r>
            <a:r>
              <a:rPr lang="en-GB" sz="1137" b="1" dirty="0">
                <a:latin typeface="MV Boli" pitchFamily="2" charset="0"/>
                <a:cs typeface="MV Boli" pitchFamily="2" charset="0"/>
              </a:rPr>
              <a:t>Contactless Delivery   Available</a:t>
            </a:r>
            <a:endParaRPr lang="en-US" sz="1137" b="1" dirty="0">
              <a:latin typeface="MV Boli" pitchFamily="2" charset="0"/>
              <a:cs typeface="MV Boli" pitchFamily="2" charset="0"/>
            </a:endParaRPr>
          </a:p>
          <a:p>
            <a:r>
              <a:rPr lang="en-GB" sz="1137" b="1" dirty="0">
                <a:solidFill>
                  <a:schemeClr val="bg1"/>
                </a:solidFill>
                <a:latin typeface="MV Boli" pitchFamily="2" charset="0"/>
                <a:cs typeface="MV Boli" pitchFamily="2" charset="0"/>
              </a:rPr>
              <a:t>    </a:t>
            </a:r>
            <a:r>
              <a:rPr lang="en-GB" sz="1137" b="1" dirty="0">
                <a:latin typeface="MV Boli" pitchFamily="2" charset="0"/>
                <a:cs typeface="MV Boli" pitchFamily="2" charset="0"/>
              </a:rPr>
              <a:t>Pay with </a:t>
            </a:r>
            <a:endParaRPr lang="en-US" sz="1137" b="1" dirty="0">
              <a:latin typeface="MV Boli" pitchFamily="2" charset="0"/>
              <a:cs typeface="MV Boli" pitchFamily="2" charset="0"/>
            </a:endParaRPr>
          </a:p>
        </p:txBody>
      </p:sp>
      <p:pic>
        <p:nvPicPr>
          <p:cNvPr id="32" name="Picture 3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5416" y="8531490"/>
            <a:ext cx="999152" cy="205381"/>
          </a:xfrm>
          <a:prstGeom prst="rect">
            <a:avLst/>
          </a:prstGeom>
        </p:spPr>
      </p:pic>
      <p:pic>
        <p:nvPicPr>
          <p:cNvPr id="1026" name="Picture 2" descr="Black miso sticky rice with peanuts and brussels sprouts.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748" y="3480677"/>
            <a:ext cx="1288181" cy="616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Rectangle 32"/>
          <p:cNvSpPr/>
          <p:nvPr/>
        </p:nvSpPr>
        <p:spPr>
          <a:xfrm>
            <a:off x="263387" y="4130158"/>
            <a:ext cx="347274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000" b="1" dirty="0"/>
              <a:t>Black miso sticky rice with peanuts and </a:t>
            </a:r>
            <a:r>
              <a:rPr lang="en-US" sz="1000" b="1" dirty="0" err="1"/>
              <a:t>brussels</a:t>
            </a:r>
            <a:r>
              <a:rPr lang="en-US" sz="1000" b="1" dirty="0"/>
              <a:t> sprouts</a:t>
            </a:r>
            <a:endParaRPr lang="en-GB" sz="1000" b="1" dirty="0" smtClean="0">
              <a:latin typeface="MV Boli" pitchFamily="2" charset="0"/>
              <a:cs typeface="MV Boli" pitchFamily="2" charset="0"/>
            </a:endParaRPr>
          </a:p>
          <a:p>
            <a:r>
              <a:rPr lang="en-GB" sz="1000" b="1" dirty="0" smtClean="0">
                <a:latin typeface="MV Boli" pitchFamily="2" charset="0"/>
                <a:cs typeface="MV Boli" pitchFamily="2" charset="0"/>
              </a:rPr>
              <a:t>Price</a:t>
            </a:r>
            <a:r>
              <a:rPr lang="en-GB" sz="1000" b="1" dirty="0">
                <a:latin typeface="MV Boli" pitchFamily="2" charset="0"/>
                <a:cs typeface="MV Boli" pitchFamily="2" charset="0"/>
              </a:rPr>
              <a:t>: </a:t>
            </a:r>
            <a:r>
              <a:rPr lang="en-US" sz="1000" b="1" dirty="0">
                <a:ln w="0"/>
                <a:latin typeface="Adobe Garamond Pro Bold" panose="02020702060506020403" pitchFamily="18" charset="0"/>
              </a:rPr>
              <a:t>£</a:t>
            </a:r>
            <a:r>
              <a:rPr lang="en-US" sz="1000" b="1" dirty="0" smtClean="0">
                <a:ln w="0"/>
                <a:latin typeface="Adobe Garamond Pro Bold" panose="02020702060506020403" pitchFamily="18" charset="0"/>
              </a:rPr>
              <a:t> </a:t>
            </a:r>
            <a:r>
              <a:rPr lang="en-US" sz="1000" b="1" dirty="0">
                <a:ln w="0"/>
                <a:latin typeface="Adobe Garamond Pro Bold" panose="02020702060506020403" pitchFamily="18" charset="0"/>
              </a:rPr>
              <a:t>7</a:t>
            </a:r>
            <a:r>
              <a:rPr lang="en-US" sz="1000" b="1" dirty="0" smtClean="0">
                <a:ln w="0"/>
                <a:latin typeface="Adobe Garamond Pro Bold" panose="02020702060506020403" pitchFamily="18" charset="0"/>
              </a:rPr>
              <a:t>.50</a:t>
            </a:r>
            <a:endParaRPr lang="en-US" sz="1000" b="1" dirty="0">
              <a:latin typeface="MV Boli" pitchFamily="2" charset="0"/>
              <a:cs typeface="MV Boli" pitchFamily="2" charset="0"/>
            </a:endParaRPr>
          </a:p>
          <a:p>
            <a:r>
              <a:rPr lang="en-US" sz="1000" b="1" dirty="0">
                <a:latin typeface="MV Boli" pitchFamily="2" charset="0"/>
                <a:cs typeface="MV Boli" pitchFamily="2" charset="0"/>
              </a:rPr>
              <a:t>Statement on food hygiene: storing, preparing, and cooking</a:t>
            </a:r>
          </a:p>
          <a:p>
            <a:r>
              <a:rPr lang="en-US" sz="1000" b="1" dirty="0" smtClean="0">
                <a:latin typeface="MV Boli" pitchFamily="2" charset="0"/>
                <a:cs typeface="MV Boli" pitchFamily="2" charset="0"/>
              </a:rPr>
              <a:t>calories</a:t>
            </a:r>
            <a:r>
              <a:rPr lang="en-US" sz="1000" b="1" dirty="0">
                <a:latin typeface="MV Boli" pitchFamily="2" charset="0"/>
                <a:cs typeface="MV Boli" pitchFamily="2" charset="0"/>
              </a:rPr>
              <a:t>: </a:t>
            </a:r>
            <a:r>
              <a:rPr lang="en-US" sz="1000" b="1" dirty="0" smtClean="0">
                <a:latin typeface="MV Boli" pitchFamily="2" charset="0"/>
                <a:cs typeface="MV Boli" pitchFamily="2" charset="0"/>
              </a:rPr>
              <a:t>300</a:t>
            </a:r>
          </a:p>
        </p:txBody>
      </p:sp>
      <p:sp>
        <p:nvSpPr>
          <p:cNvPr id="34" name="Rectangle 33"/>
          <p:cNvSpPr/>
          <p:nvPr/>
        </p:nvSpPr>
        <p:spPr>
          <a:xfrm>
            <a:off x="270561" y="5101747"/>
            <a:ext cx="3458396" cy="7922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37" b="1" dirty="0">
                <a:solidFill>
                  <a:schemeClr val="bg1"/>
                </a:solidFill>
                <a:latin typeface="MV Boli" pitchFamily="2" charset="0"/>
                <a:cs typeface="MV Boli" pitchFamily="2" charset="0"/>
              </a:rPr>
              <a:t> </a:t>
            </a:r>
            <a:r>
              <a:rPr lang="en-GB" sz="1137" b="1" dirty="0" smtClean="0">
                <a:solidFill>
                  <a:schemeClr val="bg1"/>
                </a:solidFill>
                <a:latin typeface="MV Boli" pitchFamily="2" charset="0"/>
                <a:cs typeface="MV Boli" pitchFamily="2" charset="0"/>
              </a:rPr>
              <a:t>      </a:t>
            </a:r>
            <a:r>
              <a:rPr lang="en-GB" sz="1137" b="1" dirty="0">
                <a:latin typeface="MV Boli" pitchFamily="2" charset="0"/>
                <a:cs typeface="MV Boli" pitchFamily="2" charset="0"/>
              </a:rPr>
              <a:t>Telephone: +44561209437</a:t>
            </a:r>
            <a:endParaRPr lang="en-US" sz="1137" b="1" dirty="0">
              <a:latin typeface="MV Boli" pitchFamily="2" charset="0"/>
              <a:cs typeface="MV Boli" pitchFamily="2" charset="0"/>
            </a:endParaRPr>
          </a:p>
          <a:p>
            <a:r>
              <a:rPr lang="en-GB" sz="1137" b="1" dirty="0">
                <a:latin typeface="MV Boli" pitchFamily="2" charset="0"/>
                <a:cs typeface="MV Boli" pitchFamily="2" charset="0"/>
              </a:rPr>
              <a:t>  Order @ </a:t>
            </a:r>
            <a:r>
              <a:rPr lang="en-GB" sz="1137" b="1" dirty="0" err="1">
                <a:latin typeface="MV Boli" pitchFamily="2" charset="0"/>
                <a:cs typeface="MV Boli" pitchFamily="2" charset="0"/>
              </a:rPr>
              <a:t>UberEats|JustEat</a:t>
            </a:r>
            <a:r>
              <a:rPr lang="en-US" sz="1137" b="1" dirty="0">
                <a:latin typeface="MV Boli" pitchFamily="2" charset="0"/>
                <a:cs typeface="MV Boli" pitchFamily="2" charset="0"/>
              </a:rPr>
              <a:t> /</a:t>
            </a:r>
            <a:r>
              <a:rPr lang="en-GB" sz="1137" b="1" dirty="0">
                <a:latin typeface="MV Boli" pitchFamily="2" charset="0"/>
                <a:cs typeface="MV Boli" pitchFamily="2" charset="0"/>
              </a:rPr>
              <a:t>Contactless Delivery   Available</a:t>
            </a:r>
            <a:endParaRPr lang="en-US" sz="1137" b="1" dirty="0">
              <a:latin typeface="MV Boli" pitchFamily="2" charset="0"/>
              <a:cs typeface="MV Boli" pitchFamily="2" charset="0"/>
            </a:endParaRPr>
          </a:p>
          <a:p>
            <a:r>
              <a:rPr lang="en-GB" sz="1137" b="1" dirty="0">
                <a:latin typeface="MV Boli" pitchFamily="2" charset="0"/>
                <a:cs typeface="MV Boli" pitchFamily="2" charset="0"/>
              </a:rPr>
              <a:t>    Pay with</a:t>
            </a:r>
            <a:r>
              <a:rPr lang="en-GB" sz="1137" b="1" dirty="0">
                <a:solidFill>
                  <a:schemeClr val="bg1"/>
                </a:solidFill>
                <a:latin typeface="MV Boli" pitchFamily="2" charset="0"/>
                <a:cs typeface="MV Boli" pitchFamily="2" charset="0"/>
              </a:rPr>
              <a:t> </a:t>
            </a:r>
            <a:endParaRPr lang="en-US" sz="1137" b="1" dirty="0">
              <a:solidFill>
                <a:schemeClr val="bg1"/>
              </a:solidFill>
              <a:latin typeface="MV Boli" pitchFamily="2" charset="0"/>
              <a:cs typeface="MV Boli" pitchFamily="2" charset="0"/>
            </a:endParaRPr>
          </a:p>
        </p:txBody>
      </p:sp>
      <p:pic>
        <p:nvPicPr>
          <p:cNvPr id="35" name="Picture 3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0024" y="5642223"/>
            <a:ext cx="999152" cy="205381"/>
          </a:xfrm>
          <a:prstGeom prst="rect">
            <a:avLst/>
          </a:prstGeom>
        </p:spPr>
      </p:pic>
      <p:pic>
        <p:nvPicPr>
          <p:cNvPr id="1028" name="Picture 4" descr="Pin on Christmas Drinks &amp; Holiday Booze Gifts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4681" y="3691497"/>
            <a:ext cx="1314478" cy="749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6" name="Rectangle 35"/>
          <p:cNvSpPr/>
          <p:nvPr/>
        </p:nvSpPr>
        <p:spPr>
          <a:xfrm>
            <a:off x="3762125" y="4475995"/>
            <a:ext cx="3165231" cy="79226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137" b="1" dirty="0">
                <a:latin typeface="MV Boli" pitchFamily="2" charset="0"/>
                <a:cs typeface="MV Boli" pitchFamily="2" charset="0"/>
              </a:rPr>
              <a:t>Price: </a:t>
            </a:r>
            <a:r>
              <a:rPr lang="en-US" sz="1137" b="1" dirty="0">
                <a:ln w="0"/>
                <a:latin typeface="Adobe Garamond Pro Bold" panose="02020702060506020403" pitchFamily="18" charset="0"/>
              </a:rPr>
              <a:t>£</a:t>
            </a:r>
            <a:r>
              <a:rPr lang="en-US" sz="1137" b="1" dirty="0" smtClean="0">
                <a:ln w="0"/>
                <a:latin typeface="Adobe Garamond Pro Bold" panose="02020702060506020403" pitchFamily="18" charset="0"/>
              </a:rPr>
              <a:t> 3.00</a:t>
            </a:r>
            <a:endParaRPr lang="en-US" sz="1137" b="1" dirty="0">
              <a:latin typeface="MV Boli" pitchFamily="2" charset="0"/>
              <a:cs typeface="MV Boli" pitchFamily="2" charset="0"/>
            </a:endParaRPr>
          </a:p>
          <a:p>
            <a:r>
              <a:rPr lang="en-US" sz="1137" b="1" dirty="0">
                <a:latin typeface="MV Boli" pitchFamily="2" charset="0"/>
                <a:cs typeface="MV Boli" pitchFamily="2" charset="0"/>
              </a:rPr>
              <a:t>Statement on the hygienic storage, preparing, and cooking of food</a:t>
            </a:r>
          </a:p>
          <a:p>
            <a:r>
              <a:rPr lang="en-US" sz="1137" b="1" dirty="0">
                <a:latin typeface="MV Boli" pitchFamily="2" charset="0"/>
                <a:cs typeface="MV Boli" pitchFamily="2" charset="0"/>
              </a:rPr>
              <a:t>Calories: </a:t>
            </a:r>
            <a:r>
              <a:rPr lang="en-US" sz="1137" b="1" dirty="0" smtClean="0">
                <a:latin typeface="MV Boli" pitchFamily="2" charset="0"/>
                <a:cs typeface="MV Boli" pitchFamily="2" charset="0"/>
              </a:rPr>
              <a:t>50</a:t>
            </a:r>
            <a:endParaRPr lang="en-US" sz="1137" b="1" dirty="0">
              <a:latin typeface="MV Boli" pitchFamily="2" charset="0"/>
              <a:cs typeface="MV Boli" pitchFamily="2" charset="0"/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3379164" y="5207069"/>
            <a:ext cx="3458396" cy="7922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37" b="1" dirty="0">
                <a:solidFill>
                  <a:schemeClr val="bg1"/>
                </a:solidFill>
                <a:latin typeface="MV Boli" pitchFamily="2" charset="0"/>
                <a:cs typeface="MV Boli" pitchFamily="2" charset="0"/>
              </a:rPr>
              <a:t>        </a:t>
            </a:r>
            <a:r>
              <a:rPr lang="en-GB" sz="1137" b="1" dirty="0">
                <a:latin typeface="MV Boli" pitchFamily="2" charset="0"/>
                <a:cs typeface="MV Boli" pitchFamily="2" charset="0"/>
              </a:rPr>
              <a:t>Telephone: +44509871236</a:t>
            </a:r>
          </a:p>
          <a:p>
            <a:r>
              <a:rPr lang="en-GB" sz="1137" b="1" dirty="0">
                <a:latin typeface="MV Boli" pitchFamily="2" charset="0"/>
                <a:cs typeface="MV Boli" pitchFamily="2" charset="0"/>
              </a:rPr>
              <a:t>  Order @ </a:t>
            </a:r>
            <a:r>
              <a:rPr lang="en-GB" sz="1137" b="1" dirty="0" err="1">
                <a:latin typeface="MV Boli" pitchFamily="2" charset="0"/>
                <a:cs typeface="MV Boli" pitchFamily="2" charset="0"/>
              </a:rPr>
              <a:t>UberEats|JustEat</a:t>
            </a:r>
            <a:r>
              <a:rPr lang="en-US" sz="1137" b="1" dirty="0">
                <a:latin typeface="MV Boli" pitchFamily="2" charset="0"/>
                <a:cs typeface="MV Boli" pitchFamily="2" charset="0"/>
              </a:rPr>
              <a:t> /</a:t>
            </a:r>
            <a:r>
              <a:rPr lang="en-GB" sz="1137" b="1" dirty="0">
                <a:latin typeface="MV Boli" pitchFamily="2" charset="0"/>
                <a:cs typeface="MV Boli" pitchFamily="2" charset="0"/>
              </a:rPr>
              <a:t>Contactless Delivery   Available</a:t>
            </a:r>
            <a:endParaRPr lang="en-US" sz="1137" b="1" dirty="0">
              <a:latin typeface="MV Boli" pitchFamily="2" charset="0"/>
              <a:cs typeface="MV Boli" pitchFamily="2" charset="0"/>
            </a:endParaRPr>
          </a:p>
          <a:p>
            <a:r>
              <a:rPr lang="en-GB" sz="1137" b="1" dirty="0">
                <a:solidFill>
                  <a:schemeClr val="bg1"/>
                </a:solidFill>
                <a:latin typeface="MV Boli" pitchFamily="2" charset="0"/>
                <a:cs typeface="MV Boli" pitchFamily="2" charset="0"/>
              </a:rPr>
              <a:t>    </a:t>
            </a:r>
            <a:r>
              <a:rPr lang="en-GB" sz="1137" b="1" dirty="0">
                <a:latin typeface="MV Boli" pitchFamily="2" charset="0"/>
                <a:cs typeface="MV Boli" pitchFamily="2" charset="0"/>
              </a:rPr>
              <a:t>Pay with </a:t>
            </a:r>
            <a:endParaRPr lang="en-US" sz="1137" b="1" dirty="0">
              <a:latin typeface="MV Boli" pitchFamily="2" charset="0"/>
              <a:cs typeface="MV Boli" pitchFamily="2" charset="0"/>
            </a:endParaRPr>
          </a:p>
        </p:txBody>
      </p:sp>
      <p:pic>
        <p:nvPicPr>
          <p:cNvPr id="38" name="Picture 3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1249" y="3682931"/>
            <a:ext cx="272718" cy="304662"/>
          </a:xfrm>
          <a:prstGeom prst="rect">
            <a:avLst/>
          </a:prstGeom>
        </p:spPr>
      </p:pic>
      <p:pic>
        <p:nvPicPr>
          <p:cNvPr id="39" name="Picture 3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7929" y="3496706"/>
            <a:ext cx="272718" cy="304662"/>
          </a:xfrm>
          <a:prstGeom prst="rect">
            <a:avLst/>
          </a:prstGeom>
        </p:spPr>
      </p:pic>
      <p:pic>
        <p:nvPicPr>
          <p:cNvPr id="40" name="Picture 3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3518" y="5744704"/>
            <a:ext cx="999152" cy="205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9015041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 Placeholder 17"/>
          <p:cNvSpPr>
            <a:spLocks noGrp="1"/>
          </p:cNvSpPr>
          <p:nvPr>
            <p:ph type="body" idx="1"/>
          </p:nvPr>
        </p:nvSpPr>
        <p:spPr>
          <a:xfrm>
            <a:off x="654976" y="1838397"/>
            <a:ext cx="6203024" cy="2390634"/>
          </a:xfrm>
        </p:spPr>
        <p:txBody>
          <a:bodyPr/>
          <a:lstStyle/>
          <a:p>
            <a:pPr marL="70339" indent="0" algn="ctr">
              <a:buNone/>
            </a:pPr>
            <a:r>
              <a:rPr lang="en-GB" sz="2800" dirty="0">
                <a:latin typeface="MV Boli" panose="02000500030200090000" pitchFamily="2" charset="0"/>
                <a:cs typeface="MV Boli" panose="02000500030200090000" pitchFamily="2" charset="0"/>
              </a:rPr>
              <a:t>References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</a:rPr>
              <a:t>Arnaud, L. (2020). 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The Artful Christmas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. 5th ed. Harry N. Abrams.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</a:rPr>
              <a:t>Franklin, C. (2020). 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The Pie Room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. 2nd ed. Bloomsbury Publishing.</a:t>
            </a:r>
          </a:p>
          <a:p>
            <a:pPr>
              <a:lnSpc>
                <a:spcPct val="150000"/>
              </a:lnSpc>
            </a:pPr>
            <a:r>
              <a:rPr lang="en-US" sz="1800" dirty="0" err="1">
                <a:effectLst/>
                <a:latin typeface="Times New Roman" panose="02020603050405020304" pitchFamily="18" charset="0"/>
              </a:rPr>
              <a:t>Robitschek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, L. (2019). 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The </a:t>
            </a:r>
            <a:r>
              <a:rPr lang="en-US" sz="1800" i="1" dirty="0" err="1">
                <a:effectLst/>
                <a:latin typeface="Times New Roman" panose="02020603050405020304" pitchFamily="18" charset="0"/>
              </a:rPr>
              <a:t>NoMad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 Cocktail Book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. 3rd ed. Ten Speed Press.</a:t>
            </a:r>
          </a:p>
          <a:p>
            <a:pPr algn="just"/>
            <a:endParaRPr lang="en-GB" sz="2800" dirty="0"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6207496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622</TotalTime>
  <Words>392</Words>
  <Application>Microsoft Office PowerPoint</Application>
  <PresentationFormat>A4 Paper (210x297 mm)</PresentationFormat>
  <Paragraphs>60</Paragraphs>
  <Slides>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0" baseType="lpstr">
      <vt:lpstr>MV Boli</vt:lpstr>
      <vt:lpstr>Times New Roman</vt:lpstr>
      <vt:lpstr>Gill Sans MT</vt:lpstr>
      <vt:lpstr>Adobe Garamond Pro Bold</vt:lpstr>
      <vt:lpstr>Arial</vt:lpstr>
      <vt:lpstr>Agency FB</vt:lpstr>
      <vt:lpstr>Gallery</vt:lpstr>
      <vt:lpstr>Hotel Trinity Menu List</vt:lpstr>
      <vt:lpstr> Menu List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Career plan  Student ID:</dc:title>
  <dc:creator>Nazifa Tabassum</dc:creator>
  <cp:lastModifiedBy>mdparvejahmedrajon@gmail.com</cp:lastModifiedBy>
  <cp:revision>67</cp:revision>
  <dcterms:modified xsi:type="dcterms:W3CDTF">2022-11-24T17:35:36Z</dcterms:modified>
</cp:coreProperties>
</file>