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96" r:id="rId1"/>
  </p:sldMasterIdLst>
  <p:notesMasterIdLst>
    <p:notesMasterId r:id="rId3"/>
  </p:notesMasterIdLst>
  <p:sldIdLst>
    <p:sldId id="258" r:id="rId2"/>
  </p:sldIdLst>
  <p:sldSz cx="43891200" cy="246888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7704" userDrawn="1">
          <p15:clr>
            <a:srgbClr val="A4A3A4"/>
          </p15:clr>
        </p15:guide>
        <p15:guide id="2" pos="13752"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CF6E0"/>
    <a:srgbClr val="00808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11EF7F8-E7B4-4889-A510-AB4A260C3F39}" v="12" dt="2022-06-04T19:59:02.05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46816" autoAdjust="0"/>
  </p:normalViewPr>
  <p:slideViewPr>
    <p:cSldViewPr snapToGrid="0" showGuides="1">
      <p:cViewPr varScale="1">
        <p:scale>
          <a:sx n="27" d="100"/>
          <a:sy n="27" d="100"/>
        </p:scale>
        <p:origin x="124" y="308"/>
      </p:cViewPr>
      <p:guideLst>
        <p:guide orient="horz" pos="7704"/>
        <p:guide pos="13752"/>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EAFFFB9-F38F-4EE3-ACDA-6EBC12336A86}" type="datetimeFigureOut">
              <a:rPr lang="en-GB" smtClean="0"/>
              <a:t>31/10/2025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56485E-9FE1-45C8-8197-12A0635167A2}" type="slidenum">
              <a:rPr lang="en-GB" smtClean="0"/>
              <a:t>‹#›</a:t>
            </a:fld>
            <a:endParaRPr lang="en-GB"/>
          </a:p>
        </p:txBody>
      </p:sp>
    </p:spTree>
    <p:extLst>
      <p:ext uri="{BB962C8B-B14F-4D97-AF65-F5344CB8AC3E}">
        <p14:creationId xmlns:p14="http://schemas.microsoft.com/office/powerpoint/2010/main" val="874503110"/>
      </p:ext>
    </p:extLst>
  </p:cSld>
  <p:clrMap bg1="lt1" tx1="dk1" bg2="lt2" tx2="dk2" accent1="accent1" accent2="accent2" accent3="accent3" accent4="accent4" accent5="accent5" accent6="accent6" hlink="hlink" folHlink="folHlink"/>
  <p:notesStyle>
    <a:lvl1pPr marL="0" algn="l" defTabSz="2194341" rtl="0" eaLnBrk="1" latinLnBrk="0" hangingPunct="1">
      <a:defRPr sz="2880" kern="1200">
        <a:solidFill>
          <a:schemeClr val="tx1"/>
        </a:solidFill>
        <a:latin typeface="+mn-lt"/>
        <a:ea typeface="+mn-ea"/>
        <a:cs typeface="+mn-cs"/>
      </a:defRPr>
    </a:lvl1pPr>
    <a:lvl2pPr marL="1097170" algn="l" defTabSz="2194341" rtl="0" eaLnBrk="1" latinLnBrk="0" hangingPunct="1">
      <a:defRPr sz="2880" kern="1200">
        <a:solidFill>
          <a:schemeClr val="tx1"/>
        </a:solidFill>
        <a:latin typeface="+mn-lt"/>
        <a:ea typeface="+mn-ea"/>
        <a:cs typeface="+mn-cs"/>
      </a:defRPr>
    </a:lvl2pPr>
    <a:lvl3pPr marL="2194341" algn="l" defTabSz="2194341" rtl="0" eaLnBrk="1" latinLnBrk="0" hangingPunct="1">
      <a:defRPr sz="2880" kern="1200">
        <a:solidFill>
          <a:schemeClr val="tx1"/>
        </a:solidFill>
        <a:latin typeface="+mn-lt"/>
        <a:ea typeface="+mn-ea"/>
        <a:cs typeface="+mn-cs"/>
      </a:defRPr>
    </a:lvl3pPr>
    <a:lvl4pPr marL="3291511" algn="l" defTabSz="2194341" rtl="0" eaLnBrk="1" latinLnBrk="0" hangingPunct="1">
      <a:defRPr sz="2880" kern="1200">
        <a:solidFill>
          <a:schemeClr val="tx1"/>
        </a:solidFill>
        <a:latin typeface="+mn-lt"/>
        <a:ea typeface="+mn-ea"/>
        <a:cs typeface="+mn-cs"/>
      </a:defRPr>
    </a:lvl4pPr>
    <a:lvl5pPr marL="4388681" algn="l" defTabSz="2194341" rtl="0" eaLnBrk="1" latinLnBrk="0" hangingPunct="1">
      <a:defRPr sz="2880" kern="1200">
        <a:solidFill>
          <a:schemeClr val="tx1"/>
        </a:solidFill>
        <a:latin typeface="+mn-lt"/>
        <a:ea typeface="+mn-ea"/>
        <a:cs typeface="+mn-cs"/>
      </a:defRPr>
    </a:lvl5pPr>
    <a:lvl6pPr marL="5485851" algn="l" defTabSz="2194341" rtl="0" eaLnBrk="1" latinLnBrk="0" hangingPunct="1">
      <a:defRPr sz="2880" kern="1200">
        <a:solidFill>
          <a:schemeClr val="tx1"/>
        </a:solidFill>
        <a:latin typeface="+mn-lt"/>
        <a:ea typeface="+mn-ea"/>
        <a:cs typeface="+mn-cs"/>
      </a:defRPr>
    </a:lvl6pPr>
    <a:lvl7pPr marL="6583022" algn="l" defTabSz="2194341" rtl="0" eaLnBrk="1" latinLnBrk="0" hangingPunct="1">
      <a:defRPr sz="2880" kern="1200">
        <a:solidFill>
          <a:schemeClr val="tx1"/>
        </a:solidFill>
        <a:latin typeface="+mn-lt"/>
        <a:ea typeface="+mn-ea"/>
        <a:cs typeface="+mn-cs"/>
      </a:defRPr>
    </a:lvl7pPr>
    <a:lvl8pPr marL="7680192" algn="l" defTabSz="2194341" rtl="0" eaLnBrk="1" latinLnBrk="0" hangingPunct="1">
      <a:defRPr sz="2880" kern="1200">
        <a:solidFill>
          <a:schemeClr val="tx1"/>
        </a:solidFill>
        <a:latin typeface="+mn-lt"/>
        <a:ea typeface="+mn-ea"/>
        <a:cs typeface="+mn-cs"/>
      </a:defRPr>
    </a:lvl8pPr>
    <a:lvl9pPr marL="8777362" algn="l" defTabSz="2194341" rtl="0" eaLnBrk="1" latinLnBrk="0" hangingPunct="1">
      <a:defRPr sz="288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880" b="1" kern="1200" dirty="0">
                <a:solidFill>
                  <a:schemeClr val="tx1"/>
                </a:solidFill>
                <a:effectLst/>
                <a:latin typeface="+mn-lt"/>
                <a:ea typeface="+mn-ea"/>
                <a:cs typeface="+mn-cs"/>
              </a:rPr>
              <a:t>Prevalence</a:t>
            </a:r>
            <a:r>
              <a:rPr lang="en-GB" sz="2880" b="0" kern="1200" dirty="0">
                <a:solidFill>
                  <a:schemeClr val="tx1"/>
                </a:solidFill>
                <a:effectLst/>
                <a:latin typeface="+mn-lt"/>
                <a:ea typeface="+mn-ea"/>
                <a:cs typeface="+mn-cs"/>
              </a:rPr>
              <a:t> </a:t>
            </a:r>
            <a:endParaRPr lang="en-GB" sz="2880" b="1" kern="1200" dirty="0">
              <a:solidFill>
                <a:schemeClr val="tx1"/>
              </a:solidFill>
              <a:effectLst/>
              <a:latin typeface="+mn-lt"/>
              <a:ea typeface="+mn-ea"/>
              <a:cs typeface="+mn-cs"/>
            </a:endParaRPr>
          </a:p>
          <a:p>
            <a:r>
              <a:rPr lang="en-GB" sz="2880" kern="1200" dirty="0">
                <a:solidFill>
                  <a:schemeClr val="tx1"/>
                </a:solidFill>
                <a:effectLst/>
                <a:latin typeface="+mn-lt"/>
                <a:ea typeface="+mn-ea"/>
                <a:cs typeface="+mn-cs"/>
              </a:rPr>
              <a:t>The metabolic disorder for the elevated blood glucose due to the defect in insulin action and or secretion is called diabetes mellitus (Abbas </a:t>
            </a:r>
            <a:r>
              <a:rPr lang="en-GB" sz="2880" kern="1200" dirty="0" err="1">
                <a:solidFill>
                  <a:schemeClr val="tx1"/>
                </a:solidFill>
                <a:effectLst/>
                <a:latin typeface="+mn-lt"/>
                <a:ea typeface="+mn-ea"/>
                <a:cs typeface="+mn-cs"/>
              </a:rPr>
              <a:t>Bangash</a:t>
            </a:r>
            <a:r>
              <a:rPr lang="en-GB" sz="2880" kern="1200" dirty="0">
                <a:solidFill>
                  <a:schemeClr val="tx1"/>
                </a:solidFill>
                <a:effectLst/>
                <a:latin typeface="+mn-lt"/>
                <a:ea typeface="+mn-ea"/>
                <a:cs typeface="+mn-cs"/>
              </a:rPr>
              <a:t>, 2024). It is a very common issue for adults aged 35 to 44 years old, which is increasing alarmingly. In the UK, the proportion of males is higher than that of females, which means males are at a higher risk of diabetes mellitus. Various factors are responsible for increasing the challenge among the adults of the focused group, where obesity or overweight is the most significant. It has been found that 90% of the adults experience the issue who were obese and do not have a standard food routine to ensure that they are getting a balanced diet to protect themselves from different health complications (</a:t>
            </a:r>
            <a:r>
              <a:rPr lang="en-GB" sz="2880" kern="1200" dirty="0" err="1">
                <a:solidFill>
                  <a:schemeClr val="tx1"/>
                </a:solidFill>
                <a:effectLst/>
                <a:latin typeface="+mn-lt"/>
                <a:ea typeface="+mn-ea"/>
                <a:cs typeface="+mn-cs"/>
              </a:rPr>
              <a:t>Akinjogunla</a:t>
            </a:r>
            <a:r>
              <a:rPr lang="en-GB" sz="2880" kern="1200" dirty="0">
                <a:solidFill>
                  <a:schemeClr val="tx1"/>
                </a:solidFill>
                <a:effectLst/>
                <a:latin typeface="+mn-lt"/>
                <a:ea typeface="+mn-ea"/>
                <a:cs typeface="+mn-cs"/>
              </a:rPr>
              <a:t> et al., 2020). Most of the people in this group are not showing more concern about engaging in physical activities. The factor is responsible for increasing 75% higher risk of diabetes mellitus than healthy adults (Anon, 2017). The people are most likely to take food by considering the test instead of the hygiene factors. It represents the lack of awareness among people about becoming fit by avoiding the risk of different health complications. </a:t>
            </a:r>
          </a:p>
          <a:p>
            <a:r>
              <a:rPr lang="en-GB" sz="2880" kern="1200" dirty="0">
                <a:solidFill>
                  <a:schemeClr val="tx1"/>
                </a:solidFill>
                <a:effectLst/>
                <a:latin typeface="+mn-lt"/>
                <a:ea typeface="+mn-ea"/>
                <a:cs typeface="+mn-cs"/>
              </a:rPr>
              <a:t>The adults aged 35 to 40 years spend their time with hypertension, which leads to obesity, and the final result can be diabetes mellitus (Anon, 2022). The lifestyle of the adults is also a very important factor in the prevalence of diseases. Smoking is a very common habit among adults, which is also a major influencer of diabetes mellitus (Mohammed and </a:t>
            </a:r>
            <a:r>
              <a:rPr lang="en-GB" sz="2880" kern="1200" dirty="0" err="1">
                <a:solidFill>
                  <a:schemeClr val="tx1"/>
                </a:solidFill>
                <a:effectLst/>
                <a:latin typeface="+mn-lt"/>
                <a:ea typeface="+mn-ea"/>
                <a:cs typeface="+mn-cs"/>
              </a:rPr>
              <a:t>Fayyadh</a:t>
            </a:r>
            <a:r>
              <a:rPr lang="en-GB" sz="2880" kern="1200" dirty="0">
                <a:solidFill>
                  <a:schemeClr val="tx1"/>
                </a:solidFill>
                <a:effectLst/>
                <a:latin typeface="+mn-lt"/>
                <a:ea typeface="+mn-ea"/>
                <a:cs typeface="+mn-cs"/>
              </a:rPr>
              <a:t>, 2021). Besides, in the UK, many adults are taking excessive alcohol, which leads to a higher risk of health challenges. These factors are very significant for assessing the challenge of adults with diabetes mellitus, which can introduce many other health challenges (</a:t>
            </a:r>
            <a:r>
              <a:rPr lang="en-GB" sz="2880" kern="1200" dirty="0" err="1">
                <a:solidFill>
                  <a:schemeClr val="tx1"/>
                </a:solidFill>
                <a:effectLst/>
                <a:latin typeface="+mn-lt"/>
                <a:ea typeface="+mn-ea"/>
                <a:cs typeface="+mn-cs"/>
              </a:rPr>
              <a:t>Ghamri</a:t>
            </a:r>
            <a:r>
              <a:rPr lang="en-GB" sz="2880" kern="1200" dirty="0">
                <a:solidFill>
                  <a:schemeClr val="tx1"/>
                </a:solidFill>
                <a:effectLst/>
                <a:latin typeface="+mn-lt"/>
                <a:ea typeface="+mn-ea"/>
                <a:cs typeface="+mn-cs"/>
              </a:rPr>
              <a:t>, 2024). It has also been found that family history is also relevant to different health issues like diabetes mellitus, that also related to a massive portion. The socioeconomic factors related to the increase in health challenges where that people in deprived areas do not have easier access to healthcare organisations (Gupta, 2024). In the UK, the ethnic groups are also at a higher risk of health complications which is happening to their limited access to healthcare. The age group of 35 to 40 years is considered the transition period when adults should be more aware of their health and wellness. But the lack of awareness and limited healthcare access increase the challenge of diabetes mellitus. </a:t>
            </a:r>
          </a:p>
          <a:p>
            <a:r>
              <a:rPr lang="en-GB" sz="2880" b="1" kern="1200" dirty="0">
                <a:solidFill>
                  <a:schemeClr val="tx1"/>
                </a:solidFill>
                <a:effectLst/>
                <a:latin typeface="+mn-lt"/>
                <a:ea typeface="+mn-ea"/>
                <a:cs typeface="+mn-cs"/>
              </a:rPr>
              <a:t>Rationale of the Research</a:t>
            </a:r>
          </a:p>
          <a:p>
            <a:r>
              <a:rPr lang="en-GB" sz="2880" kern="1200" dirty="0">
                <a:solidFill>
                  <a:schemeClr val="tx1"/>
                </a:solidFill>
                <a:effectLst/>
                <a:latin typeface="+mn-lt"/>
                <a:ea typeface="+mn-ea"/>
                <a:cs typeface="+mn-cs"/>
              </a:rPr>
              <a:t>Diabetes mellitus is one of the most important issues in the healthcare sector due to its increasing rate among adults aged 35 to 40 years (John, 2025). This is a very important topic in the present healthcare condition, as it introduces a massive challenge in offering better services to people with different issues. Different risk factors can arise for the issue that are not possible to overcome for adults (</a:t>
            </a:r>
            <a:r>
              <a:rPr lang="en-GB" sz="2880" kern="1200" dirty="0" err="1">
                <a:solidFill>
                  <a:schemeClr val="tx1"/>
                </a:solidFill>
                <a:effectLst/>
                <a:latin typeface="+mn-lt"/>
                <a:ea typeface="+mn-ea"/>
                <a:cs typeface="+mn-cs"/>
              </a:rPr>
              <a:t>Motappa</a:t>
            </a:r>
            <a:r>
              <a:rPr lang="en-GB" sz="2880" kern="1200" dirty="0">
                <a:solidFill>
                  <a:schemeClr val="tx1"/>
                </a:solidFill>
                <a:effectLst/>
                <a:latin typeface="+mn-lt"/>
                <a:ea typeface="+mn-ea"/>
                <a:cs typeface="+mn-cs"/>
              </a:rPr>
              <a:t> et al., 2023). Cardiovascular disease, kidney, eye, and nerve damage, peripheral artery disease, etc., can be experienced by an individual with the issue. Every year, many adults experience these issues and even die from failing to take the necessary care immediately. The study will be developed based on primary data that will be very supportive in offering valid and relevant data that can enhance awareness of the readers. The issue is expected to increase without having standard plans to tackle or reduce it. Though it does not have any specific symptoms, after a certain time, adults face numerous challenges that make their lives more complicated. Most of the adults are in the deprived areas, which also makes the topic more important. In the healthcare sector, ensuring quality is very important for enhancing healthcare outcomes. The impact of socioeconomic factors is highly threatening to the improvement of the care process in any country. </a:t>
            </a:r>
          </a:p>
          <a:p>
            <a:r>
              <a:rPr lang="en-GB" sz="2880" kern="1200" dirty="0">
                <a:solidFill>
                  <a:schemeClr val="tx1"/>
                </a:solidFill>
                <a:effectLst/>
                <a:latin typeface="+mn-lt"/>
                <a:ea typeface="+mn-ea"/>
                <a:cs typeface="+mn-cs"/>
              </a:rPr>
              <a:t>The adults are at a higher risk of diabetes mellitus, and the healthcare organisations are not able to offer better services to them (Zhao et al., 2024). In the UK, the limited resources do not enable the healthcare professionals to serve the adults effectively to fulfil their expectations and enhance their satisfaction. It is necessary to improve in different segments to increase engagement of the adults in different social classes (Rabbani et al., 2025). Besides, the healthcare professionals have a few characteristics and have the concern to maintain ethical standards in the working setting for the massive improvement of the process. The researcher is also willing to help the adults prepare a standard and effective food routine, which will be affordable to people in different social classes, to get rid of diabetes mellitus. Family history or genetic factors are also very important in the healthcare segment, which will also be evaluated in the study to make the study outcomes more credible. The researcher will provide clear ideas on how the socioeconomic factor creates obstacles in better service offering to the adults with diabetes mellitus and reducing the issue (</a:t>
            </a:r>
            <a:r>
              <a:rPr lang="en-GB" sz="2880" kern="1200" dirty="0" err="1">
                <a:solidFill>
                  <a:schemeClr val="tx1"/>
                </a:solidFill>
                <a:effectLst/>
                <a:latin typeface="+mn-lt"/>
                <a:ea typeface="+mn-ea"/>
                <a:cs typeface="+mn-cs"/>
              </a:rPr>
              <a:t>Sadanandam</a:t>
            </a:r>
            <a:r>
              <a:rPr lang="en-GB" sz="2880" kern="1200" dirty="0">
                <a:solidFill>
                  <a:schemeClr val="tx1"/>
                </a:solidFill>
                <a:effectLst/>
                <a:latin typeface="+mn-lt"/>
                <a:ea typeface="+mn-ea"/>
                <a:cs typeface="+mn-cs"/>
              </a:rPr>
              <a:t>, 2017). The process of overcoming the challenge will be recommended for enabling the healthcare organisations to play a very significant role in delivering the person-centric services. The issue can be found for various reasons that vary in individualism, which will also be explored in the study. By considering all of these, the researcher found that this study is worth doing and will conduct it with more importance. </a:t>
            </a:r>
          </a:p>
          <a:p>
            <a:r>
              <a:rPr lang="en-GB" sz="2880" kern="1200" dirty="0">
                <a:solidFill>
                  <a:schemeClr val="tx1"/>
                </a:solidFill>
                <a:effectLst/>
                <a:latin typeface="+mn-lt"/>
                <a:ea typeface="+mn-ea"/>
                <a:cs typeface="+mn-cs"/>
              </a:rPr>
              <a:t> </a:t>
            </a:r>
          </a:p>
          <a:p>
            <a:r>
              <a:rPr lang="en-GB" sz="2880" kern="1200" dirty="0">
                <a:solidFill>
                  <a:schemeClr val="tx1"/>
                </a:solidFill>
                <a:effectLst/>
                <a:latin typeface="+mn-lt"/>
                <a:ea typeface="+mn-ea"/>
                <a:cs typeface="+mn-cs"/>
              </a:rPr>
              <a:t> </a:t>
            </a:r>
          </a:p>
          <a:p>
            <a:br>
              <a:rPr lang="en-GB" sz="2880" kern="1200" dirty="0">
                <a:solidFill>
                  <a:schemeClr val="tx1"/>
                </a:solidFill>
                <a:effectLst/>
                <a:latin typeface="+mn-lt"/>
                <a:ea typeface="+mn-ea"/>
                <a:cs typeface="+mn-cs"/>
              </a:rPr>
            </a:br>
            <a:r>
              <a:rPr lang="en-GB" sz="2880" b="1" kern="1200" dirty="0">
                <a:solidFill>
                  <a:schemeClr val="tx1"/>
                </a:solidFill>
                <a:effectLst/>
                <a:latin typeface="+mn-lt"/>
                <a:ea typeface="+mn-ea"/>
                <a:cs typeface="+mn-cs"/>
              </a:rPr>
              <a:t> </a:t>
            </a:r>
            <a:endParaRPr lang="en-GB" sz="2880" kern="1200" dirty="0">
              <a:solidFill>
                <a:schemeClr val="tx1"/>
              </a:solidFill>
              <a:effectLst/>
              <a:latin typeface="+mn-lt"/>
              <a:ea typeface="+mn-ea"/>
              <a:cs typeface="+mn-cs"/>
            </a:endParaRPr>
          </a:p>
          <a:p>
            <a:r>
              <a:rPr lang="en-GB" sz="2880" b="1" kern="1200" dirty="0">
                <a:solidFill>
                  <a:schemeClr val="tx1"/>
                </a:solidFill>
                <a:effectLst/>
                <a:latin typeface="+mn-lt"/>
                <a:ea typeface="+mn-ea"/>
                <a:cs typeface="+mn-cs"/>
              </a:rPr>
              <a:t>Research Question, Aims, and Objectives </a:t>
            </a:r>
          </a:p>
          <a:p>
            <a:r>
              <a:rPr lang="en-GB" sz="2880" b="1" kern="1200" dirty="0">
                <a:solidFill>
                  <a:schemeClr val="tx1"/>
                </a:solidFill>
                <a:effectLst/>
                <a:latin typeface="+mn-lt"/>
                <a:ea typeface="+mn-ea"/>
                <a:cs typeface="+mn-cs"/>
              </a:rPr>
              <a:t>Question</a:t>
            </a:r>
          </a:p>
          <a:p>
            <a:r>
              <a:rPr lang="en-GB" sz="2880" kern="1200" dirty="0">
                <a:solidFill>
                  <a:schemeClr val="tx1"/>
                </a:solidFill>
                <a:effectLst/>
                <a:latin typeface="+mn-lt"/>
                <a:ea typeface="+mn-ea"/>
                <a:cs typeface="+mn-cs"/>
              </a:rPr>
              <a:t>What are the major risk factors contributing to the development of diabetes mellitus among adults aged 35-40 years, and how does lifestyle influence its prevalence within this age group?</a:t>
            </a:r>
          </a:p>
          <a:p>
            <a:r>
              <a:rPr lang="en-GB" sz="2880" b="1" kern="1200" dirty="0">
                <a:solidFill>
                  <a:schemeClr val="tx1"/>
                </a:solidFill>
                <a:effectLst/>
                <a:latin typeface="+mn-lt"/>
                <a:ea typeface="+mn-ea"/>
                <a:cs typeface="+mn-cs"/>
              </a:rPr>
              <a:t>Aims</a:t>
            </a:r>
          </a:p>
          <a:p>
            <a:r>
              <a:rPr lang="en-GB" sz="2880" kern="1200" dirty="0">
                <a:solidFill>
                  <a:schemeClr val="tx1"/>
                </a:solidFill>
                <a:effectLst/>
                <a:latin typeface="+mn-lt"/>
                <a:ea typeface="+mn-ea"/>
                <a:cs typeface="+mn-cs"/>
              </a:rPr>
              <a:t>To synthesise existing qualitative research to develop a comprehensive understanding of the factors influencing dietary adherence, in order to inform the design of more effective, targeted, and equitable support interventions.</a:t>
            </a:r>
          </a:p>
          <a:p>
            <a:r>
              <a:rPr lang="en-GB" sz="2880" b="1" kern="1200" dirty="0">
                <a:solidFill>
                  <a:schemeClr val="tx1"/>
                </a:solidFill>
                <a:effectLst/>
                <a:latin typeface="+mn-lt"/>
                <a:ea typeface="+mn-ea"/>
                <a:cs typeface="+mn-cs"/>
              </a:rPr>
              <a:t>Objectives</a:t>
            </a:r>
          </a:p>
          <a:p>
            <a:pPr lvl="0"/>
            <a:r>
              <a:rPr lang="en-GB" sz="2880" kern="1200" dirty="0">
                <a:solidFill>
                  <a:schemeClr val="tx1"/>
                </a:solidFill>
                <a:effectLst/>
                <a:latin typeface="+mn-lt"/>
                <a:ea typeface="+mn-ea"/>
                <a:cs typeface="+mn-cs"/>
              </a:rPr>
              <a:t>To determine the prevalence of diabetes mellitus among adults aged 35-40 years. </a:t>
            </a:r>
          </a:p>
          <a:p>
            <a:pPr lvl="0"/>
            <a:r>
              <a:rPr lang="en-GB" sz="2880" kern="1200" dirty="0">
                <a:solidFill>
                  <a:schemeClr val="tx1"/>
                </a:solidFill>
                <a:effectLst/>
                <a:latin typeface="+mn-lt"/>
                <a:ea typeface="+mn-ea"/>
                <a:cs typeface="+mn-cs"/>
              </a:rPr>
              <a:t>To identify the main lifestyle and behavioural factors (such as diet, physical activity, and stress) associated with the development of diabetes mellitus in this age group. </a:t>
            </a:r>
          </a:p>
          <a:p>
            <a:pPr lvl="0"/>
            <a:r>
              <a:rPr lang="en-GB" sz="2880" kern="1200" dirty="0">
                <a:solidFill>
                  <a:schemeClr val="tx1"/>
                </a:solidFill>
                <a:effectLst/>
                <a:latin typeface="+mn-lt"/>
                <a:ea typeface="+mn-ea"/>
                <a:cs typeface="+mn-cs"/>
              </a:rPr>
              <a:t>To assess the relationship between socioeconomic status and the risk of developing diabetes mellitus among adults aged 35-40 years. </a:t>
            </a:r>
          </a:p>
          <a:p>
            <a:br>
              <a:rPr lang="en-GB" sz="2880" b="1" kern="1200" dirty="0">
                <a:solidFill>
                  <a:schemeClr val="tx1"/>
                </a:solidFill>
                <a:effectLst/>
                <a:latin typeface="+mn-lt"/>
                <a:ea typeface="+mn-ea"/>
                <a:cs typeface="+mn-cs"/>
              </a:rPr>
            </a:br>
            <a:r>
              <a:rPr lang="en-GB" sz="2880" b="1" kern="1200" dirty="0">
                <a:solidFill>
                  <a:schemeClr val="tx1"/>
                </a:solidFill>
                <a:effectLst/>
                <a:latin typeface="+mn-lt"/>
                <a:ea typeface="+mn-ea"/>
                <a:cs typeface="+mn-cs"/>
              </a:rPr>
              <a:t> </a:t>
            </a:r>
            <a:endParaRPr lang="en-GB" sz="2880" kern="1200" dirty="0">
              <a:solidFill>
                <a:schemeClr val="tx1"/>
              </a:solidFill>
              <a:effectLst/>
              <a:latin typeface="+mn-lt"/>
              <a:ea typeface="+mn-ea"/>
              <a:cs typeface="+mn-cs"/>
            </a:endParaRPr>
          </a:p>
          <a:p>
            <a:r>
              <a:rPr lang="en-GB" sz="2880" b="1" kern="1200" dirty="0">
                <a:solidFill>
                  <a:schemeClr val="tx1"/>
                </a:solidFill>
                <a:effectLst/>
                <a:latin typeface="+mn-lt"/>
                <a:ea typeface="+mn-ea"/>
                <a:cs typeface="+mn-cs"/>
              </a:rPr>
              <a:t>Research Impact </a:t>
            </a:r>
          </a:p>
          <a:p>
            <a:r>
              <a:rPr lang="en-GB" sz="2880" kern="1200" dirty="0">
                <a:solidFill>
                  <a:schemeClr val="tx1"/>
                </a:solidFill>
                <a:effectLst/>
                <a:latin typeface="+mn-lt"/>
                <a:ea typeface="+mn-ea"/>
                <a:cs typeface="+mn-cs"/>
              </a:rPr>
              <a:t>The study will be conducted by considering the present challenge of adults with diabetes mellitus. It carries huge significance for the improvement of the healthcare process and enhancing the wellness of a wider range of people. The adults in their 35-40s have numerous responsibilities for their family, society, and the whole country (Abbas </a:t>
            </a:r>
            <a:r>
              <a:rPr lang="en-GB" sz="2880" kern="1200" dirty="0" err="1">
                <a:solidFill>
                  <a:schemeClr val="tx1"/>
                </a:solidFill>
                <a:effectLst/>
                <a:latin typeface="+mn-lt"/>
                <a:ea typeface="+mn-ea"/>
                <a:cs typeface="+mn-cs"/>
              </a:rPr>
              <a:t>Bangash</a:t>
            </a:r>
            <a:r>
              <a:rPr lang="en-GB" sz="2880" kern="1200" dirty="0">
                <a:solidFill>
                  <a:schemeClr val="tx1"/>
                </a:solidFill>
                <a:effectLst/>
                <a:latin typeface="+mn-lt"/>
                <a:ea typeface="+mn-ea"/>
                <a:cs typeface="+mn-cs"/>
              </a:rPr>
              <a:t>, 2024). If they are fit, they can fulfil their responsibilities effectively and contribute to the progress of the country. But when they experience different critical issues like diabetes mellitus, they are not able to focus on their duties, and it can be the reason for premature death. The issue is increasing faster, which also influences the researcher to conduct a study based on the topic of social responsibility to enhance awareness among the people. This study will provide in-depth information about the health complications that can attract the attention of a massive number of people to overcome the challenge. The adults will get ideas on how they should develop a standard food routine for becoming fit and healthy. </a:t>
            </a:r>
          </a:p>
          <a:p>
            <a:r>
              <a:rPr lang="en-GB" sz="2880" kern="1200" dirty="0">
                <a:solidFill>
                  <a:schemeClr val="tx1"/>
                </a:solidFill>
                <a:effectLst/>
                <a:latin typeface="+mn-lt"/>
                <a:ea typeface="+mn-ea"/>
                <a:cs typeface="+mn-cs"/>
              </a:rPr>
              <a:t>During the period of transition, people need to focus on some specific segments to reduce the health risks (Gupta, 2024). Diabetes mellitus is associated with different health complications that take away the happiness of individuals. The impact of health complications can be the reason for premature death, and it is one of the most concerning matters in the contemporary healthcare sector. The study outcomes will provide in-depth ideas about the responsibility of the healthcare organisations to ensure equality for everyone to protect adults from life-threatening issues. The local authority, government, and other NGOs will find the scope of improvement of the care systems to meet the increasing number of adults. The adults will be able to make their food routine in the transition period to protect them from malnutrition, which can be highly threatening to their development of diabetes mellitus. They will also get clear ideas on how they should maintain their daily life and develop a lifestyle to protect them from different critical issues. The outcomes will be very supportive to aware different relevant parties about their responsibilities for becoming responsible for the enhancement of the wellness of the people. It is necessary to organise different kinds of campaigns for enhancing awareness among adults, which will be possible to develop and implement through the study outcomes. By ensuring the engagement of the adults and others in society, it is possible to share the information accurately with the people for practising in real life, for enjoying a healthy and satisfied life (</a:t>
            </a:r>
            <a:r>
              <a:rPr lang="en-GB" sz="2880" kern="1200" dirty="0" err="1">
                <a:solidFill>
                  <a:schemeClr val="tx1"/>
                </a:solidFill>
                <a:effectLst/>
                <a:latin typeface="+mn-lt"/>
                <a:ea typeface="+mn-ea"/>
                <a:cs typeface="+mn-cs"/>
              </a:rPr>
              <a:t>Ghamri</a:t>
            </a:r>
            <a:r>
              <a:rPr lang="en-GB" sz="2880" kern="1200" dirty="0">
                <a:solidFill>
                  <a:schemeClr val="tx1"/>
                </a:solidFill>
                <a:effectLst/>
                <a:latin typeface="+mn-lt"/>
                <a:ea typeface="+mn-ea"/>
                <a:cs typeface="+mn-cs"/>
              </a:rPr>
              <a:t>, 2024). However, the study has a great impact on different segments that can be very supportive for the improvement of the process or increasing the potential of collaborative efforts for enhancing the wellness of adults. The outcomes will be possible to implement anywhere in the world for the improvement of the care approach and improving awareness of them to take healthy foods and reduce health risks. </a:t>
            </a:r>
          </a:p>
        </p:txBody>
      </p:sp>
      <p:sp>
        <p:nvSpPr>
          <p:cNvPr id="4" name="Slide Number Placeholder 3"/>
          <p:cNvSpPr>
            <a:spLocks noGrp="1"/>
          </p:cNvSpPr>
          <p:nvPr>
            <p:ph type="sldNum" sz="quarter" idx="5"/>
          </p:nvPr>
        </p:nvSpPr>
        <p:spPr/>
        <p:txBody>
          <a:bodyPr/>
          <a:lstStyle/>
          <a:p>
            <a:fld id="{2B56485E-9FE1-45C8-8197-12A0635167A2}" type="slidenum">
              <a:rPr lang="en-GB" smtClean="0"/>
              <a:t>1</a:t>
            </a:fld>
            <a:endParaRPr lang="en-GB"/>
          </a:p>
        </p:txBody>
      </p:sp>
    </p:spTree>
    <p:extLst>
      <p:ext uri="{BB962C8B-B14F-4D97-AF65-F5344CB8AC3E}">
        <p14:creationId xmlns:p14="http://schemas.microsoft.com/office/powerpoint/2010/main" val="36848511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486400" y="4040507"/>
            <a:ext cx="32918400" cy="8595360"/>
          </a:xfrm>
        </p:spPr>
        <p:txBody>
          <a:bodyPr anchor="b"/>
          <a:lstStyle>
            <a:lvl1pPr algn="ctr">
              <a:defRPr sz="21600"/>
            </a:lvl1pPr>
          </a:lstStyle>
          <a:p>
            <a:r>
              <a:rPr lang="en-US"/>
              <a:t>Click to edit Master title style</a:t>
            </a:r>
            <a:endParaRPr lang="en-US" dirty="0"/>
          </a:p>
        </p:txBody>
      </p:sp>
      <p:sp>
        <p:nvSpPr>
          <p:cNvPr id="3" name="Subtitle 2"/>
          <p:cNvSpPr>
            <a:spLocks noGrp="1"/>
          </p:cNvSpPr>
          <p:nvPr>
            <p:ph type="subTitle" idx="1"/>
          </p:nvPr>
        </p:nvSpPr>
        <p:spPr>
          <a:xfrm>
            <a:off x="5486400" y="12967337"/>
            <a:ext cx="32918400" cy="5960743"/>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E1D0B38-8A49-491C-BCFD-3A3548D97B87}" type="datetimeFigureOut">
              <a:rPr lang="en-GB" smtClean="0"/>
              <a:t>31/10/2025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4001002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1D0B38-8A49-491C-BCFD-3A3548D97B87}" type="datetimeFigureOut">
              <a:rPr lang="en-GB" smtClean="0"/>
              <a:t>31/10/2025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64524220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994660" y="6155059"/>
            <a:ext cx="37856160" cy="10269853"/>
          </a:xfrm>
        </p:spPr>
        <p:txBody>
          <a:bodyPr anchor="b"/>
          <a:lstStyle>
            <a:lvl1pPr>
              <a:defRPr sz="21600"/>
            </a:lvl1pPr>
          </a:lstStyle>
          <a:p>
            <a:r>
              <a:rPr lang="en-US"/>
              <a:t>Click to edit Master title style</a:t>
            </a:r>
            <a:endParaRPr lang="en-US" dirty="0"/>
          </a:p>
        </p:txBody>
      </p:sp>
      <p:sp>
        <p:nvSpPr>
          <p:cNvPr id="3" name="Text Placeholder 2"/>
          <p:cNvSpPr>
            <a:spLocks noGrp="1"/>
          </p:cNvSpPr>
          <p:nvPr>
            <p:ph type="body" idx="1"/>
          </p:nvPr>
        </p:nvSpPr>
        <p:spPr>
          <a:xfrm>
            <a:off x="2994660" y="16522069"/>
            <a:ext cx="37856160" cy="5400673"/>
          </a:xfrm>
        </p:spPr>
        <p:txBody>
          <a:bodyPr/>
          <a:lstStyle>
            <a:lvl1pPr marL="0" indent="0">
              <a:buNone/>
              <a:defRPr sz="8640">
                <a:solidFill>
                  <a:schemeClr val="tx1">
                    <a:tint val="75000"/>
                  </a:schemeClr>
                </a:solidFill>
              </a:defRPr>
            </a:lvl1pPr>
            <a:lvl2pPr marL="1645920" indent="0">
              <a:buNone/>
              <a:defRPr sz="7200">
                <a:solidFill>
                  <a:schemeClr val="tx1">
                    <a:tint val="75000"/>
                  </a:schemeClr>
                </a:solidFill>
              </a:defRPr>
            </a:lvl2pPr>
            <a:lvl3pPr marL="3291840" indent="0">
              <a:buNone/>
              <a:defRPr sz="6480">
                <a:solidFill>
                  <a:schemeClr val="tx1">
                    <a:tint val="75000"/>
                  </a:schemeClr>
                </a:solidFill>
              </a:defRPr>
            </a:lvl3pPr>
            <a:lvl4pPr marL="4937760" indent="0">
              <a:buNone/>
              <a:defRPr sz="5760">
                <a:solidFill>
                  <a:schemeClr val="tx1">
                    <a:tint val="75000"/>
                  </a:schemeClr>
                </a:solidFill>
              </a:defRPr>
            </a:lvl4pPr>
            <a:lvl5pPr marL="6583680" indent="0">
              <a:buNone/>
              <a:defRPr sz="5760">
                <a:solidFill>
                  <a:schemeClr val="tx1">
                    <a:tint val="75000"/>
                  </a:schemeClr>
                </a:solidFill>
              </a:defRPr>
            </a:lvl5pPr>
            <a:lvl6pPr marL="8229600" indent="0">
              <a:buNone/>
              <a:defRPr sz="5760">
                <a:solidFill>
                  <a:schemeClr val="tx1">
                    <a:tint val="75000"/>
                  </a:schemeClr>
                </a:solidFill>
              </a:defRPr>
            </a:lvl6pPr>
            <a:lvl7pPr marL="9875520" indent="0">
              <a:buNone/>
              <a:defRPr sz="5760">
                <a:solidFill>
                  <a:schemeClr val="tx1">
                    <a:tint val="75000"/>
                  </a:schemeClr>
                </a:solidFill>
              </a:defRPr>
            </a:lvl7pPr>
            <a:lvl8pPr marL="11521440" indent="0">
              <a:buNone/>
              <a:defRPr sz="5760">
                <a:solidFill>
                  <a:schemeClr val="tx1">
                    <a:tint val="75000"/>
                  </a:schemeClr>
                </a:solidFill>
              </a:defRPr>
            </a:lvl8pPr>
            <a:lvl9pPr marL="13167360" indent="0">
              <a:buNone/>
              <a:defRPr sz="576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E1D0B38-8A49-491C-BCFD-3A3548D97B87}" type="datetimeFigureOut">
              <a:rPr lang="en-GB" smtClean="0"/>
              <a:t>31/10/2025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128664781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017520" y="6572250"/>
            <a:ext cx="18653760" cy="156648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22219920" y="6572250"/>
            <a:ext cx="18653760" cy="156648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E1D0B38-8A49-491C-BCFD-3A3548D97B87}" type="datetimeFigureOut">
              <a:rPr lang="en-GB" smtClean="0"/>
              <a:t>31/10/2025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258077861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023237" y="1314452"/>
            <a:ext cx="37856160" cy="4772027"/>
          </a:xfrm>
        </p:spPr>
        <p:txBody>
          <a:bodyPr/>
          <a:lstStyle/>
          <a:p>
            <a:r>
              <a:rPr lang="en-US"/>
              <a:t>Click to edit Master title style</a:t>
            </a:r>
            <a:endParaRPr lang="en-US" dirty="0"/>
          </a:p>
        </p:txBody>
      </p:sp>
      <p:sp>
        <p:nvSpPr>
          <p:cNvPr id="3" name="Text Placeholder 2"/>
          <p:cNvSpPr>
            <a:spLocks noGrp="1"/>
          </p:cNvSpPr>
          <p:nvPr>
            <p:ph type="body" idx="1"/>
          </p:nvPr>
        </p:nvSpPr>
        <p:spPr>
          <a:xfrm>
            <a:off x="3023239" y="6052187"/>
            <a:ext cx="18568033" cy="2966083"/>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p:cNvSpPr>
            <a:spLocks noGrp="1"/>
          </p:cNvSpPr>
          <p:nvPr>
            <p:ph sz="half" idx="2"/>
          </p:nvPr>
        </p:nvSpPr>
        <p:spPr>
          <a:xfrm>
            <a:off x="3023239" y="9018270"/>
            <a:ext cx="18568033" cy="132645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22219920" y="6052187"/>
            <a:ext cx="18659477" cy="2966083"/>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p:cNvSpPr>
            <a:spLocks noGrp="1"/>
          </p:cNvSpPr>
          <p:nvPr>
            <p:ph sz="quarter" idx="4"/>
          </p:nvPr>
        </p:nvSpPr>
        <p:spPr>
          <a:xfrm>
            <a:off x="22219920" y="9018270"/>
            <a:ext cx="18659477" cy="132645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E1D0B38-8A49-491C-BCFD-3A3548D97B87}" type="datetimeFigureOut">
              <a:rPr lang="en-GB" smtClean="0"/>
              <a:t>31/10/2025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95233052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E1D0B38-8A49-491C-BCFD-3A3548D97B87}" type="datetimeFigureOut">
              <a:rPr lang="en-GB" smtClean="0"/>
              <a:t>31/10/2025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176141187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E1D0B38-8A49-491C-BCFD-3A3548D97B87}" type="datetimeFigureOut">
              <a:rPr lang="en-GB" smtClean="0"/>
              <a:t>31/10/2025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157889475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23239" y="1645920"/>
            <a:ext cx="14156053" cy="5760720"/>
          </a:xfrm>
        </p:spPr>
        <p:txBody>
          <a:bodyPr anchor="b"/>
          <a:lstStyle>
            <a:lvl1pPr>
              <a:defRPr sz="11520"/>
            </a:lvl1pPr>
          </a:lstStyle>
          <a:p>
            <a:r>
              <a:rPr lang="en-US"/>
              <a:t>Click to edit Master title style</a:t>
            </a:r>
            <a:endParaRPr lang="en-US" dirty="0"/>
          </a:p>
        </p:txBody>
      </p:sp>
      <p:sp>
        <p:nvSpPr>
          <p:cNvPr id="3" name="Content Placeholder 2"/>
          <p:cNvSpPr>
            <a:spLocks noGrp="1"/>
          </p:cNvSpPr>
          <p:nvPr>
            <p:ph idx="1"/>
          </p:nvPr>
        </p:nvSpPr>
        <p:spPr>
          <a:xfrm>
            <a:off x="18659477" y="3554732"/>
            <a:ext cx="22219920" cy="1754505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023239" y="7406640"/>
            <a:ext cx="14156053" cy="13721717"/>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p:cNvSpPr>
            <a:spLocks noGrp="1"/>
          </p:cNvSpPr>
          <p:nvPr>
            <p:ph type="dt" sz="half" idx="10"/>
          </p:nvPr>
        </p:nvSpPr>
        <p:spPr/>
        <p:txBody>
          <a:bodyPr/>
          <a:lstStyle/>
          <a:p>
            <a:fld id="{9E1D0B38-8A49-491C-BCFD-3A3548D97B87}" type="datetimeFigureOut">
              <a:rPr lang="en-GB" smtClean="0"/>
              <a:t>31/10/2025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272312764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23239" y="1645920"/>
            <a:ext cx="14156053" cy="5760720"/>
          </a:xfrm>
        </p:spPr>
        <p:txBody>
          <a:bodyPr anchor="b"/>
          <a:lstStyle>
            <a:lvl1pPr>
              <a:defRPr sz="11520"/>
            </a:lvl1pPr>
          </a:lstStyle>
          <a:p>
            <a:r>
              <a:rPr lang="en-US"/>
              <a:t>Click to edit Master title style</a:t>
            </a:r>
            <a:endParaRPr lang="en-US" dirty="0"/>
          </a:p>
        </p:txBody>
      </p:sp>
      <p:sp>
        <p:nvSpPr>
          <p:cNvPr id="3" name="Picture Placeholder 2"/>
          <p:cNvSpPr>
            <a:spLocks noGrp="1" noChangeAspect="1"/>
          </p:cNvSpPr>
          <p:nvPr>
            <p:ph type="pic" idx="1"/>
          </p:nvPr>
        </p:nvSpPr>
        <p:spPr>
          <a:xfrm>
            <a:off x="18659477" y="3554732"/>
            <a:ext cx="22219920" cy="17545050"/>
          </a:xfrm>
        </p:spPr>
        <p:txBody>
          <a:bodyPr anchor="t"/>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r>
              <a:rPr lang="en-US"/>
              <a:t>Click icon to add picture</a:t>
            </a:r>
            <a:endParaRPr lang="en-US" dirty="0"/>
          </a:p>
        </p:txBody>
      </p:sp>
      <p:sp>
        <p:nvSpPr>
          <p:cNvPr id="4" name="Text Placeholder 3"/>
          <p:cNvSpPr>
            <a:spLocks noGrp="1"/>
          </p:cNvSpPr>
          <p:nvPr>
            <p:ph type="body" sz="half" idx="2"/>
          </p:nvPr>
        </p:nvSpPr>
        <p:spPr>
          <a:xfrm>
            <a:off x="3023239" y="7406640"/>
            <a:ext cx="14156053" cy="13721717"/>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p:cNvSpPr>
            <a:spLocks noGrp="1"/>
          </p:cNvSpPr>
          <p:nvPr>
            <p:ph type="dt" sz="half" idx="10"/>
          </p:nvPr>
        </p:nvSpPr>
        <p:spPr/>
        <p:txBody>
          <a:bodyPr/>
          <a:lstStyle/>
          <a:p>
            <a:fld id="{9E1D0B38-8A49-491C-BCFD-3A3548D97B87}" type="datetimeFigureOut">
              <a:rPr lang="en-GB" smtClean="0"/>
              <a:t>31/10/2025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6135369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1D0B38-8A49-491C-BCFD-3A3548D97B87}" type="datetimeFigureOut">
              <a:rPr lang="en-GB" smtClean="0"/>
              <a:t>31/10/2025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103666477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1409640" y="1314450"/>
            <a:ext cx="9464040" cy="20922617"/>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017520" y="1314450"/>
            <a:ext cx="27843480" cy="209226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1D0B38-8A49-491C-BCFD-3A3548D97B87}" type="datetimeFigureOut">
              <a:rPr lang="en-GB" smtClean="0"/>
              <a:t>31/10/2025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16088223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017520" y="1314452"/>
            <a:ext cx="37856160" cy="477202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3017520" y="6572250"/>
            <a:ext cx="37856160" cy="1566481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017520" y="22882862"/>
            <a:ext cx="9875520" cy="1314450"/>
          </a:xfrm>
          <a:prstGeom prst="rect">
            <a:avLst/>
          </a:prstGeom>
        </p:spPr>
        <p:txBody>
          <a:bodyPr vert="horz" lIns="91440" tIns="45720" rIns="91440" bIns="45720" rtlCol="0" anchor="ctr"/>
          <a:lstStyle>
            <a:lvl1pPr algn="l">
              <a:defRPr sz="4320">
                <a:solidFill>
                  <a:schemeClr val="tx1">
                    <a:tint val="75000"/>
                  </a:schemeClr>
                </a:solidFill>
              </a:defRPr>
            </a:lvl1pPr>
          </a:lstStyle>
          <a:p>
            <a:fld id="{9E1D0B38-8A49-491C-BCFD-3A3548D97B87}" type="datetimeFigureOut">
              <a:rPr lang="en-GB" smtClean="0"/>
              <a:t>31/10/2025</a:t>
            </a:fld>
            <a:endParaRPr lang="en-GB"/>
          </a:p>
        </p:txBody>
      </p:sp>
      <p:sp>
        <p:nvSpPr>
          <p:cNvPr id="5" name="Footer Placeholder 4"/>
          <p:cNvSpPr>
            <a:spLocks noGrp="1"/>
          </p:cNvSpPr>
          <p:nvPr>
            <p:ph type="ftr" sz="quarter" idx="3"/>
          </p:nvPr>
        </p:nvSpPr>
        <p:spPr>
          <a:xfrm>
            <a:off x="14538960" y="22882862"/>
            <a:ext cx="14813280" cy="1314450"/>
          </a:xfrm>
          <a:prstGeom prst="rect">
            <a:avLst/>
          </a:prstGeom>
        </p:spPr>
        <p:txBody>
          <a:bodyPr vert="horz" lIns="91440" tIns="45720" rIns="91440" bIns="45720" rtlCol="0" anchor="ctr"/>
          <a:lstStyle>
            <a:lvl1pPr algn="ctr">
              <a:defRPr sz="432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30998160" y="22882862"/>
            <a:ext cx="9875520" cy="1314450"/>
          </a:xfrm>
          <a:prstGeom prst="rect">
            <a:avLst/>
          </a:prstGeom>
        </p:spPr>
        <p:txBody>
          <a:bodyPr vert="horz" lIns="91440" tIns="45720" rIns="91440" bIns="45720" rtlCol="0" anchor="ctr"/>
          <a:lstStyle>
            <a:lvl1pPr algn="r">
              <a:defRPr sz="4320">
                <a:solidFill>
                  <a:schemeClr val="tx1">
                    <a:tint val="75000"/>
                  </a:schemeClr>
                </a:solidFill>
              </a:defRPr>
            </a:lvl1pPr>
          </a:lstStyle>
          <a:p>
            <a:fld id="{7F21083E-D7C1-4569-A3AF-EFE20D1C1F09}" type="slidenum">
              <a:rPr lang="en-GB" smtClean="0"/>
              <a:t>‹#›</a:t>
            </a:fld>
            <a:endParaRPr lang="en-GB"/>
          </a:p>
        </p:txBody>
      </p:sp>
    </p:spTree>
    <p:extLst>
      <p:ext uri="{BB962C8B-B14F-4D97-AF65-F5344CB8AC3E}">
        <p14:creationId xmlns:p14="http://schemas.microsoft.com/office/powerpoint/2010/main" val="3820096753"/>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media.market.us/asthma-statistics/"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9401010-0151-D3FB-0AC1-DF11C93425BA}"/>
              </a:ext>
            </a:extLst>
          </p:cNvPr>
          <p:cNvSpPr/>
          <p:nvPr/>
        </p:nvSpPr>
        <p:spPr>
          <a:xfrm>
            <a:off x="0" y="-802126"/>
            <a:ext cx="43891200" cy="2822360"/>
          </a:xfrm>
          <a:prstGeom prst="rect">
            <a:avLst/>
          </a:prstGeom>
          <a:solidFill>
            <a:srgbClr val="00B05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800" b="1" dirty="0">
              <a:solidFill>
                <a:schemeClr val="accent2">
                  <a:lumMod val="20000"/>
                  <a:lumOff val="80000"/>
                </a:schemeClr>
              </a:solidFill>
              <a:latin typeface="Arial Black" panose="020B0A04020102020204" pitchFamily="34" charset="0"/>
            </a:endParaRPr>
          </a:p>
          <a:p>
            <a:pPr algn="ctr"/>
            <a:r>
              <a:rPr lang="en-US" sz="4800" b="1" dirty="0">
                <a:solidFill>
                  <a:schemeClr val="accent2">
                    <a:lumMod val="20000"/>
                    <a:lumOff val="80000"/>
                  </a:schemeClr>
                </a:solidFill>
                <a:latin typeface="Arial Black" panose="020B0A04020102020204" pitchFamily="34" charset="0"/>
              </a:rPr>
              <a:t>“</a:t>
            </a:r>
            <a:r>
              <a:rPr lang="en-GB" sz="4800" b="1" dirty="0">
                <a:solidFill>
                  <a:schemeClr val="accent2">
                    <a:lumMod val="20000"/>
                    <a:lumOff val="80000"/>
                  </a:schemeClr>
                </a:solidFill>
                <a:latin typeface="Arial Black" panose="020B0A04020102020204" pitchFamily="34" charset="0"/>
              </a:rPr>
              <a:t>Prevalence, Management, and Risk Factors of Childhood Asthma in the United Kingdom: A Systematic Review</a:t>
            </a:r>
            <a:r>
              <a:rPr lang="en-US" sz="4800" b="1" dirty="0">
                <a:solidFill>
                  <a:schemeClr val="accent2">
                    <a:lumMod val="20000"/>
                    <a:lumOff val="80000"/>
                  </a:schemeClr>
                </a:solidFill>
                <a:latin typeface="Arial Black" panose="020B0A04020102020204" pitchFamily="34" charset="0"/>
              </a:rPr>
              <a:t>”</a:t>
            </a:r>
          </a:p>
          <a:p>
            <a:pPr algn="ctr"/>
            <a:r>
              <a:rPr lang="en-GB" sz="4800" b="1" dirty="0">
                <a:solidFill>
                  <a:schemeClr val="accent2">
                    <a:lumMod val="20000"/>
                    <a:lumOff val="80000"/>
                  </a:schemeClr>
                </a:solidFill>
                <a:latin typeface="Arial Black" panose="020B0A04020102020204" pitchFamily="34" charset="0"/>
              </a:rPr>
              <a:t>  </a:t>
            </a:r>
            <a:r>
              <a:rPr lang="en-GB" sz="4000" b="1" dirty="0"/>
              <a:t>Student Name: </a:t>
            </a:r>
            <a:r>
              <a:rPr lang="en-GB" sz="4000" dirty="0" err="1"/>
              <a:t>Sawon</a:t>
            </a:r>
            <a:r>
              <a:rPr lang="en-GB" sz="4000" dirty="0"/>
              <a:t> </a:t>
            </a:r>
            <a:r>
              <a:rPr lang="en-GB" sz="4000" dirty="0" err="1"/>
              <a:t>Farazi</a:t>
            </a:r>
            <a:r>
              <a:rPr lang="en-GB" sz="4000" dirty="0"/>
              <a:t>  		</a:t>
            </a:r>
            <a:r>
              <a:rPr lang="en-GB" sz="4000" b="1" dirty="0"/>
              <a:t>Student ID:  2431587              Programme:</a:t>
            </a:r>
            <a:r>
              <a:rPr lang="en-GB" sz="4000" dirty="0"/>
              <a:t> </a:t>
            </a:r>
            <a:r>
              <a:rPr lang="en-US" sz="4000" dirty="0"/>
              <a:t>MSc Public Health and Social Care in Practice</a:t>
            </a:r>
            <a:r>
              <a:rPr lang="en-GB" sz="4000" dirty="0"/>
              <a:t>               </a:t>
            </a:r>
          </a:p>
          <a:p>
            <a:r>
              <a:rPr lang="en-GB" sz="4000" dirty="0"/>
              <a:t>       </a:t>
            </a:r>
            <a:endParaRPr lang="en-GB" sz="4800" b="1" dirty="0">
              <a:solidFill>
                <a:schemeClr val="accent2">
                  <a:lumMod val="20000"/>
                  <a:lumOff val="80000"/>
                </a:schemeClr>
              </a:solidFill>
              <a:latin typeface="Arial Black" panose="020B0A04020102020204" pitchFamily="34" charset="0"/>
            </a:endParaRPr>
          </a:p>
        </p:txBody>
      </p:sp>
      <p:sp>
        <p:nvSpPr>
          <p:cNvPr id="32" name="TextBox 31">
            <a:extLst>
              <a:ext uri="{FF2B5EF4-FFF2-40B4-BE49-F238E27FC236}">
                <a16:creationId xmlns:a16="http://schemas.microsoft.com/office/drawing/2014/main" id="{0D3713EE-89FD-157D-5571-4706D3142240}"/>
              </a:ext>
            </a:extLst>
          </p:cNvPr>
          <p:cNvSpPr txBox="1"/>
          <p:nvPr/>
        </p:nvSpPr>
        <p:spPr>
          <a:xfrm>
            <a:off x="13546667" y="13362622"/>
            <a:ext cx="14281102" cy="11326178"/>
          </a:xfrm>
          <a:prstGeom prst="rect">
            <a:avLst/>
          </a:prstGeom>
          <a:solidFill>
            <a:schemeClr val="bg1">
              <a:lumMod val="95000"/>
            </a:schemeClr>
          </a:solidFill>
          <a:ln>
            <a:solidFill>
              <a:srgbClr val="0070C0"/>
            </a:solidFill>
          </a:ln>
        </p:spPr>
        <p:txBody>
          <a:bodyPr wrap="square" rtlCol="0">
            <a:spAutoFit/>
          </a:bodyPr>
          <a:lstStyle/>
          <a:p>
            <a:pPr marR="0" algn="ctr">
              <a:spcBef>
                <a:spcPts val="1200"/>
              </a:spcBef>
              <a:spcAft>
                <a:spcPts val="0"/>
              </a:spcAft>
            </a:pPr>
            <a:r>
              <a:rPr lang="en-GB" sz="3200" b="1" dirty="0">
                <a:latin typeface="Times New Roman" panose="02020603050405020304" pitchFamily="18" charset="0"/>
                <a:ea typeface="Times New Roman" panose="02020603050405020304" pitchFamily="18" charset="0"/>
                <a:cs typeface="Times New Roman" panose="02020603050405020304" pitchFamily="18" charset="0"/>
              </a:rPr>
              <a:t>Questions</a:t>
            </a:r>
          </a:p>
          <a:p>
            <a:pPr marR="0">
              <a:spcBef>
                <a:spcPts val="1200"/>
              </a:spcBef>
              <a:spcAft>
                <a:spcPts val="0"/>
              </a:spcAft>
            </a:pPr>
            <a:r>
              <a:rPr lang="en-GB" sz="3200" dirty="0">
                <a:latin typeface="Times New Roman" panose="02020603050405020304" pitchFamily="18" charset="0"/>
                <a:ea typeface="Times New Roman" panose="02020603050405020304" pitchFamily="18" charset="0"/>
                <a:cs typeface="Times New Roman" panose="02020603050405020304" pitchFamily="18" charset="0"/>
              </a:rPr>
              <a:t>	What is the current prevalence of asthma among children in the United Kingdom?</a:t>
            </a:r>
          </a:p>
          <a:p>
            <a:pPr marR="0">
              <a:spcBef>
                <a:spcPts val="1200"/>
              </a:spcBef>
              <a:spcAft>
                <a:spcPts val="0"/>
              </a:spcAft>
            </a:pPr>
            <a:r>
              <a:rPr lang="en-GB" sz="3200" dirty="0">
                <a:latin typeface="Times New Roman" panose="02020603050405020304" pitchFamily="18" charset="0"/>
                <a:ea typeface="Times New Roman" panose="02020603050405020304" pitchFamily="18" charset="0"/>
                <a:cs typeface="Times New Roman" panose="02020603050405020304" pitchFamily="18" charset="0"/>
              </a:rPr>
              <a:t>	What management strategies and clinical interventions are most effective in reducing asthma severity in UK children?</a:t>
            </a:r>
          </a:p>
          <a:p>
            <a:pPr marR="0">
              <a:spcBef>
                <a:spcPts val="1200"/>
              </a:spcBef>
              <a:spcAft>
                <a:spcPts val="0"/>
              </a:spcAft>
            </a:pPr>
            <a:r>
              <a:rPr lang="en-GB" sz="3200" dirty="0">
                <a:latin typeface="Times New Roman" panose="02020603050405020304" pitchFamily="18" charset="0"/>
                <a:ea typeface="Times New Roman" panose="02020603050405020304" pitchFamily="18" charset="0"/>
                <a:cs typeface="Times New Roman" panose="02020603050405020304" pitchFamily="18" charset="0"/>
              </a:rPr>
              <a:t>	What environmental, biological, and socio-economic risk factors contribute to childhood asthma within the UK?</a:t>
            </a:r>
          </a:p>
          <a:p>
            <a:pPr marR="0" algn="ctr">
              <a:spcBef>
                <a:spcPts val="1200"/>
              </a:spcBef>
              <a:spcAft>
                <a:spcPts val="0"/>
              </a:spcAft>
            </a:pPr>
            <a:r>
              <a:rPr lang="en-GB" sz="3200" b="1" dirty="0">
                <a:latin typeface="Times New Roman" panose="02020603050405020304" pitchFamily="18" charset="0"/>
                <a:ea typeface="Times New Roman" panose="02020603050405020304" pitchFamily="18" charset="0"/>
                <a:cs typeface="Times New Roman" panose="02020603050405020304" pitchFamily="18" charset="0"/>
              </a:rPr>
              <a:t>Aims</a:t>
            </a:r>
          </a:p>
          <a:p>
            <a:pPr marR="0">
              <a:spcBef>
                <a:spcPts val="1200"/>
              </a:spcBef>
              <a:spcAft>
                <a:spcPts val="0"/>
              </a:spcAft>
            </a:pPr>
            <a:r>
              <a:rPr lang="en-GB" sz="3200" dirty="0">
                <a:latin typeface="Times New Roman" panose="02020603050405020304" pitchFamily="18" charset="0"/>
                <a:ea typeface="Times New Roman" panose="02020603050405020304" pitchFamily="18" charset="0"/>
                <a:cs typeface="Times New Roman" panose="02020603050405020304" pitchFamily="18" charset="0"/>
              </a:rPr>
              <a:t>This study aims to systematically review existing literature to explore the prevalence, management practices, and key risk factors associated with childhood asthma in the United Kingdom, in order to identify gaps in knowledge and inform future healthcare policy and interventions.</a:t>
            </a:r>
          </a:p>
          <a:p>
            <a:pPr marR="0" algn="ctr">
              <a:spcBef>
                <a:spcPts val="1200"/>
              </a:spcBef>
              <a:spcAft>
                <a:spcPts val="0"/>
              </a:spcAft>
            </a:pPr>
            <a:r>
              <a:rPr lang="en-GB" sz="3200" b="1" dirty="0">
                <a:latin typeface="Times New Roman" panose="02020603050405020304" pitchFamily="18" charset="0"/>
                <a:ea typeface="Times New Roman" panose="02020603050405020304" pitchFamily="18" charset="0"/>
                <a:cs typeface="Times New Roman" panose="02020603050405020304" pitchFamily="18" charset="0"/>
              </a:rPr>
              <a:t>Objectives</a:t>
            </a:r>
          </a:p>
          <a:p>
            <a:pPr marR="0">
              <a:spcBef>
                <a:spcPts val="1200"/>
              </a:spcBef>
              <a:spcAft>
                <a:spcPts val="0"/>
              </a:spcAft>
            </a:pPr>
            <a:r>
              <a:rPr lang="en-GB" sz="3200" dirty="0">
                <a:latin typeface="Times New Roman" panose="02020603050405020304" pitchFamily="18" charset="0"/>
                <a:ea typeface="Times New Roman" panose="02020603050405020304" pitchFamily="18" charset="0"/>
                <a:cs typeface="Times New Roman" panose="02020603050405020304" pitchFamily="18" charset="0"/>
              </a:rPr>
              <a:t>	To evaluate the prevalence and trends of asthma among UK children aged 0–16 based on recent peer-reviewed studies and national health reports.</a:t>
            </a:r>
          </a:p>
          <a:p>
            <a:pPr marR="0">
              <a:spcBef>
                <a:spcPts val="1200"/>
              </a:spcBef>
              <a:spcAft>
                <a:spcPts val="0"/>
              </a:spcAft>
            </a:pPr>
            <a:r>
              <a:rPr lang="en-GB" sz="3200" dirty="0">
                <a:latin typeface="Times New Roman" panose="02020603050405020304" pitchFamily="18" charset="0"/>
                <a:ea typeface="Times New Roman" panose="02020603050405020304" pitchFamily="18" charset="0"/>
                <a:cs typeface="Times New Roman" panose="02020603050405020304" pitchFamily="18" charset="0"/>
              </a:rPr>
              <a:t>	To examine current clinical management approaches, including pharmacological treatment, primary care strategies, and community-based interventions, for children diagnosed with asthma in the UK.</a:t>
            </a:r>
          </a:p>
          <a:p>
            <a:pPr marR="0">
              <a:spcBef>
                <a:spcPts val="1200"/>
              </a:spcBef>
              <a:spcAft>
                <a:spcPts val="0"/>
              </a:spcAft>
            </a:pPr>
            <a:r>
              <a:rPr lang="en-GB" sz="3200" dirty="0">
                <a:latin typeface="Times New Roman" panose="02020603050405020304" pitchFamily="18" charset="0"/>
                <a:ea typeface="Times New Roman" panose="02020603050405020304" pitchFamily="18" charset="0"/>
                <a:cs typeface="Times New Roman" panose="02020603050405020304" pitchFamily="18" charset="0"/>
              </a:rPr>
              <a:t>	To identify and analyse major risk factors such as pollution exposure, genetic predisposition, inequalities in healthcare access, and socio-economic determinants affecting asthma outcomes in UK children.</a:t>
            </a:r>
          </a:p>
        </p:txBody>
      </p:sp>
      <p:sp>
        <p:nvSpPr>
          <p:cNvPr id="37" name="TextBox 36">
            <a:extLst>
              <a:ext uri="{FF2B5EF4-FFF2-40B4-BE49-F238E27FC236}">
                <a16:creationId xmlns:a16="http://schemas.microsoft.com/office/drawing/2014/main" id="{211D1C7A-5604-80DD-0B7A-13D48D86A5DC}"/>
              </a:ext>
            </a:extLst>
          </p:cNvPr>
          <p:cNvSpPr txBox="1"/>
          <p:nvPr/>
        </p:nvSpPr>
        <p:spPr>
          <a:xfrm>
            <a:off x="27973865" y="7374529"/>
            <a:ext cx="15917333" cy="830997"/>
          </a:xfrm>
          <a:prstGeom prst="rect">
            <a:avLst/>
          </a:prstGeom>
          <a:solidFill>
            <a:srgbClr val="FF0000"/>
          </a:solidFill>
          <a:ln>
            <a:solidFill>
              <a:srgbClr val="0070C0"/>
            </a:solidFill>
          </a:ln>
        </p:spPr>
        <p:txBody>
          <a:bodyPr wrap="square" rtlCol="0">
            <a:spAutoFit/>
          </a:bodyPr>
          <a:lstStyle/>
          <a:p>
            <a:pPr algn="ctr"/>
            <a:r>
              <a:rPr lang="en-US" sz="4800" dirty="0">
                <a:latin typeface="Arial Black" panose="020B0A04020102020204" pitchFamily="34" charset="0"/>
              </a:rPr>
              <a:t>References</a:t>
            </a:r>
            <a:endParaRPr lang="en-GB" sz="4800" dirty="0">
              <a:latin typeface="Arial Black" panose="020B0A04020102020204" pitchFamily="34" charset="0"/>
            </a:endParaRPr>
          </a:p>
        </p:txBody>
      </p:sp>
      <p:sp>
        <p:nvSpPr>
          <p:cNvPr id="38" name="TextBox 37">
            <a:extLst>
              <a:ext uri="{FF2B5EF4-FFF2-40B4-BE49-F238E27FC236}">
                <a16:creationId xmlns:a16="http://schemas.microsoft.com/office/drawing/2014/main" id="{EBF31A81-7E1D-82B1-3CB1-BE06B400AB23}"/>
              </a:ext>
            </a:extLst>
          </p:cNvPr>
          <p:cNvSpPr txBox="1"/>
          <p:nvPr/>
        </p:nvSpPr>
        <p:spPr>
          <a:xfrm>
            <a:off x="27973865" y="8330615"/>
            <a:ext cx="15917332" cy="16301899"/>
          </a:xfrm>
          <a:prstGeom prst="rect">
            <a:avLst/>
          </a:prstGeom>
          <a:solidFill>
            <a:schemeClr val="bg1">
              <a:lumMod val="95000"/>
            </a:schemeClr>
          </a:solidFill>
          <a:ln>
            <a:solidFill>
              <a:srgbClr val="0070C0"/>
            </a:solidFill>
          </a:ln>
        </p:spPr>
        <p:txBody>
          <a:bodyPr wrap="square" rtlCol="0">
            <a:spAutoFit/>
          </a:bodyPr>
          <a:lstStyle/>
          <a:p>
            <a:pPr>
              <a:spcAft>
                <a:spcPts val="800"/>
              </a:spcAft>
            </a:pPr>
            <a:r>
              <a:rPr lang="en-US" sz="28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Anderson, H.R. (2023). Increase in hospital admissions for childhood asthma: trends in referral, severity, and readmissions from 1970 to 1985 in a health region of the United Kingdom. Thorax, 44(8), pp.614–619. </a:t>
            </a:r>
            <a:r>
              <a:rPr lang="en-US" sz="28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doi:https</a:t>
            </a:r>
            <a:r>
              <a:rPr lang="en-US" sz="28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://doi.org/10.1136/thx.44.8.614.</a:t>
            </a:r>
          </a:p>
          <a:p>
            <a:pPr>
              <a:spcAft>
                <a:spcPts val="800"/>
              </a:spcAft>
            </a:pPr>
            <a:r>
              <a:rPr lang="en-US" sz="28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Bukowski, J.A., R. Jeffrey Lewis, Gamble, J.F., </a:t>
            </a:r>
            <a:r>
              <a:rPr lang="en-US" sz="28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Wojcik</a:t>
            </a:r>
            <a:r>
              <a:rPr lang="en-US" sz="28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N.C. and </a:t>
            </a:r>
            <a:r>
              <a:rPr lang="en-US" sz="28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Laumbach</a:t>
            </a:r>
            <a:r>
              <a:rPr lang="en-US" sz="28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R.J. (2022). Range-Finding Study of Risk Factors for Childhood Asthma Development and National Asthma Prevalence. Human and Ecological Risk Assessment An International Journal, 8(4), pp.735–765. </a:t>
            </a:r>
            <a:r>
              <a:rPr lang="en-US" sz="28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doi:https</a:t>
            </a:r>
            <a:r>
              <a:rPr lang="en-US" sz="28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://doi.org/10.1080/10807030290879925.</a:t>
            </a:r>
          </a:p>
          <a:p>
            <a:pPr>
              <a:spcAft>
                <a:spcPts val="800"/>
              </a:spcAft>
            </a:pPr>
            <a:r>
              <a:rPr lang="en-US" sz="28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Haby</a:t>
            </a:r>
            <a:r>
              <a:rPr lang="en-US" sz="28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M.M. (2021). Asthma in preschool children: prevalence and risk factors. Thorax, 56(8), pp.589–595. </a:t>
            </a:r>
            <a:r>
              <a:rPr lang="en-US" sz="28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doi:https</a:t>
            </a:r>
            <a:r>
              <a:rPr lang="en-US" sz="28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://doi.org/10.1136/thorax.56.8.589.</a:t>
            </a:r>
          </a:p>
          <a:p>
            <a:pPr>
              <a:spcAft>
                <a:spcPts val="800"/>
              </a:spcAft>
            </a:pPr>
            <a:r>
              <a:rPr lang="en-US" sz="28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Horner, S.D., Surratt, D. and Smith, S.B. (2020). The impact of asthma risk factors on home management of childhood asthma. Journal of Pediatric Nursing, 17(3), pp.211–221. </a:t>
            </a:r>
            <a:r>
              <a:rPr lang="en-US" sz="28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doi:https</a:t>
            </a:r>
            <a:r>
              <a:rPr lang="en-US" sz="28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://doi.org/10.1053/jpdn.2002.124115.</a:t>
            </a:r>
          </a:p>
          <a:p>
            <a:pPr>
              <a:spcAft>
                <a:spcPts val="800"/>
              </a:spcAft>
            </a:pPr>
            <a:r>
              <a:rPr lang="en-US" sz="28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Lee, S.-I. (2019). Prevalence of Childhood Asthma in Korea: International Study of Asthma and Allergies in Childhood. Allergy, Asthma and Immunology Research, 2(2), p.61. </a:t>
            </a:r>
            <a:r>
              <a:rPr lang="en-US" sz="28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doi:https</a:t>
            </a:r>
            <a:r>
              <a:rPr lang="en-US" sz="28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://doi.org/10.4168/aair.2010.2.2.61.</a:t>
            </a:r>
          </a:p>
          <a:p>
            <a:pPr>
              <a:spcAft>
                <a:spcPts val="800"/>
              </a:spcAft>
            </a:pPr>
            <a:r>
              <a:rPr lang="en-US" sz="28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Li, A., Li, A. and </a:t>
            </a:r>
            <a:r>
              <a:rPr lang="en-US" sz="28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Ruffolo</a:t>
            </a:r>
            <a:r>
              <a:rPr lang="en-US" sz="28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C. (2024). Risk factors contributing to Pennsylvania childhood asthma. Journal of Emerging Investigators, 2024(2024). </a:t>
            </a:r>
            <a:r>
              <a:rPr lang="en-US" sz="28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doi:https</a:t>
            </a:r>
            <a:r>
              <a:rPr lang="en-US" sz="28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://doi.org/10.59720/24-038.</a:t>
            </a:r>
          </a:p>
          <a:p>
            <a:pPr>
              <a:spcAft>
                <a:spcPts val="800"/>
              </a:spcAft>
            </a:pPr>
            <a:r>
              <a:rPr lang="en-US" sz="28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Lin, S., </a:t>
            </a:r>
            <a:r>
              <a:rPr lang="en-US" sz="28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Radigan</a:t>
            </a:r>
            <a:r>
              <a:rPr lang="en-US" sz="28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M., Yuan, H.L., Fitzgerald, E., </a:t>
            </a:r>
            <a:r>
              <a:rPr lang="en-US" sz="28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Munsie</a:t>
            </a:r>
            <a:r>
              <a:rPr lang="en-US" sz="28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J.P. and Roth, G. (2020). Childhood Asthma Prevalence and Environmental Risk Factors. Epidemiology, 9(Supplement), p.S137. </a:t>
            </a:r>
            <a:r>
              <a:rPr lang="en-US" sz="28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doi:https</a:t>
            </a:r>
            <a:r>
              <a:rPr lang="en-US" sz="28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://doi.org/10.1097/00001648-199807001-00464.</a:t>
            </a:r>
          </a:p>
          <a:p>
            <a:pPr>
              <a:spcAft>
                <a:spcPts val="800"/>
              </a:spcAft>
            </a:pPr>
            <a:r>
              <a:rPr lang="en-US" sz="28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Nallasamy</a:t>
            </a:r>
            <a:r>
              <a:rPr lang="en-US" sz="28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 </a:t>
            </a:r>
            <a:r>
              <a:rPr lang="en-US" sz="28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Thangaraj</a:t>
            </a:r>
            <a:r>
              <a:rPr lang="en-US" sz="28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M., </a:t>
            </a:r>
            <a:r>
              <a:rPr lang="en-US" sz="28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Phukan</a:t>
            </a:r>
            <a:r>
              <a:rPr lang="en-US" sz="28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P., </a:t>
            </a:r>
            <a:r>
              <a:rPr lang="en-US" sz="28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Priya</a:t>
            </a:r>
            <a:r>
              <a:rPr lang="en-US" sz="28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V, K., Chakraborty, B. and Gaur, A. (2025). Childhood Overweight in a Rural Tamil Nadu School: Prevalence and Associated Risk Factors. International Journal of Science and Research (IJSR), 2025(2024), pp.1741–1744. </a:t>
            </a:r>
            <a:r>
              <a:rPr lang="en-US" sz="28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doi:https</a:t>
            </a:r>
            <a:r>
              <a:rPr lang="en-US" sz="28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://doi.org/10.21275/sr25726213944.</a:t>
            </a:r>
          </a:p>
          <a:p>
            <a:pPr>
              <a:spcAft>
                <a:spcPts val="800"/>
              </a:spcAft>
            </a:pPr>
            <a:r>
              <a:rPr lang="en-US" sz="28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Obohwemu</a:t>
            </a:r>
            <a:r>
              <a:rPr lang="en-US" sz="28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K.O. (2025). Prevalence of Vaccine Hesitancy Towards Childhood Vaccinations Among Parents in the United Kingdom. Frontiers in Medical and Clinical Sciences, 2(10), pp.11–27. </a:t>
            </a:r>
            <a:r>
              <a:rPr lang="en-US" sz="28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doi:https</a:t>
            </a:r>
            <a:r>
              <a:rPr lang="en-US" sz="28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://doi.org/10.64917/</a:t>
            </a:r>
            <a:r>
              <a:rPr lang="en-US" sz="28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fmcs</a:t>
            </a:r>
            <a:r>
              <a:rPr lang="en-US" sz="28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/volume02issue10-02.</a:t>
            </a:r>
          </a:p>
          <a:p>
            <a:pPr>
              <a:spcAft>
                <a:spcPts val="800"/>
              </a:spcAft>
            </a:pPr>
            <a:r>
              <a:rPr lang="en-US" sz="28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Zhou, W. and Tang, J. (2025). Prevalence and risk factors for childhood asthma: a systematic review and meta-analysis. BMC Pediatrics, [online] 25(1). </a:t>
            </a:r>
            <a:r>
              <a:rPr lang="en-US" sz="28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doi:https</a:t>
            </a:r>
            <a:r>
              <a:rPr lang="en-US" sz="28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://doi.org/10.1186/s12887-025-05409-x.</a:t>
            </a:r>
          </a:p>
          <a:p>
            <a:pPr>
              <a:spcAft>
                <a:spcPts val="800"/>
              </a:spcAft>
            </a:pPr>
            <a:endParaRPr lang="en-US" sz="28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endParaRPr>
          </a:p>
          <a:p>
            <a:pPr>
              <a:spcAft>
                <a:spcPts val="800"/>
              </a:spcAft>
            </a:pPr>
            <a:r>
              <a:rPr lang="en-US" sz="28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Picture Reference </a:t>
            </a:r>
          </a:p>
          <a:p>
            <a:pPr>
              <a:spcAft>
                <a:spcPts val="800"/>
              </a:spcAft>
            </a:pP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Getasthmahelp.org (2024). explain-asthma-to-children – Asthma Initiative of Michigan. [online] Getasthmahelp.org. Available at: https://getasthmahelp.org/explain-asthma-to-children/.Samruddhi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Yardi</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(2024). Asthma Statistics 2024 By Healthcare. [online] Market.us Media. Available at: </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hlinkClick r:id="rId3"/>
              </a:rPr>
              <a:t>https://media.market.us/asthma-statistics/</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a:t>
            </a:r>
          </a:p>
          <a:p>
            <a:pPr>
              <a:spcAft>
                <a:spcPts val="800"/>
              </a:spcAft>
            </a:pPr>
            <a:endPar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endParaRPr>
          </a:p>
          <a:p>
            <a:pPr>
              <a:spcAft>
                <a:spcPts val="800"/>
              </a:spcAft>
            </a:pPr>
            <a:endPar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67" name="TextBox 66">
            <a:extLst>
              <a:ext uri="{FF2B5EF4-FFF2-40B4-BE49-F238E27FC236}">
                <a16:creationId xmlns:a16="http://schemas.microsoft.com/office/drawing/2014/main" id="{078B1DB6-9CCC-4A94-9B88-D842382B0F3F}"/>
              </a:ext>
            </a:extLst>
          </p:cNvPr>
          <p:cNvSpPr txBox="1"/>
          <p:nvPr/>
        </p:nvSpPr>
        <p:spPr>
          <a:xfrm>
            <a:off x="27973865" y="2500478"/>
            <a:ext cx="15917333" cy="1243784"/>
          </a:xfrm>
          <a:prstGeom prst="rect">
            <a:avLst/>
          </a:prstGeom>
          <a:solidFill>
            <a:srgbClr val="FF0000"/>
          </a:solidFill>
          <a:ln>
            <a:solidFill>
              <a:srgbClr val="0070C0"/>
            </a:solidFill>
          </a:ln>
        </p:spPr>
        <p:txBody>
          <a:bodyPr wrap="square" rtlCol="0">
            <a:spAutoFit/>
          </a:bodyPr>
          <a:lstStyle/>
          <a:p>
            <a:pPr algn="ctr">
              <a:lnSpc>
                <a:spcPct val="150000"/>
              </a:lnSpc>
            </a:pPr>
            <a:r>
              <a:rPr lang="en-GB" sz="4800" b="1" dirty="0">
                <a:latin typeface="Arial Black" panose="020B0A04020102020204" pitchFamily="34" charset="0"/>
                <a:ea typeface="Calibri" panose="020F0502020204030204" pitchFamily="34" charset="0"/>
                <a:cs typeface="Times New Roman" panose="02020603050405020304" pitchFamily="18" charset="0"/>
              </a:rPr>
              <a:t>Research Impact </a:t>
            </a:r>
            <a:endParaRPr lang="en-GB" sz="4800" dirty="0">
              <a:latin typeface="Arial Black" panose="020B0A04020102020204" pitchFamily="34" charset="0"/>
              <a:ea typeface="Calibri" panose="020F0502020204030204" pitchFamily="34" charset="0"/>
              <a:cs typeface="Times New Roman" panose="02020603050405020304" pitchFamily="18" charset="0"/>
            </a:endParaRPr>
          </a:p>
        </p:txBody>
      </p:sp>
      <p:sp>
        <p:nvSpPr>
          <p:cNvPr id="20" name="TextBox 19">
            <a:extLst>
              <a:ext uri="{FF2B5EF4-FFF2-40B4-BE49-F238E27FC236}">
                <a16:creationId xmlns:a16="http://schemas.microsoft.com/office/drawing/2014/main" id="{3C8A9BA3-B47F-48FF-98E0-356AB57B8C14}"/>
              </a:ext>
            </a:extLst>
          </p:cNvPr>
          <p:cNvSpPr txBox="1"/>
          <p:nvPr/>
        </p:nvSpPr>
        <p:spPr>
          <a:xfrm>
            <a:off x="13546667" y="11647770"/>
            <a:ext cx="14281102" cy="1569660"/>
          </a:xfrm>
          <a:prstGeom prst="rect">
            <a:avLst/>
          </a:prstGeom>
          <a:solidFill>
            <a:srgbClr val="FF0000"/>
          </a:solidFill>
          <a:ln>
            <a:solidFill>
              <a:schemeClr val="accent5"/>
            </a:solidFill>
          </a:ln>
        </p:spPr>
        <p:txBody>
          <a:bodyPr wrap="square" rtlCol="0">
            <a:spAutoFit/>
          </a:bodyPr>
          <a:lstStyle/>
          <a:p>
            <a:pPr algn="ctr"/>
            <a:r>
              <a:rPr lang="en-GB" sz="4800" dirty="0">
                <a:solidFill>
                  <a:schemeClr val="accent1">
                    <a:lumMod val="50000"/>
                  </a:schemeClr>
                </a:solidFill>
                <a:latin typeface="Arial Black" panose="020B0A04020102020204" pitchFamily="34" charset="0"/>
              </a:rPr>
              <a:t>Research Questions, Aims, and Objectives </a:t>
            </a:r>
            <a:endParaRPr lang="en-US" sz="4800" dirty="0">
              <a:solidFill>
                <a:schemeClr val="accent1">
                  <a:lumMod val="50000"/>
                </a:schemeClr>
              </a:solidFill>
              <a:latin typeface="Arial Black" panose="020B0A04020102020204" pitchFamily="34" charset="0"/>
            </a:endParaRPr>
          </a:p>
        </p:txBody>
      </p:sp>
      <p:sp>
        <p:nvSpPr>
          <p:cNvPr id="15" name="TextBox 14">
            <a:extLst>
              <a:ext uri="{FF2B5EF4-FFF2-40B4-BE49-F238E27FC236}">
                <a16:creationId xmlns:a16="http://schemas.microsoft.com/office/drawing/2014/main" id="{DD03E935-559D-4EAF-B30F-344430F50717}"/>
              </a:ext>
            </a:extLst>
          </p:cNvPr>
          <p:cNvSpPr txBox="1"/>
          <p:nvPr/>
        </p:nvSpPr>
        <p:spPr>
          <a:xfrm>
            <a:off x="110250" y="14123787"/>
            <a:ext cx="13030017" cy="5016758"/>
          </a:xfrm>
          <a:prstGeom prst="rect">
            <a:avLst/>
          </a:prstGeom>
          <a:solidFill>
            <a:schemeClr val="bg1">
              <a:lumMod val="95000"/>
            </a:schemeClr>
          </a:solidFill>
          <a:ln>
            <a:solidFill>
              <a:srgbClr val="0070C0"/>
            </a:solidFill>
          </a:ln>
        </p:spPr>
        <p:txBody>
          <a:bodyPr wrap="square" rtlCol="0">
            <a:spAutoFit/>
          </a:bodyPr>
          <a:lstStyle/>
          <a:p>
            <a:pPr marR="0" algn="just">
              <a:spcBef>
                <a:spcPts val="1200"/>
              </a:spcBef>
              <a:spcAft>
                <a:spcPts val="0"/>
              </a:spcAft>
            </a:pPr>
            <a:r>
              <a:rPr lang="en-GB" sz="3200" dirty="0">
                <a:latin typeface="Times New Roman" panose="02020603050405020304" pitchFamily="18" charset="0"/>
                <a:ea typeface="Times New Roman" panose="02020603050405020304" pitchFamily="18" charset="0"/>
                <a:cs typeface="Times New Roman" panose="02020603050405020304" pitchFamily="18" charset="0"/>
              </a:rPr>
              <a:t>Childhood asthma is very significant by considering the present challenge of public health in the UK. Approximately 1 in every 11 children is experiencing the issue in the country, and more than 1 million active cases create huge pressure for the healthcare sector of the country (Lin et al., 2020). Various factors are related to the fastest growth of the issue, which are out of knowledge to the people. The study is very important in considering the challenges of the children and the development of effective strategies for solving the issue. Most of the parents are not aware of offering a standard environment where their children get fresh air to breathe, which can enhance their well-being (</a:t>
            </a:r>
            <a:r>
              <a:rPr lang="en-GB" sz="3200" dirty="0" err="1">
                <a:latin typeface="Times New Roman" panose="02020603050405020304" pitchFamily="18" charset="0"/>
                <a:ea typeface="Times New Roman" panose="02020603050405020304" pitchFamily="18" charset="0"/>
                <a:cs typeface="Times New Roman" panose="02020603050405020304" pitchFamily="18" charset="0"/>
              </a:rPr>
              <a:t>Haby</a:t>
            </a:r>
            <a:r>
              <a:rPr lang="en-GB" sz="3200" dirty="0">
                <a:latin typeface="Times New Roman" panose="02020603050405020304" pitchFamily="18" charset="0"/>
                <a:ea typeface="Times New Roman" panose="02020603050405020304" pitchFamily="18" charset="0"/>
                <a:cs typeface="Times New Roman" panose="02020603050405020304" pitchFamily="18" charset="0"/>
              </a:rPr>
              <a:t>, 2021). </a:t>
            </a:r>
            <a:endParaRPr lang="en-US" sz="32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16" name="TextBox 15">
            <a:extLst>
              <a:ext uri="{FF2B5EF4-FFF2-40B4-BE49-F238E27FC236}">
                <a16:creationId xmlns:a16="http://schemas.microsoft.com/office/drawing/2014/main" id="{D232C287-0660-476A-9340-C63CF4B2F19B}"/>
              </a:ext>
            </a:extLst>
          </p:cNvPr>
          <p:cNvSpPr txBox="1"/>
          <p:nvPr/>
        </p:nvSpPr>
        <p:spPr>
          <a:xfrm>
            <a:off x="110249" y="13217430"/>
            <a:ext cx="13030017" cy="830997"/>
          </a:xfrm>
          <a:prstGeom prst="rect">
            <a:avLst/>
          </a:prstGeom>
          <a:solidFill>
            <a:srgbClr val="FF0000"/>
          </a:solidFill>
          <a:ln>
            <a:solidFill>
              <a:schemeClr val="accent5"/>
            </a:solidFill>
          </a:ln>
        </p:spPr>
        <p:txBody>
          <a:bodyPr wrap="square" rtlCol="0">
            <a:spAutoFit/>
          </a:bodyPr>
          <a:lstStyle/>
          <a:p>
            <a:pPr algn="ctr"/>
            <a:r>
              <a:rPr lang="en-US" sz="4800">
                <a:solidFill>
                  <a:schemeClr val="accent1">
                    <a:lumMod val="50000"/>
                  </a:schemeClr>
                </a:solidFill>
                <a:latin typeface="Arial Black" panose="020B0A04020102020204" pitchFamily="34" charset="0"/>
              </a:rPr>
              <a:t>Research Rationale </a:t>
            </a:r>
            <a:endParaRPr lang="en-GB" sz="4800" dirty="0">
              <a:solidFill>
                <a:schemeClr val="accent1">
                  <a:lumMod val="50000"/>
                </a:schemeClr>
              </a:solidFill>
              <a:latin typeface="Arial Black" panose="020B0A04020102020204" pitchFamily="34" charset="0"/>
            </a:endParaRPr>
          </a:p>
        </p:txBody>
      </p:sp>
      <p:sp>
        <p:nvSpPr>
          <p:cNvPr id="17" name="Rectangle 16">
            <a:extLst>
              <a:ext uri="{FF2B5EF4-FFF2-40B4-BE49-F238E27FC236}">
                <a16:creationId xmlns:a16="http://schemas.microsoft.com/office/drawing/2014/main" id="{522A0B7C-0BCE-4ED9-8ED1-F3A62E87FDCC}"/>
              </a:ext>
            </a:extLst>
          </p:cNvPr>
          <p:cNvSpPr/>
          <p:nvPr/>
        </p:nvSpPr>
        <p:spPr>
          <a:xfrm>
            <a:off x="-1" y="2268094"/>
            <a:ext cx="13140266" cy="1282770"/>
          </a:xfrm>
          <a:prstGeom prst="rect">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defTabSz="914400" eaLnBrk="0" fontAlgn="base" hangingPunct="0">
              <a:spcBef>
                <a:spcPct val="0"/>
              </a:spcBef>
              <a:spcAft>
                <a:spcPct val="0"/>
              </a:spcAft>
            </a:pPr>
            <a:r>
              <a:rPr lang="en-US" altLang="en-US" sz="4800" b="1" dirty="0">
                <a:solidFill>
                  <a:schemeClr val="tx1"/>
                </a:solidFill>
                <a:latin typeface="Arial Black" panose="020B0A04020102020204" pitchFamily="34" charset="0"/>
                <a:cs typeface="Times New Roman" panose="02020603050405020304" pitchFamily="18" charset="0"/>
              </a:rPr>
              <a:t>Prevalence</a:t>
            </a:r>
          </a:p>
        </p:txBody>
      </p:sp>
      <p:sp>
        <p:nvSpPr>
          <p:cNvPr id="2" name="TextBox 1">
            <a:extLst>
              <a:ext uri="{FF2B5EF4-FFF2-40B4-BE49-F238E27FC236}">
                <a16:creationId xmlns:a16="http://schemas.microsoft.com/office/drawing/2014/main" id="{7AD59350-33EC-4EC4-90A4-07977C7D9BBF}"/>
              </a:ext>
            </a:extLst>
          </p:cNvPr>
          <p:cNvSpPr txBox="1"/>
          <p:nvPr/>
        </p:nvSpPr>
        <p:spPr>
          <a:xfrm>
            <a:off x="-1" y="3626224"/>
            <a:ext cx="13140266" cy="3539430"/>
          </a:xfrm>
          <a:prstGeom prst="rect">
            <a:avLst/>
          </a:prstGeom>
          <a:solidFill>
            <a:schemeClr val="bg1">
              <a:lumMod val="95000"/>
            </a:schemeClr>
          </a:solidFill>
        </p:spPr>
        <p:txBody>
          <a:bodyPr wrap="square" rtlCol="0">
            <a:spAutoFit/>
          </a:bodyPr>
          <a:lstStyle/>
          <a:p>
            <a:pPr algn="just"/>
            <a:r>
              <a:rPr lang="en-GB" sz="3200" dirty="0">
                <a:latin typeface="Times New Roman" panose="02020603050405020304" pitchFamily="18" charset="0"/>
                <a:cs typeface="Times New Roman" panose="02020603050405020304" pitchFamily="18" charset="0"/>
              </a:rPr>
              <a:t>Childhood asthma is one of the most critical issues for children's health that is spreading faster (Anderson, 2023). Various factors can be the reasons for the increase in the issue in the UK, and getting more attention throughout the world. 97% of the children with asthma in the UK stay in an unhealthy environment and experience the issue for the reason of higher air pollution. The children take higher levels of nitrogen dioxide in the urban areas, which is also one of the major reasons for the increase in asthma (Lee, 2019). </a:t>
            </a:r>
            <a:endParaRPr lang="en-US" sz="3200" dirty="0">
              <a:latin typeface="Times New Roman" panose="02020603050405020304" pitchFamily="18" charset="0"/>
              <a:cs typeface="Times New Roman" panose="02020603050405020304" pitchFamily="18" charset="0"/>
            </a:endParaRPr>
          </a:p>
        </p:txBody>
      </p:sp>
      <p:sp>
        <p:nvSpPr>
          <p:cNvPr id="18" name="TextBox 17">
            <a:extLst>
              <a:ext uri="{FF2B5EF4-FFF2-40B4-BE49-F238E27FC236}">
                <a16:creationId xmlns:a16="http://schemas.microsoft.com/office/drawing/2014/main" id="{0D3713EE-89FD-157D-5571-4706D3142240}"/>
              </a:ext>
            </a:extLst>
          </p:cNvPr>
          <p:cNvSpPr txBox="1"/>
          <p:nvPr/>
        </p:nvSpPr>
        <p:spPr>
          <a:xfrm>
            <a:off x="27973865" y="3894233"/>
            <a:ext cx="15917332" cy="3539430"/>
          </a:xfrm>
          <a:prstGeom prst="rect">
            <a:avLst/>
          </a:prstGeom>
          <a:solidFill>
            <a:schemeClr val="bg1">
              <a:lumMod val="95000"/>
            </a:schemeClr>
          </a:solidFill>
          <a:ln>
            <a:solidFill>
              <a:srgbClr val="0070C0"/>
            </a:solidFill>
          </a:ln>
        </p:spPr>
        <p:txBody>
          <a:bodyPr wrap="square" rtlCol="0">
            <a:spAutoFit/>
          </a:bodyPr>
          <a:lstStyle/>
          <a:p>
            <a:pPr marR="0" algn="just">
              <a:spcBef>
                <a:spcPts val="1200"/>
              </a:spcBef>
              <a:spcAft>
                <a:spcPts val="0"/>
              </a:spcAft>
            </a:pPr>
            <a:r>
              <a:rPr lang="en-GB" sz="3200" dirty="0">
                <a:latin typeface="Times New Roman" panose="02020603050405020304" pitchFamily="18" charset="0"/>
                <a:ea typeface="Times New Roman" panose="02020603050405020304" pitchFamily="18" charset="0"/>
                <a:cs typeface="Times New Roman" panose="02020603050405020304" pitchFamily="18" charset="0"/>
              </a:rPr>
              <a:t>The fastest increase in children's asthma is one of the major concerning factors for the healthcare organisations in the UK (Anderson, 2023). It is very alarming for the development of the country, and the increasing challenge in public health creates a massive challenge to meet the demand of patients with different issues. The research carries huge importance for its impact on different segments that can contribute to the overall progress of relevant policies and enhance the wellness of the children. It can contribute to the development of care services in the NHS for protecting children from different kinds of health complications in the long run. </a:t>
            </a:r>
          </a:p>
        </p:txBody>
      </p:sp>
      <p:pic>
        <p:nvPicPr>
          <p:cNvPr id="3" name="Picture 2"/>
          <p:cNvPicPr>
            <a:picLocks noChangeAspect="1"/>
          </p:cNvPicPr>
          <p:nvPr/>
        </p:nvPicPr>
        <p:blipFill>
          <a:blip r:embed="rId4"/>
          <a:stretch>
            <a:fillRect/>
          </a:stretch>
        </p:blipFill>
        <p:spPr>
          <a:xfrm>
            <a:off x="13286361" y="2268094"/>
            <a:ext cx="14541408" cy="8433773"/>
          </a:xfrm>
          <a:prstGeom prst="rect">
            <a:avLst/>
          </a:prstGeom>
        </p:spPr>
      </p:pic>
      <p:sp>
        <p:nvSpPr>
          <p:cNvPr id="9" name="Rectangle 8"/>
          <p:cNvSpPr/>
          <p:nvPr/>
        </p:nvSpPr>
        <p:spPr>
          <a:xfrm>
            <a:off x="19777685" y="11021176"/>
            <a:ext cx="2710229" cy="369332"/>
          </a:xfrm>
          <a:prstGeom prst="rect">
            <a:avLst/>
          </a:prstGeom>
        </p:spPr>
        <p:txBody>
          <a:bodyPr wrap="none">
            <a:spAutoFit/>
          </a:bodyPr>
          <a:lstStyle/>
          <a:p>
            <a:r>
              <a:rPr lang="en-GB" dirty="0"/>
              <a:t>(Getasthmahelp.org, 2024)</a:t>
            </a:r>
          </a:p>
        </p:txBody>
      </p:sp>
      <p:pic>
        <p:nvPicPr>
          <p:cNvPr id="21" name="Picture 20"/>
          <p:cNvPicPr>
            <a:picLocks noChangeAspect="1"/>
          </p:cNvPicPr>
          <p:nvPr/>
        </p:nvPicPr>
        <p:blipFill>
          <a:blip r:embed="rId5"/>
          <a:stretch>
            <a:fillRect/>
          </a:stretch>
        </p:blipFill>
        <p:spPr>
          <a:xfrm>
            <a:off x="110248" y="7165655"/>
            <a:ext cx="13176111" cy="5427502"/>
          </a:xfrm>
          <a:prstGeom prst="rect">
            <a:avLst/>
          </a:prstGeom>
        </p:spPr>
      </p:pic>
      <p:sp>
        <p:nvSpPr>
          <p:cNvPr id="22" name="Rectangle 21"/>
          <p:cNvSpPr/>
          <p:nvPr/>
        </p:nvSpPr>
        <p:spPr>
          <a:xfrm>
            <a:off x="5351208" y="12703701"/>
            <a:ext cx="2437847" cy="369332"/>
          </a:xfrm>
          <a:prstGeom prst="rect">
            <a:avLst/>
          </a:prstGeom>
        </p:spPr>
        <p:txBody>
          <a:bodyPr wrap="none">
            <a:spAutoFit/>
          </a:bodyPr>
          <a:lstStyle/>
          <a:p>
            <a:r>
              <a:rPr lang="en-GB" dirty="0"/>
              <a:t>(</a:t>
            </a:r>
            <a:r>
              <a:rPr lang="en-GB" dirty="0" err="1"/>
              <a:t>Samruddhi</a:t>
            </a:r>
            <a:r>
              <a:rPr lang="en-GB" dirty="0"/>
              <a:t> </a:t>
            </a:r>
            <a:r>
              <a:rPr lang="en-GB" dirty="0" err="1"/>
              <a:t>Yardi</a:t>
            </a:r>
            <a:r>
              <a:rPr lang="en-GB" dirty="0"/>
              <a:t>, 2024)</a:t>
            </a:r>
          </a:p>
        </p:txBody>
      </p:sp>
      <p:sp>
        <p:nvSpPr>
          <p:cNvPr id="23" name="Rectangle 22"/>
          <p:cNvSpPr/>
          <p:nvPr/>
        </p:nvSpPr>
        <p:spPr>
          <a:xfrm>
            <a:off x="4260456" y="23979200"/>
            <a:ext cx="2437847" cy="369332"/>
          </a:xfrm>
          <a:prstGeom prst="rect">
            <a:avLst/>
          </a:prstGeom>
        </p:spPr>
        <p:txBody>
          <a:bodyPr wrap="none">
            <a:spAutoFit/>
          </a:bodyPr>
          <a:lstStyle/>
          <a:p>
            <a:r>
              <a:rPr lang="en-GB" dirty="0"/>
              <a:t>(</a:t>
            </a:r>
            <a:r>
              <a:rPr lang="en-GB" dirty="0" err="1"/>
              <a:t>Samruddhi</a:t>
            </a:r>
            <a:r>
              <a:rPr lang="en-GB" dirty="0"/>
              <a:t> </a:t>
            </a:r>
            <a:r>
              <a:rPr lang="en-GB" dirty="0" err="1"/>
              <a:t>Yardi</a:t>
            </a:r>
            <a:r>
              <a:rPr lang="en-GB" dirty="0"/>
              <a:t>, 2024)</a:t>
            </a:r>
          </a:p>
        </p:txBody>
      </p:sp>
      <p:pic>
        <p:nvPicPr>
          <p:cNvPr id="24" name="Picture 23"/>
          <p:cNvPicPr>
            <a:picLocks noChangeAspect="1"/>
          </p:cNvPicPr>
          <p:nvPr/>
        </p:nvPicPr>
        <p:blipFill>
          <a:blip r:embed="rId6"/>
          <a:stretch>
            <a:fillRect/>
          </a:stretch>
        </p:blipFill>
        <p:spPr>
          <a:xfrm>
            <a:off x="106963" y="19215905"/>
            <a:ext cx="13179396" cy="4389162"/>
          </a:xfrm>
          <a:prstGeom prst="rect">
            <a:avLst/>
          </a:prstGeom>
        </p:spPr>
      </p:pic>
    </p:spTree>
    <p:extLst>
      <p:ext uri="{BB962C8B-B14F-4D97-AF65-F5344CB8AC3E}">
        <p14:creationId xmlns:p14="http://schemas.microsoft.com/office/powerpoint/2010/main" val="21577285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2907</Words>
  <Application>Microsoft Office PowerPoint</Application>
  <PresentationFormat>Custom</PresentationFormat>
  <Paragraphs>61</Paragraphs>
  <Slides>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Arial Black</vt:lpstr>
      <vt:lpstr>Calibri</vt:lpstr>
      <vt:lpstr>Calibri Light</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2024-12-10T23:21:11Z</dcterms:created>
  <dcterms:modified xsi:type="dcterms:W3CDTF">2025-10-31T07:20:46Z</dcterms:modified>
</cp:coreProperties>
</file>