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9" r:id="rId3"/>
    <p:sldId id="257"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B17E00-43C7-4A7F-A74D-59F7AEBDE9BF}" v="11" dt="2023-12-09T15:45:37.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856" autoAdjust="0"/>
  </p:normalViewPr>
  <p:slideViewPr>
    <p:cSldViewPr snapToGrid="0">
      <p:cViewPr varScale="1">
        <p:scale>
          <a:sx n="62" d="100"/>
          <a:sy n="62" d="100"/>
        </p:scale>
        <p:origin x="2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lad Timpau" userId="0328ea156bdb0820" providerId="LiveId" clId="{76B17E00-43C7-4A7F-A74D-59F7AEBDE9BF}"/>
    <pc:docChg chg="undo custSel addSld delSld modSld sldOrd">
      <pc:chgData name="Vlad Timpau" userId="0328ea156bdb0820" providerId="LiveId" clId="{76B17E00-43C7-4A7F-A74D-59F7AEBDE9BF}" dt="2023-12-09T15:45:38.785" v="593" actId="27636"/>
      <pc:docMkLst>
        <pc:docMk/>
      </pc:docMkLst>
      <pc:sldChg chg="addSp modSp new mod setBg">
        <pc:chgData name="Vlad Timpau" userId="0328ea156bdb0820" providerId="LiveId" clId="{76B17E00-43C7-4A7F-A74D-59F7AEBDE9BF}" dt="2023-12-09T15:45:37.889" v="591"/>
        <pc:sldMkLst>
          <pc:docMk/>
          <pc:sldMk cId="2366577854" sldId="256"/>
        </pc:sldMkLst>
        <pc:spChg chg="mod">
          <ac:chgData name="Vlad Timpau" userId="0328ea156bdb0820" providerId="LiveId" clId="{76B17E00-43C7-4A7F-A74D-59F7AEBDE9BF}" dt="2023-12-09T15:45:37.889" v="591"/>
          <ac:spMkLst>
            <pc:docMk/>
            <pc:sldMk cId="2366577854" sldId="256"/>
            <ac:spMk id="2" creationId="{6A636609-A78C-7523-260C-75CFC2B9A6FE}"/>
          </ac:spMkLst>
        </pc:spChg>
        <pc:spChg chg="mod">
          <ac:chgData name="Vlad Timpau" userId="0328ea156bdb0820" providerId="LiveId" clId="{76B17E00-43C7-4A7F-A74D-59F7AEBDE9BF}" dt="2023-12-09T14:28:10.979" v="175" actId="14100"/>
          <ac:spMkLst>
            <pc:docMk/>
            <pc:sldMk cId="2366577854" sldId="256"/>
            <ac:spMk id="3" creationId="{5C452150-8D0B-A5EC-1D29-B25C1364DC8A}"/>
          </ac:spMkLst>
        </pc:spChg>
        <pc:spChg chg="add mod">
          <ac:chgData name="Vlad Timpau" userId="0328ea156bdb0820" providerId="LiveId" clId="{76B17E00-43C7-4A7F-A74D-59F7AEBDE9BF}" dt="2023-12-09T14:49:47.261" v="275" actId="113"/>
          <ac:spMkLst>
            <pc:docMk/>
            <pc:sldMk cId="2366577854" sldId="256"/>
            <ac:spMk id="4" creationId="{3A2D07FC-CD19-B0BC-BD63-EF1BDA742CA9}"/>
          </ac:spMkLst>
        </pc:spChg>
        <pc:picChg chg="add mod">
          <ac:chgData name="Vlad Timpau" userId="0328ea156bdb0820" providerId="LiveId" clId="{76B17E00-43C7-4A7F-A74D-59F7AEBDE9BF}" dt="2023-12-09T14:28:29.812" v="177" actId="1076"/>
          <ac:picMkLst>
            <pc:docMk/>
            <pc:sldMk cId="2366577854" sldId="256"/>
            <ac:picMk id="5" creationId="{D2C5122D-D077-1CEE-BE8A-70F026D9FA6E}"/>
          </ac:picMkLst>
        </pc:picChg>
      </pc:sldChg>
      <pc:sldChg chg="addSp delSp modSp new mod ord setBg delDesignElem">
        <pc:chgData name="Vlad Timpau" userId="0328ea156bdb0820" providerId="LiveId" clId="{76B17E00-43C7-4A7F-A74D-59F7AEBDE9BF}" dt="2023-12-09T15:45:38.785" v="593" actId="27636"/>
        <pc:sldMkLst>
          <pc:docMk/>
          <pc:sldMk cId="2188186286" sldId="257"/>
        </pc:sldMkLst>
        <pc:spChg chg="add">
          <ac:chgData name="Vlad Timpau" userId="0328ea156bdb0820" providerId="LiveId" clId="{76B17E00-43C7-4A7F-A74D-59F7AEBDE9BF}" dt="2023-12-09T15:45:03.331" v="583" actId="26606"/>
          <ac:spMkLst>
            <pc:docMk/>
            <pc:sldMk cId="2188186286" sldId="257"/>
            <ac:spMk id="2" creationId="{C6D3A59F-956D-58BA-770F-8C0D42D96978}"/>
          </ac:spMkLst>
        </pc:spChg>
        <pc:spChg chg="del">
          <ac:chgData name="Vlad Timpau" userId="0328ea156bdb0820" providerId="LiveId" clId="{76B17E00-43C7-4A7F-A74D-59F7AEBDE9BF}" dt="2023-12-08T16:20:08.244" v="7" actId="931"/>
          <ac:spMkLst>
            <pc:docMk/>
            <pc:sldMk cId="2188186286" sldId="257"/>
            <ac:spMk id="3" creationId="{2C5511F5-09FE-E100-8D6E-65F91F944805}"/>
          </ac:spMkLst>
        </pc:spChg>
        <pc:spChg chg="add mod">
          <ac:chgData name="Vlad Timpau" userId="0328ea156bdb0820" providerId="LiveId" clId="{76B17E00-43C7-4A7F-A74D-59F7AEBDE9BF}" dt="2023-12-09T15:45:38.785" v="593" actId="27636"/>
          <ac:spMkLst>
            <pc:docMk/>
            <pc:sldMk cId="2188186286" sldId="257"/>
            <ac:spMk id="4" creationId="{E8D94927-71F1-3B68-2A0E-7415270BA1A3}"/>
          </ac:spMkLst>
        </pc:spChg>
        <pc:spChg chg="add del mod">
          <ac:chgData name="Vlad Timpau" userId="0328ea156bdb0820" providerId="LiveId" clId="{76B17E00-43C7-4A7F-A74D-59F7AEBDE9BF}" dt="2023-12-08T16:23:14.441" v="34"/>
          <ac:spMkLst>
            <pc:docMk/>
            <pc:sldMk cId="2188186286" sldId="257"/>
            <ac:spMk id="6" creationId="{6BC42E45-C946-2E86-E0C6-72E50A528EFA}"/>
          </ac:spMkLst>
        </pc:spChg>
        <pc:spChg chg="del mod replId">
          <ac:chgData name="Vlad Timpau" userId="0328ea156bdb0820" providerId="LiveId" clId="{76B17E00-43C7-4A7F-A74D-59F7AEBDE9BF}" dt="2023-12-09T15:45:03.331" v="583" actId="26606"/>
          <ac:spMkLst>
            <pc:docMk/>
            <pc:sldMk cId="2188186286" sldId="257"/>
            <ac:spMk id="8" creationId="{741106D6-4D9D-4FC1-31C9-C5F22D4F1974}"/>
          </ac:spMkLst>
        </pc:spChg>
        <pc:spChg chg="add del mod replId">
          <ac:chgData name="Vlad Timpau" userId="0328ea156bdb0820" providerId="LiveId" clId="{76B17E00-43C7-4A7F-A74D-59F7AEBDE9BF}" dt="2023-12-09T15:45:03.331" v="583" actId="26606"/>
          <ac:spMkLst>
            <pc:docMk/>
            <pc:sldMk cId="2188186286" sldId="257"/>
            <ac:spMk id="9" creationId="{383DA19B-204F-C149-0D85-09D23C6E9D79}"/>
          </ac:spMkLst>
        </pc:spChg>
        <pc:spChg chg="add del">
          <ac:chgData name="Vlad Timpau" userId="0328ea156bdb0820" providerId="LiveId" clId="{76B17E00-43C7-4A7F-A74D-59F7AEBDE9BF}" dt="2023-12-09T15:45:15.968" v="585"/>
          <ac:spMkLst>
            <pc:docMk/>
            <pc:sldMk cId="2188186286" sldId="257"/>
            <ac:spMk id="10" creationId="{EB6743CF-E74B-4A3C-A785-599069DB89DF}"/>
          </ac:spMkLst>
        </pc:spChg>
        <pc:picChg chg="add del mod ord">
          <ac:chgData name="Vlad Timpau" userId="0328ea156bdb0820" providerId="LiveId" clId="{76B17E00-43C7-4A7F-A74D-59F7AEBDE9BF}" dt="2023-12-09T15:31:32.427" v="458" actId="478"/>
          <ac:picMkLst>
            <pc:docMk/>
            <pc:sldMk cId="2188186286" sldId="257"/>
            <ac:picMk id="5" creationId="{3A1337E0-32F3-B80B-5913-C885490EBC27}"/>
          </ac:picMkLst>
        </pc:picChg>
        <pc:picChg chg="add">
          <ac:chgData name="Vlad Timpau" userId="0328ea156bdb0820" providerId="LiveId" clId="{76B17E00-43C7-4A7F-A74D-59F7AEBDE9BF}" dt="2023-12-09T15:45:03.331" v="583" actId="26606"/>
          <ac:picMkLst>
            <pc:docMk/>
            <pc:sldMk cId="2188186286" sldId="257"/>
            <ac:picMk id="7" creationId="{517D851F-7BFC-EE02-7F99-92376ABC9D7B}"/>
          </ac:picMkLst>
        </pc:picChg>
      </pc:sldChg>
      <pc:sldChg chg="addSp delSp modSp new del mod ord setBg">
        <pc:chgData name="Vlad Timpau" userId="0328ea156bdb0820" providerId="LiveId" clId="{76B17E00-43C7-4A7F-A74D-59F7AEBDE9BF}" dt="2023-12-09T15:31:25.360" v="457" actId="47"/>
        <pc:sldMkLst>
          <pc:docMk/>
          <pc:sldMk cId="2020204236" sldId="258"/>
        </pc:sldMkLst>
        <pc:spChg chg="del mod">
          <ac:chgData name="Vlad Timpau" userId="0328ea156bdb0820" providerId="LiveId" clId="{76B17E00-43C7-4A7F-A74D-59F7AEBDE9BF}" dt="2023-12-08T16:53:59.484" v="47" actId="26606"/>
          <ac:spMkLst>
            <pc:docMk/>
            <pc:sldMk cId="2020204236" sldId="258"/>
            <ac:spMk id="2" creationId="{02E99F14-2EC3-AA86-8916-6A308AD201B3}"/>
          </ac:spMkLst>
        </pc:spChg>
        <pc:spChg chg="del">
          <ac:chgData name="Vlad Timpau" userId="0328ea156bdb0820" providerId="LiveId" clId="{76B17E00-43C7-4A7F-A74D-59F7AEBDE9BF}" dt="2023-12-08T16:53:13.640" v="37" actId="931"/>
          <ac:spMkLst>
            <pc:docMk/>
            <pc:sldMk cId="2020204236" sldId="258"/>
            <ac:spMk id="3" creationId="{6BB49851-254B-BFD1-7B00-00AE7358079E}"/>
          </ac:spMkLst>
        </pc:spChg>
        <pc:spChg chg="add">
          <ac:chgData name="Vlad Timpau" userId="0328ea156bdb0820" providerId="LiveId" clId="{76B17E00-43C7-4A7F-A74D-59F7AEBDE9BF}" dt="2023-12-08T16:53:59.484" v="47" actId="26606"/>
          <ac:spMkLst>
            <pc:docMk/>
            <pc:sldMk cId="2020204236" sldId="258"/>
            <ac:spMk id="10" creationId="{42A4FC2C-047E-45A5-965D-8E1E3BF09BC6}"/>
          </ac:spMkLst>
        </pc:spChg>
        <pc:picChg chg="add mod">
          <ac:chgData name="Vlad Timpau" userId="0328ea156bdb0820" providerId="LiveId" clId="{76B17E00-43C7-4A7F-A74D-59F7AEBDE9BF}" dt="2023-12-08T16:53:59.484" v="47" actId="26606"/>
          <ac:picMkLst>
            <pc:docMk/>
            <pc:sldMk cId="2020204236" sldId="258"/>
            <ac:picMk id="5" creationId="{7856AC75-0CB0-C9A0-357F-856DAFAF6068}"/>
          </ac:picMkLst>
        </pc:picChg>
      </pc:sldChg>
      <pc:sldChg chg="delSp modSp new mod ord">
        <pc:chgData name="Vlad Timpau" userId="0328ea156bdb0820" providerId="LiveId" clId="{76B17E00-43C7-4A7F-A74D-59F7AEBDE9BF}" dt="2023-12-09T15:45:38.108" v="592" actId="27636"/>
        <pc:sldMkLst>
          <pc:docMk/>
          <pc:sldMk cId="693424372" sldId="259"/>
        </pc:sldMkLst>
        <pc:spChg chg="del mod">
          <ac:chgData name="Vlad Timpau" userId="0328ea156bdb0820" providerId="LiveId" clId="{76B17E00-43C7-4A7F-A74D-59F7AEBDE9BF}" dt="2023-12-09T15:15:24.366" v="290" actId="478"/>
          <ac:spMkLst>
            <pc:docMk/>
            <pc:sldMk cId="693424372" sldId="259"/>
            <ac:spMk id="2" creationId="{5B94DB2B-0716-805B-343D-5C268B703DE6}"/>
          </ac:spMkLst>
        </pc:spChg>
        <pc:spChg chg="mod">
          <ac:chgData name="Vlad Timpau" userId="0328ea156bdb0820" providerId="LiveId" clId="{76B17E00-43C7-4A7F-A74D-59F7AEBDE9BF}" dt="2023-12-09T15:45:38.108" v="592" actId="27636"/>
          <ac:spMkLst>
            <pc:docMk/>
            <pc:sldMk cId="693424372" sldId="259"/>
            <ac:spMk id="3" creationId="{FC6C5D7F-B110-7532-86C1-CACCF20EBA6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392779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2363733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2832189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CD80EB-F123-4A9A-A6E6-34A9938BDB20}"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85759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CD80EB-F123-4A9A-A6E6-34A9938BDB20}" type="datetimeFigureOut">
              <a:rPr lang="en-GB" smtClean="0"/>
              <a:t>09/12/2023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348699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CD80EB-F123-4A9A-A6E6-34A9938BDB20}" type="datetimeFigureOut">
              <a:rPr lang="en-GB" smtClean="0"/>
              <a:t>09/12/2023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767384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CD80EB-F123-4A9A-A6E6-34A9938BDB20}" type="datetimeFigureOut">
              <a:rPr lang="en-GB" smtClean="0"/>
              <a:t>09/12/2023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663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CD80EB-F123-4A9A-A6E6-34A9938BDB20}"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291746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CD80EB-F123-4A9A-A6E6-34A9938BDB20}"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838496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3423685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85327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2913217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4989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820425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1712938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CD80EB-F123-4A9A-A6E6-34A9938BDB20}"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05C-8C5F-4FD9-8CB8-FDFC24AA9B28}" type="slidenum">
              <a:rPr lang="en-GB" smtClean="0"/>
              <a:t>‹#›</a:t>
            </a:fld>
            <a:endParaRPr lang="en-GB"/>
          </a:p>
        </p:txBody>
      </p:sp>
    </p:spTree>
    <p:extLst>
      <p:ext uri="{BB962C8B-B14F-4D97-AF65-F5344CB8AC3E}">
        <p14:creationId xmlns:p14="http://schemas.microsoft.com/office/powerpoint/2010/main" val="884810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CD80EB-F123-4A9A-A6E6-34A9938BDB20}" type="datetimeFigureOut">
              <a:rPr lang="en-GB" smtClean="0"/>
              <a:t>09/12/2023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27205C-8C5F-4FD9-8CB8-FDFC24AA9B28}" type="slidenum">
              <a:rPr lang="en-GB" smtClean="0"/>
              <a:t>‹#›</a:t>
            </a:fld>
            <a:endParaRPr lang="en-GB"/>
          </a:p>
        </p:txBody>
      </p:sp>
    </p:spTree>
    <p:extLst>
      <p:ext uri="{BB962C8B-B14F-4D97-AF65-F5344CB8AC3E}">
        <p14:creationId xmlns:p14="http://schemas.microsoft.com/office/powerpoint/2010/main" val="296904684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ibusinessinfo.co.uk/content/advantages-and-disadvantages-digital-marketing" TargetMode="External"/><Relationship Id="rId2" Type="http://schemas.openxmlformats.org/officeDocument/2006/relationships/hyperlink" Target="https://hingemarketing.com/blog/story/top-10-advantages-of-online-marketing-for-professional-services"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digitalcatalyst.in/blog/what-are-the-main-advantages-and-disadvantages-of-digit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6609-A78C-7523-260C-75CFC2B9A6FE}"/>
              </a:ext>
            </a:extLst>
          </p:cNvPr>
          <p:cNvSpPr>
            <a:spLocks noGrp="1"/>
          </p:cNvSpPr>
          <p:nvPr>
            <p:ph type="ctrTitle"/>
          </p:nvPr>
        </p:nvSpPr>
        <p:spPr/>
        <p:txBody>
          <a:bodyPr/>
          <a:lstStyle/>
          <a:p>
            <a:r>
              <a:rPr lang="en-GB" dirty="0"/>
              <a:t>/</a:t>
            </a:r>
          </a:p>
        </p:txBody>
      </p:sp>
      <p:sp>
        <p:nvSpPr>
          <p:cNvPr id="3" name="Subtitle 2">
            <a:extLst>
              <a:ext uri="{FF2B5EF4-FFF2-40B4-BE49-F238E27FC236}">
                <a16:creationId xmlns:a16="http://schemas.microsoft.com/office/drawing/2014/main" id="{5C452150-8D0B-A5EC-1D29-B25C1364DC8A}"/>
              </a:ext>
            </a:extLst>
          </p:cNvPr>
          <p:cNvSpPr>
            <a:spLocks noGrp="1"/>
          </p:cNvSpPr>
          <p:nvPr>
            <p:ph type="subTitle" idx="1"/>
          </p:nvPr>
        </p:nvSpPr>
        <p:spPr>
          <a:xfrm>
            <a:off x="294468" y="619932"/>
            <a:ext cx="5269423" cy="2809068"/>
          </a:xfrm>
        </p:spPr>
        <p:txBody>
          <a:bodyPr/>
          <a:lstStyle/>
          <a:p>
            <a:r>
              <a:rPr lang="en-GB" b="1" dirty="0"/>
              <a:t>Building a sustainable marketing relationship</a:t>
            </a:r>
          </a:p>
          <a:p>
            <a:r>
              <a:rPr lang="en-GB" b="1" dirty="0"/>
              <a:t>Digital Marketing Tesco case study</a:t>
            </a:r>
          </a:p>
          <a:p>
            <a:r>
              <a:rPr lang="en-GB" b="1" dirty="0"/>
              <a:t>Vlad Timpau 2208334</a:t>
            </a:r>
          </a:p>
          <a:p>
            <a:endParaRPr lang="en-GB" b="1" dirty="0"/>
          </a:p>
        </p:txBody>
      </p:sp>
      <p:pic>
        <p:nvPicPr>
          <p:cNvPr id="5" name="Picture 4" descr="A red and blue logo&#10;&#10;Description automatically generated">
            <a:extLst>
              <a:ext uri="{FF2B5EF4-FFF2-40B4-BE49-F238E27FC236}">
                <a16:creationId xmlns:a16="http://schemas.microsoft.com/office/drawing/2014/main" id="{D2C5122D-D077-1CEE-BE8A-70F026D9F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3891" y="260166"/>
            <a:ext cx="6627222" cy="4111993"/>
          </a:xfrm>
          <a:prstGeom prst="rect">
            <a:avLst/>
          </a:prstGeom>
        </p:spPr>
      </p:pic>
      <p:sp>
        <p:nvSpPr>
          <p:cNvPr id="4" name="TextBox 3">
            <a:extLst>
              <a:ext uri="{FF2B5EF4-FFF2-40B4-BE49-F238E27FC236}">
                <a16:creationId xmlns:a16="http://schemas.microsoft.com/office/drawing/2014/main" id="{3A2D07FC-CD19-B0BC-BD63-EF1BDA742CA9}"/>
              </a:ext>
            </a:extLst>
          </p:cNvPr>
          <p:cNvSpPr txBox="1"/>
          <p:nvPr/>
        </p:nvSpPr>
        <p:spPr>
          <a:xfrm>
            <a:off x="1224366" y="4587498"/>
            <a:ext cx="10600841" cy="1323439"/>
          </a:xfrm>
          <a:prstGeom prst="rect">
            <a:avLst/>
          </a:prstGeom>
          <a:noFill/>
        </p:spPr>
        <p:txBody>
          <a:bodyPr wrap="square" rtlCol="0">
            <a:spAutoFit/>
          </a:bodyPr>
          <a:lstStyle/>
          <a:p>
            <a:r>
              <a:rPr lang="en-GB" sz="2000" b="0" i="1" dirty="0">
                <a:effectLst/>
              </a:rPr>
              <a:t>‘’Digital marketing, also called online marketing, is the promotion of brands to connect with potential customers using the internet and other forms of digital communication. This includes not only </a:t>
            </a:r>
            <a:r>
              <a:rPr lang="en-GB" sz="2000" i="1" dirty="0"/>
              <a:t>email</a:t>
            </a:r>
            <a:r>
              <a:rPr lang="en-GB" sz="2000" b="0" i="1" dirty="0">
                <a:effectLst/>
              </a:rPr>
              <a:t>, </a:t>
            </a:r>
            <a:r>
              <a:rPr lang="en-GB" sz="2000" i="1" dirty="0"/>
              <a:t>social media</a:t>
            </a:r>
            <a:r>
              <a:rPr lang="en-GB" sz="2000" b="0" i="1" dirty="0">
                <a:effectLst/>
              </a:rPr>
              <a:t>, and web-based advertising, but also text and multimedia messages as a marketing channel.’’ </a:t>
            </a:r>
            <a:r>
              <a:rPr lang="en-GB" sz="2000" b="1" i="1" dirty="0">
                <a:effectLst/>
              </a:rPr>
              <a:t>Simon Kingsnorth –Digital Marketing Strategy 3th edition 2022</a:t>
            </a:r>
            <a:endParaRPr lang="en-GB" sz="2000" b="1" i="1" dirty="0"/>
          </a:p>
        </p:txBody>
      </p:sp>
    </p:spTree>
    <p:extLst>
      <p:ext uri="{BB962C8B-B14F-4D97-AF65-F5344CB8AC3E}">
        <p14:creationId xmlns:p14="http://schemas.microsoft.com/office/powerpoint/2010/main" val="2366577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6C5D7F-B110-7532-86C1-CACCF20EBA6B}"/>
              </a:ext>
            </a:extLst>
          </p:cNvPr>
          <p:cNvSpPr>
            <a:spLocks noGrp="1"/>
          </p:cNvSpPr>
          <p:nvPr>
            <p:ph idx="1"/>
          </p:nvPr>
        </p:nvSpPr>
        <p:spPr>
          <a:xfrm>
            <a:off x="0" y="178232"/>
            <a:ext cx="11964692" cy="6408548"/>
          </a:xfrm>
        </p:spPr>
        <p:txBody>
          <a:bodyPr>
            <a:normAutofit lnSpcReduction="10000"/>
          </a:bodyPr>
          <a:lstStyle/>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Advantages of digital marketing : </a:t>
            </a:r>
          </a:p>
          <a:p>
            <a:pPr marL="0" indent="0">
              <a:buNone/>
            </a:pPr>
            <a:r>
              <a:rPr lang="en-GB" sz="1800" b="1" i="0" u="none" strike="noStrike" dirty="0">
                <a:solidFill>
                  <a:srgbClr val="000000"/>
                </a:solidFill>
                <a:effectLst/>
              </a:rPr>
              <a:t>According to </a:t>
            </a:r>
            <a:r>
              <a:rPr lang="en-GB" sz="1800" b="1" i="0" u="none" strike="noStrike" dirty="0" err="1">
                <a:solidFill>
                  <a:srgbClr val="000000"/>
                </a:solidFill>
                <a:effectLst/>
              </a:rPr>
              <a:t>Veleva</a:t>
            </a:r>
            <a:r>
              <a:rPr lang="en-GB" sz="1800" b="1" i="0" u="none" strike="noStrike" dirty="0">
                <a:solidFill>
                  <a:srgbClr val="000000"/>
                </a:solidFill>
                <a:effectLst/>
              </a:rPr>
              <a:t> and </a:t>
            </a:r>
            <a:r>
              <a:rPr lang="en-GB" sz="1800" b="1" i="0" u="none" strike="noStrike" dirty="0" err="1">
                <a:solidFill>
                  <a:srgbClr val="000000"/>
                </a:solidFill>
                <a:effectLst/>
              </a:rPr>
              <a:t>Tsvetanova</a:t>
            </a:r>
            <a:r>
              <a:rPr lang="en-GB" sz="1800" b="1" i="0" u="none" strike="noStrike" dirty="0">
                <a:solidFill>
                  <a:srgbClr val="000000"/>
                </a:solidFill>
                <a:ea typeface="Calibri" panose="020F0502020204030204" pitchFamily="34" charset="0"/>
                <a:cs typeface="Times New Roman" panose="02020603050405020304" pitchFamily="18" charset="0"/>
              </a:rPr>
              <a:t> </a:t>
            </a:r>
            <a:r>
              <a:rPr lang="en-GB" sz="1800" b="1" dirty="0">
                <a:solidFill>
                  <a:srgbClr val="000000"/>
                </a:solidFill>
                <a:ea typeface="Calibri" panose="020F0502020204030204" pitchFamily="34" charset="0"/>
                <a:cs typeface="Times New Roman" panose="02020603050405020304" pitchFamily="18" charset="0"/>
              </a:rPr>
              <a:t>(2020. p6) </a:t>
            </a:r>
            <a:r>
              <a:rPr lang="en-GB" sz="1800" kern="100" dirty="0">
                <a:effectLst/>
                <a:ea typeface="Calibri" panose="020F0502020204030204" pitchFamily="34" charset="0"/>
                <a:cs typeface="Times New Roman" panose="02020603050405020304" pitchFamily="18" charset="0"/>
              </a:rPr>
              <a:t>Increases the traffic to the companies' websites - through the development of qualitative online advertisements, Internet publications, related to the company's activity, etc. Thus creating an engagement of the users with the thematic content provided for them. As a result, the interest in the offered products/services increases and the sales go up too</a:t>
            </a:r>
          </a:p>
          <a:p>
            <a:pPr marL="0" indent="0">
              <a:buNone/>
            </a:pPr>
            <a:r>
              <a:rPr lang="en-GB" sz="1800" b="1" kern="100" cap="all" dirty="0">
                <a:solidFill>
                  <a:srgbClr val="000000"/>
                </a:solidFill>
                <a:effectLst/>
                <a:ea typeface="Calibri" panose="020F0502020204030204" pitchFamily="34" charset="0"/>
                <a:cs typeface="Times New Roman" panose="02020603050405020304" pitchFamily="18" charset="0"/>
              </a:rPr>
              <a:t>LEE FREDERIKSEN, PH.D. (2023) Say </a:t>
            </a:r>
            <a:r>
              <a:rPr lang="en-GB" sz="1800" b="1" kern="0" cap="all" dirty="0">
                <a:solidFill>
                  <a:srgbClr val="010101"/>
                </a:solidFill>
                <a:effectLst/>
                <a:ea typeface="Times New Roman" panose="02020603050405020304" pitchFamily="18" charset="0"/>
                <a:cs typeface="Calibri" panose="020F0502020204030204" pitchFamily="34" charset="0"/>
              </a:rPr>
              <a:t>YOU CAN USE ONLINE MARKETING TO ESTABLISH AND BUILD RELATIONSHIPS MORE EFFECTIVELY. :</a:t>
            </a:r>
            <a:r>
              <a:rPr lang="en-GB" sz="1800" kern="0" dirty="0">
                <a:solidFill>
                  <a:srgbClr val="010101"/>
                </a:solidFill>
                <a:effectLst/>
                <a:ea typeface="Times New Roman" panose="02020603050405020304" pitchFamily="18" charset="0"/>
                <a:cs typeface="Times New Roman" panose="02020603050405020304" pitchFamily="18" charset="0"/>
              </a:rPr>
              <a:t>Online marketing allows you to create new relationships in a targeted way that simply wasn’t possible twenty years ago. Email marketing, </a:t>
            </a:r>
            <a:r>
              <a:rPr lang="en-GB" sz="1800" kern="0" dirty="0">
                <a:solidFill>
                  <a:srgbClr val="010101"/>
                </a:solidFill>
                <a:ea typeface="Times New Roman" panose="02020603050405020304" pitchFamily="18" charset="0"/>
                <a:cs typeface="Times New Roman" panose="02020603050405020304" pitchFamily="18" charset="0"/>
              </a:rPr>
              <a:t>keyword phrase  targeting </a:t>
            </a:r>
            <a:r>
              <a:rPr lang="en-GB" sz="1800" kern="0" dirty="0">
                <a:solidFill>
                  <a:srgbClr val="010101"/>
                </a:solidFill>
                <a:effectLst/>
                <a:ea typeface="Times New Roman" panose="02020603050405020304" pitchFamily="18" charset="0"/>
                <a:cs typeface="Times New Roman" panose="02020603050405020304" pitchFamily="18" charset="0"/>
              </a:rPr>
              <a:t> , and other strategies can help you target a tailored message with laser precision to, say, the CIOs of the hundred largest businesses in your industry.</a:t>
            </a:r>
            <a:endParaRPr lang="en-GB" sz="1800" kern="100" dirty="0">
              <a:effectLst/>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Disadvantages of digital marketing</a:t>
            </a:r>
          </a:p>
          <a:p>
            <a:pPr marL="0" indent="0">
              <a:spcAft>
                <a:spcPts val="300"/>
              </a:spcAft>
              <a:buNone/>
            </a:pPr>
            <a:r>
              <a:rPr lang="en-GB" sz="1800" dirty="0"/>
              <a:t>According to </a:t>
            </a:r>
            <a:r>
              <a:rPr lang="en-GB" sz="1800" dirty="0">
                <a:effectLst/>
                <a:ea typeface="Calibri" panose="020F0502020204030204" pitchFamily="34" charset="0"/>
                <a:cs typeface="Times New Roman" panose="02020603050405020304" pitchFamily="18" charset="0"/>
              </a:rPr>
              <a:t>nibusinessinfo.co.uk </a:t>
            </a:r>
            <a:r>
              <a:rPr lang="en-GB" sz="1800" dirty="0">
                <a:solidFill>
                  <a:srgbClr val="000000"/>
                </a:solidFill>
                <a:effectLst/>
                <a:ea typeface="Times New Roman" panose="02020603050405020304" pitchFamily="18" charset="0"/>
              </a:rPr>
              <a:t>Skills and training</a:t>
            </a:r>
            <a:endParaRPr lang="en-GB" sz="1800" dirty="0">
              <a:effectLst/>
              <a:ea typeface="Times New Roman" panose="02020603050405020304" pitchFamily="18" charset="0"/>
            </a:endParaRPr>
          </a:p>
          <a:p>
            <a:pPr marL="0" indent="0">
              <a:buNone/>
            </a:pPr>
            <a:r>
              <a:rPr lang="en-GB" sz="1800" dirty="0">
                <a:solidFill>
                  <a:srgbClr val="4A4A4A"/>
                </a:solidFill>
                <a:effectLst/>
                <a:ea typeface="Calibri" panose="020F0502020204030204" pitchFamily="34" charset="0"/>
              </a:rPr>
              <a:t>You will need to ensure that your staff have the right knowledge and expertise to carry out digital marketing with success. Tools, platforms and trends change rapidly and it's vital that you keep up-to-date </a:t>
            </a:r>
          </a:p>
          <a:p>
            <a:pPr marL="0" indent="0">
              <a:buNone/>
            </a:pPr>
            <a:r>
              <a:rPr lang="en-GB" sz="1800" dirty="0">
                <a:solidFill>
                  <a:srgbClr val="4A4A4A"/>
                </a:solidFill>
                <a:ea typeface="Calibri" panose="020F0502020204030204" pitchFamily="34" charset="0"/>
              </a:rPr>
              <a:t>Deepak G. (may 2023) say </a:t>
            </a:r>
            <a:r>
              <a:rPr lang="en-GB" sz="1800" dirty="0">
                <a:solidFill>
                  <a:srgbClr val="2D2D2D"/>
                </a:solidFill>
                <a:effectLst/>
                <a:ea typeface="Times New Roman" panose="02020603050405020304" pitchFamily="18" charset="0"/>
              </a:rPr>
              <a:t>The digital marketing campaign should be well thought out, stand out, grab attention, and impact the target audience since the competition has grown many folds recently. Any monotonous approach or repeated method will drive the brand out of the competition in no time. Digital marketing campaigns have become very competitive. Thus, brands must be relevant to the customers’ needs and be quick in responding.</a:t>
            </a:r>
            <a:endParaRPr lang="en-GB" sz="1800" dirty="0">
              <a:effectLst/>
              <a:ea typeface="Times New Roman" panose="02020603050405020304" pitchFamily="18" charset="0"/>
            </a:endParaRPr>
          </a:p>
          <a:p>
            <a:pPr marL="0" indent="0">
              <a:buNone/>
            </a:pPr>
            <a:endParaRPr lang="en-GB" sz="1800" dirty="0"/>
          </a:p>
        </p:txBody>
      </p:sp>
    </p:spTree>
    <p:extLst>
      <p:ext uri="{BB962C8B-B14F-4D97-AF65-F5344CB8AC3E}">
        <p14:creationId xmlns:p14="http://schemas.microsoft.com/office/powerpoint/2010/main" val="693424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A59F-956D-58BA-770F-8C0D42D96978}"/>
              </a:ext>
            </a:extLst>
          </p:cNvPr>
          <p:cNvSpPr>
            <a:spLocks noGrp="1"/>
          </p:cNvSpPr>
          <p:nvPr>
            <p:ph type="title"/>
          </p:nvPr>
        </p:nvSpPr>
        <p:spPr>
          <a:xfrm>
            <a:off x="2849562" y="609600"/>
            <a:ext cx="6424440" cy="1320800"/>
          </a:xfrm>
        </p:spPr>
        <p:txBody>
          <a:bodyPr>
            <a:normAutofit/>
          </a:bodyPr>
          <a:lstStyle/>
          <a:p>
            <a:r>
              <a:rPr lang="en-GB" b="1"/>
              <a:t>Reference:</a:t>
            </a:r>
          </a:p>
        </p:txBody>
      </p:sp>
      <p:sp>
        <p:nvSpPr>
          <p:cNvPr id="4" name="Content Placeholder 3">
            <a:extLst>
              <a:ext uri="{FF2B5EF4-FFF2-40B4-BE49-F238E27FC236}">
                <a16:creationId xmlns:a16="http://schemas.microsoft.com/office/drawing/2014/main" id="{E8D94927-71F1-3B68-2A0E-7415270BA1A3}"/>
              </a:ext>
            </a:extLst>
          </p:cNvPr>
          <p:cNvSpPr>
            <a:spLocks noGrp="1"/>
          </p:cNvSpPr>
          <p:nvPr>
            <p:ph idx="1"/>
          </p:nvPr>
        </p:nvSpPr>
        <p:spPr>
          <a:xfrm>
            <a:off x="2849562" y="2160589"/>
            <a:ext cx="6424440" cy="3880773"/>
          </a:xfrm>
        </p:spPr>
        <p:txBody>
          <a:bodyPr>
            <a:normAutofit/>
          </a:bodyPr>
          <a:lstStyle/>
          <a:p>
            <a:pPr>
              <a:lnSpc>
                <a:spcPct val="90000"/>
              </a:lnSpc>
            </a:pPr>
            <a:r>
              <a:rPr lang="en-GB" b="1" i="1">
                <a:effectLst/>
              </a:rPr>
              <a:t>Simon Kingsnorth –Digital Marketing Strategy 3th edition 2022</a:t>
            </a:r>
          </a:p>
          <a:p>
            <a:pPr>
              <a:lnSpc>
                <a:spcPct val="90000"/>
              </a:lnSpc>
            </a:pPr>
            <a:r>
              <a:rPr lang="en-GB" b="1" i="0" u="none" strike="noStrike" err="1">
                <a:effectLst/>
              </a:rPr>
              <a:t>Veleva</a:t>
            </a:r>
            <a:r>
              <a:rPr lang="en-GB" b="1" i="0" u="none" strike="noStrike">
                <a:effectLst/>
              </a:rPr>
              <a:t>, S.S. and </a:t>
            </a:r>
            <a:r>
              <a:rPr lang="en-GB" b="1" i="0" u="none" strike="noStrike" err="1">
                <a:effectLst/>
              </a:rPr>
              <a:t>Tsvetanova</a:t>
            </a:r>
            <a:r>
              <a:rPr lang="en-GB" b="1" i="0" u="none" strike="noStrike">
                <a:effectLst/>
              </a:rPr>
              <a:t>, A.I. 2020 ‘Characteristics of the digital marketing advantages and disadvantages’, </a:t>
            </a:r>
            <a:r>
              <a:rPr lang="en-GB" b="1" i="1" u="none" strike="noStrike">
                <a:effectLst/>
              </a:rPr>
              <a:t>IOP conference series. Materials Science and Engineering</a:t>
            </a:r>
            <a:r>
              <a:rPr lang="en-GB" b="1" i="0" u="none" strike="noStrike">
                <a:effectLst/>
              </a:rPr>
              <a:t>, 940(1), pp. 12065-. </a:t>
            </a:r>
            <a:r>
              <a:rPr lang="en-GB" b="1" i="0">
                <a:effectLst/>
              </a:rPr>
              <a:t>​</a:t>
            </a:r>
          </a:p>
          <a:p>
            <a:pPr>
              <a:lnSpc>
                <a:spcPct val="90000"/>
              </a:lnSpc>
            </a:pPr>
            <a:r>
              <a:rPr lang="en-GB" b="1" cap="all"/>
              <a:t>LEE F</a:t>
            </a:r>
            <a:r>
              <a:rPr lang="en-GB" b="1" i="0" cap="all">
                <a:effectLst/>
              </a:rPr>
              <a:t>REDERIKSEN(2023) </a:t>
            </a:r>
            <a:r>
              <a:rPr lang="en-GB" b="1" u="sng">
                <a:hlinkClick r:id="rId2">
                  <a:extLst>
                    <a:ext uri="{A12FA001-AC4F-418D-AE19-62706E023703}">
                      <ahyp:hlinkClr xmlns:ahyp="http://schemas.microsoft.com/office/drawing/2018/hyperlinkcolor" val="tx"/>
                    </a:ext>
                  </a:extLst>
                </a:hlinkClick>
              </a:rPr>
              <a:t>Top 10 Advantages of Online Marketing for Professional Services - Hinge Marketing</a:t>
            </a:r>
            <a:endParaRPr lang="en-GB" b="1" u="sng"/>
          </a:p>
          <a:p>
            <a:pPr>
              <a:lnSpc>
                <a:spcPct val="90000"/>
              </a:lnSpc>
            </a:pPr>
            <a:r>
              <a:rPr lang="en-GB" b="1">
                <a:hlinkClick r:id="rId3">
                  <a:extLst>
                    <a:ext uri="{A12FA001-AC4F-418D-AE19-62706E023703}">
                      <ahyp:hlinkClr xmlns:ahyp="http://schemas.microsoft.com/office/drawing/2018/hyperlinkcolor" val="tx"/>
                    </a:ext>
                  </a:extLst>
                </a:hlinkClick>
              </a:rPr>
              <a:t>Advantages and disadvantages of digital marketing | nibusinessinfo.co.uk</a:t>
            </a:r>
            <a:r>
              <a:rPr lang="en-GB" b="1"/>
              <a:t> (2023)</a:t>
            </a:r>
          </a:p>
          <a:p>
            <a:pPr>
              <a:lnSpc>
                <a:spcPct val="90000"/>
              </a:lnSpc>
            </a:pPr>
            <a:r>
              <a:rPr lang="en-GB" b="1">
                <a:effectLst/>
                <a:ea typeface="Calibri" panose="020F0502020204030204" pitchFamily="34" charset="0"/>
                <a:cs typeface="Times New Roman" panose="02020603050405020304" pitchFamily="18" charset="0"/>
              </a:rPr>
              <a:t>Deepak G (may 2023)  </a:t>
            </a:r>
            <a:r>
              <a:rPr lang="en-GB" b="1">
                <a:hlinkClick r:id="rId4">
                  <a:extLst>
                    <a:ext uri="{A12FA001-AC4F-418D-AE19-62706E023703}">
                      <ahyp:hlinkClr xmlns:ahyp="http://schemas.microsoft.com/office/drawing/2018/hyperlinkcolor" val="tx"/>
                    </a:ext>
                  </a:extLst>
                </a:hlinkClick>
              </a:rPr>
              <a:t>What Are the Main Advantages and Disadvantages of Digital Marketing – Digital Catalyst</a:t>
            </a:r>
            <a:endParaRPr lang="en-GB" b="1" u="sng"/>
          </a:p>
        </p:txBody>
      </p:sp>
      <p:pic>
        <p:nvPicPr>
          <p:cNvPr id="7" name="Picture 6" descr="Graphs on a display with reflection of office">
            <a:extLst>
              <a:ext uri="{FF2B5EF4-FFF2-40B4-BE49-F238E27FC236}">
                <a16:creationId xmlns:a16="http://schemas.microsoft.com/office/drawing/2014/main" id="{517D851F-7BFC-EE02-7F99-92376ABC9D7B}"/>
              </a:ext>
            </a:extLst>
          </p:cNvPr>
          <p:cNvPicPr>
            <a:picLocks noChangeAspect="1"/>
          </p:cNvPicPr>
          <p:nvPr/>
        </p:nvPicPr>
        <p:blipFill rotWithShape="1">
          <a:blip r:embed="rId5"/>
          <a:srcRect l="32683" r="40744"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1881862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466</Words>
  <Application>Microsoft Office PowerPoint</Application>
  <PresentationFormat>Widescreen</PresentationFormat>
  <Paragraphs>20</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Trebuchet MS</vt:lpstr>
      <vt:lpstr>Wingdings 3</vt:lpstr>
      <vt:lpstr>Facet</vt:lpstr>
      <vt:lpstr>/</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Vlad Timpau</dc:creator>
  <cp:lastModifiedBy>Vlad Timpau</cp:lastModifiedBy>
  <cp:revision>1</cp:revision>
  <dcterms:created xsi:type="dcterms:W3CDTF">2023-12-08T15:28:09Z</dcterms:created>
  <dcterms:modified xsi:type="dcterms:W3CDTF">2023-12-09T15:45:46Z</dcterms:modified>
</cp:coreProperties>
</file>