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399" r:id="rId5"/>
    <p:sldId id="452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1" r:id="rId15"/>
    <p:sldId id="462" r:id="rId16"/>
    <p:sldId id="463" r:id="rId17"/>
    <p:sldId id="477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73" r:id="rId27"/>
    <p:sldId id="474" r:id="rId28"/>
    <p:sldId id="475" r:id="rId29"/>
    <p:sldId id="478" r:id="rId30"/>
    <p:sldId id="480" r:id="rId31"/>
    <p:sldId id="481" r:id="rId32"/>
    <p:sldId id="476" r:id="rId33"/>
    <p:sldId id="451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93" d="100"/>
          <a:sy n="93" d="100"/>
        </p:scale>
        <p:origin x="2133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differences.com/difference-between-view-and-materialized-view.html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1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89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27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r>
              <a:rPr lang="en-GB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CREATE VIEW statement cannot include the ORDER BY</a:t>
            </a:r>
            <a:r>
              <a:rPr lang="en-GB" baseline="0" dirty="0"/>
              <a:t> clause!!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</a:t>
            </a:r>
            <a:r>
              <a:rPr lang="en-GB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https://docs.microsoft.com/en-us/sql/t-sql/statements/create-view-transact-sql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https://www.w3schools.com/sql/sql_view.asp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65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easier to use alias names instead as part of the SELECT statement as then you only specify the new names for columns that need new/different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634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aseline="0" dirty="0"/>
              <a:t>Vertical views provide a mechanism to provide the users and user groups with virtual tables composed of only the columns they need.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80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905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Some DBMSs support a different version DROP VIEW </a:t>
            </a:r>
            <a:r>
              <a:rPr lang="en-GB" dirty="0" err="1"/>
              <a:t>ViewName</a:t>
            </a:r>
            <a:r>
              <a:rPr lang="en-GB" dirty="0"/>
              <a:t> 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CASCADE is specified: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All related dependent objects (all objects that reference the view) are deleted.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That is, any views, and other database objects, defined using the view are also deleted.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there are any objects that depend on the view for their continued existence, the command is rejected.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1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answer to this question</a:t>
            </a:r>
            <a:r>
              <a:rPr lang="en-GB" baseline="0" dirty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462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73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https://techdifferences.com/difference-between-view-and-materialized-view.html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67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Definition Language (DDL): Views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12: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dirty="0" smtClean="0"/>
              <a:t>18-Nov-2019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  <a:p>
            <a:pPr lvl="1"/>
            <a:r>
              <a:rPr lang="en-GB" dirty="0"/>
              <a:t>Vertical Views</a:t>
            </a:r>
          </a:p>
          <a:p>
            <a:pPr lvl="1"/>
            <a:r>
              <a:rPr lang="en-GB" dirty="0"/>
              <a:t>Horizontal Views</a:t>
            </a:r>
          </a:p>
          <a:p>
            <a:r>
              <a:rPr lang="en-GB" dirty="0"/>
              <a:t>Advantages and Disadvantages of Views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0EBE-CCBD-4F11-A4D4-62A68284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E79C-F97D-454F-8108-CB66E28A7C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r>
              <a:rPr lang="en-GB" dirty="0"/>
              <a:t>Views are derived from base relations (tables).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table, whose rows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relations to produce another relation.</a:t>
            </a:r>
          </a:p>
          <a:p>
            <a:pPr lvl="1"/>
            <a:r>
              <a:rPr lang="en-GB" dirty="0"/>
              <a:t>Any changes made to base relations that affect </a:t>
            </a:r>
            <a:r>
              <a:rPr lang="en-GB" i="1" dirty="0"/>
              <a:t>existing</a:t>
            </a:r>
            <a:r>
              <a:rPr lang="en-GB" dirty="0"/>
              <a:t> view attributes (columns) are immediately reflected in the </a:t>
            </a:r>
            <a:r>
              <a:rPr lang="en-GB" dirty="0" smtClean="0"/>
              <a:t>view as it is a dynamic result.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38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5B15-1EC1-4B0E-B212-77D36046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CC5B-A53D-4020-BDB2-74C434D1291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a view is a </a:t>
            </a:r>
            <a:r>
              <a:rPr lang="en-GB" b="1" dirty="0"/>
              <a:t>saved, reusable, defined query </a:t>
            </a:r>
            <a:r>
              <a:rPr lang="en-GB" dirty="0"/>
              <a:t>on one or more base tables and/or views.</a:t>
            </a:r>
          </a:p>
          <a:p>
            <a:r>
              <a:rPr lang="en-GB" dirty="0"/>
              <a:t>A view is a virtual relation and does not necessarily exist in the database but can be produced upon request by a particular user, at the time of request.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67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137234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A group of users might need Branch rows that also contain the names of managers as well as other columns in Branch.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86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Users are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</a:t>
            </a:r>
            <a:r>
              <a:rPr lang="en-GB" b="1" i="1" dirty="0"/>
              <a:t>Branch Number</a:t>
            </a:r>
            <a:r>
              <a:rPr lang="en-GB" dirty="0"/>
              <a:t>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their branch manages.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22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(query) that defines the view.</a:t>
            </a:r>
          </a:p>
          <a:p>
            <a:r>
              <a:rPr lang="en-GB" dirty="0"/>
              <a:t>A ‘new’ column name can be assigned to each column in a view, specified as a list before the select statement.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F351-618B-4BE3-815C-4AB4EF83845A}"/>
              </a:ext>
            </a:extLst>
          </p:cNvPr>
          <p:cNvSpPr txBox="1"/>
          <p:nvPr/>
        </p:nvSpPr>
        <p:spPr>
          <a:xfrm>
            <a:off x="4659283" y="6241533"/>
            <a:ext cx="410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WITH CHECK OPTION is discussed later.</a:t>
            </a:r>
          </a:p>
        </p:txBody>
      </p:sp>
    </p:spTree>
    <p:extLst>
      <p:ext uri="{BB962C8B-B14F-4D97-AF65-F5344CB8AC3E}">
        <p14:creationId xmlns:p14="http://schemas.microsoft.com/office/powerpoint/2010/main" val="364953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two or more columns may have the same name, e.g.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New column names can be specified as a list before the select statement.</a:t>
            </a:r>
            <a:endParaRPr lang="en-GB" dirty="0"/>
          </a:p>
          <a:p>
            <a:r>
              <a:rPr lang="en-GB" b="1" i="1" dirty="0"/>
              <a:t>It </a:t>
            </a:r>
            <a:r>
              <a:rPr lang="en-GB" b="1" i="1" dirty="0" smtClean="0"/>
              <a:t>is </a:t>
            </a:r>
            <a:r>
              <a:rPr lang="en-GB" b="1" i="1" dirty="0"/>
              <a:t>easier </a:t>
            </a:r>
            <a:r>
              <a:rPr lang="en-GB" dirty="0"/>
              <a:t>to specify new column names in the select statement using </a:t>
            </a:r>
            <a:r>
              <a:rPr lang="en-GB" b="1" dirty="0"/>
              <a:t>alias names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41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76310-79BE-4C7C-844A-734D1A7A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966DE-FFDD-4C55-B56C-48E6B8D0A63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filters selected rows using a </a:t>
            </a:r>
            <a:r>
              <a:rPr lang="en-GB" b="1" dirty="0"/>
              <a:t>WHERE clause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70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EC5DA-0077-4D71-98CD-3FFC4AF1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Horizontal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Contains WHERE Clause to Filter Specific Rows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2101-B15D-40A8-9078-66AE2A5F3B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FFF891-4F79-4CD2-8348-C45044229FD1}"/>
              </a:ext>
            </a:extLst>
          </p:cNvPr>
          <p:cNvSpPr/>
          <p:nvPr/>
        </p:nvSpPr>
        <p:spPr>
          <a:xfrm>
            <a:off x="3779912" y="4725144"/>
            <a:ext cx="3672408" cy="532656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1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ACBB1-E833-48AB-B3EA-BD73197F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D30FE-7328-412A-B555-401F240A7D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Commonly used where the data stored in a table is used by various users and user groups.</a:t>
            </a:r>
          </a:p>
          <a:p>
            <a:r>
              <a:rPr lang="en-GB" dirty="0"/>
              <a:t>Vertical views provide a mechanism to provide the users and user groups with virtual tables composed of only the columns they need.</a:t>
            </a:r>
          </a:p>
          <a:p>
            <a:pPr lvl="1"/>
            <a:r>
              <a:rPr lang="en-GB" dirty="0"/>
              <a:t>You specify only the columns needed by the users as part of the SELECT column list.</a:t>
            </a:r>
          </a:p>
        </p:txBody>
      </p:sp>
    </p:spTree>
    <p:extLst>
      <p:ext uri="{BB962C8B-B14F-4D97-AF65-F5344CB8AC3E}">
        <p14:creationId xmlns:p14="http://schemas.microsoft.com/office/powerpoint/2010/main" val="122268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54D0E-4A05-4A3A-8592-732E60DC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Vertical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Selects Specific Columns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5E62A-5DBB-4467-A916-FB632946F05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Surname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could also be written using the previous view, </a:t>
            </a:r>
            <a:r>
              <a:rPr lang="en-GB" b="1" dirty="0"/>
              <a:t>Branch3ManagerStaff</a:t>
            </a:r>
            <a:r>
              <a:rPr lang="en-GB" dirty="0"/>
              <a:t>,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4A0748-FE87-46B8-A558-3547A8CC4C4D}"/>
              </a:ext>
            </a:extLst>
          </p:cNvPr>
          <p:cNvSpPr/>
          <p:nvPr/>
        </p:nvSpPr>
        <p:spPr>
          <a:xfrm>
            <a:off x="2051720" y="5517232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9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B2E5-D59A-41A8-9DA9-216B2E12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and Joined Views</a:t>
            </a:r>
            <a:br>
              <a:rPr lang="en-GB" dirty="0"/>
            </a:br>
            <a:r>
              <a:rPr lang="en-GB" sz="3100" dirty="0"/>
              <a:t>Using the GROUP BY and JOIN Clauses in a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B305-D8DD-41CB-947F-47D8D0D8BA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umProperties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anagedBy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3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</a:t>
            </a:r>
            <a:r>
              <a:rPr lang="en-GB" dirty="0" smtClean="0"/>
              <a:t>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F536-17A9-413B-8F57-9B718ADF2C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view is removed from the database using the DROP VIEW statement (ISO):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MS SQL Server provides an alternative syntax to first check if the view exists in newer versions.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 EXISTS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938E-0F4C-40F7-82F2-C3FE1DC4C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54FAE-B9C2-469A-80A3-00D86E4836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It ensures that if a </a:t>
            </a:r>
            <a:r>
              <a:rPr lang="en-GB" b="1" i="1" dirty="0"/>
              <a:t>new or updated row fails to satisfy the WHERE clause of the view</a:t>
            </a:r>
            <a:r>
              <a:rPr lang="en-GB" dirty="0"/>
              <a:t>, it is </a:t>
            </a:r>
            <a:r>
              <a:rPr lang="en-GB" u="sng" dirty="0"/>
              <a:t>not added</a:t>
            </a:r>
            <a:r>
              <a:rPr lang="en-GB" dirty="0"/>
              <a:t>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</a:t>
            </a:r>
            <a:r>
              <a:rPr lang="en-GB" dirty="0" smtClean="0"/>
              <a:t>WHERE clause of the </a:t>
            </a:r>
            <a:r>
              <a:rPr lang="en-GB" dirty="0" err="1" smtClean="0"/>
              <a:t>select_statement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90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In a </a:t>
            </a:r>
            <a:r>
              <a:rPr lang="en-GB" b="1" dirty="0"/>
              <a:t>horizontal view</a:t>
            </a:r>
            <a:r>
              <a:rPr lang="en-GB" dirty="0"/>
              <a:t>, rows exist in the view results because </a:t>
            </a:r>
            <a:r>
              <a:rPr lang="en-GB" dirty="0" smtClean="0"/>
              <a:t>they </a:t>
            </a:r>
            <a:r>
              <a:rPr lang="en-GB" b="1" i="1" dirty="0" smtClean="0"/>
              <a:t>satisfy the WHERE condition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Because views are dynamic: </a:t>
            </a:r>
          </a:p>
          <a:p>
            <a:pPr lvl="1"/>
            <a:r>
              <a:rPr lang="en-GB" dirty="0"/>
              <a:t>If a row is altered such that it no longer satisfies the WHERE condition, it will disappear from the view.</a:t>
            </a:r>
          </a:p>
          <a:p>
            <a:pPr lvl="1"/>
            <a:r>
              <a:rPr lang="en-GB" dirty="0"/>
              <a:t>New rows will also appear in a view when an insert or update causes them to satisfy the WHERE condition.</a:t>
            </a:r>
          </a:p>
          <a:p>
            <a:r>
              <a:rPr lang="en-GB" dirty="0"/>
              <a:t>The rows that enter or leave a view are called </a:t>
            </a:r>
            <a:r>
              <a:rPr lang="en-GB" b="1" i="1" dirty="0"/>
              <a:t>migrating rows</a:t>
            </a:r>
            <a:r>
              <a:rPr lang="en-GB" dirty="0"/>
              <a:t>.</a:t>
            </a:r>
          </a:p>
          <a:p>
            <a:r>
              <a:rPr lang="en-GB" dirty="0"/>
              <a:t>Using WITH CHECK OPTION prevents a row from migrating out of (</a:t>
            </a:r>
            <a:r>
              <a:rPr lang="en-GB" b="1" dirty="0"/>
              <a:t>leaving</a:t>
            </a:r>
            <a:r>
              <a:rPr lang="en-GB" dirty="0"/>
              <a:t>) a view.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31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the following view we created earlier: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0D9AD1-6084-4A6B-B07D-9B7A342AD46E}"/>
              </a:ext>
            </a:extLst>
          </p:cNvPr>
          <p:cNvSpPr/>
          <p:nvPr/>
        </p:nvSpPr>
        <p:spPr>
          <a:xfrm>
            <a:off x="1115616" y="4581128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5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as the </a:t>
            </a:r>
            <a:r>
              <a:rPr lang="en-GB" i="1" dirty="0"/>
              <a:t>updated row will no longer be part of this 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this view to insert a new row with a branch number not equal to B0003 as the </a:t>
            </a:r>
            <a:r>
              <a:rPr lang="en-GB" i="1" dirty="0"/>
              <a:t>inserted row will not be part of this view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C5C534-8BFE-496C-9F42-597E9E7335D4}"/>
              </a:ext>
            </a:extLst>
          </p:cNvPr>
          <p:cNvSpPr/>
          <p:nvPr/>
        </p:nvSpPr>
        <p:spPr>
          <a:xfrm>
            <a:off x="1115616" y="3212976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3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included 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4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E667A-CC4D-4678-9532-D35F5A4D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7FA07-9B7C-46E5-8C37-C4A84B067E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Consider the </a:t>
            </a:r>
            <a:r>
              <a:rPr lang="en-GB" dirty="0" smtClean="0"/>
              <a:t>view, </a:t>
            </a:r>
            <a:r>
              <a:rPr lang="en-GB" dirty="0" err="1" smtClean="0"/>
              <a:t>StaffPropertyCount</a:t>
            </a:r>
            <a:r>
              <a:rPr lang="en-GB" dirty="0" smtClean="0"/>
              <a:t>, created earlier. </a:t>
            </a:r>
            <a:r>
              <a:rPr lang="en-GB" dirty="0"/>
              <a:t>If you try to execute the following query, it fails: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What do you think is wrong with this SQL statement?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2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422C-893A-4A0D-9EBB-960AE2B5D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24EA-3F92-4A7C-9E25-E73134440A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a view to be updateable, the DBMS must be able to trace any row or column in the view back to its original row or column in the source table.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The previous query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</a:t>
            </a:r>
            <a:r>
              <a:rPr lang="en-GB" dirty="0" smtClean="0"/>
              <a:t>by </a:t>
            </a:r>
            <a:r>
              <a:rPr lang="en-GB" dirty="0"/>
              <a:t>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4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06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pPr lvl="1"/>
            <a:r>
              <a:rPr lang="en-GB" dirty="0"/>
              <a:t>The user is not aware of the existence of any hidden columns 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403037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30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creation, update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another.</a:t>
            </a:r>
          </a:p>
          <a:p>
            <a:pPr lvl="1"/>
            <a:r>
              <a:rPr lang="en-GB" dirty="0"/>
              <a:t>For example, MS SQL Server allows all the ISO  restrictions imposed on creating views.</a:t>
            </a:r>
          </a:p>
          <a:p>
            <a:r>
              <a:rPr lang="en-GB" dirty="0"/>
              <a:t>See extra notes for more about these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282783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views we have looked at so far follow a process known as </a:t>
            </a:r>
            <a:r>
              <a:rPr lang="en-GB" b="1" dirty="0" smtClean="0"/>
              <a:t>View Resolution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These views are virtual (dynamic) tables that are </a:t>
            </a:r>
            <a:r>
              <a:rPr lang="en-GB" u="sng" dirty="0" smtClean="0"/>
              <a:t>not permanently stored</a:t>
            </a:r>
            <a:r>
              <a:rPr lang="en-GB" dirty="0" smtClean="0"/>
              <a:t> in the database.</a:t>
            </a:r>
          </a:p>
          <a:p>
            <a:r>
              <a:rPr lang="en-GB" dirty="0" smtClean="0"/>
              <a:t>When </a:t>
            </a:r>
            <a:r>
              <a:rPr lang="en-GB" b="1" dirty="0" smtClean="0"/>
              <a:t>queries are run on the views</a:t>
            </a:r>
            <a:r>
              <a:rPr lang="en-GB" dirty="0" smtClean="0"/>
              <a:t>, the DBMS uses view resolution to map the view columns (in the select list, where clause, etc.) to columns stored in actual, physical tables in the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72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Materialisation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 alternative approach to view resolution is to use </a:t>
            </a:r>
            <a:r>
              <a:rPr lang="en-GB" b="1" dirty="0" smtClean="0"/>
              <a:t>view materialisation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 view materialisation, the view is stored as a physical (temporary) table but:</a:t>
            </a:r>
          </a:p>
          <a:p>
            <a:pPr lvl="1"/>
            <a:r>
              <a:rPr lang="en-GB" dirty="0" smtClean="0"/>
              <a:t>They are not updated each time.</a:t>
            </a:r>
          </a:p>
          <a:p>
            <a:pPr lvl="1"/>
            <a:r>
              <a:rPr lang="en-GB" dirty="0" smtClean="0"/>
              <a:t>They have to be updated manually or with the help of triggers, etc. </a:t>
            </a:r>
          </a:p>
          <a:p>
            <a:r>
              <a:rPr lang="en-GB" dirty="0" smtClean="0"/>
              <a:t>The process of updating a materialised view is called </a:t>
            </a:r>
            <a:r>
              <a:rPr lang="en-GB" b="1" dirty="0" smtClean="0"/>
              <a:t>Materialised View Maintenance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aim is to apply only the changes necessary to the view to keep it current.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537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Materialisation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These types of views are used to improve performance.</a:t>
            </a:r>
          </a:p>
          <a:p>
            <a:r>
              <a:rPr lang="en-GB" dirty="0"/>
              <a:t>Commonly used in applications such </a:t>
            </a:r>
            <a:r>
              <a:rPr lang="en-GB" dirty="0" smtClean="0"/>
              <a:t>as:</a:t>
            </a:r>
          </a:p>
          <a:p>
            <a:pPr lvl="1"/>
            <a:r>
              <a:rPr lang="en-GB" dirty="0" smtClean="0"/>
              <a:t>Data Warehousing</a:t>
            </a:r>
          </a:p>
          <a:p>
            <a:pPr lvl="1"/>
            <a:r>
              <a:rPr lang="en-GB" dirty="0" smtClean="0"/>
              <a:t>Replication Servers</a:t>
            </a:r>
          </a:p>
          <a:p>
            <a:pPr lvl="1"/>
            <a:r>
              <a:rPr lang="en-GB" dirty="0" smtClean="0"/>
              <a:t>Data Visualisation</a:t>
            </a:r>
          </a:p>
          <a:p>
            <a:pPr lvl="1"/>
            <a:r>
              <a:rPr lang="en-GB" dirty="0" smtClean="0"/>
              <a:t>Mobile Systems, etc.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52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as a security mechanism in a Database?</a:t>
            </a:r>
          </a:p>
        </p:txBody>
      </p:sp>
    </p:spTree>
    <p:extLst>
      <p:ext uri="{BB962C8B-B14F-4D97-AF65-F5344CB8AC3E}">
        <p14:creationId xmlns:p14="http://schemas.microsoft.com/office/powerpoint/2010/main" val="122552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24388</TotalTime>
  <Words>1760</Words>
  <Application>Microsoft Office PowerPoint</Application>
  <PresentationFormat>On-screen Show (4:3)</PresentationFormat>
  <Paragraphs>199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(DDL): Views</vt:lpstr>
      <vt:lpstr>Today’s Lecture</vt:lpstr>
      <vt:lpstr>Views</vt:lpstr>
      <vt:lpstr>Views</vt:lpstr>
      <vt:lpstr>Purpose of Views</vt:lpstr>
      <vt:lpstr>Some Example Uses of Views</vt:lpstr>
      <vt:lpstr>Some Example Uses of Views</vt:lpstr>
      <vt:lpstr>Creating a View</vt:lpstr>
      <vt:lpstr>Creating a View: New Column Names</vt:lpstr>
      <vt:lpstr>Horizontal Views</vt:lpstr>
      <vt:lpstr>Creating a Horizontal View Contains WHERE Clause to Filter Specific Rows</vt:lpstr>
      <vt:lpstr>Vertical Views</vt:lpstr>
      <vt:lpstr>Creating a Vertical View Selects Specific Columns</vt:lpstr>
      <vt:lpstr>Grouped and Joined Views Using the GROUP BY and JOIN Clauses in a View</vt:lpstr>
      <vt:lpstr>Deleting a View</vt:lpstr>
      <vt:lpstr>Creating a View: WITH CHECK Option</vt:lpstr>
      <vt:lpstr>WITH CHECK OPTION</vt:lpstr>
      <vt:lpstr>Question</vt:lpstr>
      <vt:lpstr>Using WITH CHECK OPTION</vt:lpstr>
      <vt:lpstr>Question</vt:lpstr>
      <vt:lpstr>Updateable Views</vt:lpstr>
      <vt:lpstr>Updateable Views</vt:lpstr>
      <vt:lpstr>Question</vt:lpstr>
      <vt:lpstr>Views and Security</vt:lpstr>
      <vt:lpstr>Advantages and Disadvantages of Views</vt:lpstr>
      <vt:lpstr>Restrictions on Views</vt:lpstr>
      <vt:lpstr>View Resolution</vt:lpstr>
      <vt:lpstr>View Materialisation</vt:lpstr>
      <vt:lpstr>View Materialisation</vt:lpstr>
      <vt:lpstr>Revision Questions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1818</cp:revision>
  <cp:lastPrinted>2014-09-29T16:21:25Z</cp:lastPrinted>
  <dcterms:created xsi:type="dcterms:W3CDTF">2013-09-18T07:00:31Z</dcterms:created>
  <dcterms:modified xsi:type="dcterms:W3CDTF">2019-11-19T07:18:49Z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