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26"/>
  </p:notesMasterIdLst>
  <p:sldIdLst>
    <p:sldId id="256" r:id="rId2"/>
    <p:sldId id="257" r:id="rId3"/>
    <p:sldId id="260" r:id="rId4"/>
    <p:sldId id="286" r:id="rId5"/>
    <p:sldId id="276" r:id="rId6"/>
    <p:sldId id="302" r:id="rId7"/>
    <p:sldId id="285" r:id="rId8"/>
    <p:sldId id="284" r:id="rId9"/>
    <p:sldId id="287" r:id="rId10"/>
    <p:sldId id="288" r:id="rId11"/>
    <p:sldId id="289" r:id="rId12"/>
    <p:sldId id="290" r:id="rId13"/>
    <p:sldId id="291" r:id="rId14"/>
    <p:sldId id="292" r:id="rId15"/>
    <p:sldId id="294" r:id="rId16"/>
    <p:sldId id="295" r:id="rId17"/>
    <p:sldId id="293" r:id="rId18"/>
    <p:sldId id="296" r:id="rId19"/>
    <p:sldId id="297" r:id="rId20"/>
    <p:sldId id="274" r:id="rId21"/>
    <p:sldId id="277" r:id="rId22"/>
    <p:sldId id="278" r:id="rId23"/>
    <p:sldId id="300" r:id="rId24"/>
    <p:sldId id="299" r:id="rId2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7CE8D7-AF02-ABDA-9AD3-694DDABB38F8}" v="1141" dt="2023-11-01T15:57:21.992"/>
    <p1510:client id="{348A74EC-61D8-CFFA-2B85-6CB57769A2FF}" v="1770" dt="2023-11-02T15:01:04.984"/>
    <p1510:client id="{8F11CD44-1865-C20B-B758-6FAAAD5D4D80}" v="1023" dt="2023-11-03T11:38:31.588"/>
    <p1510:client id="{AC193E01-BFEE-1CFB-E847-AB1E50340416}" v="31" dt="2023-11-01T17:02:17.683"/>
    <p1510:client id="{C77775F7-15E3-4045-A208-3AD59ED05B9A}" v="331" dt="2023-10-27T15:23:34.0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84799" autoAdjust="0"/>
  </p:normalViewPr>
  <p:slideViewPr>
    <p:cSldViewPr snapToGrid="0">
      <p:cViewPr varScale="1">
        <p:scale>
          <a:sx n="73" d="100"/>
          <a:sy n="73" d="100"/>
        </p:scale>
        <p:origin x="845"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E31270-DEA3-4F87-BA94-C983F9E819A3}" type="datetimeFigureOut">
              <a:t>3/6/2024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CFB811-D5BE-47A7-933A-011A6D94BF49}" type="slidenum">
              <a:t>‹#›</a:t>
            </a:fld>
            <a:endParaRPr lang="en-GB"/>
          </a:p>
        </p:txBody>
      </p:sp>
    </p:spTree>
    <p:extLst>
      <p:ext uri="{BB962C8B-B14F-4D97-AF65-F5344CB8AC3E}">
        <p14:creationId xmlns:p14="http://schemas.microsoft.com/office/powerpoint/2010/main" val="21261282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CFB811-D5BE-47A7-933A-011A6D94BF49}" type="slidenum">
              <a:rPr lang="en-GB" smtClean="0"/>
              <a:t>13</a:t>
            </a:fld>
            <a:endParaRPr lang="en-GB"/>
          </a:p>
        </p:txBody>
      </p:sp>
    </p:spTree>
    <p:extLst>
      <p:ext uri="{BB962C8B-B14F-4D97-AF65-F5344CB8AC3E}">
        <p14:creationId xmlns:p14="http://schemas.microsoft.com/office/powerpoint/2010/main" val="20608695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Mind have introduced a third party scheme in which victims can report crimes such as racism, hatred, faith hate crime and other hate crimes who are reluctant to report to the police. This was brought in following the Stephen Lawrence enquiry which found the police to be institutionally racist meaning people of black and other ethnic minorities may be less likely to report crime to the police.</a:t>
            </a:r>
          </a:p>
        </p:txBody>
      </p:sp>
      <p:sp>
        <p:nvSpPr>
          <p:cNvPr id="4" name="Slide Number Placeholder 3"/>
          <p:cNvSpPr>
            <a:spLocks noGrp="1"/>
          </p:cNvSpPr>
          <p:nvPr>
            <p:ph type="sldNum" sz="quarter" idx="5"/>
          </p:nvPr>
        </p:nvSpPr>
        <p:spPr/>
        <p:txBody>
          <a:bodyPr/>
          <a:lstStyle/>
          <a:p>
            <a:fld id="{52CFB811-D5BE-47A7-933A-011A6D94BF49}" type="slidenum">
              <a:rPr lang="en-GB"/>
              <a:t>19</a:t>
            </a:fld>
            <a:endParaRPr lang="en-GB"/>
          </a:p>
        </p:txBody>
      </p:sp>
    </p:spTree>
    <p:extLst>
      <p:ext uri="{BB962C8B-B14F-4D97-AF65-F5344CB8AC3E}">
        <p14:creationId xmlns:p14="http://schemas.microsoft.com/office/powerpoint/2010/main" val="24358708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Play video </a:t>
            </a:r>
          </a:p>
        </p:txBody>
      </p:sp>
      <p:sp>
        <p:nvSpPr>
          <p:cNvPr id="4" name="Slide Number Placeholder 3"/>
          <p:cNvSpPr>
            <a:spLocks noGrp="1"/>
          </p:cNvSpPr>
          <p:nvPr>
            <p:ph type="sldNum" sz="quarter" idx="5"/>
          </p:nvPr>
        </p:nvSpPr>
        <p:spPr/>
        <p:txBody>
          <a:bodyPr/>
          <a:lstStyle/>
          <a:p>
            <a:fld id="{52CFB811-D5BE-47A7-933A-011A6D94BF49}" type="slidenum">
              <a:t>20</a:t>
            </a:fld>
            <a:endParaRPr lang="en-GB"/>
          </a:p>
        </p:txBody>
      </p:sp>
    </p:spTree>
    <p:extLst>
      <p:ext uri="{BB962C8B-B14F-4D97-AF65-F5344CB8AC3E}">
        <p14:creationId xmlns:p14="http://schemas.microsoft.com/office/powerpoint/2010/main" val="37176958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Play video </a:t>
            </a:r>
          </a:p>
        </p:txBody>
      </p:sp>
      <p:sp>
        <p:nvSpPr>
          <p:cNvPr id="4" name="Slide Number Placeholder 3"/>
          <p:cNvSpPr>
            <a:spLocks noGrp="1"/>
          </p:cNvSpPr>
          <p:nvPr>
            <p:ph type="sldNum" sz="quarter" idx="5"/>
          </p:nvPr>
        </p:nvSpPr>
        <p:spPr/>
        <p:txBody>
          <a:bodyPr/>
          <a:lstStyle/>
          <a:p>
            <a:fld id="{52CFB811-D5BE-47A7-933A-011A6D94BF49}" type="slidenum">
              <a:t>22</a:t>
            </a:fld>
            <a:endParaRPr lang="en-GB"/>
          </a:p>
        </p:txBody>
      </p:sp>
    </p:spTree>
    <p:extLst>
      <p:ext uri="{BB962C8B-B14F-4D97-AF65-F5344CB8AC3E}">
        <p14:creationId xmlns:p14="http://schemas.microsoft.com/office/powerpoint/2010/main" val="8751013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Load assignment brief</a:t>
            </a:r>
          </a:p>
        </p:txBody>
      </p:sp>
      <p:sp>
        <p:nvSpPr>
          <p:cNvPr id="4" name="Slide Number Placeholder 3"/>
          <p:cNvSpPr>
            <a:spLocks noGrp="1"/>
          </p:cNvSpPr>
          <p:nvPr>
            <p:ph type="sldNum" sz="quarter" idx="5"/>
          </p:nvPr>
        </p:nvSpPr>
        <p:spPr/>
        <p:txBody>
          <a:bodyPr/>
          <a:lstStyle/>
          <a:p>
            <a:fld id="{52CFB811-D5BE-47A7-933A-011A6D94BF49}" type="slidenum">
              <a:rPr lang="en-GB"/>
              <a:t>23</a:t>
            </a:fld>
            <a:endParaRPr lang="en-GB"/>
          </a:p>
        </p:txBody>
      </p:sp>
    </p:spTree>
    <p:extLst>
      <p:ext uri="{BB962C8B-B14F-4D97-AF65-F5344CB8AC3E}">
        <p14:creationId xmlns:p14="http://schemas.microsoft.com/office/powerpoint/2010/main" val="397653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12BED07-6713-92AA-40AF-AE58F4F83C7A}"/>
              </a:ext>
            </a:extLst>
          </p:cNvPr>
          <p:cNvSpPr>
            <a:spLocks noGrp="1"/>
          </p:cNvSpPr>
          <p:nvPr>
            <p:ph type="subTitle" idx="1"/>
          </p:nvPr>
        </p:nvSpPr>
        <p:spPr>
          <a:xfrm>
            <a:off x="1295400" y="4701464"/>
            <a:ext cx="8952782" cy="1204036"/>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FC9EF77-BF49-E4C1-0FC7-563354777900}"/>
              </a:ext>
            </a:extLst>
          </p:cNvPr>
          <p:cNvSpPr>
            <a:spLocks noGrp="1"/>
          </p:cNvSpPr>
          <p:nvPr>
            <p:ph type="dt" sz="half" idx="10"/>
          </p:nvPr>
        </p:nvSpPr>
        <p:spPr/>
        <p:txBody>
          <a:bodyPr/>
          <a:lstStyle/>
          <a:p>
            <a:fld id="{5DBDDF98-C922-483F-97E9-3E76B0201B42}" type="datetimeFigureOut">
              <a:rPr lang="en-US" smtClean="0"/>
              <a:t>3/6/2024</a:t>
            </a:fld>
            <a:endParaRPr lang="en-US"/>
          </a:p>
        </p:txBody>
      </p:sp>
      <p:sp>
        <p:nvSpPr>
          <p:cNvPr id="5" name="Footer Placeholder 4">
            <a:extLst>
              <a:ext uri="{FF2B5EF4-FFF2-40B4-BE49-F238E27FC236}">
                <a16:creationId xmlns:a16="http://schemas.microsoft.com/office/drawing/2014/main" id="{72BD5853-25AA-1C3D-EAD2-496674792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7F0DAD-5850-CAAE-CD25-4D6DDDFF3A18}"/>
              </a:ext>
            </a:extLst>
          </p:cNvPr>
          <p:cNvSpPr>
            <a:spLocks noGrp="1"/>
          </p:cNvSpPr>
          <p:nvPr>
            <p:ph type="sldNum" sz="quarter" idx="12"/>
          </p:nvPr>
        </p:nvSpPr>
        <p:spPr/>
        <p:txBody>
          <a:bodyPr/>
          <a:lstStyle/>
          <a:p>
            <a:fld id="{1B8B3671-A306-4A69-8480-FA9BE839245D}" type="slidenum">
              <a:rPr lang="en-US" smtClean="0"/>
              <a:t>‹#›</a:t>
            </a:fld>
            <a:endParaRPr lang="en-US"/>
          </a:p>
        </p:txBody>
      </p:sp>
      <p:sp>
        <p:nvSpPr>
          <p:cNvPr id="2" name="Title 1">
            <a:extLst>
              <a:ext uri="{FF2B5EF4-FFF2-40B4-BE49-F238E27FC236}">
                <a16:creationId xmlns:a16="http://schemas.microsoft.com/office/drawing/2014/main" id="{534851B1-0B20-9549-0D70-886AA9D04532}"/>
              </a:ext>
            </a:extLst>
          </p:cNvPr>
          <p:cNvSpPr>
            <a:spLocks noGrp="1"/>
          </p:cNvSpPr>
          <p:nvPr>
            <p:ph type="ctrTitle"/>
          </p:nvPr>
        </p:nvSpPr>
        <p:spPr>
          <a:xfrm>
            <a:off x="1295400" y="952500"/>
            <a:ext cx="8952781" cy="3748824"/>
          </a:xfrm>
          <a:noFill/>
        </p:spPr>
        <p:txBody>
          <a:bodyPr anchor="b">
            <a:normAutofit/>
          </a:bodyPr>
          <a:lstStyle>
            <a:lvl1pPr algn="l">
              <a:defRPr sz="3200" spc="530" baseline="0"/>
            </a:lvl1pPr>
          </a:lstStyle>
          <a:p>
            <a:r>
              <a:rPr lang="en-US" dirty="0"/>
              <a:t>Click to edit Master title style</a:t>
            </a:r>
          </a:p>
        </p:txBody>
      </p:sp>
    </p:spTree>
    <p:extLst>
      <p:ext uri="{BB962C8B-B14F-4D97-AF65-F5344CB8AC3E}">
        <p14:creationId xmlns:p14="http://schemas.microsoft.com/office/powerpoint/2010/main" val="680235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8F26-B5E3-8A90-51FC-8520D1D7322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7EA4D95-10F3-6212-8302-5610C43E3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281BE7-A53D-441E-0393-0E59412C9117}"/>
              </a:ext>
            </a:extLst>
          </p:cNvPr>
          <p:cNvSpPr>
            <a:spLocks noGrp="1"/>
          </p:cNvSpPr>
          <p:nvPr>
            <p:ph type="dt" sz="half" idx="10"/>
          </p:nvPr>
        </p:nvSpPr>
        <p:spPr/>
        <p:txBody>
          <a:bodyPr/>
          <a:lstStyle/>
          <a:p>
            <a:fld id="{5DBDDF98-C922-483F-97E9-3E76B0201B42}" type="datetimeFigureOut">
              <a:rPr lang="en-US" smtClean="0"/>
              <a:t>3/6/2024</a:t>
            </a:fld>
            <a:endParaRPr lang="en-US"/>
          </a:p>
        </p:txBody>
      </p:sp>
      <p:sp>
        <p:nvSpPr>
          <p:cNvPr id="5" name="Footer Placeholder 4">
            <a:extLst>
              <a:ext uri="{FF2B5EF4-FFF2-40B4-BE49-F238E27FC236}">
                <a16:creationId xmlns:a16="http://schemas.microsoft.com/office/drawing/2014/main" id="{0DEF10F0-B23F-BF4B-DB66-9BCF734DB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65DDEC-13A7-D988-D082-03076F80F1F0}"/>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41946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80CFA-45ED-71B0-EE3E-CCE6D5C19377}"/>
              </a:ext>
            </a:extLst>
          </p:cNvPr>
          <p:cNvSpPr>
            <a:spLocks noGrp="1"/>
          </p:cNvSpPr>
          <p:nvPr>
            <p:ph type="title"/>
          </p:nvPr>
        </p:nvSpPr>
        <p:spPr>
          <a:xfrm>
            <a:off x="1295400" y="1618211"/>
            <a:ext cx="8412190" cy="3944389"/>
          </a:xfrm>
        </p:spPr>
        <p:txBody>
          <a:bodyPr anchor="t">
            <a:normAutofit/>
          </a:bodyPr>
          <a:lstStyle>
            <a:lvl1pPr>
              <a:defRPr sz="3200"/>
            </a:lvl1pPr>
          </a:lstStyle>
          <a:p>
            <a:r>
              <a:rPr lang="en-US" dirty="0"/>
              <a:t>Click to edit Master title style</a:t>
            </a:r>
          </a:p>
        </p:txBody>
      </p:sp>
      <p:sp>
        <p:nvSpPr>
          <p:cNvPr id="3" name="Text Placeholder 2">
            <a:extLst>
              <a:ext uri="{FF2B5EF4-FFF2-40B4-BE49-F238E27FC236}">
                <a16:creationId xmlns:a16="http://schemas.microsoft.com/office/drawing/2014/main" id="{8F37BECA-A01D-7D7A-F2A6-891EC9D22945}"/>
              </a:ext>
            </a:extLst>
          </p:cNvPr>
          <p:cNvSpPr>
            <a:spLocks noGrp="1"/>
          </p:cNvSpPr>
          <p:nvPr>
            <p:ph type="body" idx="1"/>
          </p:nvPr>
        </p:nvSpPr>
        <p:spPr>
          <a:xfrm>
            <a:off x="1295400" y="908858"/>
            <a:ext cx="8412192" cy="676102"/>
          </a:xfrm>
        </p:spPr>
        <p:txBody>
          <a:bodyPr anchor="b">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6716478-6FAF-D420-0B87-6EABB81E887C}"/>
              </a:ext>
            </a:extLst>
          </p:cNvPr>
          <p:cNvSpPr>
            <a:spLocks noGrp="1"/>
          </p:cNvSpPr>
          <p:nvPr>
            <p:ph type="dt" sz="half" idx="10"/>
          </p:nvPr>
        </p:nvSpPr>
        <p:spPr/>
        <p:txBody>
          <a:bodyPr/>
          <a:lstStyle/>
          <a:p>
            <a:fld id="{5DBDDF98-C922-483F-97E9-3E76B0201B42}" type="datetimeFigureOut">
              <a:rPr lang="en-US" smtClean="0"/>
              <a:t>3/6/2024</a:t>
            </a:fld>
            <a:endParaRPr lang="en-US"/>
          </a:p>
        </p:txBody>
      </p:sp>
      <p:sp>
        <p:nvSpPr>
          <p:cNvPr id="5" name="Footer Placeholder 4">
            <a:extLst>
              <a:ext uri="{FF2B5EF4-FFF2-40B4-BE49-F238E27FC236}">
                <a16:creationId xmlns:a16="http://schemas.microsoft.com/office/drawing/2014/main" id="{87C4289B-CB0D-8AFC-7C02-F755C0DCC8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7971E4-8A9E-2A30-D7FE-B3505124BB9D}"/>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82747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7F941-C3A7-545F-8046-C7A9AC80300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1BD4277-CFAE-EEF6-3346-61F06D5A3945}"/>
              </a:ext>
            </a:extLst>
          </p:cNvPr>
          <p:cNvSpPr>
            <a:spLocks noGrp="1"/>
          </p:cNvSpPr>
          <p:nvPr>
            <p:ph sz="half" idx="1"/>
          </p:nvPr>
        </p:nvSpPr>
        <p:spPr>
          <a:xfrm>
            <a:off x="1295401" y="2260121"/>
            <a:ext cx="4350026" cy="36568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9543384-699D-84FC-C8B5-7BDE49BB4478}"/>
              </a:ext>
            </a:extLst>
          </p:cNvPr>
          <p:cNvSpPr>
            <a:spLocks noGrp="1"/>
          </p:cNvSpPr>
          <p:nvPr>
            <p:ph sz="half" idx="2"/>
          </p:nvPr>
        </p:nvSpPr>
        <p:spPr>
          <a:xfrm>
            <a:off x="6546574" y="2260120"/>
            <a:ext cx="4350025" cy="365688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0A49386-AFC8-03DA-4563-07B0A0119B1C}"/>
              </a:ext>
            </a:extLst>
          </p:cNvPr>
          <p:cNvSpPr>
            <a:spLocks noGrp="1"/>
          </p:cNvSpPr>
          <p:nvPr>
            <p:ph type="dt" sz="half" idx="10"/>
          </p:nvPr>
        </p:nvSpPr>
        <p:spPr/>
        <p:txBody>
          <a:bodyPr/>
          <a:lstStyle/>
          <a:p>
            <a:fld id="{5DBDDF98-C922-483F-97E9-3E76B0201B42}" type="datetimeFigureOut">
              <a:rPr lang="en-US" smtClean="0"/>
              <a:t>3/6/2024</a:t>
            </a:fld>
            <a:endParaRPr lang="en-US"/>
          </a:p>
        </p:txBody>
      </p:sp>
      <p:sp>
        <p:nvSpPr>
          <p:cNvPr id="6" name="Footer Placeholder 5">
            <a:extLst>
              <a:ext uri="{FF2B5EF4-FFF2-40B4-BE49-F238E27FC236}">
                <a16:creationId xmlns:a16="http://schemas.microsoft.com/office/drawing/2014/main" id="{23AED60A-7704-31D9-7D4D-65C635EDF8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6927DA-3B5E-13B8-0BA8-5DCFF001E05E}"/>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515368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7B55A-280B-BDCB-F966-8578DDE741DC}"/>
              </a:ext>
            </a:extLst>
          </p:cNvPr>
          <p:cNvSpPr>
            <a:spLocks noGrp="1"/>
          </p:cNvSpPr>
          <p:nvPr>
            <p:ph type="title"/>
          </p:nvPr>
        </p:nvSpPr>
        <p:spPr>
          <a:xfrm>
            <a:off x="1295400" y="966788"/>
            <a:ext cx="10059988" cy="1051784"/>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0C76EA03-7008-14AB-547B-E66EA4EC968F}"/>
              </a:ext>
            </a:extLst>
          </p:cNvPr>
          <p:cNvSpPr>
            <a:spLocks noGrp="1"/>
          </p:cNvSpPr>
          <p:nvPr>
            <p:ph type="body" idx="1"/>
          </p:nvPr>
        </p:nvSpPr>
        <p:spPr>
          <a:xfrm>
            <a:off x="1295400" y="2018581"/>
            <a:ext cx="4350027" cy="544003"/>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D629F56-D2C8-71FE-FA59-002819D51856}"/>
              </a:ext>
            </a:extLst>
          </p:cNvPr>
          <p:cNvSpPr>
            <a:spLocks noGrp="1"/>
          </p:cNvSpPr>
          <p:nvPr>
            <p:ph sz="half" idx="2"/>
          </p:nvPr>
        </p:nvSpPr>
        <p:spPr>
          <a:xfrm>
            <a:off x="1295400" y="2774756"/>
            <a:ext cx="4350027" cy="31507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12524D2-CA8D-75F3-D089-C2F0E20D4759}"/>
              </a:ext>
            </a:extLst>
          </p:cNvPr>
          <p:cNvSpPr>
            <a:spLocks noGrp="1"/>
          </p:cNvSpPr>
          <p:nvPr>
            <p:ph type="body" sz="quarter" idx="3"/>
          </p:nvPr>
        </p:nvSpPr>
        <p:spPr>
          <a:xfrm>
            <a:off x="6546572" y="2018581"/>
            <a:ext cx="4350028" cy="544003"/>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E99B0E3-5AE5-0516-27BF-9F246137FE03}"/>
              </a:ext>
            </a:extLst>
          </p:cNvPr>
          <p:cNvSpPr>
            <a:spLocks noGrp="1"/>
          </p:cNvSpPr>
          <p:nvPr>
            <p:ph sz="quarter" idx="4"/>
          </p:nvPr>
        </p:nvSpPr>
        <p:spPr>
          <a:xfrm>
            <a:off x="6546572" y="2774756"/>
            <a:ext cx="4350028" cy="315079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F7B319A7-6048-4735-B2AC-6D6043F1461A}"/>
              </a:ext>
            </a:extLst>
          </p:cNvPr>
          <p:cNvSpPr>
            <a:spLocks noGrp="1"/>
          </p:cNvSpPr>
          <p:nvPr>
            <p:ph type="dt" sz="half" idx="10"/>
          </p:nvPr>
        </p:nvSpPr>
        <p:spPr/>
        <p:txBody>
          <a:bodyPr/>
          <a:lstStyle/>
          <a:p>
            <a:fld id="{5DBDDF98-C922-483F-97E9-3E76B0201B42}" type="datetimeFigureOut">
              <a:rPr lang="en-US" smtClean="0"/>
              <a:t>3/6/2024</a:t>
            </a:fld>
            <a:endParaRPr lang="en-US"/>
          </a:p>
        </p:txBody>
      </p:sp>
      <p:sp>
        <p:nvSpPr>
          <p:cNvPr id="8" name="Footer Placeholder 7">
            <a:extLst>
              <a:ext uri="{FF2B5EF4-FFF2-40B4-BE49-F238E27FC236}">
                <a16:creationId xmlns:a16="http://schemas.microsoft.com/office/drawing/2014/main" id="{6515F875-F23E-D0D2-9115-CD494FDA00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DB4F88F-F488-D9D5-CF99-AA1750AAFC39}"/>
              </a:ext>
            </a:extLst>
          </p:cNvPr>
          <p:cNvSpPr>
            <a:spLocks noGrp="1"/>
          </p:cNvSpPr>
          <p:nvPr>
            <p:ph type="sldNum" sz="quarter" idx="12"/>
          </p:nvPr>
        </p:nvSpPr>
        <p:spPr/>
        <p:txBody>
          <a:bodyPr/>
          <a:lstStyle/>
          <a:p>
            <a:fld id="{1B8B3671-A306-4A69-8480-FA9BE839245D}" type="slidenum">
              <a:rPr lang="en-US" smtClean="0"/>
              <a:t>‹#›</a:t>
            </a:fld>
            <a:endParaRPr lang="en-US"/>
          </a:p>
        </p:txBody>
      </p:sp>
      <p:cxnSp>
        <p:nvCxnSpPr>
          <p:cNvPr id="13" name="Straight Connector 12">
            <a:extLst>
              <a:ext uri="{FF2B5EF4-FFF2-40B4-BE49-F238E27FC236}">
                <a16:creationId xmlns:a16="http://schemas.microsoft.com/office/drawing/2014/main" id="{B5094593-EFC2-EEEF-74CD-BD00F4132A94}"/>
              </a:ext>
            </a:extLst>
          </p:cNvPr>
          <p:cNvCxnSpPr>
            <a:cxnSpLocks/>
          </p:cNvCxnSpPr>
          <p:nvPr/>
        </p:nvCxnSpPr>
        <p:spPr>
          <a:xfrm>
            <a:off x="6657975" y="2625552"/>
            <a:ext cx="423862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851F6D-436C-FA47-8CD1-2C10E735764A}"/>
              </a:ext>
            </a:extLst>
          </p:cNvPr>
          <p:cNvCxnSpPr>
            <a:cxnSpLocks/>
          </p:cNvCxnSpPr>
          <p:nvPr/>
        </p:nvCxnSpPr>
        <p:spPr>
          <a:xfrm>
            <a:off x="1403684" y="2625552"/>
            <a:ext cx="42417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54365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91B86-9261-4E82-EF65-30F78154E2F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A3A5E84-E43B-20AE-E80D-47CB0B07BD7B}"/>
              </a:ext>
            </a:extLst>
          </p:cNvPr>
          <p:cNvSpPr>
            <a:spLocks noGrp="1"/>
          </p:cNvSpPr>
          <p:nvPr>
            <p:ph type="dt" sz="half" idx="10"/>
          </p:nvPr>
        </p:nvSpPr>
        <p:spPr/>
        <p:txBody>
          <a:bodyPr/>
          <a:lstStyle/>
          <a:p>
            <a:fld id="{5DBDDF98-C922-483F-97E9-3E76B0201B42}" type="datetimeFigureOut">
              <a:rPr lang="en-US" smtClean="0"/>
              <a:t>3/6/2024</a:t>
            </a:fld>
            <a:endParaRPr lang="en-US"/>
          </a:p>
        </p:txBody>
      </p:sp>
      <p:sp>
        <p:nvSpPr>
          <p:cNvPr id="4" name="Footer Placeholder 3">
            <a:extLst>
              <a:ext uri="{FF2B5EF4-FFF2-40B4-BE49-F238E27FC236}">
                <a16:creationId xmlns:a16="http://schemas.microsoft.com/office/drawing/2014/main" id="{2AFF5797-14F1-9FEB-247C-0E325AF74D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5B5D7AF-1489-8F93-4828-0AE784B8BA8F}"/>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843445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6CAF1C-8901-AE05-E52C-D5B95941055B}"/>
              </a:ext>
            </a:extLst>
          </p:cNvPr>
          <p:cNvSpPr>
            <a:spLocks noGrp="1"/>
          </p:cNvSpPr>
          <p:nvPr>
            <p:ph type="dt" sz="half" idx="10"/>
          </p:nvPr>
        </p:nvSpPr>
        <p:spPr/>
        <p:txBody>
          <a:bodyPr/>
          <a:lstStyle/>
          <a:p>
            <a:fld id="{5DBDDF98-C922-483F-97E9-3E76B0201B42}" type="datetimeFigureOut">
              <a:rPr lang="en-US" smtClean="0"/>
              <a:t>3/6/2024</a:t>
            </a:fld>
            <a:endParaRPr lang="en-US"/>
          </a:p>
        </p:txBody>
      </p:sp>
      <p:sp>
        <p:nvSpPr>
          <p:cNvPr id="3" name="Footer Placeholder 2">
            <a:extLst>
              <a:ext uri="{FF2B5EF4-FFF2-40B4-BE49-F238E27FC236}">
                <a16:creationId xmlns:a16="http://schemas.microsoft.com/office/drawing/2014/main" id="{E1CD4F90-2973-4FE2-6C2C-5C2AC5C5A8F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D50414B-A7EC-0C14-EFD2-29C5582CC184}"/>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618326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78C7-A764-C5E4-A6A4-DC5B1B3537FB}"/>
              </a:ext>
            </a:extLst>
          </p:cNvPr>
          <p:cNvSpPr>
            <a:spLocks noGrp="1"/>
          </p:cNvSpPr>
          <p:nvPr>
            <p:ph type="title"/>
          </p:nvPr>
        </p:nvSpPr>
        <p:spPr>
          <a:xfrm>
            <a:off x="1306484" y="1306484"/>
            <a:ext cx="3932237" cy="2122516"/>
          </a:xfrm>
        </p:spPr>
        <p:txBody>
          <a:bodyPr anchor="t">
            <a:normAutofit/>
          </a:bodyPr>
          <a:lstStyle>
            <a:lvl1pPr>
              <a:defRPr sz="2400"/>
            </a:lvl1pPr>
          </a:lstStyle>
          <a:p>
            <a:r>
              <a:rPr lang="en-US" dirty="0"/>
              <a:t>Click to edit Master title style</a:t>
            </a:r>
          </a:p>
        </p:txBody>
      </p:sp>
      <p:sp>
        <p:nvSpPr>
          <p:cNvPr id="3" name="Content Placeholder 2">
            <a:extLst>
              <a:ext uri="{FF2B5EF4-FFF2-40B4-BE49-F238E27FC236}">
                <a16:creationId xmlns:a16="http://schemas.microsoft.com/office/drawing/2014/main" id="{27DFE178-4B5D-413B-6583-AB81E8D04180}"/>
              </a:ext>
            </a:extLst>
          </p:cNvPr>
          <p:cNvSpPr>
            <a:spLocks noGrp="1"/>
          </p:cNvSpPr>
          <p:nvPr>
            <p:ph idx="1"/>
          </p:nvPr>
        </p:nvSpPr>
        <p:spPr>
          <a:xfrm>
            <a:off x="6096000" y="1312026"/>
            <a:ext cx="5143500" cy="4565651"/>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DB92F6D-71AB-9630-9DBE-46041C50C79A}"/>
              </a:ext>
            </a:extLst>
          </p:cNvPr>
          <p:cNvSpPr>
            <a:spLocks noGrp="1"/>
          </p:cNvSpPr>
          <p:nvPr>
            <p:ph type="body" sz="half" idx="2"/>
          </p:nvPr>
        </p:nvSpPr>
        <p:spPr>
          <a:xfrm>
            <a:off x="1306484" y="3428999"/>
            <a:ext cx="3932237" cy="2133601"/>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0FEAAD1-C919-6E2E-32D2-E199025FB8F9}"/>
              </a:ext>
            </a:extLst>
          </p:cNvPr>
          <p:cNvSpPr>
            <a:spLocks noGrp="1"/>
          </p:cNvSpPr>
          <p:nvPr>
            <p:ph type="dt" sz="half" idx="10"/>
          </p:nvPr>
        </p:nvSpPr>
        <p:spPr/>
        <p:txBody>
          <a:bodyPr/>
          <a:lstStyle/>
          <a:p>
            <a:fld id="{5DBDDF98-C922-483F-97E9-3E76B0201B42}" type="datetimeFigureOut">
              <a:rPr lang="en-US" smtClean="0"/>
              <a:t>3/6/2024</a:t>
            </a:fld>
            <a:endParaRPr lang="en-US"/>
          </a:p>
        </p:txBody>
      </p:sp>
      <p:sp>
        <p:nvSpPr>
          <p:cNvPr id="6" name="Footer Placeholder 5">
            <a:extLst>
              <a:ext uri="{FF2B5EF4-FFF2-40B4-BE49-F238E27FC236}">
                <a16:creationId xmlns:a16="http://schemas.microsoft.com/office/drawing/2014/main" id="{5288B5D8-E15B-BE38-2A89-BD0F02E1A0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7ECC26-B78C-4CBD-6883-97E80D3E5165}"/>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9343931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04EAA-30F7-390A-C77C-2E5BD8218BC0}"/>
              </a:ext>
            </a:extLst>
          </p:cNvPr>
          <p:cNvSpPr>
            <a:spLocks noGrp="1"/>
          </p:cNvSpPr>
          <p:nvPr>
            <p:ph type="title"/>
          </p:nvPr>
        </p:nvSpPr>
        <p:spPr>
          <a:xfrm>
            <a:off x="1306484" y="1307185"/>
            <a:ext cx="3932237" cy="2121813"/>
          </a:xfrm>
        </p:spPr>
        <p:txBody>
          <a:bodyPr anchor="t">
            <a:normAutofit/>
          </a:bodyPr>
          <a:lstStyle>
            <a:lvl1pPr>
              <a:defRPr sz="2400"/>
            </a:lvl1pPr>
          </a:lstStyle>
          <a:p>
            <a:r>
              <a:rPr lang="en-US" dirty="0"/>
              <a:t>Click to edit Master title style</a:t>
            </a:r>
          </a:p>
        </p:txBody>
      </p:sp>
      <p:sp>
        <p:nvSpPr>
          <p:cNvPr id="3" name="Picture Placeholder 2">
            <a:extLst>
              <a:ext uri="{FF2B5EF4-FFF2-40B4-BE49-F238E27FC236}">
                <a16:creationId xmlns:a16="http://schemas.microsoft.com/office/drawing/2014/main" id="{513A1C34-81AC-D534-67B1-42721228935F}"/>
              </a:ext>
            </a:extLst>
          </p:cNvPr>
          <p:cNvSpPr>
            <a:spLocks noGrp="1"/>
          </p:cNvSpPr>
          <p:nvPr>
            <p:ph type="pic" idx="1"/>
          </p:nvPr>
        </p:nvSpPr>
        <p:spPr>
          <a:xfrm>
            <a:off x="5857702" y="1307186"/>
            <a:ext cx="5038898" cy="459831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E1012D-3524-26C6-64C1-8CE6E7A9A29B}"/>
              </a:ext>
            </a:extLst>
          </p:cNvPr>
          <p:cNvSpPr>
            <a:spLocks noGrp="1"/>
          </p:cNvSpPr>
          <p:nvPr>
            <p:ph type="body" sz="half" idx="2"/>
          </p:nvPr>
        </p:nvSpPr>
        <p:spPr>
          <a:xfrm>
            <a:off x="1306484" y="3428999"/>
            <a:ext cx="3932237" cy="2133601"/>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E8FA6D7-1BE0-F14D-A2F7-4836180BC3B9}"/>
              </a:ext>
            </a:extLst>
          </p:cNvPr>
          <p:cNvSpPr>
            <a:spLocks noGrp="1"/>
          </p:cNvSpPr>
          <p:nvPr>
            <p:ph type="dt" sz="half" idx="10"/>
          </p:nvPr>
        </p:nvSpPr>
        <p:spPr/>
        <p:txBody>
          <a:bodyPr/>
          <a:lstStyle/>
          <a:p>
            <a:fld id="{5DBDDF98-C922-483F-97E9-3E76B0201B42}" type="datetimeFigureOut">
              <a:rPr lang="en-US" smtClean="0"/>
              <a:t>3/6/2024</a:t>
            </a:fld>
            <a:endParaRPr lang="en-US"/>
          </a:p>
        </p:txBody>
      </p:sp>
      <p:sp>
        <p:nvSpPr>
          <p:cNvPr id="6" name="Footer Placeholder 5">
            <a:extLst>
              <a:ext uri="{FF2B5EF4-FFF2-40B4-BE49-F238E27FC236}">
                <a16:creationId xmlns:a16="http://schemas.microsoft.com/office/drawing/2014/main" id="{0556B5AC-3F20-FDC1-D579-7C4C6B4ED0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074ACA-1D54-81FA-70B1-31AB3011B3C6}"/>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3082511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2C3AB-851A-0D2F-B3AE-5B161CFFC00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E89FD6B-3621-3904-7878-A2825C69250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808AE9-D8ED-ED5D-D7B0-A43811777E81}"/>
              </a:ext>
            </a:extLst>
          </p:cNvPr>
          <p:cNvSpPr>
            <a:spLocks noGrp="1"/>
          </p:cNvSpPr>
          <p:nvPr>
            <p:ph type="dt" sz="half" idx="10"/>
          </p:nvPr>
        </p:nvSpPr>
        <p:spPr/>
        <p:txBody>
          <a:bodyPr/>
          <a:lstStyle/>
          <a:p>
            <a:fld id="{5DBDDF98-C922-483F-97E9-3E76B0201B42}" type="datetimeFigureOut">
              <a:rPr lang="en-US" smtClean="0"/>
              <a:t>3/6/2024</a:t>
            </a:fld>
            <a:endParaRPr lang="en-US"/>
          </a:p>
        </p:txBody>
      </p:sp>
      <p:sp>
        <p:nvSpPr>
          <p:cNvPr id="5" name="Footer Placeholder 4">
            <a:extLst>
              <a:ext uri="{FF2B5EF4-FFF2-40B4-BE49-F238E27FC236}">
                <a16:creationId xmlns:a16="http://schemas.microsoft.com/office/drawing/2014/main" id="{9A9EF98B-AC81-D122-3D05-9C4E2FE423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9FB543-B138-6627-3714-12105D172AD5}"/>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7942380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3DE16D-F1A0-DDB5-A98C-A9055C93D914}"/>
              </a:ext>
            </a:extLst>
          </p:cNvPr>
          <p:cNvSpPr>
            <a:spLocks noGrp="1"/>
          </p:cNvSpPr>
          <p:nvPr>
            <p:ph type="title" orient="vert"/>
          </p:nvPr>
        </p:nvSpPr>
        <p:spPr>
          <a:xfrm>
            <a:off x="9188334" y="952499"/>
            <a:ext cx="2051165" cy="4953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D8A548F-8DA7-C53C-1BFE-7C720CB20FA1}"/>
              </a:ext>
            </a:extLst>
          </p:cNvPr>
          <p:cNvSpPr>
            <a:spLocks noGrp="1"/>
          </p:cNvSpPr>
          <p:nvPr>
            <p:ph type="body" orient="vert" idx="1"/>
          </p:nvPr>
        </p:nvSpPr>
        <p:spPr>
          <a:xfrm>
            <a:off x="952500" y="952499"/>
            <a:ext cx="8235834" cy="49530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12EA2C8-1C90-25D0-8B0A-30B73CFD3EDE}"/>
              </a:ext>
            </a:extLst>
          </p:cNvPr>
          <p:cNvSpPr>
            <a:spLocks noGrp="1"/>
          </p:cNvSpPr>
          <p:nvPr>
            <p:ph type="dt" sz="half" idx="10"/>
          </p:nvPr>
        </p:nvSpPr>
        <p:spPr/>
        <p:txBody>
          <a:bodyPr/>
          <a:lstStyle/>
          <a:p>
            <a:fld id="{5DBDDF98-C922-483F-97E9-3E76B0201B42}" type="datetimeFigureOut">
              <a:rPr lang="en-US" smtClean="0"/>
              <a:t>3/6/2024</a:t>
            </a:fld>
            <a:endParaRPr lang="en-US"/>
          </a:p>
        </p:txBody>
      </p:sp>
      <p:sp>
        <p:nvSpPr>
          <p:cNvPr id="5" name="Footer Placeholder 4">
            <a:extLst>
              <a:ext uri="{FF2B5EF4-FFF2-40B4-BE49-F238E27FC236}">
                <a16:creationId xmlns:a16="http://schemas.microsoft.com/office/drawing/2014/main" id="{EA6FF1A4-0404-DA2D-1EA4-828091C0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457155-0F4A-F7B7-C4A8-755572E98C2E}"/>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632841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792104-6F24-CD50-F55E-22A55084DDC9}"/>
              </a:ext>
            </a:extLst>
          </p:cNvPr>
          <p:cNvSpPr>
            <a:spLocks noGrp="1"/>
          </p:cNvSpPr>
          <p:nvPr>
            <p:ph type="title"/>
          </p:nvPr>
        </p:nvSpPr>
        <p:spPr>
          <a:xfrm>
            <a:off x="1295400" y="842963"/>
            <a:ext cx="9601200" cy="1309687"/>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2D1059CB-D00E-398D-E4D9-59792FC40A4C}"/>
              </a:ext>
            </a:extLst>
          </p:cNvPr>
          <p:cNvSpPr>
            <a:spLocks noGrp="1"/>
          </p:cNvSpPr>
          <p:nvPr>
            <p:ph type="body" idx="1"/>
          </p:nvPr>
        </p:nvSpPr>
        <p:spPr>
          <a:xfrm>
            <a:off x="1295400" y="2262188"/>
            <a:ext cx="9601200" cy="36433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8DFBC38-D897-7CBE-AC89-A95A2222D7C8}"/>
              </a:ext>
            </a:extLst>
          </p:cNvPr>
          <p:cNvSpPr>
            <a:spLocks noGrp="1"/>
          </p:cNvSpPr>
          <p:nvPr>
            <p:ph type="dt" sz="half" idx="2"/>
          </p:nvPr>
        </p:nvSpPr>
        <p:spPr>
          <a:xfrm>
            <a:off x="847726" y="6199188"/>
            <a:ext cx="2743200" cy="365125"/>
          </a:xfrm>
          <a:prstGeom prst="rect">
            <a:avLst/>
          </a:prstGeom>
        </p:spPr>
        <p:txBody>
          <a:bodyPr vert="horz" lIns="91440" tIns="45720" rIns="91440" bIns="45720" rtlCol="0" anchor="ctr"/>
          <a:lstStyle>
            <a:lvl1pPr algn="l">
              <a:defRPr sz="1050">
                <a:solidFill>
                  <a:schemeClr val="tx1"/>
                </a:solidFill>
                <a:latin typeface="+mj-lt"/>
              </a:defRPr>
            </a:lvl1pPr>
          </a:lstStyle>
          <a:p>
            <a:fld id="{5DBDDF98-C922-483F-97E9-3E76B0201B42}" type="datetimeFigureOut">
              <a:rPr lang="en-US" smtClean="0"/>
              <a:pPr/>
              <a:t>3/6/2024</a:t>
            </a:fld>
            <a:endParaRPr lang="en-US"/>
          </a:p>
        </p:txBody>
      </p:sp>
      <p:sp>
        <p:nvSpPr>
          <p:cNvPr id="5" name="Footer Placeholder 4">
            <a:extLst>
              <a:ext uri="{FF2B5EF4-FFF2-40B4-BE49-F238E27FC236}">
                <a16:creationId xmlns:a16="http://schemas.microsoft.com/office/drawing/2014/main" id="{E6728008-2A03-D518-4A75-30816EB0D198}"/>
              </a:ext>
            </a:extLst>
          </p:cNvPr>
          <p:cNvSpPr>
            <a:spLocks noGrp="1"/>
          </p:cNvSpPr>
          <p:nvPr>
            <p:ph type="ftr" sz="quarter" idx="3"/>
          </p:nvPr>
        </p:nvSpPr>
        <p:spPr>
          <a:xfrm>
            <a:off x="7286625" y="6199188"/>
            <a:ext cx="3409951" cy="365125"/>
          </a:xfrm>
          <a:prstGeom prst="rect">
            <a:avLst/>
          </a:prstGeom>
        </p:spPr>
        <p:txBody>
          <a:bodyPr vert="horz" lIns="91440" tIns="45720" rIns="91440" bIns="45720" rtlCol="0" anchor="ctr"/>
          <a:lstStyle>
            <a:lvl1pPr algn="r">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F3691D49-2BD8-1C36-B43A-CF2F9177769B}"/>
              </a:ext>
            </a:extLst>
          </p:cNvPr>
          <p:cNvSpPr>
            <a:spLocks noGrp="1"/>
          </p:cNvSpPr>
          <p:nvPr>
            <p:ph type="sldNum" sz="quarter" idx="4"/>
          </p:nvPr>
        </p:nvSpPr>
        <p:spPr>
          <a:xfrm>
            <a:off x="10728107" y="6199188"/>
            <a:ext cx="619125" cy="365125"/>
          </a:xfrm>
          <a:prstGeom prst="rect">
            <a:avLst/>
          </a:prstGeom>
        </p:spPr>
        <p:txBody>
          <a:bodyPr vert="horz" lIns="91440" tIns="45720" rIns="91440" bIns="45720" rtlCol="0" anchor="ctr"/>
          <a:lstStyle>
            <a:lvl1pPr algn="r">
              <a:defRPr sz="1050">
                <a:solidFill>
                  <a:schemeClr val="tx1"/>
                </a:solidFill>
                <a:latin typeface="+mj-lt"/>
              </a:defRPr>
            </a:lvl1pPr>
          </a:lstStyle>
          <a:p>
            <a:fld id="{1B8B3671-A306-4A69-8480-FA9BE839245D}" type="slidenum">
              <a:rPr lang="en-US" smtClean="0"/>
              <a:pPr/>
              <a:t>‹#›</a:t>
            </a:fld>
            <a:endParaRPr lang="en-US"/>
          </a:p>
        </p:txBody>
      </p:sp>
    </p:spTree>
    <p:extLst>
      <p:ext uri="{BB962C8B-B14F-4D97-AF65-F5344CB8AC3E}">
        <p14:creationId xmlns:p14="http://schemas.microsoft.com/office/powerpoint/2010/main" val="2548252121"/>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txStyles>
    <p:titleStyle>
      <a:lvl1pPr algn="l" defTabSz="914400" rtl="0" eaLnBrk="1" latinLnBrk="0" hangingPunct="1">
        <a:lnSpc>
          <a:spcPct val="120000"/>
        </a:lnSpc>
        <a:spcBef>
          <a:spcPct val="0"/>
        </a:spcBef>
        <a:buNone/>
        <a:defRPr sz="2800" kern="1200" cap="all" spc="5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75488"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94944"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5214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www.csepoliceandprevention.org.uk/pursue.html"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9mDBe3T8L6E"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D0267C2-9A87-5888-0384-969AD93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4AEFA6A-E623-CF1A-3DDF-C38D3A7E2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2500" y="952499"/>
            <a:ext cx="5602755" cy="4955827"/>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64589" y="2444161"/>
            <a:ext cx="5139812" cy="2070330"/>
          </a:xfrm>
        </p:spPr>
        <p:txBody>
          <a:bodyPr anchor="b">
            <a:normAutofit fontScale="90000"/>
          </a:bodyPr>
          <a:lstStyle/>
          <a:p>
            <a:r>
              <a:rPr lang="en-GB" dirty="0">
                <a:cs typeface="Calibri Light"/>
              </a:rPr>
              <a:t>Week6</a:t>
            </a:r>
            <a:br>
              <a:rPr lang="en-GB" dirty="0">
                <a:cs typeface="Calibri Light"/>
              </a:rPr>
            </a:br>
            <a:r>
              <a:rPr lang="en-GB" dirty="0">
                <a:cs typeface="Calibri Light"/>
              </a:rPr>
              <a:t>Evidence based policing- Collaborations</a:t>
            </a:r>
            <a:endParaRPr lang="en-GB" dirty="0"/>
          </a:p>
        </p:txBody>
      </p:sp>
      <p:sp>
        <p:nvSpPr>
          <p:cNvPr id="3" name="Subtitle 2"/>
          <p:cNvSpPr>
            <a:spLocks noGrp="1"/>
          </p:cNvSpPr>
          <p:nvPr>
            <p:ph type="subTitle" idx="1"/>
          </p:nvPr>
        </p:nvSpPr>
        <p:spPr>
          <a:xfrm>
            <a:off x="1260775" y="4722310"/>
            <a:ext cx="4482952" cy="624246"/>
          </a:xfrm>
        </p:spPr>
        <p:txBody>
          <a:bodyPr vert="horz" lIns="91440" tIns="45720" rIns="91440" bIns="45720" rtlCol="0" anchor="t">
            <a:normAutofit/>
          </a:bodyPr>
          <a:lstStyle/>
          <a:p>
            <a:pPr>
              <a:lnSpc>
                <a:spcPct val="110000"/>
              </a:lnSpc>
            </a:pPr>
            <a:endParaRPr lang="en-GB" sz="1100" dirty="0">
              <a:cs typeface="Calibri"/>
            </a:endParaRPr>
          </a:p>
        </p:txBody>
      </p:sp>
      <p:pic>
        <p:nvPicPr>
          <p:cNvPr id="17" name="Picture 16">
            <a:extLst>
              <a:ext uri="{FF2B5EF4-FFF2-40B4-BE49-F238E27FC236}">
                <a16:creationId xmlns:a16="http://schemas.microsoft.com/office/drawing/2014/main" id="{2DFD3EEE-E351-EB26-F790-412D4C3EB023}"/>
              </a:ext>
            </a:extLst>
          </p:cNvPr>
          <p:cNvPicPr>
            <a:picLocks noChangeAspect="1"/>
          </p:cNvPicPr>
          <p:nvPr/>
        </p:nvPicPr>
        <p:blipFill rotWithShape="1">
          <a:blip r:embed="rId2"/>
          <a:srcRect l="11988" r="20108" b="11"/>
          <a:stretch/>
        </p:blipFill>
        <p:spPr>
          <a:xfrm>
            <a:off x="7534655" y="10"/>
            <a:ext cx="4657346"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04B5D-91C1-FA28-D5A4-27FC7F445BB2}"/>
              </a:ext>
            </a:extLst>
          </p:cNvPr>
          <p:cNvSpPr>
            <a:spLocks noGrp="1"/>
          </p:cNvSpPr>
          <p:nvPr>
            <p:ph type="title"/>
          </p:nvPr>
        </p:nvSpPr>
        <p:spPr>
          <a:xfrm>
            <a:off x="952500" y="957739"/>
            <a:ext cx="4394103" cy="1778906"/>
          </a:xfrm>
        </p:spPr>
        <p:txBody>
          <a:bodyPr>
            <a:normAutofit/>
          </a:bodyPr>
          <a:lstStyle/>
          <a:p>
            <a:r>
              <a:rPr lang="en-GB"/>
              <a:t>rECAP</a:t>
            </a:r>
          </a:p>
        </p:txBody>
      </p:sp>
      <p:sp>
        <p:nvSpPr>
          <p:cNvPr id="3" name="Content Placeholder 2">
            <a:extLst>
              <a:ext uri="{FF2B5EF4-FFF2-40B4-BE49-F238E27FC236}">
                <a16:creationId xmlns:a16="http://schemas.microsoft.com/office/drawing/2014/main" id="{ABECA4C1-64F8-3179-6D47-D6E85784D8AE}"/>
              </a:ext>
            </a:extLst>
          </p:cNvPr>
          <p:cNvSpPr>
            <a:spLocks noGrp="1"/>
          </p:cNvSpPr>
          <p:nvPr>
            <p:ph idx="1"/>
          </p:nvPr>
        </p:nvSpPr>
        <p:spPr>
          <a:xfrm>
            <a:off x="952500" y="2890882"/>
            <a:ext cx="4394103" cy="3009381"/>
          </a:xfrm>
        </p:spPr>
        <p:txBody>
          <a:bodyPr vert="horz" lIns="91440" tIns="45720" rIns="91440" bIns="45720" rtlCol="0">
            <a:normAutofit/>
          </a:bodyPr>
          <a:lstStyle/>
          <a:p>
            <a:r>
              <a:rPr lang="en-GB" dirty="0"/>
              <a:t>Ethical Considerations </a:t>
            </a:r>
          </a:p>
          <a:p>
            <a:r>
              <a:rPr lang="en-GB" dirty="0"/>
              <a:t>Professional Standards</a:t>
            </a:r>
          </a:p>
          <a:p>
            <a:pPr marL="0" indent="0">
              <a:buNone/>
            </a:pPr>
            <a:endParaRPr lang="en-GB" dirty="0"/>
          </a:p>
        </p:txBody>
      </p:sp>
      <p:pic>
        <p:nvPicPr>
          <p:cNvPr id="4" name="Picture 3" descr="2,500+ Recap Stock Photos, Pictures &amp; Royalty-Free Images - iStock | Recap  concept, Recap logo, Recap background">
            <a:extLst>
              <a:ext uri="{FF2B5EF4-FFF2-40B4-BE49-F238E27FC236}">
                <a16:creationId xmlns:a16="http://schemas.microsoft.com/office/drawing/2014/main" id="{573957AF-A896-FDCE-6C66-E2F93777A190}"/>
              </a:ext>
            </a:extLst>
          </p:cNvPr>
          <p:cNvPicPr>
            <a:picLocks noChangeAspect="1"/>
          </p:cNvPicPr>
          <p:nvPr/>
        </p:nvPicPr>
        <p:blipFill>
          <a:blip r:embed="rId2"/>
          <a:stretch>
            <a:fillRect/>
          </a:stretch>
        </p:blipFill>
        <p:spPr>
          <a:xfrm>
            <a:off x="6115593" y="2212615"/>
            <a:ext cx="4344237" cy="2432772"/>
          </a:xfrm>
          <a:prstGeom prst="rect">
            <a:avLst/>
          </a:prstGeom>
          <a:noFill/>
        </p:spPr>
      </p:pic>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91037E52-4969-4342-96C8-37ABBE71CC28}" type="datetime1">
              <a:rPr lang="en-US" smtClean="0"/>
              <a:pPr>
                <a:spcAft>
                  <a:spcPts val="600"/>
                </a:spcAft>
              </a:pPr>
              <a:t>3/6/2024</a:t>
            </a:fld>
            <a:endParaRPr lang="en-US"/>
          </a:p>
        </p:txBody>
      </p:sp>
      <p:sp>
        <p:nvSpPr>
          <p:cNvPr id="11"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2</a:t>
            </a:fld>
            <a:endParaRPr lang="en-US"/>
          </a:p>
        </p:txBody>
      </p:sp>
    </p:spTree>
    <p:extLst>
      <p:ext uri="{BB962C8B-B14F-4D97-AF65-F5344CB8AC3E}">
        <p14:creationId xmlns:p14="http://schemas.microsoft.com/office/powerpoint/2010/main" val="11952947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079CB-6680-6D2B-3B3E-5B738E01D150}"/>
              </a:ext>
            </a:extLst>
          </p:cNvPr>
          <p:cNvSpPr>
            <a:spLocks noGrp="1"/>
          </p:cNvSpPr>
          <p:nvPr>
            <p:ph type="title"/>
          </p:nvPr>
        </p:nvSpPr>
        <p:spPr>
          <a:xfrm>
            <a:off x="952499" y="965110"/>
            <a:ext cx="5533080" cy="1771535"/>
          </a:xfrm>
        </p:spPr>
        <p:txBody>
          <a:bodyPr>
            <a:normAutofit/>
          </a:bodyPr>
          <a:lstStyle/>
          <a:p>
            <a:r>
              <a:rPr lang="en-GB" dirty="0"/>
              <a:t>Aims for todays session</a:t>
            </a:r>
          </a:p>
        </p:txBody>
      </p:sp>
      <p:sp>
        <p:nvSpPr>
          <p:cNvPr id="3" name="Content Placeholder 2">
            <a:extLst>
              <a:ext uri="{FF2B5EF4-FFF2-40B4-BE49-F238E27FC236}">
                <a16:creationId xmlns:a16="http://schemas.microsoft.com/office/drawing/2014/main" id="{288E9C6B-3A79-BBEC-6CC6-EE5439850025}"/>
              </a:ext>
            </a:extLst>
          </p:cNvPr>
          <p:cNvSpPr>
            <a:spLocks noGrp="1"/>
          </p:cNvSpPr>
          <p:nvPr>
            <p:ph idx="1"/>
          </p:nvPr>
        </p:nvSpPr>
        <p:spPr>
          <a:xfrm>
            <a:off x="952502" y="2890881"/>
            <a:ext cx="5309020" cy="3009381"/>
          </a:xfrm>
        </p:spPr>
        <p:txBody>
          <a:bodyPr vert="horz" lIns="91440" tIns="45720" rIns="91440" bIns="45720" rtlCol="0">
            <a:normAutofit/>
          </a:bodyPr>
          <a:lstStyle/>
          <a:p>
            <a:r>
              <a:rPr lang="en-GB" dirty="0"/>
              <a:t>Recap assignment 2</a:t>
            </a:r>
          </a:p>
          <a:p>
            <a:r>
              <a:rPr lang="en-GB" dirty="0"/>
              <a:t>Partnership working &amp; the benefits</a:t>
            </a:r>
          </a:p>
          <a:p>
            <a:endParaRPr lang="en-GB" dirty="0"/>
          </a:p>
        </p:txBody>
      </p:sp>
      <p:pic>
        <p:nvPicPr>
          <p:cNvPr id="4" name="Picture 3" descr="Difference Between Aim and Purpose | Compare the Difference Between Similar  Terms">
            <a:extLst>
              <a:ext uri="{FF2B5EF4-FFF2-40B4-BE49-F238E27FC236}">
                <a16:creationId xmlns:a16="http://schemas.microsoft.com/office/drawing/2014/main" id="{75DEC43A-1D41-F08E-BE5E-91812891EBCD}"/>
              </a:ext>
            </a:extLst>
          </p:cNvPr>
          <p:cNvPicPr>
            <a:picLocks noChangeAspect="1"/>
          </p:cNvPicPr>
          <p:nvPr/>
        </p:nvPicPr>
        <p:blipFill rotWithShape="1">
          <a:blip r:embed="rId2"/>
          <a:srcRect r="16428" b="6"/>
          <a:stretch/>
        </p:blipFill>
        <p:spPr>
          <a:xfrm>
            <a:off x="7369700" y="1695512"/>
            <a:ext cx="3104849" cy="3459556"/>
          </a:xfrm>
          <a:prstGeom prst="rect">
            <a:avLst/>
          </a:prstGeom>
          <a:noFill/>
        </p:spPr>
      </p:pic>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4C701225-30CA-416E-A6F8-D6014ABB4476}" type="datetime1">
              <a:rPr lang="en-US" smtClean="0"/>
              <a:pPr>
                <a:spcAft>
                  <a:spcPts val="600"/>
                </a:spcAft>
              </a:pPr>
              <a:t>3/6/2024</a:t>
            </a:fld>
            <a:endParaRPr lang="en-US"/>
          </a:p>
        </p:txBody>
      </p:sp>
      <p:sp>
        <p:nvSpPr>
          <p:cNvPr id="11"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3</a:t>
            </a:fld>
            <a:endParaRPr lang="en-US"/>
          </a:p>
        </p:txBody>
      </p:sp>
    </p:spTree>
    <p:extLst>
      <p:ext uri="{BB962C8B-B14F-4D97-AF65-F5344CB8AC3E}">
        <p14:creationId xmlns:p14="http://schemas.microsoft.com/office/powerpoint/2010/main" val="6452571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465B4-AADF-DA3F-42F8-C8208155F869}"/>
              </a:ext>
            </a:extLst>
          </p:cNvPr>
          <p:cNvSpPr>
            <a:spLocks noGrp="1"/>
          </p:cNvSpPr>
          <p:nvPr>
            <p:ph type="ctrTitle"/>
          </p:nvPr>
        </p:nvSpPr>
        <p:spPr>
          <a:xfrm>
            <a:off x="756968" y="1995887"/>
            <a:ext cx="3665507" cy="2037951"/>
          </a:xfrm>
        </p:spPr>
        <p:txBody>
          <a:bodyPr anchor="ctr">
            <a:normAutofit/>
          </a:bodyPr>
          <a:lstStyle/>
          <a:p>
            <a:r>
              <a:rPr lang="en-GB" sz="2200"/>
              <a:t>Collaboration </a:t>
            </a:r>
          </a:p>
        </p:txBody>
      </p:sp>
      <p:sp>
        <p:nvSpPr>
          <p:cNvPr id="9" name="Subtitle 2">
            <a:extLst>
              <a:ext uri="{FF2B5EF4-FFF2-40B4-BE49-F238E27FC236}">
                <a16:creationId xmlns:a16="http://schemas.microsoft.com/office/drawing/2014/main" id="{8C9CBC84-F0D5-F7BE-6145-63C8057F4DF8}"/>
              </a:ext>
            </a:extLst>
          </p:cNvPr>
          <p:cNvSpPr>
            <a:spLocks noGrp="1"/>
          </p:cNvSpPr>
          <p:nvPr>
            <p:ph type="subTitle" idx="1"/>
          </p:nvPr>
        </p:nvSpPr>
        <p:spPr>
          <a:xfrm>
            <a:off x="1441701" y="4413956"/>
            <a:ext cx="3119010" cy="1013687"/>
          </a:xfrm>
        </p:spPr>
        <p:txBody>
          <a:bodyPr anchor="b">
            <a:normAutofit/>
          </a:bodyPr>
          <a:lstStyle/>
          <a:p>
            <a:endParaRPr lang="en-US" dirty="0"/>
          </a:p>
        </p:txBody>
      </p:sp>
      <p:sp>
        <p:nvSpPr>
          <p:cNvPr id="11" name="Date Placeholder 9">
            <a:extLst>
              <a:ext uri="{FF2B5EF4-FFF2-40B4-BE49-F238E27FC236}">
                <a16:creationId xmlns:a16="http://schemas.microsoft.com/office/drawing/2014/main" id="{82DEB276-8311-D167-F4A6-6AEF782978C1}"/>
              </a:ext>
            </a:extLst>
          </p:cNvPr>
          <p:cNvSpPr>
            <a:spLocks noGrp="1"/>
          </p:cNvSpPr>
          <p:nvPr>
            <p:ph type="dt" sz="half" idx="10"/>
          </p:nvPr>
        </p:nvSpPr>
        <p:spPr>
          <a:xfrm>
            <a:off x="847726" y="6199188"/>
            <a:ext cx="2743200" cy="365125"/>
          </a:xfrm>
        </p:spPr>
        <p:txBody>
          <a:bodyPr/>
          <a:lstStyle/>
          <a:p>
            <a:pPr>
              <a:spcAft>
                <a:spcPts val="600"/>
              </a:spcAft>
            </a:pPr>
            <a:fld id="{D46B33A0-D651-42CF-A758-EF0190F84F4B}" type="datetime1">
              <a:rPr lang="en-US" smtClean="0"/>
              <a:pPr>
                <a:spcAft>
                  <a:spcPts val="600"/>
                </a:spcAft>
              </a:pPr>
              <a:t>3/6/2024</a:t>
            </a:fld>
            <a:endParaRPr lang="en-US" dirty="0"/>
          </a:p>
        </p:txBody>
      </p:sp>
      <p:pic>
        <p:nvPicPr>
          <p:cNvPr id="4" name="Content Placeholder 3" descr="10 must-haves for successful team collaboration | Slack">
            <a:extLst>
              <a:ext uri="{FF2B5EF4-FFF2-40B4-BE49-F238E27FC236}">
                <a16:creationId xmlns:a16="http://schemas.microsoft.com/office/drawing/2014/main" id="{1A9AC335-A8C7-ED28-D3E8-ABBF03F56DE3}"/>
              </a:ext>
            </a:extLst>
          </p:cNvPr>
          <p:cNvPicPr>
            <a:picLocks noGrp="1" noChangeAspect="1"/>
          </p:cNvPicPr>
          <p:nvPr>
            <p:ph idx="4294967295"/>
          </p:nvPr>
        </p:nvPicPr>
        <p:blipFill rotWithShape="1">
          <a:blip r:embed="rId2"/>
          <a:srcRect l="3936" r="7175"/>
          <a:stretch/>
        </p:blipFill>
        <p:spPr>
          <a:xfrm>
            <a:off x="6096000" y="10"/>
            <a:ext cx="6096001" cy="6857990"/>
          </a:xfrm>
          <a:noFill/>
        </p:spPr>
      </p:pic>
      <p:sp>
        <p:nvSpPr>
          <p:cNvPr id="13" name="Footer Placeholder 10">
            <a:extLst>
              <a:ext uri="{FF2B5EF4-FFF2-40B4-BE49-F238E27FC236}">
                <a16:creationId xmlns:a16="http://schemas.microsoft.com/office/drawing/2014/main" id="{A951C292-0895-FBAE-FACD-6218C51CE6CD}"/>
              </a:ext>
            </a:extLst>
          </p:cNvPr>
          <p:cNvSpPr>
            <a:spLocks noGrp="1"/>
          </p:cNvSpPr>
          <p:nvPr>
            <p:ph type="ftr" sz="quarter" idx="11"/>
          </p:nvPr>
        </p:nvSpPr>
        <p:spPr>
          <a:xfrm>
            <a:off x="7286625" y="6199188"/>
            <a:ext cx="3409951"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15" name="Slide Number Placeholder 11">
            <a:extLst>
              <a:ext uri="{FF2B5EF4-FFF2-40B4-BE49-F238E27FC236}">
                <a16:creationId xmlns:a16="http://schemas.microsoft.com/office/drawing/2014/main" id="{431ADC51-CCC5-C549-E32C-8D4B995D6344}"/>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solidFill>
                  <a:srgbClr val="FFFFFF"/>
                </a:solidFill>
                <a:effectLst>
                  <a:outerShdw blurRad="38100" dist="38100" dir="2700000" algn="tl">
                    <a:srgbClr val="000000">
                      <a:alpha val="43137"/>
                    </a:srgbClr>
                  </a:outerShdw>
                </a:effectLst>
              </a:rPr>
              <a:pPr>
                <a:spcAft>
                  <a:spcPts val="600"/>
                </a:spcAft>
              </a:pPr>
              <a:t>4</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9749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9698E-CF82-2553-3ED2-0715AEEFD7CE}"/>
              </a:ext>
            </a:extLst>
          </p:cNvPr>
          <p:cNvSpPr>
            <a:spLocks noGrp="1"/>
          </p:cNvSpPr>
          <p:nvPr>
            <p:ph type="title"/>
          </p:nvPr>
        </p:nvSpPr>
        <p:spPr/>
        <p:txBody>
          <a:bodyPr/>
          <a:lstStyle/>
          <a:p>
            <a:r>
              <a:rPr lang="en-GB" dirty="0"/>
              <a:t>What does The College of policing say?</a:t>
            </a:r>
          </a:p>
        </p:txBody>
      </p:sp>
      <p:pic>
        <p:nvPicPr>
          <p:cNvPr id="4" name="Content Placeholder 3" descr="A white paper with blue text&#10;&#10;Description automatically generated">
            <a:extLst>
              <a:ext uri="{FF2B5EF4-FFF2-40B4-BE49-F238E27FC236}">
                <a16:creationId xmlns:a16="http://schemas.microsoft.com/office/drawing/2014/main" id="{63C85163-0385-BFE0-CCD9-A7C6D13AF959}"/>
              </a:ext>
            </a:extLst>
          </p:cNvPr>
          <p:cNvPicPr>
            <a:picLocks noGrp="1" noChangeAspect="1"/>
          </p:cNvPicPr>
          <p:nvPr>
            <p:ph idx="1"/>
          </p:nvPr>
        </p:nvPicPr>
        <p:blipFill>
          <a:blip r:embed="rId2"/>
          <a:stretch>
            <a:fillRect/>
          </a:stretch>
        </p:blipFill>
        <p:spPr>
          <a:xfrm>
            <a:off x="1688391" y="2158280"/>
            <a:ext cx="9074990" cy="4561175"/>
          </a:xfrm>
        </p:spPr>
      </p:pic>
    </p:spTree>
    <p:extLst>
      <p:ext uri="{BB962C8B-B14F-4D97-AF65-F5344CB8AC3E}">
        <p14:creationId xmlns:p14="http://schemas.microsoft.com/office/powerpoint/2010/main" val="16524166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2D69FB-D601-1AB3-9866-BD5D97800C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17A2EBE-B4DC-0BD6-FEE6-18CA1F811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20733" y="952500"/>
            <a:ext cx="5116206" cy="4952999"/>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034370-CD24-BE44-A503-1F8BF01CD067}"/>
              </a:ext>
            </a:extLst>
          </p:cNvPr>
          <p:cNvSpPr>
            <a:spLocks noGrp="1"/>
          </p:cNvSpPr>
          <p:nvPr>
            <p:ph type="title"/>
          </p:nvPr>
        </p:nvSpPr>
        <p:spPr>
          <a:xfrm>
            <a:off x="6652413" y="1295399"/>
            <a:ext cx="4587087" cy="1598023"/>
          </a:xfrm>
        </p:spPr>
        <p:txBody>
          <a:bodyPr>
            <a:normAutofit/>
          </a:bodyPr>
          <a:lstStyle/>
          <a:p>
            <a:r>
              <a:rPr lang="en-GB" dirty="0"/>
              <a:t>TASK</a:t>
            </a:r>
          </a:p>
        </p:txBody>
      </p:sp>
      <p:pic>
        <p:nvPicPr>
          <p:cNvPr id="7" name="Picture 6">
            <a:extLst>
              <a:ext uri="{FF2B5EF4-FFF2-40B4-BE49-F238E27FC236}">
                <a16:creationId xmlns:a16="http://schemas.microsoft.com/office/drawing/2014/main" id="{AFBEDEE1-0BD7-A74C-044B-DCF82819B4A6}"/>
              </a:ext>
            </a:extLst>
          </p:cNvPr>
          <p:cNvPicPr>
            <a:picLocks noChangeAspect="1"/>
          </p:cNvPicPr>
          <p:nvPr/>
        </p:nvPicPr>
        <p:blipFill rotWithShape="1">
          <a:blip r:embed="rId2"/>
          <a:srcRect r="2102" b="2"/>
          <a:stretch/>
        </p:blipFill>
        <p:spPr>
          <a:xfrm>
            <a:off x="952500" y="1700691"/>
            <a:ext cx="5116206" cy="3465636"/>
          </a:xfrm>
          <a:prstGeom prst="rect">
            <a:avLst/>
          </a:prstGeom>
        </p:spPr>
      </p:pic>
      <p:sp>
        <p:nvSpPr>
          <p:cNvPr id="3" name="Content Placeholder 2">
            <a:extLst>
              <a:ext uri="{FF2B5EF4-FFF2-40B4-BE49-F238E27FC236}">
                <a16:creationId xmlns:a16="http://schemas.microsoft.com/office/drawing/2014/main" id="{5A6C31D8-56C9-9F86-5363-0AC05915F8A1}"/>
              </a:ext>
            </a:extLst>
          </p:cNvPr>
          <p:cNvSpPr>
            <a:spLocks noGrp="1"/>
          </p:cNvSpPr>
          <p:nvPr>
            <p:ph idx="1"/>
          </p:nvPr>
        </p:nvSpPr>
        <p:spPr>
          <a:xfrm>
            <a:off x="7605172" y="3148150"/>
            <a:ext cx="3634328" cy="2757350"/>
          </a:xfrm>
        </p:spPr>
        <p:txBody>
          <a:bodyPr>
            <a:normAutofit/>
          </a:bodyPr>
          <a:lstStyle/>
          <a:p>
            <a:r>
              <a:rPr lang="en-GB" dirty="0"/>
              <a:t>1: List 10 different organisations that the police work with. </a:t>
            </a:r>
          </a:p>
          <a:p>
            <a:endParaRPr lang="en-GB" dirty="0"/>
          </a:p>
          <a:p>
            <a:r>
              <a:rPr lang="en-GB" dirty="0"/>
              <a:t>2: List 3 reasons why collaboration works. </a:t>
            </a:r>
          </a:p>
          <a:p>
            <a:endParaRPr lang="en-GB" dirty="0"/>
          </a:p>
          <a:p>
            <a:endParaRPr lang="en-GB" dirty="0"/>
          </a:p>
        </p:txBody>
      </p:sp>
    </p:spTree>
    <p:extLst>
      <p:ext uri="{BB962C8B-B14F-4D97-AF65-F5344CB8AC3E}">
        <p14:creationId xmlns:p14="http://schemas.microsoft.com/office/powerpoint/2010/main" val="18841980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07270-7C6D-C260-ABA7-C2C411DC5A3D}"/>
              </a:ext>
            </a:extLst>
          </p:cNvPr>
          <p:cNvSpPr>
            <a:spLocks noGrp="1"/>
          </p:cNvSpPr>
          <p:nvPr>
            <p:ph type="title"/>
          </p:nvPr>
        </p:nvSpPr>
        <p:spPr>
          <a:xfrm>
            <a:off x="952500" y="957739"/>
            <a:ext cx="6697421" cy="1778906"/>
          </a:xfrm>
        </p:spPr>
        <p:txBody>
          <a:bodyPr>
            <a:normAutofit/>
          </a:bodyPr>
          <a:lstStyle/>
          <a:p>
            <a:r>
              <a:rPr lang="en-GB" dirty="0"/>
              <a:t>Task....</a:t>
            </a:r>
            <a:r>
              <a:rPr lang="en-GB" sz="1700" dirty="0">
                <a:ea typeface="+mj-lt"/>
                <a:cs typeface="+mj-lt"/>
              </a:rPr>
              <a:t>Research into INTERPOL and answer the following:-</a:t>
            </a:r>
            <a:endParaRPr lang="en-GB" dirty="0"/>
          </a:p>
        </p:txBody>
      </p:sp>
      <p:sp>
        <p:nvSpPr>
          <p:cNvPr id="3" name="Content Placeholder 2">
            <a:extLst>
              <a:ext uri="{FF2B5EF4-FFF2-40B4-BE49-F238E27FC236}">
                <a16:creationId xmlns:a16="http://schemas.microsoft.com/office/drawing/2014/main" id="{9779E7CD-3468-1E74-2025-ABA7B259743A}"/>
              </a:ext>
            </a:extLst>
          </p:cNvPr>
          <p:cNvSpPr>
            <a:spLocks noGrp="1"/>
          </p:cNvSpPr>
          <p:nvPr>
            <p:ph idx="1"/>
          </p:nvPr>
        </p:nvSpPr>
        <p:spPr>
          <a:xfrm>
            <a:off x="727364" y="2232791"/>
            <a:ext cx="4394103" cy="3009381"/>
          </a:xfrm>
        </p:spPr>
        <p:txBody>
          <a:bodyPr vert="horz" lIns="91440" tIns="45720" rIns="91440" bIns="45720" rtlCol="0" anchor="t">
            <a:noAutofit/>
          </a:bodyPr>
          <a:lstStyle/>
          <a:p>
            <a:pPr>
              <a:lnSpc>
                <a:spcPct val="110000"/>
              </a:lnSpc>
            </a:pPr>
            <a:endParaRPr lang="en-GB" dirty="0"/>
          </a:p>
          <a:p>
            <a:pPr>
              <a:lnSpc>
                <a:spcPct val="110000"/>
              </a:lnSpc>
            </a:pPr>
            <a:r>
              <a:rPr lang="en-GB" sz="2000" dirty="0"/>
              <a:t>What is INTERPOL?</a:t>
            </a:r>
          </a:p>
          <a:p>
            <a:pPr>
              <a:lnSpc>
                <a:spcPct val="110000"/>
              </a:lnSpc>
            </a:pPr>
            <a:r>
              <a:rPr lang="en-GB" sz="2000" dirty="0"/>
              <a:t>How does it facilitate partnership working?</a:t>
            </a:r>
          </a:p>
          <a:p>
            <a:pPr>
              <a:lnSpc>
                <a:spcPct val="110000"/>
              </a:lnSpc>
            </a:pPr>
            <a:r>
              <a:rPr lang="en-GB" sz="2000" dirty="0"/>
              <a:t>What are the advantages?</a:t>
            </a:r>
          </a:p>
          <a:p>
            <a:pPr>
              <a:lnSpc>
                <a:spcPct val="110000"/>
              </a:lnSpc>
            </a:pPr>
            <a:r>
              <a:rPr lang="en-GB" sz="2000" dirty="0"/>
              <a:t>What area's in particular does INTERPOL assist in?</a:t>
            </a:r>
          </a:p>
          <a:p>
            <a:pPr>
              <a:lnSpc>
                <a:spcPct val="110000"/>
              </a:lnSpc>
            </a:pPr>
            <a:r>
              <a:rPr lang="en-GB" sz="2000" dirty="0"/>
              <a:t>What areas of crime are considered a significant problem for the UK?</a:t>
            </a:r>
          </a:p>
        </p:txBody>
      </p:sp>
      <p:pic>
        <p:nvPicPr>
          <p:cNvPr id="4" name="Picture 3" descr="Interpol - Wikipedia">
            <a:extLst>
              <a:ext uri="{FF2B5EF4-FFF2-40B4-BE49-F238E27FC236}">
                <a16:creationId xmlns:a16="http://schemas.microsoft.com/office/drawing/2014/main" id="{21924C59-A8E3-3E11-AD06-C29D920DFBB4}"/>
              </a:ext>
            </a:extLst>
          </p:cNvPr>
          <p:cNvPicPr>
            <a:picLocks noChangeAspect="1"/>
          </p:cNvPicPr>
          <p:nvPr/>
        </p:nvPicPr>
        <p:blipFill>
          <a:blip r:embed="rId2"/>
          <a:stretch>
            <a:fillRect/>
          </a:stretch>
        </p:blipFill>
        <p:spPr>
          <a:xfrm>
            <a:off x="6668363" y="1699144"/>
            <a:ext cx="3791467" cy="3459714"/>
          </a:xfrm>
          <a:prstGeom prst="rect">
            <a:avLst/>
          </a:prstGeom>
          <a:noFill/>
        </p:spPr>
      </p:pic>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91037E52-4969-4342-96C8-37ABBE71CC28}" type="datetime1">
              <a:rPr lang="en-US" smtClean="0"/>
              <a:pPr>
                <a:spcAft>
                  <a:spcPts val="600"/>
                </a:spcAft>
              </a:pPr>
              <a:t>3/6/2024</a:t>
            </a:fld>
            <a:endParaRPr lang="en-US"/>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7</a:t>
            </a:fld>
            <a:endParaRPr lang="en-US"/>
          </a:p>
        </p:txBody>
      </p:sp>
    </p:spTree>
    <p:extLst>
      <p:ext uri="{BB962C8B-B14F-4D97-AF65-F5344CB8AC3E}">
        <p14:creationId xmlns:p14="http://schemas.microsoft.com/office/powerpoint/2010/main" val="33307215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E8AAB-A0C8-A0C8-BEC2-1F8143A162C9}"/>
              </a:ext>
            </a:extLst>
          </p:cNvPr>
          <p:cNvSpPr>
            <a:spLocks noGrp="1"/>
          </p:cNvSpPr>
          <p:nvPr>
            <p:ph type="title"/>
          </p:nvPr>
        </p:nvSpPr>
        <p:spPr/>
        <p:txBody>
          <a:bodyPr/>
          <a:lstStyle/>
          <a:p>
            <a:r>
              <a:rPr lang="en-GB" dirty="0"/>
              <a:t>ADVANCED Information SHARING</a:t>
            </a:r>
          </a:p>
        </p:txBody>
      </p:sp>
      <p:sp>
        <p:nvSpPr>
          <p:cNvPr id="3" name="Content Placeholder 2">
            <a:extLst>
              <a:ext uri="{FF2B5EF4-FFF2-40B4-BE49-F238E27FC236}">
                <a16:creationId xmlns:a16="http://schemas.microsoft.com/office/drawing/2014/main" id="{C6885342-A2FB-0D1D-8101-69C1ECF07BB7}"/>
              </a:ext>
            </a:extLst>
          </p:cNvPr>
          <p:cNvSpPr>
            <a:spLocks noGrp="1"/>
          </p:cNvSpPr>
          <p:nvPr>
            <p:ph idx="1"/>
          </p:nvPr>
        </p:nvSpPr>
        <p:spPr/>
        <p:txBody>
          <a:bodyPr vert="horz" lIns="91440" tIns="45720" rIns="91440" bIns="45720" rtlCol="0" anchor="t">
            <a:normAutofit/>
          </a:bodyPr>
          <a:lstStyle/>
          <a:p>
            <a:r>
              <a:rPr lang="en-GB" dirty="0"/>
              <a:t>INTERPOL uses I-24/7 to allow service and database access in each member state, keeping member countries in constant communication with each other.</a:t>
            </a:r>
          </a:p>
          <a:p>
            <a:r>
              <a:rPr lang="en-GB" dirty="0"/>
              <a:t>Police networks contribute to this which includes experts in specific areas, such as human trafficking, who conduct conferences and working groups to share and devise best practice.</a:t>
            </a:r>
          </a:p>
          <a:p>
            <a:r>
              <a:rPr lang="en-GB" dirty="0"/>
              <a:t>Databases hold information on locating absconding offenders and fugitives and forensics.</a:t>
            </a:r>
          </a:p>
          <a:p>
            <a:r>
              <a:rPr lang="en-GB" dirty="0"/>
              <a:t>INTERPOL also provide training to ensure police can work effectively. They also support in networking and assist with operations.</a:t>
            </a:r>
          </a:p>
          <a:p>
            <a:endParaRPr lang="en-GB" dirty="0"/>
          </a:p>
          <a:p>
            <a:endParaRPr lang="en-GB" dirty="0"/>
          </a:p>
        </p:txBody>
      </p:sp>
    </p:spTree>
    <p:extLst>
      <p:ext uri="{BB962C8B-B14F-4D97-AF65-F5344CB8AC3E}">
        <p14:creationId xmlns:p14="http://schemas.microsoft.com/office/powerpoint/2010/main" val="4112182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9652F-9F93-022F-D6BA-0E8C20A09DEB}"/>
              </a:ext>
            </a:extLst>
          </p:cNvPr>
          <p:cNvSpPr>
            <a:spLocks noGrp="1"/>
          </p:cNvSpPr>
          <p:nvPr>
            <p:ph type="title"/>
          </p:nvPr>
        </p:nvSpPr>
        <p:spPr>
          <a:xfrm>
            <a:off x="952499" y="957738"/>
            <a:ext cx="5631491" cy="1778907"/>
          </a:xfrm>
        </p:spPr>
        <p:txBody>
          <a:bodyPr>
            <a:normAutofit/>
          </a:bodyPr>
          <a:lstStyle/>
          <a:p>
            <a:r>
              <a:rPr lang="en-GB" dirty="0"/>
              <a:t>EUROPOL</a:t>
            </a:r>
          </a:p>
        </p:txBody>
      </p:sp>
      <p:sp>
        <p:nvSpPr>
          <p:cNvPr id="3" name="Content Placeholder 2">
            <a:extLst>
              <a:ext uri="{FF2B5EF4-FFF2-40B4-BE49-F238E27FC236}">
                <a16:creationId xmlns:a16="http://schemas.microsoft.com/office/drawing/2014/main" id="{3873C420-A59E-0453-1177-9912ECD63867}"/>
              </a:ext>
            </a:extLst>
          </p:cNvPr>
          <p:cNvSpPr>
            <a:spLocks noGrp="1"/>
          </p:cNvSpPr>
          <p:nvPr>
            <p:ph idx="1"/>
          </p:nvPr>
        </p:nvSpPr>
        <p:spPr>
          <a:xfrm>
            <a:off x="744683" y="2457928"/>
            <a:ext cx="5631492" cy="3009380"/>
          </a:xfrm>
        </p:spPr>
        <p:txBody>
          <a:bodyPr vert="horz" lIns="91440" tIns="45720" rIns="91440" bIns="45720" rtlCol="0" anchor="t">
            <a:noAutofit/>
          </a:bodyPr>
          <a:lstStyle/>
          <a:p>
            <a:pPr>
              <a:lnSpc>
                <a:spcPct val="110000"/>
              </a:lnSpc>
            </a:pPr>
            <a:r>
              <a:rPr lang="en-GB" dirty="0"/>
              <a:t>EUROPOL is comprised of member states within the European Union (EU)</a:t>
            </a:r>
          </a:p>
          <a:p>
            <a:pPr>
              <a:lnSpc>
                <a:spcPct val="110000"/>
              </a:lnSpc>
            </a:pPr>
            <a:r>
              <a:rPr lang="en-GB" dirty="0"/>
              <a:t>Supports operations within the states but does not initiate these.</a:t>
            </a:r>
          </a:p>
          <a:p>
            <a:pPr>
              <a:lnSpc>
                <a:spcPct val="110000"/>
              </a:lnSpc>
            </a:pPr>
            <a:r>
              <a:rPr lang="en-GB" dirty="0"/>
              <a:t>Priorities are to stop </a:t>
            </a:r>
            <a:r>
              <a:rPr lang="en-GB" b="1" dirty="0"/>
              <a:t>human trafficking, cybercrime, drugs, illegal immigration, counterfeiting of euros, money laundering, gangs, VAT fraud, terrorisms, organised crime, asset tracing, intellectual property offences and smuggling cigarettes.</a:t>
            </a:r>
          </a:p>
          <a:p>
            <a:pPr>
              <a:lnSpc>
                <a:spcPct val="110000"/>
              </a:lnSpc>
            </a:pPr>
            <a:r>
              <a:rPr lang="en-GB" dirty="0"/>
              <a:t>Produces reports on patterns of crime in the EU, with a particular focus on terrorism.</a:t>
            </a:r>
            <a:endParaRPr lang="en-GB" b="1" dirty="0"/>
          </a:p>
        </p:txBody>
      </p:sp>
      <p:pic>
        <p:nvPicPr>
          <p:cNvPr id="4" name="Picture 3" descr="Europol – law enforcement cooperation | European Union">
            <a:extLst>
              <a:ext uri="{FF2B5EF4-FFF2-40B4-BE49-F238E27FC236}">
                <a16:creationId xmlns:a16="http://schemas.microsoft.com/office/drawing/2014/main" id="{B7B657A7-20B9-79B1-22B1-D2AA085C6533}"/>
              </a:ext>
            </a:extLst>
          </p:cNvPr>
          <p:cNvPicPr>
            <a:picLocks noChangeAspect="1"/>
          </p:cNvPicPr>
          <p:nvPr/>
        </p:nvPicPr>
        <p:blipFill>
          <a:blip r:embed="rId2"/>
          <a:stretch>
            <a:fillRect/>
          </a:stretch>
        </p:blipFill>
        <p:spPr>
          <a:xfrm>
            <a:off x="8276871" y="1953772"/>
            <a:ext cx="2943036" cy="2943036"/>
          </a:xfrm>
          <a:prstGeom prst="rect">
            <a:avLst/>
          </a:prstGeom>
          <a:noFill/>
        </p:spPr>
      </p:pic>
      <p:sp>
        <p:nvSpPr>
          <p:cNvPr id="15"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91037E52-4969-4342-96C8-37ABBE71CC28}" type="datetime1">
              <a:rPr lang="en-US" smtClean="0"/>
              <a:pPr>
                <a:spcAft>
                  <a:spcPts val="600"/>
                </a:spcAft>
              </a:pPr>
              <a:t>3/6/2024</a:t>
            </a:fld>
            <a:endParaRPr lang="en-US"/>
          </a:p>
        </p:txBody>
      </p:sp>
      <p:sp>
        <p:nvSpPr>
          <p:cNvPr id="17"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9</a:t>
            </a:fld>
            <a:endParaRPr lang="en-US"/>
          </a:p>
        </p:txBody>
      </p:sp>
    </p:spTree>
    <p:extLst>
      <p:ext uri="{BB962C8B-B14F-4D97-AF65-F5344CB8AC3E}">
        <p14:creationId xmlns:p14="http://schemas.microsoft.com/office/powerpoint/2010/main" val="409440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A4FE3-B9DC-9DBD-5D70-64636DBC4C42}"/>
              </a:ext>
            </a:extLst>
          </p:cNvPr>
          <p:cNvSpPr>
            <a:spLocks noGrp="1"/>
          </p:cNvSpPr>
          <p:nvPr>
            <p:ph type="title"/>
          </p:nvPr>
        </p:nvSpPr>
        <p:spPr/>
        <p:txBody>
          <a:bodyPr/>
          <a:lstStyle/>
          <a:p>
            <a:r>
              <a:rPr lang="en-GB" dirty="0" err="1"/>
              <a:t>europol</a:t>
            </a:r>
          </a:p>
        </p:txBody>
      </p:sp>
      <p:sp>
        <p:nvSpPr>
          <p:cNvPr id="3" name="Content Placeholder 2">
            <a:extLst>
              <a:ext uri="{FF2B5EF4-FFF2-40B4-BE49-F238E27FC236}">
                <a16:creationId xmlns:a16="http://schemas.microsoft.com/office/drawing/2014/main" id="{33A9B090-D733-4453-A1B4-2E099C94DDD1}"/>
              </a:ext>
            </a:extLst>
          </p:cNvPr>
          <p:cNvSpPr>
            <a:spLocks noGrp="1"/>
          </p:cNvSpPr>
          <p:nvPr>
            <p:ph idx="1"/>
          </p:nvPr>
        </p:nvSpPr>
        <p:spPr/>
        <p:txBody>
          <a:bodyPr vert="horz" lIns="91440" tIns="45720" rIns="91440" bIns="45720" rtlCol="0" anchor="t">
            <a:normAutofit/>
          </a:bodyPr>
          <a:lstStyle/>
          <a:p>
            <a:r>
              <a:rPr lang="en-GB" dirty="0"/>
              <a:t>Accountable to the EU Council of Ministers for Justice and Home Affairs.</a:t>
            </a:r>
          </a:p>
          <a:p>
            <a:r>
              <a:rPr lang="en-GB" dirty="0"/>
              <a:t>Brexit- prior to Brexit the UK was a member but no longer. In 2021 it was agreed that the UK will have a working and administrative relationship with EUROPOL.</a:t>
            </a:r>
          </a:p>
          <a:p>
            <a:r>
              <a:rPr lang="en-GB" dirty="0"/>
              <a:t>The new relationship includes providing liaison officers to facilitate work between EUROPLO and the National Crime Agency (NCA).</a:t>
            </a:r>
          </a:p>
          <a:p>
            <a:r>
              <a:rPr lang="en-GB" dirty="0"/>
              <a:t>The UK also has access to EUROPOL'S secure messaging system as well as a presence at meetings. The UK also contributes to projects which include analysis and can make use of analytical capabilities of EUROPOL.</a:t>
            </a:r>
          </a:p>
        </p:txBody>
      </p:sp>
    </p:spTree>
    <p:extLst>
      <p:ext uri="{BB962C8B-B14F-4D97-AF65-F5344CB8AC3E}">
        <p14:creationId xmlns:p14="http://schemas.microsoft.com/office/powerpoint/2010/main" val="1307705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48CAA-1626-5E9C-8CA2-CBABB1727579}"/>
              </a:ext>
            </a:extLst>
          </p:cNvPr>
          <p:cNvSpPr>
            <a:spLocks noGrp="1"/>
          </p:cNvSpPr>
          <p:nvPr>
            <p:ph type="title"/>
          </p:nvPr>
        </p:nvSpPr>
        <p:spPr/>
        <p:txBody>
          <a:bodyPr/>
          <a:lstStyle/>
          <a:p>
            <a:r>
              <a:rPr lang="en-GB" dirty="0"/>
              <a:t>Public protection and safeguarding of vulnerable people</a:t>
            </a:r>
          </a:p>
        </p:txBody>
      </p:sp>
      <p:sp>
        <p:nvSpPr>
          <p:cNvPr id="3" name="Content Placeholder 2">
            <a:extLst>
              <a:ext uri="{FF2B5EF4-FFF2-40B4-BE49-F238E27FC236}">
                <a16:creationId xmlns:a16="http://schemas.microsoft.com/office/drawing/2014/main" id="{CB8E5B50-4A1E-EA45-F0C5-C0896EAEA415}"/>
              </a:ext>
            </a:extLst>
          </p:cNvPr>
          <p:cNvSpPr>
            <a:spLocks noGrp="1"/>
          </p:cNvSpPr>
          <p:nvPr>
            <p:ph idx="1"/>
          </p:nvPr>
        </p:nvSpPr>
        <p:spPr/>
        <p:txBody>
          <a:bodyPr vert="horz" lIns="91440" tIns="45720" rIns="91440" bIns="45720" rtlCol="0" anchor="t">
            <a:normAutofit/>
          </a:bodyPr>
          <a:lstStyle/>
          <a:p>
            <a:r>
              <a:rPr lang="en-GB" dirty="0"/>
              <a:t>Multi- agency working involves co-operation with other organisations responsible for public protection (probation, prison service).</a:t>
            </a:r>
          </a:p>
          <a:p>
            <a:r>
              <a:rPr lang="en-GB" dirty="0"/>
              <a:t>These working relationships are called Multi-agency Public Protection Arrangements (MAPPA) and relate to serious and violent offenders and protecting the public from these as well as sexual and domestic abuse and other violent crimes.</a:t>
            </a:r>
          </a:p>
          <a:p>
            <a:endParaRPr lang="en-GB" dirty="0"/>
          </a:p>
          <a:p>
            <a:endParaRPr lang="en-GB" dirty="0"/>
          </a:p>
        </p:txBody>
      </p:sp>
    </p:spTree>
    <p:extLst>
      <p:ext uri="{BB962C8B-B14F-4D97-AF65-F5344CB8AC3E}">
        <p14:creationId xmlns:p14="http://schemas.microsoft.com/office/powerpoint/2010/main" val="2610085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FF76B-B0D1-DF3C-5F72-53EC079271A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3916536-7E37-8A76-5EBA-5185F47160BF}"/>
              </a:ext>
            </a:extLst>
          </p:cNvPr>
          <p:cNvSpPr>
            <a:spLocks noGrp="1"/>
          </p:cNvSpPr>
          <p:nvPr>
            <p:ph idx="1"/>
          </p:nvPr>
        </p:nvSpPr>
        <p:spPr/>
        <p:txBody>
          <a:bodyPr vert="horz" lIns="91440" tIns="45720" rIns="91440" bIns="45720" rtlCol="0" anchor="t">
            <a:normAutofit/>
          </a:bodyPr>
          <a:lstStyle/>
          <a:p>
            <a:r>
              <a:rPr lang="en-GB" dirty="0">
                <a:ea typeface="+mn-lt"/>
                <a:cs typeface="+mn-lt"/>
              </a:rPr>
              <a:t>They monitor them and share intelligence and data with other relevant agencies, including risk assessments.</a:t>
            </a:r>
            <a:endParaRPr lang="en-GB" dirty="0"/>
          </a:p>
          <a:p>
            <a:r>
              <a:rPr lang="en-GB" dirty="0"/>
              <a:t>Information may be shared with civil courts and other organisations which include Service Level Agreements which include taking joint action beyond simply sharing data.</a:t>
            </a:r>
          </a:p>
          <a:p>
            <a:r>
              <a:rPr lang="en-GB" dirty="0"/>
              <a:t>This may also include a Multi- Agency Risk Assessment Conference (MARAC) which involves agencies such as Social Services, probation, police, schools.</a:t>
            </a:r>
          </a:p>
          <a:p>
            <a:endParaRPr lang="en-GB" dirty="0"/>
          </a:p>
        </p:txBody>
      </p:sp>
    </p:spTree>
    <p:extLst>
      <p:ext uri="{BB962C8B-B14F-4D97-AF65-F5344CB8AC3E}">
        <p14:creationId xmlns:p14="http://schemas.microsoft.com/office/powerpoint/2010/main" val="1727651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02571-0B2B-F4C9-6723-AD84BA7DE8FB}"/>
              </a:ext>
            </a:extLst>
          </p:cNvPr>
          <p:cNvSpPr>
            <a:spLocks noGrp="1"/>
          </p:cNvSpPr>
          <p:nvPr>
            <p:ph type="title"/>
          </p:nvPr>
        </p:nvSpPr>
        <p:spPr/>
        <p:txBody>
          <a:bodyPr/>
          <a:lstStyle/>
          <a:p>
            <a:r>
              <a:rPr lang="en-GB" dirty="0"/>
              <a:t>Community safety partnerships</a:t>
            </a:r>
          </a:p>
        </p:txBody>
      </p:sp>
      <p:sp>
        <p:nvSpPr>
          <p:cNvPr id="3" name="Content Placeholder 2">
            <a:extLst>
              <a:ext uri="{FF2B5EF4-FFF2-40B4-BE49-F238E27FC236}">
                <a16:creationId xmlns:a16="http://schemas.microsoft.com/office/drawing/2014/main" id="{707FDF03-BE7C-9414-1CFE-224FB3218362}"/>
              </a:ext>
            </a:extLst>
          </p:cNvPr>
          <p:cNvSpPr>
            <a:spLocks noGrp="1"/>
          </p:cNvSpPr>
          <p:nvPr>
            <p:ph idx="1"/>
          </p:nvPr>
        </p:nvSpPr>
        <p:spPr/>
        <p:txBody>
          <a:bodyPr vert="horz" lIns="91440" tIns="45720" rIns="91440" bIns="45720" rtlCol="0" anchor="t">
            <a:normAutofit/>
          </a:bodyPr>
          <a:lstStyle/>
          <a:p>
            <a:r>
              <a:rPr lang="en-GB" dirty="0"/>
              <a:t>Focus on local population, particularly vulnerable people and include the police as well as local authorities, fire and rescue, healthcare professionals and probations.</a:t>
            </a:r>
          </a:p>
          <a:p>
            <a:r>
              <a:rPr lang="en-GB" dirty="0"/>
              <a:t>These have statutory (legally required) obligations to protect the public.</a:t>
            </a:r>
          </a:p>
          <a:p>
            <a:r>
              <a:rPr lang="en-GB" dirty="0"/>
              <a:t>Safeguarding adults and children's boards also consider people with specific vulnerabilities who may be victimised due to specific types of crime such as child abuse.</a:t>
            </a:r>
          </a:p>
          <a:p>
            <a:r>
              <a:rPr lang="en-GB" dirty="0"/>
              <a:t>Specialist  domestic violence courts may also communicate with the police and officers may find Domestic/ sexual violence Advocates (IDVAs and ISVA's) to support victims.</a:t>
            </a:r>
          </a:p>
          <a:p>
            <a:pPr marL="0" indent="0">
              <a:buNone/>
            </a:pPr>
            <a:endParaRPr lang="en-GB" dirty="0"/>
          </a:p>
        </p:txBody>
      </p:sp>
    </p:spTree>
    <p:extLst>
      <p:ext uri="{BB962C8B-B14F-4D97-AF65-F5344CB8AC3E}">
        <p14:creationId xmlns:p14="http://schemas.microsoft.com/office/powerpoint/2010/main" val="2403417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6DF17-999F-0414-E8CF-9EFE1E006410}"/>
              </a:ext>
            </a:extLst>
          </p:cNvPr>
          <p:cNvSpPr>
            <a:spLocks noGrp="1"/>
          </p:cNvSpPr>
          <p:nvPr>
            <p:ph type="title"/>
          </p:nvPr>
        </p:nvSpPr>
        <p:spPr>
          <a:xfrm>
            <a:off x="952499" y="957738"/>
            <a:ext cx="5631491" cy="1778907"/>
          </a:xfrm>
        </p:spPr>
        <p:txBody>
          <a:bodyPr>
            <a:normAutofit/>
          </a:bodyPr>
          <a:lstStyle/>
          <a:p>
            <a:r>
              <a:rPr lang="en-GB" dirty="0"/>
              <a:t>Working with the third sector</a:t>
            </a:r>
          </a:p>
        </p:txBody>
      </p:sp>
      <p:sp>
        <p:nvSpPr>
          <p:cNvPr id="3" name="Content Placeholder 2">
            <a:extLst>
              <a:ext uri="{FF2B5EF4-FFF2-40B4-BE49-F238E27FC236}">
                <a16:creationId xmlns:a16="http://schemas.microsoft.com/office/drawing/2014/main" id="{7378120A-F11F-E63A-25DC-CB992265D5CF}"/>
              </a:ext>
            </a:extLst>
          </p:cNvPr>
          <p:cNvSpPr>
            <a:spLocks noGrp="1"/>
          </p:cNvSpPr>
          <p:nvPr>
            <p:ph idx="1"/>
          </p:nvPr>
        </p:nvSpPr>
        <p:spPr>
          <a:xfrm>
            <a:off x="952501" y="2890883"/>
            <a:ext cx="7320014" cy="3009380"/>
          </a:xfrm>
        </p:spPr>
        <p:txBody>
          <a:bodyPr vert="horz" lIns="91440" tIns="45720" rIns="91440" bIns="45720" rtlCol="0" anchor="t">
            <a:normAutofit/>
          </a:bodyPr>
          <a:lstStyle/>
          <a:p>
            <a:r>
              <a:rPr lang="en-GB" sz="2000" dirty="0"/>
              <a:t>The police will work with third sector organisations in wider to reach victims and wider communities in a way that the police cannot.</a:t>
            </a:r>
            <a:endParaRPr lang="en-US" sz="2000"/>
          </a:p>
          <a:p>
            <a:r>
              <a:rPr lang="en-GB" sz="2000" dirty="0"/>
              <a:t>Working with women's aid allows the police to signpost victims of abuse to the charity for further support. </a:t>
            </a:r>
          </a:p>
          <a:p>
            <a:r>
              <a:rPr lang="en-GB" sz="2000" dirty="0"/>
              <a:t>Training on domestic violence is also provided by the charity to the police to give them a better sense of underst</a:t>
            </a:r>
            <a:r>
              <a:rPr lang="en-GB" dirty="0"/>
              <a:t>anding</a:t>
            </a:r>
          </a:p>
          <a:p>
            <a:endParaRPr lang="en-GB" dirty="0"/>
          </a:p>
        </p:txBody>
      </p:sp>
      <p:pic>
        <p:nvPicPr>
          <p:cNvPr id="4" name="Picture 3" descr="Women's Aid">
            <a:extLst>
              <a:ext uri="{FF2B5EF4-FFF2-40B4-BE49-F238E27FC236}">
                <a16:creationId xmlns:a16="http://schemas.microsoft.com/office/drawing/2014/main" id="{DCA62896-AC26-B8E6-B8AF-04EA05B340F7}"/>
              </a:ext>
            </a:extLst>
          </p:cNvPr>
          <p:cNvPicPr>
            <a:picLocks noChangeAspect="1"/>
          </p:cNvPicPr>
          <p:nvPr/>
        </p:nvPicPr>
        <p:blipFill>
          <a:blip r:embed="rId2"/>
          <a:stretch>
            <a:fillRect/>
          </a:stretch>
        </p:blipFill>
        <p:spPr>
          <a:xfrm>
            <a:off x="8276871" y="1953772"/>
            <a:ext cx="2943036" cy="2943036"/>
          </a:xfrm>
          <a:prstGeom prst="rect">
            <a:avLst/>
          </a:prstGeom>
          <a:noFill/>
        </p:spPr>
      </p:pic>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91037E52-4969-4342-96C8-37ABBE71CC28}" type="datetime1">
              <a:rPr lang="en-US" smtClean="0"/>
              <a:pPr>
                <a:spcAft>
                  <a:spcPts val="600"/>
                </a:spcAft>
              </a:pPr>
              <a:t>3/6/2024</a:t>
            </a:fld>
            <a:endParaRPr lang="en-US"/>
          </a:p>
        </p:txBody>
      </p:sp>
      <p:sp>
        <p:nvSpPr>
          <p:cNvPr id="11"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14</a:t>
            </a:fld>
            <a:endParaRPr lang="en-US"/>
          </a:p>
        </p:txBody>
      </p:sp>
    </p:spTree>
    <p:extLst>
      <p:ext uri="{BB962C8B-B14F-4D97-AF65-F5344CB8AC3E}">
        <p14:creationId xmlns:p14="http://schemas.microsoft.com/office/powerpoint/2010/main" val="1524105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D1083-E05A-DB8B-4CC2-EA691465C675}"/>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8CCFB1A8-6A21-0611-0175-86CA9E97A1D3}"/>
              </a:ext>
            </a:extLst>
          </p:cNvPr>
          <p:cNvSpPr>
            <a:spLocks noGrp="1"/>
          </p:cNvSpPr>
          <p:nvPr>
            <p:ph idx="1"/>
          </p:nvPr>
        </p:nvSpPr>
        <p:spPr/>
        <p:txBody>
          <a:bodyPr vert="horz" lIns="91440" tIns="45720" rIns="91440" bIns="45720" rtlCol="0" anchor="t">
            <a:normAutofit/>
          </a:bodyPr>
          <a:lstStyle/>
          <a:p>
            <a:r>
              <a:rPr lang="en-GB" sz="2400" dirty="0"/>
              <a:t>Why do you think the police need support in tackling domestic violence and abuse?</a:t>
            </a:r>
            <a:endParaRPr lang="en-US" sz="2400"/>
          </a:p>
          <a:p>
            <a:r>
              <a:rPr lang="en-GB" sz="2400" dirty="0"/>
              <a:t>What advantages do third sector organisations like Women's Aid have over the police regarding communicating effectively with victims?</a:t>
            </a:r>
          </a:p>
        </p:txBody>
      </p:sp>
    </p:spTree>
    <p:extLst>
      <p:ext uri="{BB962C8B-B14F-4D97-AF65-F5344CB8AC3E}">
        <p14:creationId xmlns:p14="http://schemas.microsoft.com/office/powerpoint/2010/main" val="15369739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A0AF0-7EFD-CB1E-72F9-4DCA9143DC13}"/>
              </a:ext>
            </a:extLst>
          </p:cNvPr>
          <p:cNvSpPr>
            <a:spLocks noGrp="1"/>
          </p:cNvSpPr>
          <p:nvPr>
            <p:ph type="title"/>
          </p:nvPr>
        </p:nvSpPr>
        <p:spPr/>
        <p:txBody>
          <a:bodyPr/>
          <a:lstStyle/>
          <a:p>
            <a:r>
              <a:rPr lang="en-GB" dirty="0"/>
              <a:t>Advantages of third sector over the police- domestic abuse</a:t>
            </a:r>
          </a:p>
        </p:txBody>
      </p:sp>
      <p:sp>
        <p:nvSpPr>
          <p:cNvPr id="3" name="Content Placeholder 2">
            <a:extLst>
              <a:ext uri="{FF2B5EF4-FFF2-40B4-BE49-F238E27FC236}">
                <a16:creationId xmlns:a16="http://schemas.microsoft.com/office/drawing/2014/main" id="{ECFEBD9F-1553-0AE7-EA9D-F9070AFEFBEB}"/>
              </a:ext>
            </a:extLst>
          </p:cNvPr>
          <p:cNvSpPr>
            <a:spLocks noGrp="1"/>
          </p:cNvSpPr>
          <p:nvPr>
            <p:ph idx="1"/>
          </p:nvPr>
        </p:nvSpPr>
        <p:spPr/>
        <p:txBody>
          <a:bodyPr vert="horz" lIns="91440" tIns="45720" rIns="91440" bIns="45720" rtlCol="0" anchor="t">
            <a:noAutofit/>
          </a:bodyPr>
          <a:lstStyle/>
          <a:p>
            <a:r>
              <a:rPr lang="en-GB" sz="2000" dirty="0"/>
              <a:t>The police do not necessarily understand how domestic violence and abuse impacts victims.</a:t>
            </a:r>
          </a:p>
          <a:p>
            <a:r>
              <a:rPr lang="en-GB" sz="2000" dirty="0"/>
              <a:t>The Police may need more training to empathise more and better deal with any barriers.</a:t>
            </a:r>
          </a:p>
          <a:p>
            <a:r>
              <a:rPr lang="en-GB" sz="2000" dirty="0"/>
              <a:t>Third sector organisations aren't ran by the state and don't have the uniform so victims feel more comfortable to confide in them.</a:t>
            </a:r>
          </a:p>
          <a:p>
            <a:r>
              <a:rPr lang="en-GB" sz="2000" dirty="0"/>
              <a:t>Womens Aid have survivors working with them who can relate to victims, providing effective support.</a:t>
            </a:r>
          </a:p>
          <a:p>
            <a:r>
              <a:rPr lang="en-GB" sz="2000" dirty="0"/>
              <a:t>The police will be steering a victim towards a Criminal Justice System solution whereas Women's Aid will be more victim led.</a:t>
            </a:r>
          </a:p>
        </p:txBody>
      </p:sp>
    </p:spTree>
    <p:extLst>
      <p:ext uri="{BB962C8B-B14F-4D97-AF65-F5344CB8AC3E}">
        <p14:creationId xmlns:p14="http://schemas.microsoft.com/office/powerpoint/2010/main" val="726812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97916-9EAB-DF2C-9F6A-249D3DCD58FA}"/>
              </a:ext>
            </a:extLst>
          </p:cNvPr>
          <p:cNvSpPr>
            <a:spLocks noGrp="1"/>
          </p:cNvSpPr>
          <p:nvPr>
            <p:ph type="title"/>
          </p:nvPr>
        </p:nvSpPr>
        <p:spPr/>
        <p:txBody>
          <a:bodyPr>
            <a:normAutofit fontScale="90000"/>
          </a:bodyPr>
          <a:lstStyle/>
          <a:p>
            <a:r>
              <a:rPr lang="en-GB" dirty="0"/>
              <a:t>Information </a:t>
            </a:r>
            <a:r>
              <a:rPr lang="en-GB"/>
              <a:t>partnerships: schools</a:t>
            </a:r>
            <a:r>
              <a:rPr lang="en-GB" dirty="0"/>
              <a:t>, mental health and the wider community</a:t>
            </a:r>
          </a:p>
        </p:txBody>
      </p:sp>
      <p:sp>
        <p:nvSpPr>
          <p:cNvPr id="3" name="Content Placeholder 2">
            <a:extLst>
              <a:ext uri="{FF2B5EF4-FFF2-40B4-BE49-F238E27FC236}">
                <a16:creationId xmlns:a16="http://schemas.microsoft.com/office/drawing/2014/main" id="{357A1F4F-E982-B53B-1835-8A946A50D0CF}"/>
              </a:ext>
            </a:extLst>
          </p:cNvPr>
          <p:cNvSpPr>
            <a:spLocks noGrp="1"/>
          </p:cNvSpPr>
          <p:nvPr>
            <p:ph idx="1"/>
          </p:nvPr>
        </p:nvSpPr>
        <p:spPr/>
        <p:txBody>
          <a:bodyPr vert="horz" lIns="91440" tIns="45720" rIns="91440" bIns="45720" rtlCol="0" anchor="t">
            <a:normAutofit/>
          </a:bodyPr>
          <a:lstStyle/>
          <a:p>
            <a:r>
              <a:rPr lang="en-GB" dirty="0"/>
              <a:t>The police work with organisations such as schools on a ess structured basis. The collaboration is to improve student safety and behaviour.</a:t>
            </a:r>
          </a:p>
          <a:p>
            <a:r>
              <a:rPr lang="en-GB" dirty="0"/>
              <a:t>This is not uncontroversial as it can be said that the pupils could feel intimidated by the police.</a:t>
            </a:r>
          </a:p>
          <a:p>
            <a:r>
              <a:rPr lang="en-GB" dirty="0"/>
              <a:t>This has also been viewed as a success (Birmingham Police and Schools panel)</a:t>
            </a:r>
          </a:p>
        </p:txBody>
      </p:sp>
    </p:spTree>
    <p:extLst>
      <p:ext uri="{BB962C8B-B14F-4D97-AF65-F5344CB8AC3E}">
        <p14:creationId xmlns:p14="http://schemas.microsoft.com/office/powerpoint/2010/main" val="1808338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00114-C9BE-2D43-AD2C-656E953009D0}"/>
              </a:ext>
            </a:extLst>
          </p:cNvPr>
          <p:cNvSpPr>
            <a:spLocks noGrp="1"/>
          </p:cNvSpPr>
          <p:nvPr>
            <p:ph type="title"/>
          </p:nvPr>
        </p:nvSpPr>
        <p:spPr/>
        <p:txBody>
          <a:bodyPr/>
          <a:lstStyle/>
          <a:p>
            <a:r>
              <a:rPr lang="en-GB" dirty="0"/>
              <a:t>Mental health</a:t>
            </a:r>
          </a:p>
        </p:txBody>
      </p:sp>
      <p:sp>
        <p:nvSpPr>
          <p:cNvPr id="3" name="Content Placeholder 2">
            <a:extLst>
              <a:ext uri="{FF2B5EF4-FFF2-40B4-BE49-F238E27FC236}">
                <a16:creationId xmlns:a16="http://schemas.microsoft.com/office/drawing/2014/main" id="{299A07BE-705D-8538-9972-78A1C982CC89}"/>
              </a:ext>
            </a:extLst>
          </p:cNvPr>
          <p:cNvSpPr>
            <a:spLocks noGrp="1"/>
          </p:cNvSpPr>
          <p:nvPr>
            <p:ph idx="1"/>
          </p:nvPr>
        </p:nvSpPr>
        <p:spPr/>
        <p:txBody>
          <a:bodyPr vert="horz" lIns="91440" tIns="45720" rIns="91440" bIns="45720" rtlCol="0" anchor="t">
            <a:normAutofit/>
          </a:bodyPr>
          <a:lstStyle/>
          <a:p>
            <a:r>
              <a:rPr lang="en-GB" sz="2400" dirty="0"/>
              <a:t>Years of reputational damage concerning the treatment of mentally ill people.</a:t>
            </a:r>
          </a:p>
          <a:p>
            <a:r>
              <a:rPr lang="en-GB" sz="2400" dirty="0"/>
              <a:t>Police are now seen as more understanding and compassionate which had led to fears that other organisations may be overtly reliant upon them and use the police to simply stall for time.</a:t>
            </a:r>
          </a:p>
          <a:p>
            <a:endParaRPr lang="en-GB" dirty="0"/>
          </a:p>
        </p:txBody>
      </p:sp>
    </p:spTree>
    <p:extLst>
      <p:ext uri="{BB962C8B-B14F-4D97-AF65-F5344CB8AC3E}">
        <p14:creationId xmlns:p14="http://schemas.microsoft.com/office/powerpoint/2010/main" val="9981105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2" name="Title 1">
            <a:extLst>
              <a:ext uri="{FF2B5EF4-FFF2-40B4-BE49-F238E27FC236}">
                <a16:creationId xmlns:a16="http://schemas.microsoft.com/office/drawing/2014/main" id="{C3593A3F-E735-77A3-8300-AE62B0AFBF9A}"/>
              </a:ext>
            </a:extLst>
          </p:cNvPr>
          <p:cNvSpPr>
            <a:spLocks noGrp="1"/>
          </p:cNvSpPr>
          <p:nvPr>
            <p:ph type="ctrTitle"/>
          </p:nvPr>
        </p:nvSpPr>
        <p:spPr>
          <a:xfrm>
            <a:off x="756968" y="1995887"/>
            <a:ext cx="3665507" cy="2037951"/>
          </a:xfrm>
        </p:spPr>
        <p:txBody>
          <a:bodyPr tIns="182880" bIns="182880" anchor="ctr">
            <a:normAutofit/>
          </a:bodyPr>
          <a:lstStyle/>
          <a:p>
            <a:r>
              <a:rPr lang="en-US" dirty="0"/>
              <a:t>Third party Schemes</a:t>
            </a:r>
          </a:p>
        </p:txBody>
      </p:sp>
      <p:sp>
        <p:nvSpPr>
          <p:cNvPr id="5" name="TextBox 4">
            <a:extLst>
              <a:ext uri="{FF2B5EF4-FFF2-40B4-BE49-F238E27FC236}">
                <a16:creationId xmlns:a16="http://schemas.microsoft.com/office/drawing/2014/main" id="{0576D287-33FB-C072-1CBD-E9F99907ACCD}"/>
              </a:ext>
            </a:extLst>
          </p:cNvPr>
          <p:cNvSpPr txBox="1"/>
          <p:nvPr/>
        </p:nvSpPr>
        <p:spPr>
          <a:xfrm>
            <a:off x="835565" y="3340229"/>
            <a:ext cx="3119010" cy="1013687"/>
          </a:xfr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spcAft>
                <a:spcPts val="600"/>
              </a:spcAft>
            </a:pPr>
            <a:r>
              <a:rPr lang="en-GB" dirty="0"/>
              <a:t>(Mind, 2013)</a:t>
            </a:r>
            <a:endParaRPr lang="en-GB"/>
          </a:p>
        </p:txBody>
      </p:sp>
      <p:pic>
        <p:nvPicPr>
          <p:cNvPr id="4" name="Content Placeholder 3" descr="A screenshot of a website&#10;&#10;Description automatically generated">
            <a:extLst>
              <a:ext uri="{FF2B5EF4-FFF2-40B4-BE49-F238E27FC236}">
                <a16:creationId xmlns:a16="http://schemas.microsoft.com/office/drawing/2014/main" id="{E8C1E142-F68B-E03A-C83E-0961AB52FE86}"/>
              </a:ext>
            </a:extLst>
          </p:cNvPr>
          <p:cNvPicPr>
            <a:picLocks noGrp="1" noChangeAspect="1"/>
          </p:cNvPicPr>
          <p:nvPr>
            <p:ph idx="4294967295"/>
          </p:nvPr>
        </p:nvPicPr>
        <p:blipFill>
          <a:blip r:embed="rId3"/>
          <a:stretch>
            <a:fillRect/>
          </a:stretch>
        </p:blipFill>
        <p:spPr>
          <a:xfrm>
            <a:off x="6096001" y="1133805"/>
            <a:ext cx="5143499" cy="4590084"/>
          </a:xfrm>
          <a:noFill/>
        </p:spPr>
      </p:pic>
      <p:sp>
        <p:nvSpPr>
          <p:cNvPr id="13" name="Date Placeholder 9">
            <a:extLst>
              <a:ext uri="{FF2B5EF4-FFF2-40B4-BE49-F238E27FC236}">
                <a16:creationId xmlns:a16="http://schemas.microsoft.com/office/drawing/2014/main" id="{82DEB276-8311-D167-F4A6-6AEF782978C1}"/>
              </a:ext>
            </a:extLst>
          </p:cNvPr>
          <p:cNvSpPr>
            <a:spLocks noGrp="1"/>
          </p:cNvSpPr>
          <p:nvPr>
            <p:ph type="dt" sz="half" idx="10"/>
          </p:nvPr>
        </p:nvSpPr>
        <p:spPr>
          <a:xfrm>
            <a:off x="847726" y="6199188"/>
            <a:ext cx="2743200" cy="365125"/>
          </a:xfrm>
        </p:spPr>
        <p:txBody>
          <a:bodyPr>
            <a:normAutofit/>
          </a:bodyPr>
          <a:lstStyle/>
          <a:p>
            <a:pPr>
              <a:spcAft>
                <a:spcPts val="600"/>
              </a:spcAft>
            </a:pPr>
            <a:fld id="{A59F4B44-F8D1-4FFB-8A08-2C1D74B86911}" type="datetime1">
              <a:rPr lang="en-US" smtClean="0"/>
              <a:pPr>
                <a:spcAft>
                  <a:spcPts val="600"/>
                </a:spcAft>
              </a:pPr>
              <a:t>3/6/2024</a:t>
            </a:fld>
            <a:endParaRPr lang="en-US" dirty="0"/>
          </a:p>
        </p:txBody>
      </p:sp>
      <p:sp>
        <p:nvSpPr>
          <p:cNvPr id="17" name="Slide Number Placeholder 11">
            <a:extLst>
              <a:ext uri="{FF2B5EF4-FFF2-40B4-BE49-F238E27FC236}">
                <a16:creationId xmlns:a16="http://schemas.microsoft.com/office/drawing/2014/main" id="{431ADC51-CCC5-C549-E32C-8D4B995D6344}"/>
              </a:ext>
            </a:extLst>
          </p:cNvPr>
          <p:cNvSpPr>
            <a:spLocks noGrp="1"/>
          </p:cNvSpPr>
          <p:nvPr>
            <p:ph type="sldNum" sz="quarter" idx="12"/>
          </p:nvPr>
        </p:nvSpPr>
        <p:spPr>
          <a:xfrm>
            <a:off x="10728107" y="6199188"/>
            <a:ext cx="619125" cy="365125"/>
          </a:xfrm>
        </p:spPr>
        <p:txBody>
          <a:bodyPr>
            <a:normAutofit/>
          </a:bodyPr>
          <a:lstStyle/>
          <a:p>
            <a:pPr>
              <a:spcAft>
                <a:spcPts val="600"/>
              </a:spcAft>
            </a:pPr>
            <a:fld id="{1437450A-6C25-4B4D-B27D-E1E9B2CE4682}" type="slidenum">
              <a:rPr lang="en-US" smtClean="0"/>
              <a:pPr>
                <a:spcAft>
                  <a:spcPts val="600"/>
                </a:spcAft>
              </a:pPr>
              <a:t>19</a:t>
            </a:fld>
            <a:endParaRPr lang="en-US"/>
          </a:p>
        </p:txBody>
      </p:sp>
    </p:spTree>
    <p:extLst>
      <p:ext uri="{BB962C8B-B14F-4D97-AF65-F5344CB8AC3E}">
        <p14:creationId xmlns:p14="http://schemas.microsoft.com/office/powerpoint/2010/main" val="40771032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79A42-6894-4F87-C66D-2408BFA2C64C}"/>
              </a:ext>
            </a:extLst>
          </p:cNvPr>
          <p:cNvSpPr>
            <a:spLocks noGrp="1"/>
          </p:cNvSpPr>
          <p:nvPr>
            <p:ph type="title"/>
          </p:nvPr>
        </p:nvSpPr>
        <p:spPr/>
        <p:txBody>
          <a:bodyPr/>
          <a:lstStyle/>
          <a:p>
            <a:r>
              <a:rPr lang="en-GB" dirty="0"/>
              <a:t>Example of NIM in partnership </a:t>
            </a:r>
          </a:p>
        </p:txBody>
      </p:sp>
      <p:sp>
        <p:nvSpPr>
          <p:cNvPr id="3" name="Content Placeholder 2">
            <a:extLst>
              <a:ext uri="{FF2B5EF4-FFF2-40B4-BE49-F238E27FC236}">
                <a16:creationId xmlns:a16="http://schemas.microsoft.com/office/drawing/2014/main" id="{B2B5D2D6-0412-A77A-881C-C92F80B660C5}"/>
              </a:ext>
            </a:extLst>
          </p:cNvPr>
          <p:cNvSpPr>
            <a:spLocks noGrp="1"/>
          </p:cNvSpPr>
          <p:nvPr>
            <p:ph idx="1"/>
          </p:nvPr>
        </p:nvSpPr>
        <p:spPr/>
        <p:txBody>
          <a:bodyPr vert="horz" lIns="91440" tIns="45720" rIns="91440" bIns="45720" rtlCol="0" anchor="t">
            <a:normAutofit/>
          </a:bodyPr>
          <a:lstStyle/>
          <a:p>
            <a:r>
              <a:rPr lang="en-GB" dirty="0"/>
              <a:t>The Childrens Society have launched a National Child Sexual Exploitation (CSE) Action Plan in partnership with National Police Chief Council, Victim Support and the Police to stop incidents of CSE and prosecute perpetrators:-</a:t>
            </a:r>
          </a:p>
          <a:p>
            <a:endParaRPr lang="en-GB" dirty="0">
              <a:ea typeface="+mn-lt"/>
              <a:cs typeface="+mn-lt"/>
            </a:endParaRPr>
          </a:p>
          <a:p>
            <a:endParaRPr lang="en-GB" dirty="0">
              <a:ea typeface="+mn-lt"/>
              <a:cs typeface="+mn-lt"/>
            </a:endParaRPr>
          </a:p>
          <a:p>
            <a:endParaRPr lang="en-GB" dirty="0"/>
          </a:p>
        </p:txBody>
      </p:sp>
      <p:pic>
        <p:nvPicPr>
          <p:cNvPr id="4" name="Picture 3" descr="A screen shot of a logo&#10;&#10;Description automatically generated">
            <a:extLst>
              <a:ext uri="{FF2B5EF4-FFF2-40B4-BE49-F238E27FC236}">
                <a16:creationId xmlns:a16="http://schemas.microsoft.com/office/drawing/2014/main" id="{F0D9CB91-22F7-2BBD-F3B6-1CEA632CE3D2}"/>
              </a:ext>
            </a:extLst>
          </p:cNvPr>
          <p:cNvPicPr>
            <a:picLocks noChangeAspect="1"/>
          </p:cNvPicPr>
          <p:nvPr/>
        </p:nvPicPr>
        <p:blipFill>
          <a:blip r:embed="rId3"/>
          <a:stretch>
            <a:fillRect/>
          </a:stretch>
        </p:blipFill>
        <p:spPr>
          <a:xfrm>
            <a:off x="308264" y="4399375"/>
            <a:ext cx="11731336" cy="1410318"/>
          </a:xfrm>
          <a:prstGeom prst="rect">
            <a:avLst/>
          </a:prstGeom>
        </p:spPr>
      </p:pic>
      <p:sp>
        <p:nvSpPr>
          <p:cNvPr id="5" name="TextBox 4">
            <a:extLst>
              <a:ext uri="{FF2B5EF4-FFF2-40B4-BE49-F238E27FC236}">
                <a16:creationId xmlns:a16="http://schemas.microsoft.com/office/drawing/2014/main" id="{C828DF23-7159-BBE8-36BA-22AE0FC6B318}"/>
              </a:ext>
            </a:extLst>
          </p:cNvPr>
          <p:cNvSpPr txBox="1"/>
          <p:nvPr/>
        </p:nvSpPr>
        <p:spPr>
          <a:xfrm>
            <a:off x="636000" y="6252000"/>
            <a:ext cx="5448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dirty="0">
                <a:solidFill>
                  <a:srgbClr val="339A9A"/>
                </a:solidFill>
                <a:latin typeface="Arial"/>
                <a:cs typeface="Arial"/>
                <a:hlinkClick r:id="rId4"/>
              </a:rPr>
              <a:t>Pursue | CSE Police and Prevention</a:t>
            </a:r>
            <a:endParaRPr lang="en-US"/>
          </a:p>
        </p:txBody>
      </p:sp>
    </p:spTree>
    <p:extLst>
      <p:ext uri="{BB962C8B-B14F-4D97-AF65-F5344CB8AC3E}">
        <p14:creationId xmlns:p14="http://schemas.microsoft.com/office/powerpoint/2010/main" val="18130501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B4F51-5987-C45E-805B-32F7C772E018}"/>
              </a:ext>
            </a:extLst>
          </p:cNvPr>
          <p:cNvSpPr>
            <a:spLocks noGrp="1"/>
          </p:cNvSpPr>
          <p:nvPr>
            <p:ph type="title"/>
          </p:nvPr>
        </p:nvSpPr>
        <p:spPr/>
        <p:txBody>
          <a:bodyPr/>
          <a:lstStyle/>
          <a:p>
            <a:r>
              <a:rPr lang="en-GB" dirty="0"/>
              <a:t>KNIFE CRIME</a:t>
            </a:r>
          </a:p>
        </p:txBody>
      </p:sp>
      <p:pic>
        <p:nvPicPr>
          <p:cNvPr id="4" name="Content Placeholder 3" descr="A screenshot of a phone&#10;&#10;Description automatically generated">
            <a:extLst>
              <a:ext uri="{FF2B5EF4-FFF2-40B4-BE49-F238E27FC236}">
                <a16:creationId xmlns:a16="http://schemas.microsoft.com/office/drawing/2014/main" id="{EF898B52-4936-8C32-6E10-3DC92568AB43}"/>
              </a:ext>
            </a:extLst>
          </p:cNvPr>
          <p:cNvPicPr>
            <a:picLocks noGrp="1" noChangeAspect="1"/>
          </p:cNvPicPr>
          <p:nvPr>
            <p:ph idx="1"/>
          </p:nvPr>
        </p:nvPicPr>
        <p:blipFill>
          <a:blip r:embed="rId2"/>
          <a:stretch>
            <a:fillRect/>
          </a:stretch>
        </p:blipFill>
        <p:spPr>
          <a:xfrm>
            <a:off x="7682518" y="2164"/>
            <a:ext cx="3459825" cy="7046335"/>
          </a:xfrm>
        </p:spPr>
      </p:pic>
      <p:pic>
        <p:nvPicPr>
          <p:cNvPr id="5" name="Picture 4" descr="A group of police officers walking on a street&#10;&#10;Description automatically generated">
            <a:extLst>
              <a:ext uri="{FF2B5EF4-FFF2-40B4-BE49-F238E27FC236}">
                <a16:creationId xmlns:a16="http://schemas.microsoft.com/office/drawing/2014/main" id="{BDB68E52-8F53-F9E3-2B83-554BE83C8380}"/>
              </a:ext>
            </a:extLst>
          </p:cNvPr>
          <p:cNvPicPr>
            <a:picLocks noChangeAspect="1"/>
          </p:cNvPicPr>
          <p:nvPr/>
        </p:nvPicPr>
        <p:blipFill>
          <a:blip r:embed="rId3"/>
          <a:stretch>
            <a:fillRect/>
          </a:stretch>
        </p:blipFill>
        <p:spPr>
          <a:xfrm>
            <a:off x="706582" y="2479318"/>
            <a:ext cx="4249881" cy="3925590"/>
          </a:xfrm>
          <a:prstGeom prst="rect">
            <a:avLst/>
          </a:prstGeom>
        </p:spPr>
      </p:pic>
    </p:spTree>
    <p:extLst>
      <p:ext uri="{BB962C8B-B14F-4D97-AF65-F5344CB8AC3E}">
        <p14:creationId xmlns:p14="http://schemas.microsoft.com/office/powerpoint/2010/main" val="32662542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63FD-6051-97A6-6E9D-E8B8E88B81BA}"/>
              </a:ext>
            </a:extLst>
          </p:cNvPr>
          <p:cNvSpPr>
            <a:spLocks noGrp="1"/>
          </p:cNvSpPr>
          <p:nvPr>
            <p:ph type="title"/>
          </p:nvPr>
        </p:nvSpPr>
        <p:spPr/>
        <p:txBody>
          <a:bodyPr/>
          <a:lstStyle/>
          <a:p>
            <a:r>
              <a:rPr lang="en-GB" dirty="0"/>
              <a:t>DOMESTIC Abuse</a:t>
            </a:r>
          </a:p>
        </p:txBody>
      </p:sp>
      <p:sp>
        <p:nvSpPr>
          <p:cNvPr id="3" name="Content Placeholder 2">
            <a:extLst>
              <a:ext uri="{FF2B5EF4-FFF2-40B4-BE49-F238E27FC236}">
                <a16:creationId xmlns:a16="http://schemas.microsoft.com/office/drawing/2014/main" id="{F199D6FA-D0B6-76E7-8696-B9730968600D}"/>
              </a:ext>
            </a:extLst>
          </p:cNvPr>
          <p:cNvSpPr>
            <a:spLocks noGrp="1"/>
          </p:cNvSpPr>
          <p:nvPr>
            <p:ph idx="1"/>
          </p:nvPr>
        </p:nvSpPr>
        <p:spPr/>
        <p:txBody>
          <a:bodyPr vert="horz" lIns="91440" tIns="45720" rIns="91440" bIns="45720" rtlCol="0" anchor="t">
            <a:normAutofit fontScale="85000" lnSpcReduction="20000"/>
          </a:bodyPr>
          <a:lstStyle/>
          <a:p>
            <a:r>
              <a:rPr lang="en-GB" sz="2000" dirty="0"/>
              <a:t>Charity Saves Lives has formed a partnership with the police to develop a bespoke cultural change amongst police officers and staff across the UK.</a:t>
            </a:r>
          </a:p>
          <a:p>
            <a:r>
              <a:rPr lang="en-GB" sz="2000" dirty="0"/>
              <a:t>The charity will train staff to ensure officers are aware of how to deal with Domestic abuse.</a:t>
            </a:r>
          </a:p>
          <a:p>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r>
              <a:rPr lang="en-GB" dirty="0">
                <a:ea typeface="+mn-lt"/>
                <a:cs typeface="+mn-lt"/>
                <a:hlinkClick r:id="rId3"/>
              </a:rPr>
              <a:t>SafeLives Workshop 2018 - YouTube</a:t>
            </a:r>
            <a:endParaRPr lang="en-GB"/>
          </a:p>
        </p:txBody>
      </p:sp>
      <p:pic>
        <p:nvPicPr>
          <p:cNvPr id="4" name="Picture 3" descr="A white text on a white background&#10;&#10;Description automatically generated">
            <a:extLst>
              <a:ext uri="{FF2B5EF4-FFF2-40B4-BE49-F238E27FC236}">
                <a16:creationId xmlns:a16="http://schemas.microsoft.com/office/drawing/2014/main" id="{A61F1882-398C-C147-E23C-E062CD07735B}"/>
              </a:ext>
            </a:extLst>
          </p:cNvPr>
          <p:cNvPicPr>
            <a:picLocks noChangeAspect="1"/>
          </p:cNvPicPr>
          <p:nvPr/>
        </p:nvPicPr>
        <p:blipFill>
          <a:blip r:embed="rId4"/>
          <a:stretch>
            <a:fillRect/>
          </a:stretch>
        </p:blipFill>
        <p:spPr>
          <a:xfrm>
            <a:off x="2797447" y="3341728"/>
            <a:ext cx="3707972" cy="1808454"/>
          </a:xfrm>
          <a:prstGeom prst="rect">
            <a:avLst/>
          </a:prstGeom>
        </p:spPr>
      </p:pic>
    </p:spTree>
    <p:extLst>
      <p:ext uri="{BB962C8B-B14F-4D97-AF65-F5344CB8AC3E}">
        <p14:creationId xmlns:p14="http://schemas.microsoft.com/office/powerpoint/2010/main" val="3663992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15632-2C51-CCBC-A934-65709A1BCD3D}"/>
              </a:ext>
            </a:extLst>
          </p:cNvPr>
          <p:cNvSpPr>
            <a:spLocks noGrp="1"/>
          </p:cNvSpPr>
          <p:nvPr>
            <p:ph type="title"/>
          </p:nvPr>
        </p:nvSpPr>
        <p:spPr/>
        <p:txBody>
          <a:bodyPr/>
          <a:lstStyle/>
          <a:p>
            <a:r>
              <a:rPr lang="en-GB" dirty="0"/>
              <a:t>ASSIGNMENT 2- RECAP</a:t>
            </a:r>
          </a:p>
        </p:txBody>
      </p:sp>
      <p:sp>
        <p:nvSpPr>
          <p:cNvPr id="5" name="Content Placeholder 4">
            <a:extLst>
              <a:ext uri="{FF2B5EF4-FFF2-40B4-BE49-F238E27FC236}">
                <a16:creationId xmlns:a16="http://schemas.microsoft.com/office/drawing/2014/main" id="{225BADCD-6C69-A759-E08C-6F8E4592926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4123417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A2898-5404-1390-FFEC-CC333F9324D5}"/>
              </a:ext>
            </a:extLst>
          </p:cNvPr>
          <p:cNvSpPr>
            <a:spLocks noGrp="1"/>
          </p:cNvSpPr>
          <p:nvPr>
            <p:ph type="title"/>
          </p:nvPr>
        </p:nvSpPr>
        <p:spPr>
          <a:xfrm>
            <a:off x="761018" y="1295400"/>
            <a:ext cx="5832486" cy="1591491"/>
          </a:xfrm>
        </p:spPr>
        <p:txBody>
          <a:bodyPr>
            <a:normAutofit/>
          </a:bodyPr>
          <a:lstStyle/>
          <a:p>
            <a:r>
              <a:rPr lang="en-GB" dirty="0"/>
              <a:t>TO CONCLUDE</a:t>
            </a:r>
          </a:p>
        </p:txBody>
      </p:sp>
      <p:sp>
        <p:nvSpPr>
          <p:cNvPr id="3" name="Content Placeholder 2">
            <a:extLst>
              <a:ext uri="{FF2B5EF4-FFF2-40B4-BE49-F238E27FC236}">
                <a16:creationId xmlns:a16="http://schemas.microsoft.com/office/drawing/2014/main" id="{BA623977-4211-DDFC-210E-132B725DF57B}"/>
              </a:ext>
            </a:extLst>
          </p:cNvPr>
          <p:cNvSpPr>
            <a:spLocks noGrp="1"/>
          </p:cNvSpPr>
          <p:nvPr>
            <p:ph idx="1"/>
          </p:nvPr>
        </p:nvSpPr>
        <p:spPr>
          <a:xfrm>
            <a:off x="1834700" y="2886891"/>
            <a:ext cx="4687213" cy="2467429"/>
          </a:xfrm>
        </p:spPr>
        <p:txBody>
          <a:bodyPr vert="horz" lIns="91440" tIns="45720" rIns="91440" bIns="45720" rtlCol="0">
            <a:normAutofit/>
          </a:bodyPr>
          <a:lstStyle/>
          <a:p>
            <a:pPr>
              <a:lnSpc>
                <a:spcPct val="110000"/>
              </a:lnSpc>
            </a:pPr>
            <a:r>
              <a:rPr lang="en-GB" sz="1300" dirty="0"/>
              <a:t>In today's session we have looked at:-</a:t>
            </a:r>
          </a:p>
          <a:p>
            <a:pPr>
              <a:lnSpc>
                <a:spcPct val="110000"/>
              </a:lnSpc>
            </a:pPr>
            <a:r>
              <a:rPr lang="en-GB" sz="1300" dirty="0"/>
              <a:t>Collaboration- the advantages</a:t>
            </a:r>
          </a:p>
          <a:p>
            <a:pPr>
              <a:lnSpc>
                <a:spcPct val="110000"/>
              </a:lnSpc>
            </a:pPr>
            <a:r>
              <a:rPr lang="en-GB" sz="1300" dirty="0"/>
              <a:t>Recapped assignment 2</a:t>
            </a:r>
          </a:p>
          <a:p>
            <a:pPr>
              <a:lnSpc>
                <a:spcPct val="110000"/>
              </a:lnSpc>
            </a:pPr>
            <a:endParaRPr lang="en-GB" sz="1300" dirty="0"/>
          </a:p>
          <a:p>
            <a:pPr>
              <a:lnSpc>
                <a:spcPct val="110000"/>
              </a:lnSpc>
            </a:pPr>
            <a:r>
              <a:rPr lang="en-GB" sz="1300" b="1" dirty="0"/>
              <a:t>ANY QUESTIONS?</a:t>
            </a:r>
          </a:p>
        </p:txBody>
      </p:sp>
      <p:pic>
        <p:nvPicPr>
          <p:cNvPr id="4" name="Picture 3" descr="And So to Conclude: In Search of a Happy Ending - Social Science Space">
            <a:extLst>
              <a:ext uri="{FF2B5EF4-FFF2-40B4-BE49-F238E27FC236}">
                <a16:creationId xmlns:a16="http://schemas.microsoft.com/office/drawing/2014/main" id="{708430B9-E422-BF19-64DE-811FE9E647D0}"/>
              </a:ext>
            </a:extLst>
          </p:cNvPr>
          <p:cNvPicPr>
            <a:picLocks noChangeAspect="1"/>
          </p:cNvPicPr>
          <p:nvPr/>
        </p:nvPicPr>
        <p:blipFill rotWithShape="1">
          <a:blip r:embed="rId2"/>
          <a:srcRect l="19190" r="15352" b="1"/>
          <a:stretch/>
        </p:blipFill>
        <p:spPr>
          <a:xfrm>
            <a:off x="7534654" y="1715821"/>
            <a:ext cx="3716195" cy="3452379"/>
          </a:xfrm>
          <a:prstGeom prst="rect">
            <a:avLst/>
          </a:prstGeom>
          <a:noFill/>
        </p:spPr>
      </p:pic>
      <p:sp>
        <p:nvSpPr>
          <p:cNvPr id="15"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47726" y="6199188"/>
            <a:ext cx="2743200" cy="365125"/>
          </a:xfrm>
        </p:spPr>
        <p:txBody>
          <a:bodyPr/>
          <a:lstStyle/>
          <a:p>
            <a:pPr>
              <a:spcAft>
                <a:spcPts val="600"/>
              </a:spcAft>
            </a:pPr>
            <a:fld id="{85950E74-5EEA-49D7-88FD-38C6E2006DCB}" type="datetime1">
              <a:rPr lang="en-US" smtClean="0"/>
              <a:pPr>
                <a:spcAft>
                  <a:spcPts val="600"/>
                </a:spcAft>
              </a:pPr>
              <a:t>3/6/2024</a:t>
            </a:fld>
            <a:endParaRPr lang="en-US"/>
          </a:p>
        </p:txBody>
      </p:sp>
      <p:sp>
        <p:nvSpPr>
          <p:cNvPr id="16"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7"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24</a:t>
            </a:fld>
            <a:endParaRPr lang="en-US"/>
          </a:p>
        </p:txBody>
      </p:sp>
    </p:spTree>
    <p:extLst>
      <p:ext uri="{BB962C8B-B14F-4D97-AF65-F5344CB8AC3E}">
        <p14:creationId xmlns:p14="http://schemas.microsoft.com/office/powerpoint/2010/main" val="693921849"/>
      </p:ext>
    </p:extLst>
  </p:cSld>
  <p:clrMapOvr>
    <a:masterClrMapping/>
  </p:clrMapOvr>
</p:sld>
</file>

<file path=ppt/theme/theme1.xml><?xml version="1.0" encoding="utf-8"?>
<a:theme xmlns:a="http://schemas.openxmlformats.org/drawingml/2006/main" name="PoiseVTI">
  <a:themeElements>
    <a:clrScheme name="AnalogousFromDarkSeedLeftStep">
      <a:dk1>
        <a:srgbClr val="000000"/>
      </a:dk1>
      <a:lt1>
        <a:srgbClr val="FFFFFF"/>
      </a:lt1>
      <a:dk2>
        <a:srgbClr val="1C311C"/>
      </a:dk2>
      <a:lt2>
        <a:srgbClr val="F2F3F0"/>
      </a:lt2>
      <a:accent1>
        <a:srgbClr val="884DC3"/>
      </a:accent1>
      <a:accent2>
        <a:srgbClr val="534AB7"/>
      </a:accent2>
      <a:accent3>
        <a:srgbClr val="4D74C3"/>
      </a:accent3>
      <a:accent4>
        <a:srgbClr val="3B94B1"/>
      </a:accent4>
      <a:accent5>
        <a:srgbClr val="4BBFAC"/>
      </a:accent5>
      <a:accent6>
        <a:srgbClr val="3BB16C"/>
      </a:accent6>
      <a:hlink>
        <a:srgbClr val="339A9A"/>
      </a:hlink>
      <a:folHlink>
        <a:srgbClr val="7F7F7F"/>
      </a:folHlink>
    </a:clrScheme>
    <a:fontScheme name="Goudy Univers">
      <a:majorFont>
        <a:latin typeface="Goudy Old Style"/>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iseVTI" id="{9843863B-6720-4231-BFE7-E604B355382A}" vid="{6C5B2780-C73E-445D-98DA-9D2BCD7897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17</TotalTime>
  <Words>1170</Words>
  <Application>Microsoft Office PowerPoint</Application>
  <PresentationFormat>Widescreen</PresentationFormat>
  <Paragraphs>120</Paragraphs>
  <Slides>24</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Calibri Light</vt:lpstr>
      <vt:lpstr>Goudy Old Style</vt:lpstr>
      <vt:lpstr>Univers Light</vt:lpstr>
      <vt:lpstr>PoiseVTI</vt:lpstr>
      <vt:lpstr>Week6 Evidence based policing- Collaborations</vt:lpstr>
      <vt:lpstr>rECAP</vt:lpstr>
      <vt:lpstr>Aims for todays session</vt:lpstr>
      <vt:lpstr>Collaboration </vt:lpstr>
      <vt:lpstr>What does The College of policing say?</vt:lpstr>
      <vt:lpstr>TASK</vt:lpstr>
      <vt:lpstr>Task....Research into INTERPOL and answer the following:-</vt:lpstr>
      <vt:lpstr>ADVANCED Information SHARING</vt:lpstr>
      <vt:lpstr>EUROPOL</vt:lpstr>
      <vt:lpstr>europol</vt:lpstr>
      <vt:lpstr>Public protection and safeguarding of vulnerable people</vt:lpstr>
      <vt:lpstr>PowerPoint Presentation</vt:lpstr>
      <vt:lpstr>Community safety partnerships</vt:lpstr>
      <vt:lpstr>Working with the third sector</vt:lpstr>
      <vt:lpstr>TASK</vt:lpstr>
      <vt:lpstr>Advantages of third sector over the police- domestic abuse</vt:lpstr>
      <vt:lpstr>Information partnerships: schools, mental health and the wider community</vt:lpstr>
      <vt:lpstr>Mental health</vt:lpstr>
      <vt:lpstr>Third party Schemes</vt:lpstr>
      <vt:lpstr>Example of NIM in partnership </vt:lpstr>
      <vt:lpstr>KNIFE CRIME</vt:lpstr>
      <vt:lpstr>DOMESTIC Abuse</vt:lpstr>
      <vt:lpstr>ASSIGNMENT 2- RECAP</vt:lpstr>
      <vt:lpstr>TO CONCLUDE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Kelly Andrews</dc:creator>
  <cp:lastModifiedBy>Kelly Andrews</cp:lastModifiedBy>
  <cp:revision>965</cp:revision>
  <dcterms:created xsi:type="dcterms:W3CDTF">2023-10-27T12:16:53Z</dcterms:created>
  <dcterms:modified xsi:type="dcterms:W3CDTF">2024-03-06T10:37:31Z</dcterms:modified>
</cp:coreProperties>
</file>