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Roboto" panose="020F0502020204030204" pitchFamily="2" charset="0"/>
      <p:regular r:id="rId17"/>
      <p:bold r:id="rId18"/>
      <p:italic r:id="rId19"/>
      <p:boldItalic r:id="rId20"/>
    </p:embeddedFont>
    <p:embeddedFont>
      <p:font typeface="Roboto Medium" panose="020F0502020204030204" pitchFamily="2" charset="0"/>
      <p:regular r:id="rId21"/>
      <p:bold r:id="rId22"/>
      <p:italic r:id="rId23"/>
      <p:boldItalic r:id="rId24"/>
    </p:embeddedFont>
    <p:embeddedFont>
      <p:font typeface="Roboto Thin" panose="020F0502020204030204" pitchFamily="2"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3" d="100"/>
          <a:sy n="133" d="100"/>
        </p:scale>
        <p:origin x="984" y="12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beae8798b1_0_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beae8798b1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beae8798b1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beae8798b1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a:solidFill>
                  <a:schemeClr val="dk1"/>
                </a:solidFill>
                <a:latin typeface="Times New Roman"/>
                <a:ea typeface="Times New Roman"/>
                <a:cs typeface="Times New Roman"/>
                <a:sym typeface="Times New Roman"/>
              </a:rPr>
              <a:t>The concept of health wellbeing, and sustainable development have been transformed into marginal considerations of the central pillars of the health and social care policy. The growing life expectancy, the growing rate of chronic diseases, the growing disparities in health, and the growing effects of climate change have demonstrated the limitations of the traditional biomedical models of care. There is an increasing pressure on contemporary healthcare systems to become more holistic, preventative, and sustainable. Health is now not just being diseased to include physical, mental and social health. The models of sustainable development put an emphasis on the ability to fulfil the current or existing health requirements without affecting the potential of their descendants to fulfil theirs. As much as these ideas are heavily ingrained in policy discourse, especially in the context of the Sustainable Development Goals and UK prevention policies, the currently existing practice remains skewed when it comes to implementing them in service delivery. This presentation is a critical analysis of the integration of health, well-being and sustainable development in the UK health and social care sector.</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beae8798b1_0_5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beae8798b1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a:solidFill>
                  <a:schemeClr val="dk1"/>
                </a:solidFill>
                <a:latin typeface="Times New Roman"/>
                <a:ea typeface="Times New Roman"/>
                <a:cs typeface="Times New Roman"/>
                <a:sym typeface="Times New Roman"/>
              </a:rPr>
              <a:t>The definition of health according to the World Health Organisation (WHO) is defined as a condition of total physical, mental and social wellbeing and not just the lack of a disease. However, it has been criticised as being idealistic and difficult to put into practise. The concept of full wellbeing is rather a creation of an impossible ideal that may lead to the medicalisation of normal human behaviours like stress or ageing. Wellbeing is known as a holistic approach which encompasses emotional, physical, mental and social health. Sustainable development focusing on meeting needs of the people without compromising future health.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beae8798b1_0_3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beae8798b1_0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a:solidFill>
                  <a:schemeClr val="dk1"/>
                </a:solidFill>
                <a:latin typeface="Times New Roman"/>
                <a:ea typeface="Times New Roman"/>
                <a:cs typeface="Times New Roman"/>
                <a:sym typeface="Times New Roman"/>
              </a:rPr>
              <a:t>Due to the modern healthcare policy, the concept of health, well-being, and sustainable development becomes interrelated. Health is a multidimensional concept to psychological, social, economic and environmental factors. Well-being includes life satisfaction, resilience, social connectedness, and quality of life. These include economic sustainability, labour stability, environmental care, and fair access to care. Healthcare systems are among the major sources of carbon emission and resource use, which makes sustainability an organisational and ethical challenge. Sustainable Development Goals of the World Health Organisation (SDGs) of Goal 3 gives focus on ensuring healthy lives and promoting wellbeing to all ages. Health has been integrated into larger social, economic and environmental issues in the SDGs, which drives the idea that housing, education, climate and inequality cannot be held out of health outcomes.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beae8798b1_0_3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beae8798b1_0_3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100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transformation of healthcare towards the incorporation of health and wellbeing strategies is an indication that the sector is no longer adhering to the divided and disease-centred models of healthcare but rather embracing more preventative, holistic models of care. The biomedical model has been the domineering healthcare system whereby the concept of health consists of the absence of pathology and where diagnosis, treatment, and curing are the main focus. The concept of holistic healthcare acknowledges that physical health cannot be separated and disentangled from psychological health, social environment, and environmental </a:t>
            </a:r>
            <a:r>
              <a:rPr lang="en-GB" sz="1100" b="0" i="0" u="none" strike="noStrike" cap="none" dirty="0" err="1">
                <a:solidFill>
                  <a:srgbClr val="000000"/>
                </a:solidFill>
                <a:effectLst/>
                <a:latin typeface="Arial"/>
                <a:ea typeface="Arial"/>
                <a:cs typeface="Arial"/>
                <a:sym typeface="Arial"/>
              </a:rPr>
              <a:t>factors.This</a:t>
            </a:r>
            <a:r>
              <a:rPr lang="en-GB" sz="1100" b="0" i="0" u="none" strike="noStrike" cap="none" dirty="0">
                <a:solidFill>
                  <a:srgbClr val="000000"/>
                </a:solidFill>
                <a:effectLst/>
                <a:latin typeface="Arial"/>
                <a:ea typeface="Arial"/>
                <a:cs typeface="Arial"/>
                <a:sym typeface="Arial"/>
              </a:rPr>
              <a:t> has resulted in integrated care systems, multidisciplinary teams, social prescribing programmes, and community-based interventions, and their direct purpose behind change is to modify more determinants of health instead of symptoms only. The framework of sustainable development to a large extent informs such integration particularly, the solution of Health-in-All-Policies (HiAP) of the World Health Organisation. This model promotes interactions between sectors and it is felt that, policies in the housing, transport, education, employment and environmental planning dictate the health outcomes. In spite of the policy frameworks that are underpinning integration, actualisation, however, remains a complex issue which is compounded by organisational silos, inadequate funding, and a divergent institutional requirements that defeat effective team work.</a:t>
            </a:r>
            <a:endParaRPr lang="en-IN" sz="1100" b="0" i="0" u="none" strike="noStrike" cap="none">
              <a:solidFill>
                <a:srgbClr val="000000"/>
              </a:solidFill>
              <a:effectLst/>
              <a:latin typeface="Arial"/>
              <a:ea typeface="Arial"/>
              <a:cs typeface="Arial"/>
              <a:sym typeface="Arial"/>
            </a:endParaRPr>
          </a:p>
          <a:p>
            <a:pPr marL="0" lvl="0" indent="0" algn="just" rtl="0">
              <a:lnSpc>
                <a:spcPct val="150000"/>
              </a:lnSpc>
              <a:spcBef>
                <a:spcPts val="100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beae8798b1_0_6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3beae8798b1_0_6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a:solidFill>
                  <a:schemeClr val="dk1"/>
                </a:solidFill>
                <a:latin typeface="Times New Roman"/>
                <a:ea typeface="Times New Roman"/>
                <a:cs typeface="Times New Roman"/>
                <a:sym typeface="Times New Roman"/>
              </a:rPr>
              <a:t>The conceptualisation of the role of health, well-being, and service delivery in healthcare systems has its theoretical foundations. The biomedical model is historically oriented and is based on biological pathology and clinical intervention. This model has been quite useful in taking care of acute illness and infectious disease. On the other hand, the biopsychosocial model by Engel incorporates biological, psychological and social aspects of health. The modern model does not ignore the fact that mental health, behaviour, interpersonal relationships, socioeconomic status and environmental context are key determinants of disease outcomes and recovery. These aspects are much in line with preventive care programmes and public health strategies. The social determinants of health model focuses on income inequality, housing, education, and employment as structural determinants as the drivers of health outcomes to shift the burden of health away from the individual and towards societal and policy-based interventions.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beae8798b1_0_9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beae8798b1_0_9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a:solidFill>
                  <a:schemeClr val="dk1"/>
                </a:solidFill>
                <a:latin typeface="Times New Roman"/>
                <a:ea typeface="Times New Roman"/>
                <a:cs typeface="Times New Roman"/>
                <a:sym typeface="Times New Roman"/>
              </a:rPr>
              <a:t>Prevention, integration and sustainability have gradually become more preferred in the UK health policy. The NHS Long-term Plan (2019) is based on preventive care, early intervention, the development of digital capabilities, and the increase of healthcare services in the community. At the same time, the emphasis on reducing health disparities and improving mental health care is an indication that the models of non-biomedical care are changing. Integrated Care Systems (ICSs) enable hospitals, primary care, local authorities, and voluntary organisations to work together to promote person-centred and integrated care. The increasing awareness of social and behavioural determinants of health is also seen in the public health strategies such as obesity-reduction policies, smoking-cessation programmes and initiatives in mental-health. The concept of sustainability has been more implicated in the policy of the NHS, with the pledges to achieve net-zero carbon emissions.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beae8798b1_0_9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beae8798b1_0_9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a:solidFill>
                  <a:schemeClr val="dk1"/>
                </a:solidFill>
                <a:latin typeface="Times New Roman"/>
                <a:ea typeface="Times New Roman"/>
                <a:cs typeface="Times New Roman"/>
                <a:sym typeface="Times New Roman"/>
              </a:rPr>
              <a:t>There are significant barriers that limit successful implementation in the health policies. A major limitation is due to financial constraints after the reduction in the government health fund, thus undermining prevention and community-based efforts. Fragmentation within different regulations at both national and local levels ensures the creation of redundancy, inefficiency, and a lack of clarity in accountability. The political cycles also prevent long-term investment in sustainable development since governments are driven by short-term performance indicators instead of structural changes. The shortage of working forces and the increasing number of demands in the services undermine the functioning capacity.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beae8798b1_0_123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beae8798b1_0_12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integration of health and well-being approaches is increasingly in service delivery. The preventive paradigm shift of reactive treatment to early intervention is wellness programmes such as smoking cessation support, weight management services and workplace wellbeing programmes. This is due to these programmes helping to reduce the long-term responsibility on acute services and improve the quality of life outcomes. The telemedicine  and digital health solutions have also strengthened integration by increasing access to care for rural populations and those individuals with limited mobility. Remote consultations, electronic tracking of chronic diseases and online mental health promote a more holistic person-centred model of care. Community health programmes, including social prescribing and multidisciplinary care teams present pragmatic integration. Modern hospital care modelling is taking into account psychological support, discharge planning and joint working partnerships with community services to reduce readmission rates.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3beae8798b1_0_14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3beae8798b1_0_14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100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efforts made by the public health are at the middle stage in promoting lifestyles and setting up of circumstances that promote the wellness of the people. The clinical interventions conducted at the individual levels are also supported by the public health strategies, which target the prevention of risk factors on a large scale that is based on behavioural, social, and environmental factors. The policies affecting the healthier preferences through the structural interventions are the policies that encompass the environmental health such as the regulation of the marketing of food, the development of facilities that promote active travelling and the improvement of air quality programmes. The rationale of such strategies is that behaviour patterns in the individual and social and environmental surroundings influence health outcomes. Mass media interventions in UK provided a positive impact on quit attempts to the smokers. The achievements of these programmes are usually selective with regard to social classes and the uptake and outcomes vary across classes.</a:t>
            </a:r>
            <a:endParaRPr lang="en-IN" sz="1100" b="0" i="0" u="none" strike="noStrike" cap="none" dirty="0">
              <a:solidFill>
                <a:srgbClr val="000000"/>
              </a:solidFill>
              <a:effectLst/>
              <a:latin typeface="Arial"/>
              <a:ea typeface="Arial"/>
              <a:cs typeface="Arial"/>
              <a:sym typeface="Arial"/>
            </a:endParaRPr>
          </a:p>
          <a:p>
            <a:pPr marL="0" lvl="0" indent="0" algn="just" rtl="0">
              <a:lnSpc>
                <a:spcPct val="150000"/>
              </a:lnSpc>
              <a:spcBef>
                <a:spcPts val="100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3beae8798b1_0_14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3beae8798b1_0_14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a:solidFill>
                  <a:schemeClr val="dk1"/>
                </a:solidFill>
                <a:latin typeface="Times New Roman"/>
                <a:ea typeface="Times New Roman"/>
                <a:cs typeface="Times New Roman"/>
                <a:sym typeface="Times New Roman"/>
              </a:rPr>
              <a:t>Equity in health care is described as a state where the availability of services, the quality of health care services delivered and health outcomes are not dependent on the socioeconomic status, ethnicity, geographic factors or other structural determinants. People living in socioeconomically deprived neighbourhoods report more prevalence of chronic illness, reduced life expectancy and lower use of preventive services.  Geographic disparities, labor shortage and digital exclusion all serve to promote disparities in care delivery.  Universal health coverage (UHC) can be seen as an important tool in equity since it eradicates direct monetary obstacles at the entry point of service and thus protects people against financial distress. Universal services are provided does not eliminate inequality since the determinants that dictate the outcome of health go way beyond simple access to a clinical institution. The reduction of health disparities requires upstream changes in social determinants, which include housing, employment, and education.</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3beae8798b1_0_14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3beae8798b1_0_14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a:solidFill>
                  <a:schemeClr val="dk1"/>
                </a:solidFill>
                <a:latin typeface="Times New Roman"/>
                <a:ea typeface="Times New Roman"/>
                <a:cs typeface="Times New Roman"/>
                <a:sym typeface="Times New Roman"/>
              </a:rPr>
              <a:t>Health, well-being and sustainable development are increasing in popularity in modern health and social care policy. Theories such as the biopsychosocial model and social determinants of health have transformed the understanding of health and formed the UK policy of prevention, integration, and sustainability in the long term. The programmes of integrated care systems, population health campaigns, and programmes based on communities show tangible progress, closing the divide between the desired goals and the real performances. It is necessary to have systemic reform, a continued investment and cross-sector collaborations to see the health-care system truly sustained and equitable.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3beae8798b1_0_14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3beae8798b1_0_14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dk1"/>
              </a:buClr>
              <a:buSzPts val="1800"/>
              <a:buChar char="●"/>
              <a:defRPr>
                <a:solidFill>
                  <a:schemeClr val="dk1"/>
                </a:solidFill>
              </a:defRPr>
            </a:lvl1pPr>
            <a:lvl2pPr marL="914400" lvl="1" indent="-317500">
              <a:spcBef>
                <a:spcPts val="0"/>
              </a:spcBef>
              <a:spcAft>
                <a:spcPts val="0"/>
              </a:spcAft>
              <a:buClr>
                <a:schemeClr val="dk1"/>
              </a:buClr>
              <a:buSzPts val="1400"/>
              <a:buChar char="○"/>
              <a:defRPr>
                <a:solidFill>
                  <a:schemeClr val="dk1"/>
                </a:solidFill>
              </a:defRPr>
            </a:lvl2pPr>
            <a:lvl3pPr marL="1371600" lvl="2" indent="-317500">
              <a:spcBef>
                <a:spcPts val="0"/>
              </a:spcBef>
              <a:spcAft>
                <a:spcPts val="0"/>
              </a:spcAft>
              <a:buClr>
                <a:schemeClr val="dk1"/>
              </a:buClr>
              <a:buSzPts val="1400"/>
              <a:buChar char="■"/>
              <a:defRPr>
                <a:solidFill>
                  <a:schemeClr val="dk1"/>
                </a:solidFill>
              </a:defRPr>
            </a:lvl3pPr>
            <a:lvl4pPr marL="1828800" lvl="3" indent="-317500">
              <a:spcBef>
                <a:spcPts val="0"/>
              </a:spcBef>
              <a:spcAft>
                <a:spcPts val="0"/>
              </a:spcAft>
              <a:buClr>
                <a:schemeClr val="dk1"/>
              </a:buClr>
              <a:buSzPts val="1400"/>
              <a:buChar char="●"/>
              <a:defRPr>
                <a:solidFill>
                  <a:schemeClr val="dk1"/>
                </a:solidFill>
              </a:defRPr>
            </a:lvl4pPr>
            <a:lvl5pPr marL="2286000" lvl="4" indent="-317500">
              <a:spcBef>
                <a:spcPts val="0"/>
              </a:spcBef>
              <a:spcAft>
                <a:spcPts val="0"/>
              </a:spcAft>
              <a:buClr>
                <a:schemeClr val="dk1"/>
              </a:buClr>
              <a:buSzPts val="1400"/>
              <a:buChar char="○"/>
              <a:defRPr>
                <a:solidFill>
                  <a:schemeClr val="dk1"/>
                </a:solidFill>
              </a:defRPr>
            </a:lvl5pPr>
            <a:lvl6pPr marL="2743200" lvl="5" indent="-317500">
              <a:spcBef>
                <a:spcPts val="0"/>
              </a:spcBef>
              <a:spcAft>
                <a:spcPts val="0"/>
              </a:spcAft>
              <a:buClr>
                <a:schemeClr val="dk1"/>
              </a:buClr>
              <a:buSzPts val="1400"/>
              <a:buChar char="■"/>
              <a:defRPr>
                <a:solidFill>
                  <a:schemeClr val="dk1"/>
                </a:solidFill>
              </a:defRPr>
            </a:lvl6pPr>
            <a:lvl7pPr marL="3200400" lvl="6" indent="-317500">
              <a:spcBef>
                <a:spcPts val="0"/>
              </a:spcBef>
              <a:spcAft>
                <a:spcPts val="0"/>
              </a:spcAft>
              <a:buClr>
                <a:schemeClr val="dk1"/>
              </a:buClr>
              <a:buSzPts val="1400"/>
              <a:buChar char="●"/>
              <a:defRPr>
                <a:solidFill>
                  <a:schemeClr val="dk1"/>
                </a:solidFill>
              </a:defRPr>
            </a:lvl7pPr>
            <a:lvl8pPr marL="3657600" lvl="7" indent="-317500">
              <a:spcBef>
                <a:spcPts val="0"/>
              </a:spcBef>
              <a:spcAft>
                <a:spcPts val="0"/>
              </a:spcAft>
              <a:buClr>
                <a:schemeClr val="dk1"/>
              </a:buClr>
              <a:buSzPts val="1400"/>
              <a:buChar char="○"/>
              <a:defRPr>
                <a:solidFill>
                  <a:schemeClr val="dk1"/>
                </a:solidFill>
              </a:defRPr>
            </a:lvl8pPr>
            <a:lvl9pPr marL="4114800" lvl="8" indent="-317500">
              <a:spcBef>
                <a:spcPts val="0"/>
              </a:spcBef>
              <a:spcAft>
                <a:spcPts val="0"/>
              </a:spcAft>
              <a:buClr>
                <a:schemeClr val="dk1"/>
              </a:buClr>
              <a:buSzPts val="1400"/>
              <a:buChar char="■"/>
              <a:defRPr>
                <a:solidFill>
                  <a:schemeClr val="dk1"/>
                </a:solidFill>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dark-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lt2"/>
              </a:buClr>
              <a:buSzPts val="1800"/>
              <a:buChar char="●"/>
              <a:defRPr sz="1800">
                <a:solidFill>
                  <a:schemeClr val="lt2"/>
                </a:solidFill>
              </a:defRPr>
            </a:lvl1pPr>
            <a:lvl2pPr marL="914400" lvl="1" indent="-317500">
              <a:lnSpc>
                <a:spcPct val="115000"/>
              </a:lnSpc>
              <a:spcBef>
                <a:spcPts val="0"/>
              </a:spcBef>
              <a:spcAft>
                <a:spcPts val="0"/>
              </a:spcAft>
              <a:buClr>
                <a:schemeClr val="lt2"/>
              </a:buClr>
              <a:buSzPts val="1400"/>
              <a:buChar char="○"/>
              <a:defRPr>
                <a:solidFill>
                  <a:schemeClr val="lt2"/>
                </a:solidFill>
              </a:defRPr>
            </a:lvl2pPr>
            <a:lvl3pPr marL="1371600" lvl="2" indent="-317500">
              <a:lnSpc>
                <a:spcPct val="115000"/>
              </a:lnSpc>
              <a:spcBef>
                <a:spcPts val="0"/>
              </a:spcBef>
              <a:spcAft>
                <a:spcPts val="0"/>
              </a:spcAft>
              <a:buClr>
                <a:schemeClr val="lt2"/>
              </a:buClr>
              <a:buSzPts val="1400"/>
              <a:buChar char="■"/>
              <a:defRPr>
                <a:solidFill>
                  <a:schemeClr val="lt2"/>
                </a:solidFill>
              </a:defRPr>
            </a:lvl3pPr>
            <a:lvl4pPr marL="1828800" lvl="3" indent="-317500">
              <a:lnSpc>
                <a:spcPct val="115000"/>
              </a:lnSpc>
              <a:spcBef>
                <a:spcPts val="0"/>
              </a:spcBef>
              <a:spcAft>
                <a:spcPts val="0"/>
              </a:spcAft>
              <a:buClr>
                <a:schemeClr val="lt2"/>
              </a:buClr>
              <a:buSzPts val="1400"/>
              <a:buChar char="●"/>
              <a:defRPr>
                <a:solidFill>
                  <a:schemeClr val="lt2"/>
                </a:solidFill>
              </a:defRPr>
            </a:lvl4pPr>
            <a:lvl5pPr marL="2286000" lvl="4" indent="-317500">
              <a:lnSpc>
                <a:spcPct val="115000"/>
              </a:lnSpc>
              <a:spcBef>
                <a:spcPts val="0"/>
              </a:spcBef>
              <a:spcAft>
                <a:spcPts val="0"/>
              </a:spcAft>
              <a:buClr>
                <a:schemeClr val="lt2"/>
              </a:buClr>
              <a:buSzPts val="1400"/>
              <a:buChar char="○"/>
              <a:defRPr>
                <a:solidFill>
                  <a:schemeClr val="lt2"/>
                </a:solidFill>
              </a:defRPr>
            </a:lvl5pPr>
            <a:lvl6pPr marL="2743200" lvl="5" indent="-317500">
              <a:lnSpc>
                <a:spcPct val="115000"/>
              </a:lnSpc>
              <a:spcBef>
                <a:spcPts val="0"/>
              </a:spcBef>
              <a:spcAft>
                <a:spcPts val="0"/>
              </a:spcAft>
              <a:buClr>
                <a:schemeClr val="lt2"/>
              </a:buClr>
              <a:buSzPts val="1400"/>
              <a:buChar char="■"/>
              <a:defRPr>
                <a:solidFill>
                  <a:schemeClr val="lt2"/>
                </a:solidFill>
              </a:defRPr>
            </a:lvl6pPr>
            <a:lvl7pPr marL="3200400" lvl="6" indent="-317500">
              <a:lnSpc>
                <a:spcPct val="115000"/>
              </a:lnSpc>
              <a:spcBef>
                <a:spcPts val="0"/>
              </a:spcBef>
              <a:spcAft>
                <a:spcPts val="0"/>
              </a:spcAft>
              <a:buClr>
                <a:schemeClr val="lt2"/>
              </a:buClr>
              <a:buSzPts val="1400"/>
              <a:buChar char="●"/>
              <a:defRPr>
                <a:solidFill>
                  <a:schemeClr val="lt2"/>
                </a:solidFill>
              </a:defRPr>
            </a:lvl7pPr>
            <a:lvl8pPr marL="3657600" lvl="7" indent="-317500">
              <a:lnSpc>
                <a:spcPct val="115000"/>
              </a:lnSpc>
              <a:spcBef>
                <a:spcPts val="0"/>
              </a:spcBef>
              <a:spcAft>
                <a:spcPts val="0"/>
              </a:spcAft>
              <a:buClr>
                <a:schemeClr val="lt2"/>
              </a:buClr>
              <a:buSzPts val="1400"/>
              <a:buChar char="○"/>
              <a:defRPr>
                <a:solidFill>
                  <a:schemeClr val="lt2"/>
                </a:solidFill>
              </a:defRPr>
            </a:lvl8pPr>
            <a:lvl9pPr marL="4114800" lvl="8" indent="-317500">
              <a:lnSpc>
                <a:spcPct val="115000"/>
              </a:lnSpc>
              <a:spcBef>
                <a:spcPts val="0"/>
              </a:spcBef>
              <a:spcAft>
                <a:spcPts val="0"/>
              </a:spcAft>
              <a:buClr>
                <a:schemeClr val="lt2"/>
              </a:buClr>
              <a:buSzPts val="1400"/>
              <a:buChar char="■"/>
              <a:defRPr>
                <a:solidFill>
                  <a:schemeClr val="lt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8" Type="http://schemas.openxmlformats.org/officeDocument/2006/relationships/hyperlink" Target="https://www.who.int/about/governance/constitution" TargetMode="External"/><Relationship Id="rId3" Type="http://schemas.openxmlformats.org/officeDocument/2006/relationships/hyperlink" Target="https://www.betterhealth.vic.gov.au/health/healthyliving/wellbeing" TargetMode="External"/><Relationship Id="rId7" Type="http://schemas.openxmlformats.org/officeDocument/2006/relationships/hyperlink" Target="https://www.un.org/sustainabledevelopment/health/"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hyperlink" Target="https://www.england.nhs.uk/greenernhs/a-net-zero-nhs/" TargetMode="External"/><Relationship Id="rId5" Type="http://schemas.openxmlformats.org/officeDocument/2006/relationships/hyperlink" Target="https://www.england.nhs.uk/2019/01/long-term-plan/" TargetMode="External"/><Relationship Id="rId4" Type="http://schemas.openxmlformats.org/officeDocument/2006/relationships/hyperlink" Target="https://www.iisd.org/mission-and-goals/sustainable-development" TargetMode="External"/><Relationship Id="rId9" Type="http://schemas.openxmlformats.org/officeDocument/2006/relationships/hyperlink" Target="https://www.who.int/health-topics/social-determinants-of-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79550"/>
            <a:ext cx="8520600" cy="2052600"/>
          </a:xfrm>
          <a:prstGeom prst="rect">
            <a:avLst/>
          </a:prstGeom>
        </p:spPr>
        <p:txBody>
          <a:bodyPr spcFirstLastPara="1" wrap="square" lIns="91425" tIns="91425" rIns="91425" bIns="91425" anchor="b" anchorCtr="0">
            <a:noAutofit/>
          </a:bodyPr>
          <a:lstStyle/>
          <a:p>
            <a:pPr marL="0" lvl="0" indent="0" algn="ctr" rtl="0">
              <a:lnSpc>
                <a:spcPct val="150000"/>
              </a:lnSpc>
              <a:spcBef>
                <a:spcPts val="1000"/>
              </a:spcBef>
              <a:spcAft>
                <a:spcPts val="0"/>
              </a:spcAft>
              <a:buClr>
                <a:schemeClr val="dk1"/>
              </a:buClr>
              <a:buSzPts val="990"/>
              <a:buFont typeface="Arial"/>
              <a:buNone/>
            </a:pPr>
            <a:r>
              <a:rPr lang="en-GB" sz="2220" b="1">
                <a:latin typeface="Times New Roman"/>
                <a:ea typeface="Times New Roman"/>
                <a:cs typeface="Times New Roman"/>
                <a:sym typeface="Times New Roman"/>
              </a:rPr>
              <a:t>Programme: BSc (Hons) Health and Social Care </a:t>
            </a:r>
            <a:endParaRPr sz="2220" b="1">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990"/>
              <a:buFont typeface="Arial"/>
              <a:buNone/>
            </a:pPr>
            <a:r>
              <a:rPr lang="en-GB" sz="2220" b="1">
                <a:latin typeface="Times New Roman"/>
                <a:ea typeface="Times New Roman"/>
                <a:cs typeface="Times New Roman"/>
                <a:sym typeface="Times New Roman"/>
              </a:rPr>
              <a:t>Module: Health, Wellbeing and Sustainable Development</a:t>
            </a:r>
            <a:endParaRPr sz="2220" b="1">
              <a:latin typeface="Times New Roman"/>
              <a:ea typeface="Times New Roman"/>
              <a:cs typeface="Times New Roman"/>
              <a:sym typeface="Times New Roman"/>
            </a:endParaRPr>
          </a:p>
          <a:p>
            <a:pPr marL="0" lvl="0" indent="0" algn="ctr" rtl="0">
              <a:lnSpc>
                <a:spcPct val="150000"/>
              </a:lnSpc>
              <a:spcBef>
                <a:spcPts val="1000"/>
              </a:spcBef>
              <a:spcAft>
                <a:spcPts val="0"/>
              </a:spcAft>
              <a:buSzPts val="990"/>
              <a:buNone/>
            </a:pPr>
            <a:r>
              <a:rPr lang="en-GB" sz="2220" b="1">
                <a:latin typeface="Times New Roman"/>
                <a:ea typeface="Times New Roman"/>
                <a:cs typeface="Times New Roman"/>
                <a:sym typeface="Times New Roman"/>
              </a:rPr>
              <a:t>Module code: BMHP6030</a:t>
            </a:r>
            <a:endParaRPr sz="5280"/>
          </a:p>
        </p:txBody>
      </p:sp>
      <p:sp>
        <p:nvSpPr>
          <p:cNvPr id="55" name="Google Shape;55;p13"/>
          <p:cNvSpPr txBox="1">
            <a:spLocks noGrp="1"/>
          </p:cNvSpPr>
          <p:nvPr>
            <p:ph type="subTitle" idx="1"/>
          </p:nvPr>
        </p:nvSpPr>
        <p:spPr>
          <a:xfrm>
            <a:off x="311700" y="3606200"/>
            <a:ext cx="8520600" cy="792600"/>
          </a:xfrm>
          <a:prstGeom prst="rect">
            <a:avLst/>
          </a:prstGeom>
        </p:spPr>
        <p:txBody>
          <a:bodyPr spcFirstLastPara="1" wrap="square" lIns="91425" tIns="91425" rIns="91425" bIns="91425" anchor="t" anchorCtr="0">
            <a:normAutofit fontScale="77500" lnSpcReduction="20000"/>
          </a:bodyPr>
          <a:lstStyle/>
          <a:p>
            <a:pPr marL="0" lvl="0" indent="0" algn="ctr" rtl="0">
              <a:lnSpc>
                <a:spcPct val="130000"/>
              </a:lnSpc>
              <a:spcBef>
                <a:spcPts val="0"/>
              </a:spcBef>
              <a:spcAft>
                <a:spcPts val="0"/>
              </a:spcAft>
              <a:buSzPts val="795"/>
              <a:buNone/>
            </a:pPr>
            <a:r>
              <a:rPr lang="en-GB" sz="1583" b="1" dirty="0">
                <a:solidFill>
                  <a:schemeClr val="dk1"/>
                </a:solidFill>
                <a:latin typeface="Times New Roman"/>
                <a:ea typeface="Times New Roman"/>
                <a:cs typeface="Times New Roman"/>
                <a:sym typeface="Times New Roman"/>
              </a:rPr>
              <a:t>Student Name: Dana Zaharia </a:t>
            </a:r>
            <a:endParaRPr sz="1583" b="1" dirty="0">
              <a:solidFill>
                <a:schemeClr val="dk1"/>
              </a:solidFill>
              <a:latin typeface="Times New Roman"/>
              <a:ea typeface="Times New Roman"/>
              <a:cs typeface="Times New Roman"/>
              <a:sym typeface="Times New Roman"/>
            </a:endParaRPr>
          </a:p>
          <a:p>
            <a:pPr marL="0" lvl="0" indent="0">
              <a:lnSpc>
                <a:spcPct val="130000"/>
              </a:lnSpc>
              <a:buSzPts val="795"/>
            </a:pPr>
            <a:r>
              <a:rPr lang="en-GB" sz="1583" b="1" dirty="0">
                <a:solidFill>
                  <a:schemeClr val="dk1"/>
                </a:solidFill>
                <a:latin typeface="Times New Roman"/>
                <a:ea typeface="Times New Roman"/>
                <a:cs typeface="Times New Roman"/>
                <a:sym typeface="Times New Roman"/>
              </a:rPr>
              <a:t>Student ID: </a:t>
            </a:r>
            <a:r>
              <a:rPr lang="en-US" dirty="0"/>
              <a:t>2241343</a:t>
            </a:r>
            <a:endParaRPr sz="1583" b="1" dirty="0">
              <a:solidFill>
                <a:schemeClr val="dk1"/>
              </a:solidFill>
              <a:latin typeface="Times New Roman"/>
              <a:ea typeface="Times New Roman"/>
              <a:cs typeface="Times New Roman"/>
              <a:sym typeface="Times New Roman"/>
            </a:endParaRPr>
          </a:p>
        </p:txBody>
      </p:sp>
      <p:pic>
        <p:nvPicPr>
          <p:cNvPr id="56" name="Google Shape;56;p13" descr="Discover University of Wales Trinity Saint David"/>
          <p:cNvPicPr preferRelativeResize="0"/>
          <p:nvPr/>
        </p:nvPicPr>
        <p:blipFill>
          <a:blip r:embed="rId3">
            <a:alphaModFix/>
          </a:blip>
          <a:stretch>
            <a:fillRect/>
          </a:stretch>
        </p:blipFill>
        <p:spPr>
          <a:xfrm>
            <a:off x="152400" y="152400"/>
            <a:ext cx="1809750" cy="7239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TOC</a:t>
            </a:r>
            <a:endParaRPr b="1">
              <a:latin typeface="Times New Roman"/>
              <a:ea typeface="Times New Roman"/>
              <a:cs typeface="Times New Roman"/>
              <a:sym typeface="Times New Roman"/>
            </a:endParaRPr>
          </a:p>
        </p:txBody>
      </p:sp>
      <p:sp>
        <p:nvSpPr>
          <p:cNvPr id="62" name="Google Shape;62;p14"/>
          <p:cNvSpPr txBox="1"/>
          <p:nvPr/>
        </p:nvSpPr>
        <p:spPr>
          <a:xfrm>
            <a:off x="217300" y="1017725"/>
            <a:ext cx="8271000" cy="39558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a:solidFill>
                  <a:schemeClr val="dk1"/>
                </a:solidFill>
                <a:latin typeface="Times New Roman"/>
                <a:ea typeface="Times New Roman"/>
                <a:cs typeface="Times New Roman"/>
                <a:sym typeface="Times New Roman"/>
              </a:rPr>
              <a:t>Slide 3: Introduction	</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a:solidFill>
                  <a:schemeClr val="dk1"/>
                </a:solidFill>
                <a:latin typeface="Times New Roman"/>
                <a:ea typeface="Times New Roman"/>
                <a:cs typeface="Times New Roman"/>
                <a:sym typeface="Times New Roman"/>
              </a:rPr>
              <a:t>Slide 4: Health, Wellbeing and Sustainable Development Definition	</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a:solidFill>
                  <a:schemeClr val="dk1"/>
                </a:solidFill>
                <a:latin typeface="Times New Roman"/>
                <a:ea typeface="Times New Roman"/>
                <a:cs typeface="Times New Roman"/>
                <a:sym typeface="Times New Roman"/>
              </a:rPr>
              <a:t>Slide 5: Discussion of Key Concepts	</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a:solidFill>
                  <a:schemeClr val="dk1"/>
                </a:solidFill>
                <a:latin typeface="Times New Roman"/>
                <a:ea typeface="Times New Roman"/>
                <a:cs typeface="Times New Roman"/>
                <a:sym typeface="Times New Roman"/>
              </a:rPr>
              <a:t>Slide 6: Health and wellbeing approaches	</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a:solidFill>
                  <a:schemeClr val="dk1"/>
                </a:solidFill>
                <a:latin typeface="Times New Roman"/>
                <a:ea typeface="Times New Roman"/>
                <a:cs typeface="Times New Roman"/>
                <a:sym typeface="Times New Roman"/>
              </a:rPr>
              <a:t>Slide 7: Theoretical Frameworks	</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a:solidFill>
                  <a:schemeClr val="dk1"/>
                </a:solidFill>
                <a:latin typeface="Times New Roman"/>
                <a:ea typeface="Times New Roman"/>
                <a:cs typeface="Times New Roman"/>
                <a:sym typeface="Times New Roman"/>
              </a:rPr>
              <a:t>Slide 8: UK Policies regarding Health	</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a:solidFill>
                  <a:schemeClr val="dk1"/>
                </a:solidFill>
                <a:latin typeface="Times New Roman"/>
                <a:ea typeface="Times New Roman"/>
                <a:cs typeface="Times New Roman"/>
                <a:sym typeface="Times New Roman"/>
              </a:rPr>
              <a:t>Slide 9: Key Barriers and Challenges of the Policy and Governance	</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a:solidFill>
                  <a:schemeClr val="dk1"/>
                </a:solidFill>
                <a:latin typeface="Times New Roman"/>
                <a:ea typeface="Times New Roman"/>
                <a:cs typeface="Times New Roman"/>
                <a:sym typeface="Times New Roman"/>
              </a:rPr>
              <a:t>Slide 10: Integration in Health Practice	</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a:solidFill>
                  <a:schemeClr val="dk1"/>
                </a:solidFill>
                <a:latin typeface="Times New Roman"/>
                <a:ea typeface="Times New Roman"/>
                <a:cs typeface="Times New Roman"/>
                <a:sym typeface="Times New Roman"/>
              </a:rPr>
              <a:t>Slide 11: Public Health Initiatives	</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a:solidFill>
                  <a:schemeClr val="dk1"/>
                </a:solidFill>
                <a:latin typeface="Times New Roman"/>
                <a:ea typeface="Times New Roman"/>
                <a:cs typeface="Times New Roman"/>
                <a:sym typeface="Times New Roman"/>
              </a:rPr>
              <a:t>Slide 12: Public Health and Equity in the UK	</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a:solidFill>
                  <a:schemeClr val="dk1"/>
                </a:solidFill>
                <a:latin typeface="Times New Roman"/>
                <a:ea typeface="Times New Roman"/>
                <a:cs typeface="Times New Roman"/>
                <a:sym typeface="Times New Roman"/>
              </a:rPr>
              <a:t>Slide 13: Conclusion	</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a:solidFill>
                  <a:schemeClr val="dk1"/>
                </a:solidFill>
                <a:latin typeface="Times New Roman"/>
                <a:ea typeface="Times New Roman"/>
                <a:cs typeface="Times New Roman"/>
                <a:sym typeface="Times New Roman"/>
              </a:rPr>
              <a:t>Slide 14: References	</a:t>
            </a: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Introduction</a:t>
            </a:r>
            <a:endParaRPr b="1">
              <a:latin typeface="Times New Roman"/>
              <a:ea typeface="Times New Roman"/>
              <a:cs typeface="Times New Roman"/>
              <a:sym typeface="Times New Roman"/>
            </a:endParaRPr>
          </a:p>
        </p:txBody>
      </p:sp>
      <p:sp>
        <p:nvSpPr>
          <p:cNvPr id="68" name="Google Shape;68;p1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92500"/>
          </a:bodyPr>
          <a:lstStyle/>
          <a:p>
            <a:pPr marL="457200" lvl="0" indent="-368300" algn="just" rtl="0">
              <a:lnSpc>
                <a:spcPct val="15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 healthcare system nowadays faces complexities due to operational challenges. </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In the contemporary world, the health system focuses on sustainability and wellbeing (Lindgren, Liveng and Torp, 2025). </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 aim of this presentation is to analyse the integration of health, well-being and sustainable development in the UK health and social care sector. </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257325" y="29277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Health, Wellbeing and Sustainable Development Definition</a:t>
            </a:r>
            <a:endParaRPr b="1">
              <a:latin typeface="Times New Roman"/>
              <a:ea typeface="Times New Roman"/>
              <a:cs typeface="Times New Roman"/>
              <a:sym typeface="Times New Roman"/>
            </a:endParaRPr>
          </a:p>
        </p:txBody>
      </p:sp>
      <p:grpSp>
        <p:nvGrpSpPr>
          <p:cNvPr id="74" name="Google Shape;74;p16"/>
          <p:cNvGrpSpPr/>
          <p:nvPr/>
        </p:nvGrpSpPr>
        <p:grpSpPr>
          <a:xfrm>
            <a:off x="385904" y="3046412"/>
            <a:ext cx="8391808" cy="906370"/>
            <a:chOff x="1593000" y="2322568"/>
            <a:chExt cx="5957975" cy="643500"/>
          </a:xfrm>
        </p:grpSpPr>
        <p:sp>
          <p:nvSpPr>
            <p:cNvPr id="75" name="Google Shape;75;p16"/>
            <p:cNvSpPr/>
            <p:nvPr/>
          </p:nvSpPr>
          <p:spPr>
            <a:xfrm>
              <a:off x="3728375" y="2322568"/>
              <a:ext cx="3822600" cy="643500"/>
            </a:xfrm>
            <a:prstGeom prst="rect">
              <a:avLst/>
            </a:prstGeom>
            <a:solidFill>
              <a:srgbClr val="EEEEEE"/>
            </a:solidFill>
            <a:ln>
              <a:noFill/>
            </a:ln>
          </p:spPr>
          <p:txBody>
            <a:bodyPr spcFirstLastPara="1" wrap="square" lIns="128775" tIns="128775" rIns="128775" bIns="128775" anchor="ctr" anchorCtr="0">
              <a:noAutofit/>
            </a:bodyPr>
            <a:lstStyle/>
            <a:p>
              <a:pPr marL="0" lvl="0" indent="0" algn="l" rtl="0">
                <a:spcBef>
                  <a:spcPts val="0"/>
                </a:spcBef>
                <a:spcAft>
                  <a:spcPts val="0"/>
                </a:spcAft>
                <a:buNone/>
              </a:pPr>
              <a:endParaRPr/>
            </a:p>
          </p:txBody>
        </p:sp>
        <p:sp>
          <p:nvSpPr>
            <p:cNvPr id="76" name="Google Shape;76;p16"/>
            <p:cNvSpPr/>
            <p:nvPr/>
          </p:nvSpPr>
          <p:spPr>
            <a:xfrm flipH="1">
              <a:off x="2283025" y="2322575"/>
              <a:ext cx="1844400" cy="642600"/>
            </a:xfrm>
            <a:prstGeom prst="rect">
              <a:avLst/>
            </a:prstGeom>
            <a:solidFill>
              <a:srgbClr val="A7291E"/>
            </a:solidFill>
            <a:ln>
              <a:noFill/>
            </a:ln>
          </p:spPr>
          <p:txBody>
            <a:bodyPr spcFirstLastPara="1" wrap="square" lIns="128775" tIns="128775" rIns="128775" bIns="128775" anchor="ctr" anchorCtr="0">
              <a:noAutofit/>
            </a:bodyPr>
            <a:lstStyle/>
            <a:p>
              <a:pPr marL="0" lvl="0" indent="0" algn="l" rtl="0">
                <a:spcBef>
                  <a:spcPts val="0"/>
                </a:spcBef>
                <a:spcAft>
                  <a:spcPts val="0"/>
                </a:spcAft>
                <a:buNone/>
              </a:pPr>
              <a:endParaRPr/>
            </a:p>
          </p:txBody>
        </p:sp>
        <p:sp>
          <p:nvSpPr>
            <p:cNvPr id="77" name="Google Shape;77;p16"/>
            <p:cNvSpPr/>
            <p:nvPr/>
          </p:nvSpPr>
          <p:spPr>
            <a:xfrm rot="-5400000">
              <a:off x="3501574" y="1934671"/>
              <a:ext cx="643356" cy="1419149"/>
            </a:xfrm>
            <a:prstGeom prst="flowChartOffpageConnector">
              <a:avLst/>
            </a:prstGeom>
            <a:solidFill>
              <a:srgbClr val="A7291E"/>
            </a:solidFill>
            <a:ln>
              <a:noFill/>
            </a:ln>
          </p:spPr>
          <p:txBody>
            <a:bodyPr spcFirstLastPara="1" wrap="square" lIns="128775" tIns="128775" rIns="128775" bIns="128775" anchor="ctr" anchorCtr="0">
              <a:noAutofit/>
            </a:bodyPr>
            <a:lstStyle/>
            <a:p>
              <a:pPr marL="0" lvl="0" indent="0" algn="l" rtl="0">
                <a:spcBef>
                  <a:spcPts val="0"/>
                </a:spcBef>
                <a:spcAft>
                  <a:spcPts val="0"/>
                </a:spcAft>
                <a:buNone/>
              </a:pPr>
              <a:endParaRPr/>
            </a:p>
          </p:txBody>
        </p:sp>
        <p:sp>
          <p:nvSpPr>
            <p:cNvPr id="78" name="Google Shape;78;p16"/>
            <p:cNvSpPr/>
            <p:nvPr/>
          </p:nvSpPr>
          <p:spPr>
            <a:xfrm>
              <a:off x="2342625" y="2399951"/>
              <a:ext cx="1940700" cy="495900"/>
            </a:xfrm>
            <a:prstGeom prst="rect">
              <a:avLst/>
            </a:prstGeom>
            <a:noFill/>
            <a:ln>
              <a:noFill/>
            </a:ln>
          </p:spPr>
          <p:txBody>
            <a:bodyPr spcFirstLastPara="1" wrap="square" lIns="128775" tIns="128775" rIns="128775" bIns="128775" anchor="ctr" anchorCtr="0">
              <a:noAutofit/>
            </a:bodyPr>
            <a:lstStyle/>
            <a:p>
              <a:pPr marL="0" lvl="0" indent="0" algn="l" rtl="0">
                <a:lnSpc>
                  <a:spcPct val="115000"/>
                </a:lnSpc>
                <a:spcBef>
                  <a:spcPts val="0"/>
                </a:spcBef>
                <a:spcAft>
                  <a:spcPts val="0"/>
                </a:spcAft>
                <a:buNone/>
              </a:pPr>
              <a:r>
                <a:rPr lang="en-GB" sz="1408">
                  <a:solidFill>
                    <a:srgbClr val="FFFFFF"/>
                  </a:solidFill>
                  <a:latin typeface="Roboto Medium"/>
                  <a:ea typeface="Roboto Medium"/>
                  <a:cs typeface="Roboto Medium"/>
                  <a:sym typeface="Roboto Medium"/>
                </a:rPr>
                <a:t>Sustainable development</a:t>
              </a:r>
              <a:endParaRPr sz="1408">
                <a:solidFill>
                  <a:srgbClr val="FFFFFF"/>
                </a:solidFill>
                <a:latin typeface="Roboto"/>
                <a:ea typeface="Roboto"/>
                <a:cs typeface="Roboto"/>
                <a:sym typeface="Roboto"/>
              </a:endParaRPr>
            </a:p>
          </p:txBody>
        </p:sp>
        <p:sp>
          <p:nvSpPr>
            <p:cNvPr id="79" name="Google Shape;79;p16"/>
            <p:cNvSpPr/>
            <p:nvPr/>
          </p:nvSpPr>
          <p:spPr>
            <a:xfrm>
              <a:off x="1593000" y="2322568"/>
              <a:ext cx="690000" cy="642300"/>
            </a:xfrm>
            <a:prstGeom prst="rect">
              <a:avLst/>
            </a:prstGeom>
            <a:solidFill>
              <a:srgbClr val="B02B20"/>
            </a:solidFill>
            <a:ln>
              <a:noFill/>
            </a:ln>
            <a:effectLst>
              <a:outerShdw blurRad="100624" dist="40250" dir="2700000" algn="bl" rotWithShape="0">
                <a:srgbClr val="000000">
                  <a:alpha val="17000"/>
                </a:srgbClr>
              </a:outerShdw>
            </a:effectLst>
          </p:spPr>
          <p:txBody>
            <a:bodyPr spcFirstLastPara="1" wrap="square" lIns="128775" tIns="128775" rIns="128775" bIns="128775" anchor="ctr" anchorCtr="0">
              <a:noAutofit/>
            </a:bodyPr>
            <a:lstStyle/>
            <a:p>
              <a:pPr marL="0" lvl="0" indent="0" algn="l" rtl="0">
                <a:spcBef>
                  <a:spcPts val="0"/>
                </a:spcBef>
                <a:spcAft>
                  <a:spcPts val="0"/>
                </a:spcAft>
                <a:buNone/>
              </a:pPr>
              <a:endParaRPr/>
            </a:p>
          </p:txBody>
        </p:sp>
        <p:sp>
          <p:nvSpPr>
            <p:cNvPr id="80" name="Google Shape;80;p16"/>
            <p:cNvSpPr/>
            <p:nvPr/>
          </p:nvSpPr>
          <p:spPr>
            <a:xfrm>
              <a:off x="1593000" y="2322575"/>
              <a:ext cx="690000" cy="642600"/>
            </a:xfrm>
            <a:prstGeom prst="rect">
              <a:avLst/>
            </a:prstGeom>
            <a:solidFill>
              <a:srgbClr val="BE2F22"/>
            </a:solidFill>
            <a:ln>
              <a:noFill/>
            </a:ln>
          </p:spPr>
          <p:txBody>
            <a:bodyPr spcFirstLastPara="1" wrap="square" lIns="128775" tIns="128775" rIns="128775" bIns="128775" anchor="ctr" anchorCtr="0">
              <a:noAutofit/>
            </a:bodyPr>
            <a:lstStyle/>
            <a:p>
              <a:pPr marL="0" lvl="0" indent="0" algn="ctr" rtl="0">
                <a:spcBef>
                  <a:spcPts val="0"/>
                </a:spcBef>
                <a:spcAft>
                  <a:spcPts val="0"/>
                </a:spcAft>
                <a:buNone/>
              </a:pPr>
              <a:r>
                <a:rPr lang="en-GB" sz="3662">
                  <a:solidFill>
                    <a:srgbClr val="FFFFFF"/>
                  </a:solidFill>
                  <a:latin typeface="Roboto Thin"/>
                  <a:ea typeface="Roboto Thin"/>
                  <a:cs typeface="Roboto Thin"/>
                  <a:sym typeface="Roboto Thin"/>
                </a:rPr>
                <a:t>03</a:t>
              </a:r>
              <a:endParaRPr sz="3662">
                <a:solidFill>
                  <a:srgbClr val="FFFFFF"/>
                </a:solidFill>
                <a:latin typeface="Roboto Thin"/>
                <a:ea typeface="Roboto Thin"/>
                <a:cs typeface="Roboto Thin"/>
                <a:sym typeface="Roboto Thin"/>
              </a:endParaRPr>
            </a:p>
          </p:txBody>
        </p:sp>
        <p:sp>
          <p:nvSpPr>
            <p:cNvPr id="81" name="Google Shape;81;p16"/>
            <p:cNvSpPr/>
            <p:nvPr/>
          </p:nvSpPr>
          <p:spPr>
            <a:xfrm>
              <a:off x="4387850" y="2323750"/>
              <a:ext cx="2971200" cy="642300"/>
            </a:xfrm>
            <a:prstGeom prst="rect">
              <a:avLst/>
            </a:prstGeom>
            <a:noFill/>
            <a:ln>
              <a:noFill/>
            </a:ln>
          </p:spPr>
          <p:txBody>
            <a:bodyPr spcFirstLastPara="1" wrap="square" lIns="128775" tIns="128775" rIns="128775" bIns="128775" anchor="ctr" anchorCtr="0">
              <a:noAutofit/>
            </a:bodyPr>
            <a:lstStyle/>
            <a:p>
              <a:pPr marL="0" lvl="0" indent="0" algn="just" rtl="0">
                <a:lnSpc>
                  <a:spcPct val="150000"/>
                </a:lnSpc>
                <a:spcBef>
                  <a:spcPts val="0"/>
                </a:spcBef>
                <a:spcAft>
                  <a:spcPts val="0"/>
                </a:spcAft>
                <a:buNone/>
              </a:pPr>
              <a:r>
                <a:rPr lang="en-GB" sz="1200">
                  <a:latin typeface="Times New Roman"/>
                  <a:ea typeface="Times New Roman"/>
                  <a:cs typeface="Times New Roman"/>
                  <a:sym typeface="Times New Roman"/>
                </a:rPr>
                <a:t>Sustainable development focusing on meeting needs of the people without compromising future health (International Institute for Sustainable Development, 2022).</a:t>
              </a:r>
              <a:endParaRPr sz="1126">
                <a:solidFill>
                  <a:srgbClr val="A7291E"/>
                </a:solidFill>
                <a:latin typeface="Roboto"/>
                <a:ea typeface="Roboto"/>
                <a:cs typeface="Roboto"/>
                <a:sym typeface="Roboto"/>
              </a:endParaRPr>
            </a:p>
          </p:txBody>
        </p:sp>
      </p:grpSp>
      <p:grpSp>
        <p:nvGrpSpPr>
          <p:cNvPr id="82" name="Google Shape;82;p16"/>
          <p:cNvGrpSpPr/>
          <p:nvPr/>
        </p:nvGrpSpPr>
        <p:grpSpPr>
          <a:xfrm>
            <a:off x="385904" y="2123641"/>
            <a:ext cx="8391808" cy="906370"/>
            <a:chOff x="1593000" y="2322568"/>
            <a:chExt cx="5957975" cy="643500"/>
          </a:xfrm>
        </p:grpSpPr>
        <p:sp>
          <p:nvSpPr>
            <p:cNvPr id="83" name="Google Shape;83;p16"/>
            <p:cNvSpPr/>
            <p:nvPr/>
          </p:nvSpPr>
          <p:spPr>
            <a:xfrm>
              <a:off x="3728375" y="2322568"/>
              <a:ext cx="3822600" cy="643500"/>
            </a:xfrm>
            <a:prstGeom prst="rect">
              <a:avLst/>
            </a:prstGeom>
            <a:solidFill>
              <a:srgbClr val="EEEEEE"/>
            </a:solidFill>
            <a:ln>
              <a:noFill/>
            </a:ln>
          </p:spPr>
          <p:txBody>
            <a:bodyPr spcFirstLastPara="1" wrap="square" lIns="128775" tIns="128775" rIns="128775" bIns="128775" anchor="ctr" anchorCtr="0">
              <a:noAutofit/>
            </a:bodyPr>
            <a:lstStyle/>
            <a:p>
              <a:pPr marL="0" lvl="0" indent="0" algn="l" rtl="0">
                <a:spcBef>
                  <a:spcPts val="0"/>
                </a:spcBef>
                <a:spcAft>
                  <a:spcPts val="0"/>
                </a:spcAft>
                <a:buNone/>
              </a:pPr>
              <a:endParaRPr/>
            </a:p>
          </p:txBody>
        </p:sp>
        <p:sp>
          <p:nvSpPr>
            <p:cNvPr id="84" name="Google Shape;84;p16"/>
            <p:cNvSpPr/>
            <p:nvPr/>
          </p:nvSpPr>
          <p:spPr>
            <a:xfrm flipH="1">
              <a:off x="2283025" y="2322575"/>
              <a:ext cx="1844400" cy="642600"/>
            </a:xfrm>
            <a:prstGeom prst="rect">
              <a:avLst/>
            </a:prstGeom>
            <a:solidFill>
              <a:srgbClr val="A7291E"/>
            </a:solidFill>
            <a:ln>
              <a:noFill/>
            </a:ln>
          </p:spPr>
          <p:txBody>
            <a:bodyPr spcFirstLastPara="1" wrap="square" lIns="128775" tIns="128775" rIns="128775" bIns="128775" anchor="ctr" anchorCtr="0">
              <a:noAutofit/>
            </a:bodyPr>
            <a:lstStyle/>
            <a:p>
              <a:pPr marL="0" lvl="0" indent="0" algn="l" rtl="0">
                <a:spcBef>
                  <a:spcPts val="0"/>
                </a:spcBef>
                <a:spcAft>
                  <a:spcPts val="0"/>
                </a:spcAft>
                <a:buNone/>
              </a:pPr>
              <a:endParaRPr/>
            </a:p>
          </p:txBody>
        </p:sp>
        <p:sp>
          <p:nvSpPr>
            <p:cNvPr id="85" name="Google Shape;85;p16"/>
            <p:cNvSpPr/>
            <p:nvPr/>
          </p:nvSpPr>
          <p:spPr>
            <a:xfrm rot="-5400000">
              <a:off x="3501574" y="1934671"/>
              <a:ext cx="643356" cy="1419149"/>
            </a:xfrm>
            <a:prstGeom prst="flowChartOffpageConnector">
              <a:avLst/>
            </a:prstGeom>
            <a:solidFill>
              <a:srgbClr val="A7291E"/>
            </a:solidFill>
            <a:ln>
              <a:noFill/>
            </a:ln>
          </p:spPr>
          <p:txBody>
            <a:bodyPr spcFirstLastPara="1" wrap="square" lIns="128775" tIns="128775" rIns="128775" bIns="128775" anchor="ctr" anchorCtr="0">
              <a:noAutofit/>
            </a:bodyPr>
            <a:lstStyle/>
            <a:p>
              <a:pPr marL="0" lvl="0" indent="0" algn="l" rtl="0">
                <a:spcBef>
                  <a:spcPts val="0"/>
                </a:spcBef>
                <a:spcAft>
                  <a:spcPts val="0"/>
                </a:spcAft>
                <a:buNone/>
              </a:pPr>
              <a:endParaRPr/>
            </a:p>
          </p:txBody>
        </p:sp>
        <p:sp>
          <p:nvSpPr>
            <p:cNvPr id="86" name="Google Shape;86;p16"/>
            <p:cNvSpPr/>
            <p:nvPr/>
          </p:nvSpPr>
          <p:spPr>
            <a:xfrm>
              <a:off x="2342625" y="2399951"/>
              <a:ext cx="1940700" cy="495900"/>
            </a:xfrm>
            <a:prstGeom prst="rect">
              <a:avLst/>
            </a:prstGeom>
            <a:noFill/>
            <a:ln>
              <a:noFill/>
            </a:ln>
          </p:spPr>
          <p:txBody>
            <a:bodyPr spcFirstLastPara="1" wrap="square" lIns="128775" tIns="128775" rIns="128775" bIns="128775" anchor="ctr" anchorCtr="0">
              <a:noAutofit/>
            </a:bodyPr>
            <a:lstStyle/>
            <a:p>
              <a:pPr marL="0" lvl="0" indent="0" algn="l" rtl="0">
                <a:lnSpc>
                  <a:spcPct val="115000"/>
                </a:lnSpc>
                <a:spcBef>
                  <a:spcPts val="0"/>
                </a:spcBef>
                <a:spcAft>
                  <a:spcPts val="0"/>
                </a:spcAft>
                <a:buNone/>
              </a:pPr>
              <a:r>
                <a:rPr lang="en-GB" sz="1408">
                  <a:solidFill>
                    <a:srgbClr val="FFFFFF"/>
                  </a:solidFill>
                  <a:latin typeface="Roboto Medium"/>
                  <a:ea typeface="Roboto Medium"/>
                  <a:cs typeface="Roboto Medium"/>
                  <a:sym typeface="Roboto Medium"/>
                </a:rPr>
                <a:t>Wellbeing</a:t>
              </a:r>
              <a:endParaRPr sz="1408">
                <a:solidFill>
                  <a:srgbClr val="FFFFFF"/>
                </a:solidFill>
                <a:latin typeface="Roboto"/>
                <a:ea typeface="Roboto"/>
                <a:cs typeface="Roboto"/>
                <a:sym typeface="Roboto"/>
              </a:endParaRPr>
            </a:p>
          </p:txBody>
        </p:sp>
        <p:sp>
          <p:nvSpPr>
            <p:cNvPr id="87" name="Google Shape;87;p16"/>
            <p:cNvSpPr/>
            <p:nvPr/>
          </p:nvSpPr>
          <p:spPr>
            <a:xfrm>
              <a:off x="1593000" y="2322568"/>
              <a:ext cx="690000" cy="642300"/>
            </a:xfrm>
            <a:prstGeom prst="rect">
              <a:avLst/>
            </a:prstGeom>
            <a:solidFill>
              <a:srgbClr val="B02B20"/>
            </a:solidFill>
            <a:ln>
              <a:noFill/>
            </a:ln>
            <a:effectLst>
              <a:outerShdw blurRad="100624" dist="40250" dir="2700000" algn="bl" rotWithShape="0">
                <a:srgbClr val="000000">
                  <a:alpha val="17000"/>
                </a:srgbClr>
              </a:outerShdw>
            </a:effectLst>
          </p:spPr>
          <p:txBody>
            <a:bodyPr spcFirstLastPara="1" wrap="square" lIns="128775" tIns="128775" rIns="128775" bIns="128775" anchor="ctr" anchorCtr="0">
              <a:noAutofit/>
            </a:bodyPr>
            <a:lstStyle/>
            <a:p>
              <a:pPr marL="0" lvl="0" indent="0" algn="l" rtl="0">
                <a:spcBef>
                  <a:spcPts val="0"/>
                </a:spcBef>
                <a:spcAft>
                  <a:spcPts val="0"/>
                </a:spcAft>
                <a:buNone/>
              </a:pPr>
              <a:endParaRPr/>
            </a:p>
          </p:txBody>
        </p:sp>
        <p:sp>
          <p:nvSpPr>
            <p:cNvPr id="88" name="Google Shape;88;p16"/>
            <p:cNvSpPr/>
            <p:nvPr/>
          </p:nvSpPr>
          <p:spPr>
            <a:xfrm>
              <a:off x="1593000" y="2322575"/>
              <a:ext cx="690000" cy="642600"/>
            </a:xfrm>
            <a:prstGeom prst="rect">
              <a:avLst/>
            </a:prstGeom>
            <a:solidFill>
              <a:srgbClr val="BE2F22"/>
            </a:solidFill>
            <a:ln>
              <a:noFill/>
            </a:ln>
          </p:spPr>
          <p:txBody>
            <a:bodyPr spcFirstLastPara="1" wrap="square" lIns="128775" tIns="128775" rIns="128775" bIns="128775" anchor="ctr" anchorCtr="0">
              <a:noAutofit/>
            </a:bodyPr>
            <a:lstStyle/>
            <a:p>
              <a:pPr marL="0" lvl="0" indent="0" algn="ctr" rtl="0">
                <a:spcBef>
                  <a:spcPts val="0"/>
                </a:spcBef>
                <a:spcAft>
                  <a:spcPts val="0"/>
                </a:spcAft>
                <a:buNone/>
              </a:pPr>
              <a:r>
                <a:rPr lang="en-GB" sz="3662">
                  <a:solidFill>
                    <a:srgbClr val="FFFFFF"/>
                  </a:solidFill>
                  <a:latin typeface="Roboto Thin"/>
                  <a:ea typeface="Roboto Thin"/>
                  <a:cs typeface="Roboto Thin"/>
                  <a:sym typeface="Roboto Thin"/>
                </a:rPr>
                <a:t>02</a:t>
              </a:r>
              <a:endParaRPr sz="3662">
                <a:solidFill>
                  <a:srgbClr val="FFFFFF"/>
                </a:solidFill>
                <a:latin typeface="Roboto Thin"/>
                <a:ea typeface="Roboto Thin"/>
                <a:cs typeface="Roboto Thin"/>
                <a:sym typeface="Roboto Thin"/>
              </a:endParaRPr>
            </a:p>
          </p:txBody>
        </p:sp>
        <p:sp>
          <p:nvSpPr>
            <p:cNvPr id="89" name="Google Shape;89;p16"/>
            <p:cNvSpPr/>
            <p:nvPr/>
          </p:nvSpPr>
          <p:spPr>
            <a:xfrm>
              <a:off x="4387850" y="2323750"/>
              <a:ext cx="2971200" cy="642300"/>
            </a:xfrm>
            <a:prstGeom prst="rect">
              <a:avLst/>
            </a:prstGeom>
            <a:noFill/>
            <a:ln>
              <a:noFill/>
            </a:ln>
          </p:spPr>
          <p:txBody>
            <a:bodyPr spcFirstLastPara="1" wrap="square" lIns="128775" tIns="128775" rIns="128775" bIns="128775" anchor="ctr" anchorCtr="0">
              <a:noAutofit/>
            </a:bodyPr>
            <a:lstStyle/>
            <a:p>
              <a:pPr marL="0" lvl="0" indent="0" algn="just" rtl="0">
                <a:lnSpc>
                  <a:spcPct val="150000"/>
                </a:lnSpc>
                <a:spcBef>
                  <a:spcPts val="0"/>
                </a:spcBef>
                <a:spcAft>
                  <a:spcPts val="0"/>
                </a:spcAft>
                <a:buNone/>
              </a:pPr>
              <a:r>
                <a:rPr lang="en-GB" sz="1200">
                  <a:latin typeface="Times New Roman"/>
                  <a:ea typeface="Times New Roman"/>
                  <a:cs typeface="Times New Roman"/>
                  <a:sym typeface="Times New Roman"/>
                </a:rPr>
                <a:t>Wellbeing is known as a holistic approach which encompasses emotional, physical, mental and social health (Better Health Channel, 2022). </a:t>
              </a:r>
              <a:endParaRPr sz="1126">
                <a:solidFill>
                  <a:srgbClr val="A7291E"/>
                </a:solidFill>
                <a:latin typeface="Roboto"/>
                <a:ea typeface="Roboto"/>
                <a:cs typeface="Roboto"/>
                <a:sym typeface="Roboto"/>
              </a:endParaRPr>
            </a:p>
          </p:txBody>
        </p:sp>
      </p:grpSp>
      <p:grpSp>
        <p:nvGrpSpPr>
          <p:cNvPr id="90" name="Google Shape;90;p16"/>
          <p:cNvGrpSpPr/>
          <p:nvPr/>
        </p:nvGrpSpPr>
        <p:grpSpPr>
          <a:xfrm>
            <a:off x="385904" y="1200857"/>
            <a:ext cx="8391808" cy="906370"/>
            <a:chOff x="1593000" y="2322568"/>
            <a:chExt cx="5957975" cy="643500"/>
          </a:xfrm>
        </p:grpSpPr>
        <p:sp>
          <p:nvSpPr>
            <p:cNvPr id="91" name="Google Shape;91;p16"/>
            <p:cNvSpPr/>
            <p:nvPr/>
          </p:nvSpPr>
          <p:spPr>
            <a:xfrm>
              <a:off x="3728375" y="2322568"/>
              <a:ext cx="3822600" cy="643500"/>
            </a:xfrm>
            <a:prstGeom prst="rect">
              <a:avLst/>
            </a:prstGeom>
            <a:solidFill>
              <a:srgbClr val="EEEEEE"/>
            </a:solidFill>
            <a:ln>
              <a:noFill/>
            </a:ln>
          </p:spPr>
          <p:txBody>
            <a:bodyPr spcFirstLastPara="1" wrap="square" lIns="128775" tIns="128775" rIns="128775" bIns="128775" anchor="ctr" anchorCtr="0">
              <a:noAutofit/>
            </a:bodyPr>
            <a:lstStyle/>
            <a:p>
              <a:pPr marL="0" lvl="0" indent="0" algn="l" rtl="0">
                <a:spcBef>
                  <a:spcPts val="0"/>
                </a:spcBef>
                <a:spcAft>
                  <a:spcPts val="0"/>
                </a:spcAft>
                <a:buNone/>
              </a:pPr>
              <a:endParaRPr/>
            </a:p>
          </p:txBody>
        </p:sp>
        <p:sp>
          <p:nvSpPr>
            <p:cNvPr id="92" name="Google Shape;92;p16"/>
            <p:cNvSpPr/>
            <p:nvPr/>
          </p:nvSpPr>
          <p:spPr>
            <a:xfrm flipH="1">
              <a:off x="2283025" y="2322575"/>
              <a:ext cx="1844400" cy="642600"/>
            </a:xfrm>
            <a:prstGeom prst="rect">
              <a:avLst/>
            </a:prstGeom>
            <a:solidFill>
              <a:srgbClr val="A7291E"/>
            </a:solidFill>
            <a:ln>
              <a:noFill/>
            </a:ln>
          </p:spPr>
          <p:txBody>
            <a:bodyPr spcFirstLastPara="1" wrap="square" lIns="128775" tIns="128775" rIns="128775" bIns="128775" anchor="ctr" anchorCtr="0">
              <a:noAutofit/>
            </a:bodyPr>
            <a:lstStyle/>
            <a:p>
              <a:pPr marL="0" lvl="0" indent="0" algn="l" rtl="0">
                <a:spcBef>
                  <a:spcPts val="0"/>
                </a:spcBef>
                <a:spcAft>
                  <a:spcPts val="0"/>
                </a:spcAft>
                <a:buNone/>
              </a:pPr>
              <a:endParaRPr/>
            </a:p>
          </p:txBody>
        </p:sp>
        <p:sp>
          <p:nvSpPr>
            <p:cNvPr id="93" name="Google Shape;93;p16"/>
            <p:cNvSpPr/>
            <p:nvPr/>
          </p:nvSpPr>
          <p:spPr>
            <a:xfrm rot="-5400000">
              <a:off x="3501574" y="1934671"/>
              <a:ext cx="643356" cy="1419149"/>
            </a:xfrm>
            <a:prstGeom prst="flowChartOffpageConnector">
              <a:avLst/>
            </a:prstGeom>
            <a:solidFill>
              <a:srgbClr val="A7291E"/>
            </a:solidFill>
            <a:ln>
              <a:noFill/>
            </a:ln>
          </p:spPr>
          <p:txBody>
            <a:bodyPr spcFirstLastPara="1" wrap="square" lIns="128775" tIns="128775" rIns="128775" bIns="128775" anchor="ctr" anchorCtr="0">
              <a:noAutofit/>
            </a:bodyPr>
            <a:lstStyle/>
            <a:p>
              <a:pPr marL="0" lvl="0" indent="0" algn="l" rtl="0">
                <a:spcBef>
                  <a:spcPts val="0"/>
                </a:spcBef>
                <a:spcAft>
                  <a:spcPts val="0"/>
                </a:spcAft>
                <a:buNone/>
              </a:pPr>
              <a:endParaRPr/>
            </a:p>
          </p:txBody>
        </p:sp>
        <p:sp>
          <p:nvSpPr>
            <p:cNvPr id="94" name="Google Shape;94;p16"/>
            <p:cNvSpPr/>
            <p:nvPr/>
          </p:nvSpPr>
          <p:spPr>
            <a:xfrm>
              <a:off x="2342625" y="2399951"/>
              <a:ext cx="1940700" cy="495900"/>
            </a:xfrm>
            <a:prstGeom prst="rect">
              <a:avLst/>
            </a:prstGeom>
            <a:noFill/>
            <a:ln>
              <a:noFill/>
            </a:ln>
          </p:spPr>
          <p:txBody>
            <a:bodyPr spcFirstLastPara="1" wrap="square" lIns="128775" tIns="128775" rIns="128775" bIns="128775" anchor="ctr" anchorCtr="0">
              <a:noAutofit/>
            </a:bodyPr>
            <a:lstStyle/>
            <a:p>
              <a:pPr marL="0" lvl="0" indent="0" algn="l" rtl="0">
                <a:lnSpc>
                  <a:spcPct val="115000"/>
                </a:lnSpc>
                <a:spcBef>
                  <a:spcPts val="0"/>
                </a:spcBef>
                <a:spcAft>
                  <a:spcPts val="0"/>
                </a:spcAft>
                <a:buNone/>
              </a:pPr>
              <a:r>
                <a:rPr lang="en-GB" sz="1408">
                  <a:solidFill>
                    <a:srgbClr val="FFFFFF"/>
                  </a:solidFill>
                  <a:latin typeface="Roboto Medium"/>
                  <a:ea typeface="Roboto Medium"/>
                  <a:cs typeface="Roboto Medium"/>
                  <a:sym typeface="Roboto Medium"/>
                </a:rPr>
                <a:t>Health</a:t>
              </a:r>
              <a:endParaRPr sz="1408">
                <a:solidFill>
                  <a:srgbClr val="FFFFFF"/>
                </a:solidFill>
                <a:latin typeface="Roboto"/>
                <a:ea typeface="Roboto"/>
                <a:cs typeface="Roboto"/>
                <a:sym typeface="Roboto"/>
              </a:endParaRPr>
            </a:p>
          </p:txBody>
        </p:sp>
        <p:sp>
          <p:nvSpPr>
            <p:cNvPr id="95" name="Google Shape;95;p16"/>
            <p:cNvSpPr/>
            <p:nvPr/>
          </p:nvSpPr>
          <p:spPr>
            <a:xfrm>
              <a:off x="1593000" y="2322568"/>
              <a:ext cx="690000" cy="642300"/>
            </a:xfrm>
            <a:prstGeom prst="rect">
              <a:avLst/>
            </a:prstGeom>
            <a:solidFill>
              <a:srgbClr val="B02B20"/>
            </a:solidFill>
            <a:ln>
              <a:noFill/>
            </a:ln>
            <a:effectLst>
              <a:outerShdw blurRad="100624" dist="40250" dir="2700000" algn="bl" rotWithShape="0">
                <a:srgbClr val="000000">
                  <a:alpha val="17000"/>
                </a:srgbClr>
              </a:outerShdw>
            </a:effectLst>
          </p:spPr>
          <p:txBody>
            <a:bodyPr spcFirstLastPara="1" wrap="square" lIns="128775" tIns="128775" rIns="128775" bIns="128775" anchor="ctr" anchorCtr="0">
              <a:noAutofit/>
            </a:bodyPr>
            <a:lstStyle/>
            <a:p>
              <a:pPr marL="0" lvl="0" indent="0" algn="l" rtl="0">
                <a:spcBef>
                  <a:spcPts val="0"/>
                </a:spcBef>
                <a:spcAft>
                  <a:spcPts val="0"/>
                </a:spcAft>
                <a:buNone/>
              </a:pPr>
              <a:endParaRPr/>
            </a:p>
          </p:txBody>
        </p:sp>
        <p:sp>
          <p:nvSpPr>
            <p:cNvPr id="96" name="Google Shape;96;p16"/>
            <p:cNvSpPr/>
            <p:nvPr/>
          </p:nvSpPr>
          <p:spPr>
            <a:xfrm>
              <a:off x="1593000" y="2322575"/>
              <a:ext cx="690000" cy="642600"/>
            </a:xfrm>
            <a:prstGeom prst="rect">
              <a:avLst/>
            </a:prstGeom>
            <a:solidFill>
              <a:srgbClr val="BE2F22"/>
            </a:solidFill>
            <a:ln>
              <a:noFill/>
            </a:ln>
          </p:spPr>
          <p:txBody>
            <a:bodyPr spcFirstLastPara="1" wrap="square" lIns="128775" tIns="128775" rIns="128775" bIns="128775" anchor="ctr" anchorCtr="0">
              <a:noAutofit/>
            </a:bodyPr>
            <a:lstStyle/>
            <a:p>
              <a:pPr marL="0" lvl="0" indent="0" algn="ctr" rtl="0">
                <a:spcBef>
                  <a:spcPts val="0"/>
                </a:spcBef>
                <a:spcAft>
                  <a:spcPts val="0"/>
                </a:spcAft>
                <a:buNone/>
              </a:pPr>
              <a:r>
                <a:rPr lang="en-GB" sz="3662">
                  <a:solidFill>
                    <a:srgbClr val="FFFFFF"/>
                  </a:solidFill>
                  <a:latin typeface="Roboto Thin"/>
                  <a:ea typeface="Roboto Thin"/>
                  <a:cs typeface="Roboto Thin"/>
                  <a:sym typeface="Roboto Thin"/>
                </a:rPr>
                <a:t>01</a:t>
              </a:r>
              <a:endParaRPr sz="3662">
                <a:solidFill>
                  <a:srgbClr val="FFFFFF"/>
                </a:solidFill>
                <a:latin typeface="Roboto Thin"/>
                <a:ea typeface="Roboto Thin"/>
                <a:cs typeface="Roboto Thin"/>
                <a:sym typeface="Roboto Thin"/>
              </a:endParaRPr>
            </a:p>
          </p:txBody>
        </p:sp>
        <p:sp>
          <p:nvSpPr>
            <p:cNvPr id="97" name="Google Shape;97;p16"/>
            <p:cNvSpPr/>
            <p:nvPr/>
          </p:nvSpPr>
          <p:spPr>
            <a:xfrm>
              <a:off x="4387850" y="2323750"/>
              <a:ext cx="2971200" cy="642300"/>
            </a:xfrm>
            <a:prstGeom prst="rect">
              <a:avLst/>
            </a:prstGeom>
            <a:noFill/>
            <a:ln>
              <a:noFill/>
            </a:ln>
          </p:spPr>
          <p:txBody>
            <a:bodyPr spcFirstLastPara="1" wrap="square" lIns="128775" tIns="128775" rIns="128775" bIns="128775" anchor="ctr" anchorCtr="0">
              <a:noAutofit/>
            </a:bodyPr>
            <a:lstStyle/>
            <a:p>
              <a:pPr marL="0" lvl="0" indent="0" algn="just" rtl="0">
                <a:lnSpc>
                  <a:spcPct val="150000"/>
                </a:lnSpc>
                <a:spcBef>
                  <a:spcPts val="1000"/>
                </a:spcBef>
                <a:spcAft>
                  <a:spcPts val="0"/>
                </a:spcAft>
                <a:buNone/>
              </a:pPr>
              <a:r>
                <a:rPr lang="en-GB" sz="1200">
                  <a:latin typeface="Times New Roman"/>
                  <a:ea typeface="Times New Roman"/>
                  <a:cs typeface="Times New Roman"/>
                  <a:sym typeface="Times New Roman"/>
                </a:rPr>
                <a:t>The World Health Organisation (WHO) defines health as a condition of total physical, mental and social wellbeing and not just the lack of a disease (World Health Organization, 1948).</a:t>
              </a:r>
              <a:endParaRPr sz="1126">
                <a:solidFill>
                  <a:srgbClr val="A7291E"/>
                </a:solidFill>
                <a:latin typeface="Roboto"/>
                <a:ea typeface="Roboto"/>
                <a:cs typeface="Roboto"/>
                <a:sym typeface="Roboto"/>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Discussion of Key Concepts</a:t>
            </a:r>
            <a:endParaRPr b="1">
              <a:latin typeface="Times New Roman"/>
              <a:ea typeface="Times New Roman"/>
              <a:cs typeface="Times New Roman"/>
              <a:sym typeface="Times New Roman"/>
            </a:endParaRPr>
          </a:p>
        </p:txBody>
      </p:sp>
      <p:sp>
        <p:nvSpPr>
          <p:cNvPr id="103" name="Google Shape;103;p17"/>
          <p:cNvSpPr txBox="1">
            <a:spLocks noGrp="1"/>
          </p:cNvSpPr>
          <p:nvPr>
            <p:ph type="body" idx="1"/>
          </p:nvPr>
        </p:nvSpPr>
        <p:spPr>
          <a:xfrm>
            <a:off x="3829900" y="1152475"/>
            <a:ext cx="5002200" cy="37671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Health is a multidimensional concept to psychological, social, economic and environmental factors. </a:t>
            </a:r>
            <a:endParaRPr>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Well-being includes life satisfaction, resilience, social connectedness, and quality of life.</a:t>
            </a:r>
            <a:endParaRPr>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Sustainable Development Goals 3 highlights that ensuring healthy lives and promoting wellbeing to all ages (United Nations, 2023). </a:t>
            </a:r>
            <a:endParaRPr>
              <a:solidFill>
                <a:schemeClr val="dk1"/>
              </a:solidFill>
              <a:latin typeface="Times New Roman"/>
              <a:ea typeface="Times New Roman"/>
              <a:cs typeface="Times New Roman"/>
              <a:sym typeface="Times New Roman"/>
            </a:endParaRPr>
          </a:p>
        </p:txBody>
      </p:sp>
      <p:pic>
        <p:nvPicPr>
          <p:cNvPr id="104" name="Google Shape;104;p17"/>
          <p:cNvPicPr preferRelativeResize="0"/>
          <p:nvPr/>
        </p:nvPicPr>
        <p:blipFill>
          <a:blip r:embed="rId3">
            <a:alphaModFix/>
          </a:blip>
          <a:stretch>
            <a:fillRect/>
          </a:stretch>
        </p:blipFill>
        <p:spPr>
          <a:xfrm>
            <a:off x="152400" y="1170125"/>
            <a:ext cx="3525101" cy="35251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18"/>
          <p:cNvSpPr txBox="1">
            <a:spLocks noGrp="1"/>
          </p:cNvSpPr>
          <p:nvPr>
            <p:ph type="title"/>
          </p:nvPr>
        </p:nvSpPr>
        <p:spPr>
          <a:xfrm>
            <a:off x="311700" y="2571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Health and wellbeing approaches</a:t>
            </a:r>
            <a:endParaRPr b="1">
              <a:latin typeface="Times New Roman"/>
              <a:ea typeface="Times New Roman"/>
              <a:cs typeface="Times New Roman"/>
              <a:sym typeface="Times New Roman"/>
            </a:endParaRPr>
          </a:p>
        </p:txBody>
      </p:sp>
      <p:grpSp>
        <p:nvGrpSpPr>
          <p:cNvPr id="110" name="Google Shape;110;p18"/>
          <p:cNvGrpSpPr/>
          <p:nvPr/>
        </p:nvGrpSpPr>
        <p:grpSpPr>
          <a:xfrm>
            <a:off x="2666016" y="880995"/>
            <a:ext cx="5935098" cy="831650"/>
            <a:chOff x="2789785" y="880977"/>
            <a:chExt cx="5221800" cy="731700"/>
          </a:xfrm>
        </p:grpSpPr>
        <p:sp>
          <p:nvSpPr>
            <p:cNvPr id="111" name="Google Shape;111;p18"/>
            <p:cNvSpPr/>
            <p:nvPr/>
          </p:nvSpPr>
          <p:spPr>
            <a:xfrm>
              <a:off x="2789785" y="880977"/>
              <a:ext cx="5221800" cy="731700"/>
            </a:xfrm>
            <a:prstGeom prst="rect">
              <a:avLst/>
            </a:prstGeom>
            <a:solidFill>
              <a:srgbClr val="085630"/>
            </a:solidFill>
            <a:ln>
              <a:noFill/>
            </a:ln>
          </p:spPr>
          <p:txBody>
            <a:bodyPr spcFirstLastPara="1" wrap="square" lIns="103925" tIns="51925" rIns="103925" bIns="51925" anchor="ctr" anchorCtr="0">
              <a:noAutofit/>
            </a:bodyPr>
            <a:lstStyle/>
            <a:p>
              <a:pPr marL="0" lvl="0" indent="0" algn="l" rtl="0">
                <a:spcBef>
                  <a:spcPts val="0"/>
                </a:spcBef>
                <a:spcAft>
                  <a:spcPts val="0"/>
                </a:spcAft>
                <a:buNone/>
              </a:pPr>
              <a:endParaRPr/>
            </a:p>
          </p:txBody>
        </p:sp>
        <p:sp>
          <p:nvSpPr>
            <p:cNvPr id="112" name="Google Shape;112;p18"/>
            <p:cNvSpPr txBox="1"/>
            <p:nvPr/>
          </p:nvSpPr>
          <p:spPr>
            <a:xfrm>
              <a:off x="2914389" y="965253"/>
              <a:ext cx="4765800" cy="575400"/>
            </a:xfrm>
            <a:prstGeom prst="rect">
              <a:avLst/>
            </a:prstGeom>
            <a:noFill/>
            <a:ln>
              <a:noFill/>
            </a:ln>
          </p:spPr>
          <p:txBody>
            <a:bodyPr spcFirstLastPara="1" wrap="square" lIns="103925" tIns="51925" rIns="103925" bIns="51925" anchor="ctr" anchorCtr="0">
              <a:noAutofit/>
            </a:bodyPr>
            <a:lstStyle/>
            <a:p>
              <a:pPr marL="0" lvl="0" indent="0" algn="just" rtl="0">
                <a:lnSpc>
                  <a:spcPct val="115000"/>
                </a:lnSpc>
                <a:spcBef>
                  <a:spcPts val="0"/>
                </a:spcBef>
                <a:spcAft>
                  <a:spcPts val="0"/>
                </a:spcAft>
                <a:buNone/>
              </a:pPr>
              <a:r>
                <a:rPr lang="en-GB" sz="1163">
                  <a:solidFill>
                    <a:srgbClr val="FFFFFF"/>
                  </a:solidFill>
                  <a:latin typeface="Roboto"/>
                  <a:ea typeface="Roboto"/>
                  <a:cs typeface="Roboto"/>
                  <a:sym typeface="Roboto"/>
                </a:rPr>
                <a:t>The transformation of the UK healthcare system towards the incorporation of health and wellbeing strategies is significant from sickness-focused model to proactive and community-centered approach (Maniatopoulos et al., 2020). </a:t>
              </a:r>
              <a:endParaRPr sz="1163">
                <a:solidFill>
                  <a:srgbClr val="FFFFFF"/>
                </a:solidFill>
                <a:latin typeface="Roboto"/>
                <a:ea typeface="Roboto"/>
                <a:cs typeface="Roboto"/>
                <a:sym typeface="Roboto"/>
              </a:endParaRPr>
            </a:p>
          </p:txBody>
        </p:sp>
      </p:grpSp>
      <p:grpSp>
        <p:nvGrpSpPr>
          <p:cNvPr id="113" name="Google Shape;113;p18"/>
          <p:cNvGrpSpPr/>
          <p:nvPr/>
        </p:nvGrpSpPr>
        <p:grpSpPr>
          <a:xfrm>
            <a:off x="2666019" y="1886160"/>
            <a:ext cx="5524217" cy="831650"/>
            <a:chOff x="2789787" y="1765338"/>
            <a:chExt cx="4860300" cy="731700"/>
          </a:xfrm>
        </p:grpSpPr>
        <p:sp>
          <p:nvSpPr>
            <p:cNvPr id="114" name="Google Shape;114;p18"/>
            <p:cNvSpPr/>
            <p:nvPr/>
          </p:nvSpPr>
          <p:spPr>
            <a:xfrm>
              <a:off x="2789787" y="1765338"/>
              <a:ext cx="4860300" cy="731700"/>
            </a:xfrm>
            <a:prstGeom prst="rect">
              <a:avLst/>
            </a:prstGeom>
            <a:solidFill>
              <a:srgbClr val="0B713F"/>
            </a:solidFill>
            <a:ln>
              <a:noFill/>
            </a:ln>
          </p:spPr>
          <p:txBody>
            <a:bodyPr spcFirstLastPara="1" wrap="square" lIns="103925" tIns="51925" rIns="103925" bIns="51925" anchor="ctr" anchorCtr="0">
              <a:noAutofit/>
            </a:bodyPr>
            <a:lstStyle/>
            <a:p>
              <a:pPr marL="0" lvl="0" indent="0" algn="l" rtl="0">
                <a:spcBef>
                  <a:spcPts val="0"/>
                </a:spcBef>
                <a:spcAft>
                  <a:spcPts val="0"/>
                </a:spcAft>
                <a:buNone/>
              </a:pPr>
              <a:endParaRPr/>
            </a:p>
          </p:txBody>
        </p:sp>
        <p:sp>
          <p:nvSpPr>
            <p:cNvPr id="115" name="Google Shape;115;p18"/>
            <p:cNvSpPr txBox="1"/>
            <p:nvPr/>
          </p:nvSpPr>
          <p:spPr>
            <a:xfrm>
              <a:off x="2914387" y="1971908"/>
              <a:ext cx="4373100" cy="330600"/>
            </a:xfrm>
            <a:prstGeom prst="rect">
              <a:avLst/>
            </a:prstGeom>
            <a:noFill/>
            <a:ln>
              <a:noFill/>
            </a:ln>
          </p:spPr>
          <p:txBody>
            <a:bodyPr spcFirstLastPara="1" wrap="square" lIns="103925" tIns="51925" rIns="103925" bIns="51925" anchor="ctr" anchorCtr="0">
              <a:noAutofit/>
            </a:bodyPr>
            <a:lstStyle/>
            <a:p>
              <a:pPr marL="0" lvl="0" indent="0" algn="just" rtl="0">
                <a:lnSpc>
                  <a:spcPct val="115000"/>
                </a:lnSpc>
                <a:spcBef>
                  <a:spcPts val="0"/>
                </a:spcBef>
                <a:spcAft>
                  <a:spcPts val="0"/>
                </a:spcAft>
                <a:buNone/>
              </a:pPr>
              <a:r>
                <a:rPr lang="en-GB" sz="1263">
                  <a:solidFill>
                    <a:srgbClr val="FFFFFF"/>
                  </a:solidFill>
                  <a:latin typeface="Roboto"/>
                  <a:ea typeface="Roboto"/>
                  <a:cs typeface="Roboto"/>
                  <a:sym typeface="Roboto"/>
                </a:rPr>
                <a:t>The biomedical model has been the dominant model of disease in taking care of acute illness and infectious disease (Fuller, 2017).</a:t>
              </a:r>
              <a:endParaRPr sz="1263">
                <a:solidFill>
                  <a:srgbClr val="FFFFFF"/>
                </a:solidFill>
                <a:latin typeface="Roboto"/>
                <a:ea typeface="Roboto"/>
                <a:cs typeface="Roboto"/>
                <a:sym typeface="Roboto"/>
              </a:endParaRPr>
            </a:p>
          </p:txBody>
        </p:sp>
      </p:grpSp>
      <p:grpSp>
        <p:nvGrpSpPr>
          <p:cNvPr id="116" name="Google Shape;116;p18"/>
          <p:cNvGrpSpPr/>
          <p:nvPr/>
        </p:nvGrpSpPr>
        <p:grpSpPr>
          <a:xfrm>
            <a:off x="2666019" y="2887618"/>
            <a:ext cx="5111972" cy="831650"/>
            <a:chOff x="2789787" y="2646438"/>
            <a:chExt cx="4497600" cy="731700"/>
          </a:xfrm>
        </p:grpSpPr>
        <p:sp>
          <p:nvSpPr>
            <p:cNvPr id="117" name="Google Shape;117;p18"/>
            <p:cNvSpPr/>
            <p:nvPr/>
          </p:nvSpPr>
          <p:spPr>
            <a:xfrm>
              <a:off x="2789787" y="2646438"/>
              <a:ext cx="4497600" cy="731700"/>
            </a:xfrm>
            <a:prstGeom prst="rect">
              <a:avLst/>
            </a:prstGeom>
            <a:solidFill>
              <a:srgbClr val="0B7743"/>
            </a:solidFill>
            <a:ln>
              <a:noFill/>
            </a:ln>
          </p:spPr>
          <p:txBody>
            <a:bodyPr spcFirstLastPara="1" wrap="square" lIns="103925" tIns="51925" rIns="103925" bIns="51925" anchor="ctr" anchorCtr="0">
              <a:noAutofit/>
            </a:bodyPr>
            <a:lstStyle/>
            <a:p>
              <a:pPr marL="0" lvl="0" indent="0" algn="l" rtl="0">
                <a:spcBef>
                  <a:spcPts val="0"/>
                </a:spcBef>
                <a:spcAft>
                  <a:spcPts val="0"/>
                </a:spcAft>
                <a:buNone/>
              </a:pPr>
              <a:endParaRPr/>
            </a:p>
          </p:txBody>
        </p:sp>
        <p:sp>
          <p:nvSpPr>
            <p:cNvPr id="118" name="Google Shape;118;p18"/>
            <p:cNvSpPr txBox="1"/>
            <p:nvPr/>
          </p:nvSpPr>
          <p:spPr>
            <a:xfrm>
              <a:off x="2914398" y="2853003"/>
              <a:ext cx="4206300" cy="330600"/>
            </a:xfrm>
            <a:prstGeom prst="rect">
              <a:avLst/>
            </a:prstGeom>
            <a:noFill/>
            <a:ln>
              <a:noFill/>
            </a:ln>
          </p:spPr>
          <p:txBody>
            <a:bodyPr spcFirstLastPara="1" wrap="square" lIns="103925" tIns="51925" rIns="103925" bIns="51925" anchor="ctr" anchorCtr="0">
              <a:noAutofit/>
            </a:bodyPr>
            <a:lstStyle/>
            <a:p>
              <a:pPr marL="0" lvl="0" indent="0" algn="l" rtl="0">
                <a:lnSpc>
                  <a:spcPct val="115000"/>
                </a:lnSpc>
                <a:spcBef>
                  <a:spcPts val="0"/>
                </a:spcBef>
                <a:spcAft>
                  <a:spcPts val="0"/>
                </a:spcAft>
                <a:buNone/>
              </a:pPr>
              <a:r>
                <a:rPr lang="en-GB" sz="1363">
                  <a:solidFill>
                    <a:srgbClr val="FFFFFF"/>
                  </a:solidFill>
                  <a:latin typeface="Roboto"/>
                  <a:ea typeface="Roboto"/>
                  <a:cs typeface="Roboto"/>
                  <a:sym typeface="Roboto"/>
                </a:rPr>
                <a:t>The sustainable development frameworks, especially the World Health Organisation's approach of the Health in All Policies, significantly determine such integration.</a:t>
              </a:r>
              <a:endParaRPr sz="1363">
                <a:solidFill>
                  <a:srgbClr val="FFFFFF"/>
                </a:solidFill>
                <a:latin typeface="Roboto"/>
                <a:ea typeface="Roboto"/>
                <a:cs typeface="Roboto"/>
                <a:sym typeface="Roboto"/>
              </a:endParaRPr>
            </a:p>
          </p:txBody>
        </p:sp>
      </p:grpSp>
      <p:grpSp>
        <p:nvGrpSpPr>
          <p:cNvPr id="119" name="Google Shape;119;p18"/>
          <p:cNvGrpSpPr/>
          <p:nvPr/>
        </p:nvGrpSpPr>
        <p:grpSpPr>
          <a:xfrm>
            <a:off x="2666019" y="3892798"/>
            <a:ext cx="4701091" cy="831650"/>
            <a:chOff x="2789787" y="3530813"/>
            <a:chExt cx="4136100" cy="731700"/>
          </a:xfrm>
        </p:grpSpPr>
        <p:sp>
          <p:nvSpPr>
            <p:cNvPr id="120" name="Google Shape;120;p18"/>
            <p:cNvSpPr/>
            <p:nvPr/>
          </p:nvSpPr>
          <p:spPr>
            <a:xfrm>
              <a:off x="2789787" y="3530813"/>
              <a:ext cx="4136100" cy="731700"/>
            </a:xfrm>
            <a:prstGeom prst="rect">
              <a:avLst/>
            </a:prstGeom>
            <a:solidFill>
              <a:srgbClr val="0C8148"/>
            </a:solidFill>
            <a:ln>
              <a:noFill/>
            </a:ln>
          </p:spPr>
          <p:txBody>
            <a:bodyPr spcFirstLastPara="1" wrap="square" lIns="103925" tIns="51925" rIns="103925" bIns="51925" anchor="ctr" anchorCtr="0">
              <a:noAutofit/>
            </a:bodyPr>
            <a:lstStyle/>
            <a:p>
              <a:pPr marL="0" lvl="0" indent="0" algn="l" rtl="0">
                <a:spcBef>
                  <a:spcPts val="0"/>
                </a:spcBef>
                <a:spcAft>
                  <a:spcPts val="0"/>
                </a:spcAft>
                <a:buNone/>
              </a:pPr>
              <a:endParaRPr/>
            </a:p>
          </p:txBody>
        </p:sp>
        <p:sp>
          <p:nvSpPr>
            <p:cNvPr id="121" name="Google Shape;121;p18"/>
            <p:cNvSpPr txBox="1"/>
            <p:nvPr/>
          </p:nvSpPr>
          <p:spPr>
            <a:xfrm>
              <a:off x="2843220" y="3737373"/>
              <a:ext cx="4019100" cy="330600"/>
            </a:xfrm>
            <a:prstGeom prst="rect">
              <a:avLst/>
            </a:prstGeom>
            <a:noFill/>
            <a:ln>
              <a:noFill/>
            </a:ln>
          </p:spPr>
          <p:txBody>
            <a:bodyPr spcFirstLastPara="1" wrap="square" lIns="103925" tIns="51925" rIns="103925" bIns="51925" anchor="ctr" anchorCtr="0">
              <a:noAutofit/>
            </a:bodyPr>
            <a:lstStyle/>
            <a:p>
              <a:pPr marL="0" lvl="0" indent="0" algn="l" rtl="0">
                <a:lnSpc>
                  <a:spcPct val="115000"/>
                </a:lnSpc>
                <a:spcBef>
                  <a:spcPts val="0"/>
                </a:spcBef>
                <a:spcAft>
                  <a:spcPts val="0"/>
                </a:spcAft>
                <a:buNone/>
              </a:pPr>
              <a:r>
                <a:rPr lang="en-GB" sz="1263">
                  <a:solidFill>
                    <a:srgbClr val="FFFFFF"/>
                  </a:solidFill>
                  <a:latin typeface="Roboto"/>
                  <a:ea typeface="Roboto"/>
                  <a:cs typeface="Roboto"/>
                  <a:sym typeface="Roboto"/>
                </a:rPr>
                <a:t>The sustainable development framework encourages cross-sectoral collaboration, claiming by policies within the housing, transport, education, employment, and environmental planning areas.</a:t>
              </a:r>
              <a:endParaRPr sz="1263">
                <a:solidFill>
                  <a:srgbClr val="FFFFFF"/>
                </a:solidFill>
                <a:latin typeface="Roboto"/>
                <a:ea typeface="Roboto"/>
                <a:cs typeface="Roboto"/>
                <a:sym typeface="Roboto"/>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Theoretical Frameworks</a:t>
            </a:r>
            <a:endParaRPr b="1">
              <a:latin typeface="Times New Roman"/>
              <a:ea typeface="Times New Roman"/>
              <a:cs typeface="Times New Roman"/>
              <a:sym typeface="Times New Roman"/>
            </a:endParaRPr>
          </a:p>
        </p:txBody>
      </p:sp>
      <p:grpSp>
        <p:nvGrpSpPr>
          <p:cNvPr id="127" name="Google Shape;127;p19"/>
          <p:cNvGrpSpPr/>
          <p:nvPr/>
        </p:nvGrpSpPr>
        <p:grpSpPr>
          <a:xfrm>
            <a:off x="824453" y="1146425"/>
            <a:ext cx="2517384" cy="3150566"/>
            <a:chOff x="1830046" y="1146343"/>
            <a:chExt cx="1827900" cy="2399700"/>
          </a:xfrm>
        </p:grpSpPr>
        <p:sp>
          <p:nvSpPr>
            <p:cNvPr id="128" name="Google Shape;128;p19"/>
            <p:cNvSpPr/>
            <p:nvPr/>
          </p:nvSpPr>
          <p:spPr>
            <a:xfrm rot="-5400000">
              <a:off x="1544146" y="1432243"/>
              <a:ext cx="2399700" cy="1827900"/>
            </a:xfrm>
            <a:prstGeom prst="rightArrowCallout">
              <a:avLst>
                <a:gd name="adj1" fmla="val 9283"/>
                <a:gd name="adj2" fmla="val 13570"/>
                <a:gd name="adj3" fmla="val 16082"/>
                <a:gd name="adj4" fmla="val 81236"/>
              </a:avLst>
            </a:prstGeom>
            <a:solidFill>
              <a:srgbClr val="65F0AC"/>
            </a:solidFill>
            <a:ln>
              <a:noFill/>
            </a:ln>
          </p:spPr>
          <p:txBody>
            <a:bodyPr spcFirstLastPara="1" wrap="square" lIns="120025" tIns="120025" rIns="120025" bIns="120025" anchor="ctr" anchorCtr="0">
              <a:noAutofit/>
            </a:bodyPr>
            <a:lstStyle/>
            <a:p>
              <a:pPr marL="0" lvl="0" indent="0" algn="l" rtl="0">
                <a:spcBef>
                  <a:spcPts val="0"/>
                </a:spcBef>
                <a:spcAft>
                  <a:spcPts val="0"/>
                </a:spcAft>
                <a:buNone/>
              </a:pPr>
              <a:endParaRPr/>
            </a:p>
          </p:txBody>
        </p:sp>
        <p:sp>
          <p:nvSpPr>
            <p:cNvPr id="129" name="Google Shape;129;p19"/>
            <p:cNvSpPr/>
            <p:nvPr/>
          </p:nvSpPr>
          <p:spPr>
            <a:xfrm flipH="1">
              <a:off x="1918613" y="1686400"/>
              <a:ext cx="1649400" cy="1769700"/>
            </a:xfrm>
            <a:prstGeom prst="snip1Rect">
              <a:avLst>
                <a:gd name="adj" fmla="val 0"/>
              </a:avLst>
            </a:prstGeom>
            <a:solidFill>
              <a:srgbClr val="0B713F"/>
            </a:solidFill>
            <a:ln>
              <a:noFill/>
            </a:ln>
          </p:spPr>
          <p:txBody>
            <a:bodyPr spcFirstLastPara="1" wrap="square" lIns="120025" tIns="120025" rIns="120025" bIns="120025" anchor="ctr" anchorCtr="0">
              <a:noAutofit/>
            </a:bodyPr>
            <a:lstStyle/>
            <a:p>
              <a:pPr marL="0" lvl="0" indent="0" algn="l" rtl="0">
                <a:spcBef>
                  <a:spcPts val="0"/>
                </a:spcBef>
                <a:spcAft>
                  <a:spcPts val="0"/>
                </a:spcAft>
                <a:buNone/>
              </a:pPr>
              <a:endParaRPr/>
            </a:p>
          </p:txBody>
        </p:sp>
        <p:sp>
          <p:nvSpPr>
            <p:cNvPr id="130" name="Google Shape;130;p19"/>
            <p:cNvSpPr txBox="1"/>
            <p:nvPr/>
          </p:nvSpPr>
          <p:spPr>
            <a:xfrm>
              <a:off x="1966408" y="1795516"/>
              <a:ext cx="1543500" cy="1476000"/>
            </a:xfrm>
            <a:prstGeom prst="rect">
              <a:avLst/>
            </a:prstGeom>
            <a:noFill/>
            <a:ln>
              <a:noFill/>
            </a:ln>
          </p:spPr>
          <p:txBody>
            <a:bodyPr spcFirstLastPara="1" wrap="square" lIns="120025" tIns="120025" rIns="120025" bIns="120025" anchor="t" anchorCtr="0">
              <a:noAutofit/>
            </a:bodyPr>
            <a:lstStyle/>
            <a:p>
              <a:pPr marL="0" lvl="0" indent="0" algn="just" rtl="0">
                <a:lnSpc>
                  <a:spcPct val="115000"/>
                </a:lnSpc>
                <a:spcBef>
                  <a:spcPts val="0"/>
                </a:spcBef>
                <a:spcAft>
                  <a:spcPts val="2101"/>
                </a:spcAft>
                <a:buNone/>
              </a:pPr>
              <a:r>
                <a:rPr lang="en-GB" sz="1350">
                  <a:solidFill>
                    <a:srgbClr val="FFFFFF"/>
                  </a:solidFill>
                  <a:latin typeface="Times New Roman"/>
                  <a:ea typeface="Times New Roman"/>
                  <a:cs typeface="Times New Roman"/>
                  <a:sym typeface="Times New Roman"/>
                </a:rPr>
                <a:t>The biomedical model is based on biological pathology and clinical intervention for taking care of acute illness and infectious disease (Fuller, 2017). </a:t>
              </a:r>
              <a:endParaRPr sz="1350">
                <a:solidFill>
                  <a:srgbClr val="FFFFFF"/>
                </a:solidFill>
                <a:latin typeface="Times New Roman"/>
                <a:ea typeface="Times New Roman"/>
                <a:cs typeface="Times New Roman"/>
                <a:sym typeface="Times New Roman"/>
              </a:endParaRPr>
            </a:p>
          </p:txBody>
        </p:sp>
      </p:grpSp>
      <p:grpSp>
        <p:nvGrpSpPr>
          <p:cNvPr id="131" name="Google Shape;131;p19"/>
          <p:cNvGrpSpPr/>
          <p:nvPr/>
        </p:nvGrpSpPr>
        <p:grpSpPr>
          <a:xfrm>
            <a:off x="3342042" y="1738708"/>
            <a:ext cx="2517384" cy="3150566"/>
            <a:chOff x="3658096" y="1597469"/>
            <a:chExt cx="1827900" cy="2399700"/>
          </a:xfrm>
        </p:grpSpPr>
        <p:sp>
          <p:nvSpPr>
            <p:cNvPr id="132" name="Google Shape;132;p19"/>
            <p:cNvSpPr/>
            <p:nvPr/>
          </p:nvSpPr>
          <p:spPr>
            <a:xfrm rot="5400000">
              <a:off x="3372196" y="1883369"/>
              <a:ext cx="2399700" cy="1827900"/>
            </a:xfrm>
            <a:prstGeom prst="rightArrowCallout">
              <a:avLst>
                <a:gd name="adj1" fmla="val 9283"/>
                <a:gd name="adj2" fmla="val 13570"/>
                <a:gd name="adj3" fmla="val 16082"/>
                <a:gd name="adj4" fmla="val 81236"/>
              </a:avLst>
            </a:prstGeom>
            <a:solidFill>
              <a:srgbClr val="085630"/>
            </a:solidFill>
            <a:ln>
              <a:noFill/>
            </a:ln>
          </p:spPr>
          <p:txBody>
            <a:bodyPr spcFirstLastPara="1" wrap="square" lIns="120025" tIns="120025" rIns="120025" bIns="120025" anchor="ctr" anchorCtr="0">
              <a:noAutofit/>
            </a:bodyPr>
            <a:lstStyle/>
            <a:p>
              <a:pPr marL="0" lvl="0" indent="0" algn="l" rtl="0">
                <a:spcBef>
                  <a:spcPts val="0"/>
                </a:spcBef>
                <a:spcAft>
                  <a:spcPts val="0"/>
                </a:spcAft>
                <a:buNone/>
              </a:pPr>
              <a:endParaRPr/>
            </a:p>
          </p:txBody>
        </p:sp>
        <p:sp>
          <p:nvSpPr>
            <p:cNvPr id="133" name="Google Shape;133;p19"/>
            <p:cNvSpPr/>
            <p:nvPr/>
          </p:nvSpPr>
          <p:spPr>
            <a:xfrm rot="10800000" flipH="1">
              <a:off x="3748030" y="1687411"/>
              <a:ext cx="1649400" cy="1769700"/>
            </a:xfrm>
            <a:prstGeom prst="snip1Rect">
              <a:avLst>
                <a:gd name="adj" fmla="val 0"/>
              </a:avLst>
            </a:prstGeom>
            <a:solidFill>
              <a:srgbClr val="0B713F"/>
            </a:solidFill>
            <a:ln>
              <a:noFill/>
            </a:ln>
          </p:spPr>
          <p:txBody>
            <a:bodyPr spcFirstLastPara="1" wrap="square" lIns="120025" tIns="120025" rIns="120025" bIns="120025" anchor="ctr" anchorCtr="0">
              <a:noAutofit/>
            </a:bodyPr>
            <a:lstStyle/>
            <a:p>
              <a:pPr marL="0" lvl="0" indent="0" algn="l" rtl="0">
                <a:spcBef>
                  <a:spcPts val="0"/>
                </a:spcBef>
                <a:spcAft>
                  <a:spcPts val="0"/>
                </a:spcAft>
                <a:buNone/>
              </a:pPr>
              <a:endParaRPr/>
            </a:p>
          </p:txBody>
        </p:sp>
        <p:sp>
          <p:nvSpPr>
            <p:cNvPr id="134" name="Google Shape;134;p19"/>
            <p:cNvSpPr txBox="1"/>
            <p:nvPr/>
          </p:nvSpPr>
          <p:spPr>
            <a:xfrm>
              <a:off x="3782630" y="1795516"/>
              <a:ext cx="1578000" cy="1476000"/>
            </a:xfrm>
            <a:prstGeom prst="rect">
              <a:avLst/>
            </a:prstGeom>
            <a:noFill/>
            <a:ln>
              <a:noFill/>
            </a:ln>
          </p:spPr>
          <p:txBody>
            <a:bodyPr spcFirstLastPara="1" wrap="square" lIns="120025" tIns="120025" rIns="120025" bIns="120025" anchor="t" anchorCtr="0">
              <a:noAutofit/>
            </a:bodyPr>
            <a:lstStyle/>
            <a:p>
              <a:pPr marL="0" lvl="0" indent="0" algn="just" rtl="0">
                <a:lnSpc>
                  <a:spcPct val="115000"/>
                </a:lnSpc>
                <a:spcBef>
                  <a:spcPts val="0"/>
                </a:spcBef>
                <a:spcAft>
                  <a:spcPts val="2101"/>
                </a:spcAft>
                <a:buNone/>
              </a:pPr>
              <a:r>
                <a:rPr lang="en-GB" sz="1350">
                  <a:solidFill>
                    <a:srgbClr val="FFFFFF"/>
                  </a:solidFill>
                  <a:latin typeface="Times New Roman"/>
                  <a:ea typeface="Times New Roman"/>
                  <a:cs typeface="Times New Roman"/>
                  <a:sym typeface="Times New Roman"/>
                </a:rPr>
                <a:t>The biopsychosocial model by Engel incorporates biological, psychological and social aspects of health (Lugg, 2022).</a:t>
              </a:r>
              <a:endParaRPr sz="1350">
                <a:solidFill>
                  <a:srgbClr val="FFFFFF"/>
                </a:solidFill>
                <a:latin typeface="Times New Roman"/>
                <a:ea typeface="Times New Roman"/>
                <a:cs typeface="Times New Roman"/>
                <a:sym typeface="Times New Roman"/>
              </a:endParaRPr>
            </a:p>
          </p:txBody>
        </p:sp>
      </p:grpSp>
      <p:grpSp>
        <p:nvGrpSpPr>
          <p:cNvPr id="135" name="Google Shape;135;p19"/>
          <p:cNvGrpSpPr/>
          <p:nvPr/>
        </p:nvGrpSpPr>
        <p:grpSpPr>
          <a:xfrm>
            <a:off x="5859427" y="1146425"/>
            <a:ext cx="2517384" cy="3150566"/>
            <a:chOff x="5485996" y="1146343"/>
            <a:chExt cx="1827900" cy="2399700"/>
          </a:xfrm>
        </p:grpSpPr>
        <p:sp>
          <p:nvSpPr>
            <p:cNvPr id="136" name="Google Shape;136;p19"/>
            <p:cNvSpPr/>
            <p:nvPr/>
          </p:nvSpPr>
          <p:spPr>
            <a:xfrm rot="-5400000">
              <a:off x="5200096" y="1432243"/>
              <a:ext cx="2399700" cy="1827900"/>
            </a:xfrm>
            <a:prstGeom prst="rightArrowCallout">
              <a:avLst>
                <a:gd name="adj1" fmla="val 9283"/>
                <a:gd name="adj2" fmla="val 13570"/>
                <a:gd name="adj3" fmla="val 16082"/>
                <a:gd name="adj4" fmla="val 81236"/>
              </a:avLst>
            </a:prstGeom>
            <a:solidFill>
              <a:srgbClr val="65F0AC"/>
            </a:solidFill>
            <a:ln>
              <a:noFill/>
            </a:ln>
          </p:spPr>
          <p:txBody>
            <a:bodyPr spcFirstLastPara="1" wrap="square" lIns="120025" tIns="120025" rIns="120025" bIns="120025" anchor="ctr" anchorCtr="0">
              <a:noAutofit/>
            </a:bodyPr>
            <a:lstStyle/>
            <a:p>
              <a:pPr marL="0" lvl="0" indent="0" algn="l" rtl="0">
                <a:spcBef>
                  <a:spcPts val="0"/>
                </a:spcBef>
                <a:spcAft>
                  <a:spcPts val="0"/>
                </a:spcAft>
                <a:buNone/>
              </a:pPr>
              <a:endParaRPr/>
            </a:p>
          </p:txBody>
        </p:sp>
        <p:sp>
          <p:nvSpPr>
            <p:cNvPr id="137" name="Google Shape;137;p19"/>
            <p:cNvSpPr/>
            <p:nvPr/>
          </p:nvSpPr>
          <p:spPr>
            <a:xfrm flipH="1">
              <a:off x="5574563" y="1686400"/>
              <a:ext cx="1649400" cy="1769700"/>
            </a:xfrm>
            <a:prstGeom prst="snip1Rect">
              <a:avLst>
                <a:gd name="adj" fmla="val 0"/>
              </a:avLst>
            </a:prstGeom>
            <a:solidFill>
              <a:srgbClr val="0B713F"/>
            </a:solidFill>
            <a:ln>
              <a:noFill/>
            </a:ln>
          </p:spPr>
          <p:txBody>
            <a:bodyPr spcFirstLastPara="1" wrap="square" lIns="120025" tIns="120025" rIns="120025" bIns="120025" anchor="ctr" anchorCtr="0">
              <a:noAutofit/>
            </a:bodyPr>
            <a:lstStyle/>
            <a:p>
              <a:pPr marL="0" lvl="0" indent="0" algn="l" rtl="0">
                <a:spcBef>
                  <a:spcPts val="0"/>
                </a:spcBef>
                <a:spcAft>
                  <a:spcPts val="0"/>
                </a:spcAft>
                <a:buNone/>
              </a:pPr>
              <a:endParaRPr/>
            </a:p>
          </p:txBody>
        </p:sp>
        <p:sp>
          <p:nvSpPr>
            <p:cNvPr id="138" name="Google Shape;138;p19"/>
            <p:cNvSpPr txBox="1"/>
            <p:nvPr/>
          </p:nvSpPr>
          <p:spPr>
            <a:xfrm>
              <a:off x="5658537" y="1795516"/>
              <a:ext cx="1526100" cy="1476000"/>
            </a:xfrm>
            <a:prstGeom prst="rect">
              <a:avLst/>
            </a:prstGeom>
            <a:noFill/>
            <a:ln>
              <a:noFill/>
            </a:ln>
          </p:spPr>
          <p:txBody>
            <a:bodyPr spcFirstLastPara="1" wrap="square" lIns="120025" tIns="120025" rIns="120025" bIns="120025" anchor="t" anchorCtr="0">
              <a:noAutofit/>
            </a:bodyPr>
            <a:lstStyle/>
            <a:p>
              <a:pPr marL="0" lvl="0" indent="0" algn="just" rtl="0">
                <a:lnSpc>
                  <a:spcPct val="115000"/>
                </a:lnSpc>
                <a:spcBef>
                  <a:spcPts val="0"/>
                </a:spcBef>
                <a:spcAft>
                  <a:spcPts val="2101"/>
                </a:spcAft>
                <a:buNone/>
              </a:pPr>
              <a:r>
                <a:rPr lang="en-GB" sz="1350">
                  <a:solidFill>
                    <a:srgbClr val="FFFFFF"/>
                  </a:solidFill>
                  <a:latin typeface="Times New Roman"/>
                  <a:ea typeface="Times New Roman"/>
                  <a:cs typeface="Times New Roman"/>
                  <a:sym typeface="Times New Roman"/>
                </a:rPr>
                <a:t>The social determinants of health framework focuses on the structural determinants of health as the core determinants of health outcomes (World Health Organization, 2025).</a:t>
              </a:r>
              <a:endParaRPr sz="1350">
                <a:solidFill>
                  <a:srgbClr val="FFFFFF"/>
                </a:solidFill>
                <a:latin typeface="Times New Roman"/>
                <a:ea typeface="Times New Roman"/>
                <a:cs typeface="Times New Roman"/>
                <a:sym typeface="Times New Roman"/>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620" b="1">
                <a:latin typeface="Times New Roman"/>
                <a:ea typeface="Times New Roman"/>
                <a:cs typeface="Times New Roman"/>
                <a:sym typeface="Times New Roman"/>
              </a:rPr>
              <a:t>UK Policies regarding Health</a:t>
            </a:r>
            <a:endParaRPr sz="2620" b="1">
              <a:latin typeface="Times New Roman"/>
              <a:ea typeface="Times New Roman"/>
              <a:cs typeface="Times New Roman"/>
              <a:sym typeface="Times New Roman"/>
            </a:endParaRPr>
          </a:p>
        </p:txBody>
      </p:sp>
      <p:sp>
        <p:nvSpPr>
          <p:cNvPr id="144" name="Google Shape;144;p20"/>
          <p:cNvSpPr txBox="1">
            <a:spLocks noGrp="1"/>
          </p:cNvSpPr>
          <p:nvPr>
            <p:ph type="body" idx="1"/>
          </p:nvPr>
        </p:nvSpPr>
        <p:spPr>
          <a:xfrm>
            <a:off x="311700" y="1152475"/>
            <a:ext cx="4763700" cy="3702300"/>
          </a:xfrm>
          <a:prstGeom prst="rect">
            <a:avLst/>
          </a:prstGeom>
        </p:spPr>
        <p:txBody>
          <a:bodyPr spcFirstLastPara="1" wrap="square" lIns="91425" tIns="91425" rIns="91425" bIns="91425" anchor="t" anchorCtr="0">
            <a:noAutofit/>
          </a:bodyPr>
          <a:lstStyle/>
          <a:p>
            <a:pPr marL="457200" lvl="0" indent="-315912" algn="just" rtl="0">
              <a:lnSpc>
                <a:spcPct val="150000"/>
              </a:lnSpc>
              <a:spcBef>
                <a:spcPts val="1000"/>
              </a:spcBef>
              <a:spcAft>
                <a:spcPts val="0"/>
              </a:spcAft>
              <a:buClr>
                <a:schemeClr val="dk1"/>
              </a:buClr>
              <a:buSzPts val="1375"/>
              <a:buFont typeface="Times New Roman"/>
              <a:buChar char="●"/>
            </a:pPr>
            <a:r>
              <a:rPr lang="en-GB" sz="1375">
                <a:solidFill>
                  <a:schemeClr val="dk1"/>
                </a:solidFill>
                <a:latin typeface="Times New Roman"/>
                <a:ea typeface="Times New Roman"/>
                <a:cs typeface="Times New Roman"/>
                <a:sym typeface="Times New Roman"/>
              </a:rPr>
              <a:t>The NHS Long-term Plan (2019) priorities on preventive healthcare, early intervention, digital advancement, and the growth of community-based care (NHS England, 2019). </a:t>
            </a:r>
            <a:endParaRPr sz="1375">
              <a:solidFill>
                <a:schemeClr val="dk1"/>
              </a:solidFill>
              <a:latin typeface="Times New Roman"/>
              <a:ea typeface="Times New Roman"/>
              <a:cs typeface="Times New Roman"/>
              <a:sym typeface="Times New Roman"/>
            </a:endParaRPr>
          </a:p>
          <a:p>
            <a:pPr marL="457200" lvl="0" indent="-315912" algn="just" rtl="0">
              <a:lnSpc>
                <a:spcPct val="150000"/>
              </a:lnSpc>
              <a:spcBef>
                <a:spcPts val="0"/>
              </a:spcBef>
              <a:spcAft>
                <a:spcPts val="0"/>
              </a:spcAft>
              <a:buClr>
                <a:schemeClr val="dk1"/>
              </a:buClr>
              <a:buSzPts val="1375"/>
              <a:buFont typeface="Times New Roman"/>
              <a:buChar char="●"/>
            </a:pPr>
            <a:r>
              <a:rPr lang="en-GB" sz="1375">
                <a:solidFill>
                  <a:schemeClr val="dk1"/>
                </a:solidFill>
                <a:latin typeface="Times New Roman"/>
                <a:ea typeface="Times New Roman"/>
                <a:cs typeface="Times New Roman"/>
                <a:sym typeface="Times New Roman"/>
              </a:rPr>
              <a:t>The formation of Integrated Care Systems (ICSs) promotes collaboration between hospitals, primary care, local authorities, and voluntary organisations (Van der Feltz-Cornelis </a:t>
            </a:r>
            <a:r>
              <a:rPr lang="en-GB" sz="1375" i="1">
                <a:solidFill>
                  <a:schemeClr val="dk1"/>
                </a:solidFill>
                <a:latin typeface="Times New Roman"/>
                <a:ea typeface="Times New Roman"/>
                <a:cs typeface="Times New Roman"/>
                <a:sym typeface="Times New Roman"/>
              </a:rPr>
              <a:t>et al., </a:t>
            </a:r>
            <a:r>
              <a:rPr lang="en-GB" sz="1375">
                <a:solidFill>
                  <a:schemeClr val="dk1"/>
                </a:solidFill>
                <a:latin typeface="Times New Roman"/>
                <a:ea typeface="Times New Roman"/>
                <a:cs typeface="Times New Roman"/>
                <a:sym typeface="Times New Roman"/>
              </a:rPr>
              <a:t>2023).</a:t>
            </a:r>
            <a:endParaRPr sz="1375">
              <a:solidFill>
                <a:schemeClr val="dk1"/>
              </a:solidFill>
              <a:latin typeface="Times New Roman"/>
              <a:ea typeface="Times New Roman"/>
              <a:cs typeface="Times New Roman"/>
              <a:sym typeface="Times New Roman"/>
            </a:endParaRPr>
          </a:p>
          <a:p>
            <a:pPr marL="457200" lvl="0" indent="-315912" algn="just" rtl="0">
              <a:lnSpc>
                <a:spcPct val="150000"/>
              </a:lnSpc>
              <a:spcBef>
                <a:spcPts val="0"/>
              </a:spcBef>
              <a:spcAft>
                <a:spcPts val="0"/>
              </a:spcAft>
              <a:buClr>
                <a:schemeClr val="dk1"/>
              </a:buClr>
              <a:buSzPts val="1375"/>
              <a:buFont typeface="Times New Roman"/>
              <a:buChar char="●"/>
            </a:pPr>
            <a:r>
              <a:rPr lang="en-GB" sz="1375">
                <a:solidFill>
                  <a:schemeClr val="dk1"/>
                </a:solidFill>
                <a:latin typeface="Times New Roman"/>
                <a:ea typeface="Times New Roman"/>
                <a:cs typeface="Times New Roman"/>
                <a:sym typeface="Times New Roman"/>
              </a:rPr>
              <a:t>These progressive policy intentions are rather than the implementation challenges.</a:t>
            </a:r>
            <a:endParaRPr sz="1375">
              <a:solidFill>
                <a:schemeClr val="dk1"/>
              </a:solidFill>
              <a:latin typeface="Times New Roman"/>
              <a:ea typeface="Times New Roman"/>
              <a:cs typeface="Times New Roman"/>
              <a:sym typeface="Times New Roman"/>
            </a:endParaRPr>
          </a:p>
          <a:p>
            <a:pPr marL="457200" lvl="0" indent="-315912" algn="just" rtl="0">
              <a:lnSpc>
                <a:spcPct val="150000"/>
              </a:lnSpc>
              <a:spcBef>
                <a:spcPts val="0"/>
              </a:spcBef>
              <a:spcAft>
                <a:spcPts val="0"/>
              </a:spcAft>
              <a:buClr>
                <a:schemeClr val="dk1"/>
              </a:buClr>
              <a:buSzPts val="1375"/>
              <a:buFont typeface="Times New Roman"/>
              <a:buChar char="●"/>
            </a:pPr>
            <a:r>
              <a:rPr lang="en-GB" sz="1375">
                <a:solidFill>
                  <a:schemeClr val="dk1"/>
                </a:solidFill>
                <a:latin typeface="Times New Roman"/>
                <a:ea typeface="Times New Roman"/>
                <a:cs typeface="Times New Roman"/>
                <a:sym typeface="Times New Roman"/>
              </a:rPr>
              <a:t>The policy of the NHS associated with the pledges to achieve net-zero carbon emissions (NHS England, 2022).</a:t>
            </a:r>
            <a:endParaRPr sz="1375">
              <a:solidFill>
                <a:schemeClr val="dk1"/>
              </a:solidFill>
              <a:latin typeface="Times New Roman"/>
              <a:ea typeface="Times New Roman"/>
              <a:cs typeface="Times New Roman"/>
              <a:sym typeface="Times New Roman"/>
            </a:endParaRPr>
          </a:p>
          <a:p>
            <a:pPr marL="0" lvl="0" indent="0" algn="l" rtl="0">
              <a:spcBef>
                <a:spcPts val="0"/>
              </a:spcBef>
              <a:spcAft>
                <a:spcPts val="1200"/>
              </a:spcAft>
              <a:buSzPts val="935"/>
              <a:buNone/>
            </a:pPr>
            <a:endParaRPr sz="1885">
              <a:solidFill>
                <a:schemeClr val="dk1"/>
              </a:solidFill>
            </a:endParaRPr>
          </a:p>
        </p:txBody>
      </p:sp>
      <p:pic>
        <p:nvPicPr>
          <p:cNvPr id="145" name="Google Shape;145;p20"/>
          <p:cNvPicPr preferRelativeResize="0"/>
          <p:nvPr/>
        </p:nvPicPr>
        <p:blipFill>
          <a:blip r:embed="rId3">
            <a:alphaModFix/>
          </a:blip>
          <a:stretch>
            <a:fillRect/>
          </a:stretch>
        </p:blipFill>
        <p:spPr>
          <a:xfrm>
            <a:off x="5497900" y="218950"/>
            <a:ext cx="2736401" cy="1824275"/>
          </a:xfrm>
          <a:prstGeom prst="rect">
            <a:avLst/>
          </a:prstGeom>
          <a:noFill/>
          <a:ln>
            <a:noFill/>
          </a:ln>
        </p:spPr>
      </p:pic>
      <p:pic>
        <p:nvPicPr>
          <p:cNvPr id="146" name="Google Shape;146;p20"/>
          <p:cNvPicPr preferRelativeResize="0"/>
          <p:nvPr/>
        </p:nvPicPr>
        <p:blipFill>
          <a:blip r:embed="rId4">
            <a:alphaModFix/>
          </a:blip>
          <a:stretch>
            <a:fillRect/>
          </a:stretch>
        </p:blipFill>
        <p:spPr>
          <a:xfrm>
            <a:off x="5439400" y="2415850"/>
            <a:ext cx="2794900" cy="243891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1"/>
          <p:cNvSpPr txBox="1">
            <a:spLocks noGrp="1"/>
          </p:cNvSpPr>
          <p:nvPr>
            <p:ph type="title"/>
          </p:nvPr>
        </p:nvSpPr>
        <p:spPr>
          <a:xfrm>
            <a:off x="311700" y="29235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Key Barriers and Challenges of the Policy and Governance</a:t>
            </a:r>
            <a:endParaRPr b="1">
              <a:latin typeface="Times New Roman"/>
              <a:ea typeface="Times New Roman"/>
              <a:cs typeface="Times New Roman"/>
              <a:sym typeface="Times New Roman"/>
            </a:endParaRPr>
          </a:p>
        </p:txBody>
      </p:sp>
      <p:grpSp>
        <p:nvGrpSpPr>
          <p:cNvPr id="152" name="Google Shape;152;p21"/>
          <p:cNvGrpSpPr/>
          <p:nvPr/>
        </p:nvGrpSpPr>
        <p:grpSpPr>
          <a:xfrm>
            <a:off x="323513" y="1986800"/>
            <a:ext cx="2952125" cy="1289700"/>
            <a:chOff x="323513" y="1986800"/>
            <a:chExt cx="2952125" cy="1289700"/>
          </a:xfrm>
        </p:grpSpPr>
        <p:sp>
          <p:nvSpPr>
            <p:cNvPr id="153" name="Google Shape;153;p21"/>
            <p:cNvSpPr txBox="1"/>
            <p:nvPr/>
          </p:nvSpPr>
          <p:spPr>
            <a:xfrm>
              <a:off x="323513" y="1986800"/>
              <a:ext cx="2124000" cy="1289700"/>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1000"/>
                </a:spcBef>
                <a:spcAft>
                  <a:spcPts val="0"/>
                </a:spcAft>
                <a:buNone/>
              </a:pPr>
              <a:r>
                <a:rPr lang="en-GB" sz="1200">
                  <a:solidFill>
                    <a:schemeClr val="dk1"/>
                  </a:solidFill>
                  <a:latin typeface="Times New Roman"/>
                  <a:ea typeface="Times New Roman"/>
                  <a:cs typeface="Times New Roman"/>
                  <a:sym typeface="Times New Roman"/>
                </a:rPr>
                <a:t>A major limitation is due to financial constraints after the 30% reduction in the UK government health fund (McDade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2023). </a:t>
              </a:r>
              <a:endParaRPr sz="1200">
                <a:solidFill>
                  <a:schemeClr val="dk1"/>
                </a:solidFill>
                <a:latin typeface="Times New Roman"/>
                <a:ea typeface="Times New Roman"/>
                <a:cs typeface="Times New Roman"/>
                <a:sym typeface="Times New Roman"/>
              </a:endParaRPr>
            </a:p>
            <a:p>
              <a:pPr marL="0" lvl="0" indent="0" algn="r" rtl="0">
                <a:spcBef>
                  <a:spcPts val="0"/>
                </a:spcBef>
                <a:spcAft>
                  <a:spcPts val="1600"/>
                </a:spcAft>
                <a:buNone/>
              </a:pPr>
              <a:r>
                <a:rPr lang="en-GB" sz="800">
                  <a:latin typeface="Roboto"/>
                  <a:ea typeface="Roboto"/>
                  <a:cs typeface="Roboto"/>
                  <a:sym typeface="Roboto"/>
                </a:rPr>
                <a:t>.</a:t>
              </a:r>
              <a:endParaRPr sz="800" b="1">
                <a:latin typeface="Roboto"/>
                <a:ea typeface="Roboto"/>
                <a:cs typeface="Roboto"/>
                <a:sym typeface="Roboto"/>
              </a:endParaRPr>
            </a:p>
          </p:txBody>
        </p:sp>
        <p:cxnSp>
          <p:nvCxnSpPr>
            <p:cNvPr id="154" name="Google Shape;154;p21"/>
            <p:cNvCxnSpPr/>
            <p:nvPr/>
          </p:nvCxnSpPr>
          <p:spPr>
            <a:xfrm rot="10800000">
              <a:off x="2642038" y="2647950"/>
              <a:ext cx="633600" cy="0"/>
            </a:xfrm>
            <a:prstGeom prst="straightConnector1">
              <a:avLst/>
            </a:prstGeom>
            <a:noFill/>
            <a:ln w="9525" cap="flat" cmpd="sng">
              <a:solidFill>
                <a:srgbClr val="0E9453"/>
              </a:solidFill>
              <a:prstDash val="solid"/>
              <a:round/>
              <a:headEnd type="none" w="sm" len="sm"/>
              <a:tailEnd type="oval" w="med" len="med"/>
            </a:ln>
          </p:spPr>
        </p:cxnSp>
      </p:grpSp>
      <p:grpSp>
        <p:nvGrpSpPr>
          <p:cNvPr id="155" name="Google Shape;155;p21"/>
          <p:cNvGrpSpPr/>
          <p:nvPr/>
        </p:nvGrpSpPr>
        <p:grpSpPr>
          <a:xfrm>
            <a:off x="5209838" y="1213000"/>
            <a:ext cx="3610650" cy="1289700"/>
            <a:chOff x="5209838" y="1213000"/>
            <a:chExt cx="3610650" cy="1289700"/>
          </a:xfrm>
        </p:grpSpPr>
        <p:sp>
          <p:nvSpPr>
            <p:cNvPr id="156" name="Google Shape;156;p21"/>
            <p:cNvSpPr txBox="1"/>
            <p:nvPr/>
          </p:nvSpPr>
          <p:spPr>
            <a:xfrm>
              <a:off x="6696488" y="1213000"/>
              <a:ext cx="2124000" cy="1289700"/>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The shortage of working forces and the increasing number of demands in the services undermine the functioning capacity.</a:t>
              </a:r>
              <a:endParaRPr sz="1200" b="1">
                <a:solidFill>
                  <a:schemeClr val="dk1"/>
                </a:solidFill>
                <a:latin typeface="Roboto"/>
                <a:ea typeface="Roboto"/>
                <a:cs typeface="Roboto"/>
                <a:sym typeface="Roboto"/>
              </a:endParaRPr>
            </a:p>
          </p:txBody>
        </p:sp>
        <p:cxnSp>
          <p:nvCxnSpPr>
            <p:cNvPr id="157" name="Google Shape;157;p21"/>
            <p:cNvCxnSpPr/>
            <p:nvPr/>
          </p:nvCxnSpPr>
          <p:spPr>
            <a:xfrm>
              <a:off x="5209838" y="1705200"/>
              <a:ext cx="1286700" cy="0"/>
            </a:xfrm>
            <a:prstGeom prst="straightConnector1">
              <a:avLst/>
            </a:prstGeom>
            <a:noFill/>
            <a:ln w="9525" cap="flat" cmpd="sng">
              <a:solidFill>
                <a:srgbClr val="085630"/>
              </a:solidFill>
              <a:prstDash val="solid"/>
              <a:round/>
              <a:headEnd type="none" w="sm" len="sm"/>
              <a:tailEnd type="oval" w="med" len="med"/>
            </a:ln>
          </p:spPr>
        </p:cxnSp>
      </p:grpSp>
      <p:grpSp>
        <p:nvGrpSpPr>
          <p:cNvPr id="158" name="Google Shape;158;p21"/>
          <p:cNvGrpSpPr/>
          <p:nvPr/>
        </p:nvGrpSpPr>
        <p:grpSpPr>
          <a:xfrm>
            <a:off x="5209838" y="3349275"/>
            <a:ext cx="3610650" cy="1289700"/>
            <a:chOff x="5209838" y="3349275"/>
            <a:chExt cx="3610650" cy="1289700"/>
          </a:xfrm>
        </p:grpSpPr>
        <p:sp>
          <p:nvSpPr>
            <p:cNvPr id="159" name="Google Shape;159;p21"/>
            <p:cNvSpPr txBox="1"/>
            <p:nvPr/>
          </p:nvSpPr>
          <p:spPr>
            <a:xfrm>
              <a:off x="6696488" y="3349275"/>
              <a:ext cx="2124000" cy="1289700"/>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Fragmentation within different regulations at both national and local levels ensures the creation of redundancy, inefficiency and a lack of clarity in accountability.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1600"/>
                </a:spcAft>
                <a:buNone/>
              </a:pPr>
              <a:endParaRPr sz="1200" b="1">
                <a:latin typeface="Roboto"/>
                <a:ea typeface="Roboto"/>
                <a:cs typeface="Roboto"/>
                <a:sym typeface="Roboto"/>
              </a:endParaRPr>
            </a:p>
          </p:txBody>
        </p:sp>
        <p:cxnSp>
          <p:nvCxnSpPr>
            <p:cNvPr id="160" name="Google Shape;160;p21"/>
            <p:cNvCxnSpPr/>
            <p:nvPr/>
          </p:nvCxnSpPr>
          <p:spPr>
            <a:xfrm>
              <a:off x="5209838" y="3648300"/>
              <a:ext cx="1286700" cy="0"/>
            </a:xfrm>
            <a:prstGeom prst="straightConnector1">
              <a:avLst/>
            </a:prstGeom>
            <a:noFill/>
            <a:ln w="9525" cap="flat" cmpd="sng">
              <a:solidFill>
                <a:srgbClr val="0B7743"/>
              </a:solidFill>
              <a:prstDash val="solid"/>
              <a:round/>
              <a:headEnd type="none" w="sm" len="sm"/>
              <a:tailEnd type="oval" w="med" len="med"/>
            </a:ln>
          </p:spPr>
        </p:cxnSp>
      </p:grpSp>
      <p:grpSp>
        <p:nvGrpSpPr>
          <p:cNvPr id="161" name="Google Shape;161;p21"/>
          <p:cNvGrpSpPr/>
          <p:nvPr/>
        </p:nvGrpSpPr>
        <p:grpSpPr>
          <a:xfrm>
            <a:off x="2662213" y="728463"/>
            <a:ext cx="3814835" cy="3790597"/>
            <a:chOff x="2662213" y="676344"/>
            <a:chExt cx="3814835" cy="3790597"/>
          </a:xfrm>
        </p:grpSpPr>
        <p:sp>
          <p:nvSpPr>
            <p:cNvPr id="162" name="Google Shape;162;p21"/>
            <p:cNvSpPr/>
            <p:nvPr/>
          </p:nvSpPr>
          <p:spPr>
            <a:xfrm rot="3600185">
              <a:off x="3169983" y="1184511"/>
              <a:ext cx="2774659" cy="2774659"/>
            </a:xfrm>
            <a:prstGeom prst="blockArc">
              <a:avLst>
                <a:gd name="adj1" fmla="val 12622480"/>
                <a:gd name="adj2" fmla="val 19781569"/>
                <a:gd name="adj3" fmla="val 20773"/>
              </a:avLst>
            </a:prstGeom>
            <a:solidFill>
              <a:srgbClr val="0856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1"/>
            <p:cNvSpPr/>
            <p:nvPr/>
          </p:nvSpPr>
          <p:spPr>
            <a:xfrm rot="10800000">
              <a:off x="3183490" y="1163229"/>
              <a:ext cx="2774700" cy="2774700"/>
            </a:xfrm>
            <a:prstGeom prst="blockArc">
              <a:avLst>
                <a:gd name="adj1" fmla="val 12622480"/>
                <a:gd name="adj2" fmla="val 19662822"/>
                <a:gd name="adj3" fmla="val 20729"/>
              </a:avLst>
            </a:prstGeom>
            <a:solidFill>
              <a:srgbClr val="0B77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1"/>
            <p:cNvSpPr/>
            <p:nvPr/>
          </p:nvSpPr>
          <p:spPr>
            <a:xfrm rot="-3600185">
              <a:off x="3194618" y="1184114"/>
              <a:ext cx="2774659" cy="2774659"/>
            </a:xfrm>
            <a:prstGeom prst="blockArc">
              <a:avLst>
                <a:gd name="adj1" fmla="val 12622480"/>
                <a:gd name="adj2" fmla="val 19703271"/>
                <a:gd name="adj3" fmla="val 20851"/>
              </a:avLst>
            </a:prstGeom>
            <a:solidFill>
              <a:srgbClr val="0E9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5" name="Google Shape;165;p21"/>
            <p:cNvGrpSpPr/>
            <p:nvPr/>
          </p:nvGrpSpPr>
          <p:grpSpPr>
            <a:xfrm rot="-7200165">
              <a:off x="3337679" y="2826785"/>
              <a:ext cx="585011" cy="585536"/>
              <a:chOff x="1967628" y="812211"/>
              <a:chExt cx="588000" cy="588000"/>
            </a:xfrm>
          </p:grpSpPr>
          <p:sp>
            <p:nvSpPr>
              <p:cNvPr id="166" name="Google Shape;166;p21"/>
              <p:cNvSpPr/>
              <p:nvPr/>
            </p:nvSpPr>
            <p:spPr>
              <a:xfrm rot="39023">
                <a:off x="1970909" y="815492"/>
                <a:ext cx="581437" cy="581437"/>
              </a:xfrm>
              <a:prstGeom prst="pie">
                <a:avLst>
                  <a:gd name="adj1" fmla="val 6190354"/>
                  <a:gd name="adj2" fmla="val 14996165"/>
                </a:avLst>
              </a:prstGeom>
              <a:solidFill>
                <a:srgbClr val="0E9453"/>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1"/>
              <p:cNvSpPr/>
              <p:nvPr/>
            </p:nvSpPr>
            <p:spPr>
              <a:xfrm rot="10800000">
                <a:off x="1970875" y="815525"/>
                <a:ext cx="581400" cy="581400"/>
              </a:xfrm>
              <a:prstGeom prst="pie">
                <a:avLst>
                  <a:gd name="adj1" fmla="val 4028252"/>
                  <a:gd name="adj2" fmla="val 17183677"/>
                </a:avLst>
              </a:prstGeom>
              <a:solidFill>
                <a:srgbClr val="0E9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 name="Google Shape;168;p21"/>
            <p:cNvGrpSpPr/>
            <p:nvPr/>
          </p:nvGrpSpPr>
          <p:grpSpPr>
            <a:xfrm>
              <a:off x="4264097" y="1180331"/>
              <a:ext cx="585001" cy="585530"/>
              <a:chOff x="1970048" y="811613"/>
              <a:chExt cx="588000" cy="588000"/>
            </a:xfrm>
          </p:grpSpPr>
          <p:sp>
            <p:nvSpPr>
              <p:cNvPr id="169" name="Google Shape;169;p21"/>
              <p:cNvSpPr/>
              <p:nvPr/>
            </p:nvSpPr>
            <p:spPr>
              <a:xfrm rot="39023">
                <a:off x="1973329" y="814894"/>
                <a:ext cx="581437" cy="581437"/>
              </a:xfrm>
              <a:prstGeom prst="pie">
                <a:avLst>
                  <a:gd name="adj1" fmla="val 6190354"/>
                  <a:gd name="adj2" fmla="val 14996165"/>
                </a:avLst>
              </a:prstGeom>
              <a:solidFill>
                <a:srgbClr val="085630"/>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1"/>
              <p:cNvSpPr/>
              <p:nvPr/>
            </p:nvSpPr>
            <p:spPr>
              <a:xfrm rot="10800000">
                <a:off x="1973295" y="814927"/>
                <a:ext cx="581400" cy="581400"/>
              </a:xfrm>
              <a:prstGeom prst="pie">
                <a:avLst>
                  <a:gd name="adj1" fmla="val 4028252"/>
                  <a:gd name="adj2" fmla="val 17183677"/>
                </a:avLst>
              </a:prstGeom>
              <a:solidFill>
                <a:srgbClr val="0856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1" name="Google Shape;171;p21"/>
            <p:cNvGrpSpPr/>
            <p:nvPr/>
          </p:nvGrpSpPr>
          <p:grpSpPr>
            <a:xfrm rot="7200165">
              <a:off x="5229930" y="2804716"/>
              <a:ext cx="585011" cy="585536"/>
              <a:chOff x="1977085" y="811649"/>
              <a:chExt cx="588000" cy="588000"/>
            </a:xfrm>
          </p:grpSpPr>
          <p:sp>
            <p:nvSpPr>
              <p:cNvPr id="172" name="Google Shape;172;p21"/>
              <p:cNvSpPr/>
              <p:nvPr/>
            </p:nvSpPr>
            <p:spPr>
              <a:xfrm rot="39023">
                <a:off x="1980366" y="814930"/>
                <a:ext cx="581437" cy="581437"/>
              </a:xfrm>
              <a:prstGeom prst="pie">
                <a:avLst>
                  <a:gd name="adj1" fmla="val 6190354"/>
                  <a:gd name="adj2" fmla="val 14996165"/>
                </a:avLst>
              </a:prstGeom>
              <a:solidFill>
                <a:srgbClr val="0B7743"/>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1"/>
              <p:cNvSpPr/>
              <p:nvPr/>
            </p:nvSpPr>
            <p:spPr>
              <a:xfrm rot="10800000">
                <a:off x="1980332" y="814963"/>
                <a:ext cx="581400" cy="581400"/>
              </a:xfrm>
              <a:prstGeom prst="pie">
                <a:avLst>
                  <a:gd name="adj1" fmla="val 4028252"/>
                  <a:gd name="adj2" fmla="val 17183677"/>
                </a:avLst>
              </a:prstGeom>
              <a:solidFill>
                <a:srgbClr val="0B77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 name="Google Shape;174;p21"/>
            <p:cNvSpPr txBox="1"/>
            <p:nvPr/>
          </p:nvSpPr>
          <p:spPr>
            <a:xfrm>
              <a:off x="4334550" y="1255312"/>
              <a:ext cx="509100" cy="26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600" b="1">
                  <a:solidFill>
                    <a:srgbClr val="FFFFFF"/>
                  </a:solidFill>
                  <a:latin typeface="Roboto"/>
                  <a:ea typeface="Roboto"/>
                  <a:cs typeface="Roboto"/>
                  <a:sym typeface="Roboto"/>
                </a:rPr>
                <a:t>03 </a:t>
              </a:r>
              <a:endParaRPr sz="1600" b="1">
                <a:solidFill>
                  <a:srgbClr val="FFFFFF"/>
                </a:solidFill>
                <a:latin typeface="Roboto"/>
                <a:ea typeface="Roboto"/>
                <a:cs typeface="Roboto"/>
                <a:sym typeface="Roboto"/>
              </a:endParaRPr>
            </a:p>
          </p:txBody>
        </p:sp>
        <p:sp>
          <p:nvSpPr>
            <p:cNvPr id="175" name="Google Shape;175;p21"/>
            <p:cNvSpPr txBox="1"/>
            <p:nvPr/>
          </p:nvSpPr>
          <p:spPr>
            <a:xfrm>
              <a:off x="3375648" y="2887440"/>
              <a:ext cx="509100" cy="26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600" b="1">
                  <a:solidFill>
                    <a:srgbClr val="FFFFFF"/>
                  </a:solidFill>
                  <a:latin typeface="Roboto"/>
                  <a:ea typeface="Roboto"/>
                  <a:cs typeface="Roboto"/>
                  <a:sym typeface="Roboto"/>
                </a:rPr>
                <a:t>01 </a:t>
              </a:r>
              <a:endParaRPr sz="1600" b="1">
                <a:solidFill>
                  <a:srgbClr val="FFFFFF"/>
                </a:solidFill>
                <a:latin typeface="Roboto"/>
                <a:ea typeface="Roboto"/>
                <a:cs typeface="Roboto"/>
                <a:sym typeface="Roboto"/>
              </a:endParaRPr>
            </a:p>
          </p:txBody>
        </p:sp>
        <p:sp>
          <p:nvSpPr>
            <p:cNvPr id="176" name="Google Shape;176;p21"/>
            <p:cNvSpPr txBox="1"/>
            <p:nvPr/>
          </p:nvSpPr>
          <p:spPr>
            <a:xfrm>
              <a:off x="5281877" y="2857865"/>
              <a:ext cx="509100" cy="26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600" b="1">
                  <a:solidFill>
                    <a:srgbClr val="FFFFFF"/>
                  </a:solidFill>
                  <a:latin typeface="Roboto"/>
                  <a:ea typeface="Roboto"/>
                  <a:cs typeface="Roboto"/>
                  <a:sym typeface="Roboto"/>
                </a:rPr>
                <a:t>02 </a:t>
              </a:r>
              <a:endParaRPr sz="1600" b="1">
                <a:solidFill>
                  <a:srgbClr val="FFFFFF"/>
                </a:solidFill>
                <a:latin typeface="Roboto"/>
                <a:ea typeface="Roboto"/>
                <a:cs typeface="Roboto"/>
                <a:sym typeface="Roboto"/>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Integration in Health Practice</a:t>
            </a:r>
            <a:endParaRPr b="1">
              <a:latin typeface="Times New Roman"/>
              <a:ea typeface="Times New Roman"/>
              <a:cs typeface="Times New Roman"/>
              <a:sym typeface="Times New Roman"/>
            </a:endParaRPr>
          </a:p>
        </p:txBody>
      </p:sp>
      <p:grpSp>
        <p:nvGrpSpPr>
          <p:cNvPr id="182" name="Google Shape;182;p22"/>
          <p:cNvGrpSpPr/>
          <p:nvPr/>
        </p:nvGrpSpPr>
        <p:grpSpPr>
          <a:xfrm>
            <a:off x="6254516" y="1318143"/>
            <a:ext cx="2460300" cy="2460300"/>
            <a:chOff x="6254516" y="1318143"/>
            <a:chExt cx="2460300" cy="2460300"/>
          </a:xfrm>
        </p:grpSpPr>
        <p:sp>
          <p:nvSpPr>
            <p:cNvPr id="183" name="Google Shape;183;p22"/>
            <p:cNvSpPr/>
            <p:nvPr/>
          </p:nvSpPr>
          <p:spPr>
            <a:xfrm rot="2700000">
              <a:off x="7239866" y="1053398"/>
              <a:ext cx="489601" cy="2989789"/>
            </a:xfrm>
            <a:prstGeom prst="roundRect">
              <a:avLst>
                <a:gd name="adj" fmla="val 50000"/>
              </a:avLst>
            </a:prstGeom>
            <a:solidFill>
              <a:srgbClr val="0E9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2"/>
            <p:cNvSpPr/>
            <p:nvPr/>
          </p:nvSpPr>
          <p:spPr>
            <a:xfrm>
              <a:off x="6443962" y="3255512"/>
              <a:ext cx="326100" cy="326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r>
                <a:rPr lang="en-GB" sz="900" b="1">
                  <a:solidFill>
                    <a:srgbClr val="0E9453"/>
                  </a:solidFill>
                  <a:latin typeface="Roboto"/>
                  <a:ea typeface="Roboto"/>
                  <a:cs typeface="Roboto"/>
                  <a:sym typeface="Roboto"/>
                </a:rPr>
                <a:t>5</a:t>
              </a:r>
              <a:endParaRPr sz="900" b="1">
                <a:solidFill>
                  <a:srgbClr val="0E9453"/>
                </a:solidFill>
                <a:latin typeface="Roboto"/>
                <a:ea typeface="Roboto"/>
                <a:cs typeface="Roboto"/>
                <a:sym typeface="Roboto"/>
              </a:endParaRPr>
            </a:p>
          </p:txBody>
        </p:sp>
        <p:sp>
          <p:nvSpPr>
            <p:cNvPr id="185" name="Google Shape;185;p22"/>
            <p:cNvSpPr txBox="1"/>
            <p:nvPr/>
          </p:nvSpPr>
          <p:spPr>
            <a:xfrm rot="-2700000">
              <a:off x="6363088" y="2266497"/>
              <a:ext cx="2464974" cy="342805"/>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GB" sz="800">
                  <a:solidFill>
                    <a:srgbClr val="FFFFFF"/>
                  </a:solidFill>
                  <a:latin typeface="Times New Roman"/>
                  <a:ea typeface="Times New Roman"/>
                  <a:cs typeface="Times New Roman"/>
                  <a:sym typeface="Times New Roman"/>
                </a:rPr>
                <a:t>Personalised care and social prescribing are helpful to manage mental and social health which is connected to NHS Universal Personalised Care initiatives (Black et al., 2025). </a:t>
              </a:r>
              <a:endParaRPr sz="1100" b="1">
                <a:solidFill>
                  <a:srgbClr val="FFFFFF"/>
                </a:solidFill>
                <a:latin typeface="Roboto"/>
                <a:ea typeface="Roboto"/>
                <a:cs typeface="Roboto"/>
                <a:sym typeface="Roboto"/>
              </a:endParaRPr>
            </a:p>
          </p:txBody>
        </p:sp>
      </p:grpSp>
      <p:grpSp>
        <p:nvGrpSpPr>
          <p:cNvPr id="186" name="Google Shape;186;p22"/>
          <p:cNvGrpSpPr/>
          <p:nvPr/>
        </p:nvGrpSpPr>
        <p:grpSpPr>
          <a:xfrm>
            <a:off x="4761418" y="1318143"/>
            <a:ext cx="2460300" cy="2460300"/>
            <a:chOff x="4761418" y="1318143"/>
            <a:chExt cx="2460300" cy="2460300"/>
          </a:xfrm>
        </p:grpSpPr>
        <p:sp>
          <p:nvSpPr>
            <p:cNvPr id="187" name="Google Shape;187;p22"/>
            <p:cNvSpPr/>
            <p:nvPr/>
          </p:nvSpPr>
          <p:spPr>
            <a:xfrm rot="2700000">
              <a:off x="5746767" y="1053398"/>
              <a:ext cx="489601" cy="2989789"/>
            </a:xfrm>
            <a:prstGeom prst="roundRect">
              <a:avLst>
                <a:gd name="adj" fmla="val 50000"/>
              </a:avLst>
            </a:prstGeom>
            <a:solidFill>
              <a:srgbClr val="0C81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2"/>
            <p:cNvSpPr/>
            <p:nvPr/>
          </p:nvSpPr>
          <p:spPr>
            <a:xfrm>
              <a:off x="4950863" y="3255512"/>
              <a:ext cx="326100" cy="326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r>
                <a:rPr lang="en-GB" sz="900" b="1">
                  <a:solidFill>
                    <a:srgbClr val="0C8148"/>
                  </a:solidFill>
                  <a:latin typeface="Roboto"/>
                  <a:ea typeface="Roboto"/>
                  <a:cs typeface="Roboto"/>
                  <a:sym typeface="Roboto"/>
                </a:rPr>
                <a:t>4</a:t>
              </a:r>
              <a:endParaRPr sz="900" b="1">
                <a:solidFill>
                  <a:srgbClr val="0C8148"/>
                </a:solidFill>
                <a:latin typeface="Roboto"/>
                <a:ea typeface="Roboto"/>
                <a:cs typeface="Roboto"/>
                <a:sym typeface="Roboto"/>
              </a:endParaRPr>
            </a:p>
          </p:txBody>
        </p:sp>
        <p:sp>
          <p:nvSpPr>
            <p:cNvPr id="189" name="Google Shape;189;p22"/>
            <p:cNvSpPr txBox="1"/>
            <p:nvPr/>
          </p:nvSpPr>
          <p:spPr>
            <a:xfrm rot="-2700000">
              <a:off x="4896424" y="2302799"/>
              <a:ext cx="2362302" cy="342805"/>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GB" sz="800">
                  <a:solidFill>
                    <a:srgbClr val="FFFFFF"/>
                  </a:solidFill>
                  <a:latin typeface="Times New Roman"/>
                  <a:ea typeface="Times New Roman"/>
                  <a:cs typeface="Times New Roman"/>
                  <a:sym typeface="Times New Roman"/>
                </a:rPr>
                <a:t>Remote consultations, electronic tracking of chronic diseases and online mental health promote a more holistic person-centred model of care.</a:t>
              </a:r>
              <a:endParaRPr sz="1200">
                <a:solidFill>
                  <a:srgbClr val="FFFFFF"/>
                </a:solidFill>
                <a:latin typeface="Roboto"/>
                <a:ea typeface="Roboto"/>
                <a:cs typeface="Roboto"/>
                <a:sym typeface="Roboto"/>
              </a:endParaRPr>
            </a:p>
          </p:txBody>
        </p:sp>
      </p:grpSp>
      <p:grpSp>
        <p:nvGrpSpPr>
          <p:cNvPr id="190" name="Google Shape;190;p22"/>
          <p:cNvGrpSpPr/>
          <p:nvPr/>
        </p:nvGrpSpPr>
        <p:grpSpPr>
          <a:xfrm>
            <a:off x="3269751" y="1318143"/>
            <a:ext cx="2460300" cy="2460300"/>
            <a:chOff x="3269751" y="1318143"/>
            <a:chExt cx="2460300" cy="2460300"/>
          </a:xfrm>
        </p:grpSpPr>
        <p:sp>
          <p:nvSpPr>
            <p:cNvPr id="191" name="Google Shape;191;p22"/>
            <p:cNvSpPr/>
            <p:nvPr/>
          </p:nvSpPr>
          <p:spPr>
            <a:xfrm rot="2700000">
              <a:off x="4255100" y="1053398"/>
              <a:ext cx="489601" cy="2989789"/>
            </a:xfrm>
            <a:prstGeom prst="roundRect">
              <a:avLst>
                <a:gd name="adj" fmla="val 50000"/>
              </a:avLst>
            </a:prstGeom>
            <a:solidFill>
              <a:srgbClr val="0B77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2"/>
            <p:cNvSpPr/>
            <p:nvPr/>
          </p:nvSpPr>
          <p:spPr>
            <a:xfrm>
              <a:off x="3459197" y="3255512"/>
              <a:ext cx="326100" cy="326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r>
                <a:rPr lang="en-GB" sz="900" b="1">
                  <a:solidFill>
                    <a:srgbClr val="0B7743"/>
                  </a:solidFill>
                  <a:latin typeface="Roboto"/>
                  <a:ea typeface="Roboto"/>
                  <a:cs typeface="Roboto"/>
                  <a:sym typeface="Roboto"/>
                </a:rPr>
                <a:t>3</a:t>
              </a:r>
              <a:endParaRPr sz="900" b="1">
                <a:solidFill>
                  <a:srgbClr val="0B7743"/>
                </a:solidFill>
                <a:latin typeface="Roboto"/>
                <a:ea typeface="Roboto"/>
                <a:cs typeface="Roboto"/>
                <a:sym typeface="Roboto"/>
              </a:endParaRPr>
            </a:p>
          </p:txBody>
        </p:sp>
        <p:sp>
          <p:nvSpPr>
            <p:cNvPr id="193" name="Google Shape;193;p22"/>
            <p:cNvSpPr txBox="1"/>
            <p:nvPr/>
          </p:nvSpPr>
          <p:spPr>
            <a:xfrm rot="-2700000">
              <a:off x="3386146" y="2257947"/>
              <a:ext cx="2489157" cy="342805"/>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GB" sz="700">
                  <a:solidFill>
                    <a:srgbClr val="FFFFFF"/>
                  </a:solidFill>
                  <a:latin typeface="Roboto"/>
                  <a:ea typeface="Roboto"/>
                  <a:cs typeface="Roboto"/>
                  <a:sym typeface="Roboto"/>
                </a:rPr>
                <a:t>The telemedicine and digital health solutions have also strengthened integration by increasing access to care for rural populations and those individuals with limited mobility (Chandrakar, 2024).</a:t>
              </a:r>
              <a:endParaRPr sz="1200" b="1">
                <a:solidFill>
                  <a:srgbClr val="FFFFFF"/>
                </a:solidFill>
                <a:latin typeface="Roboto"/>
                <a:ea typeface="Roboto"/>
                <a:cs typeface="Roboto"/>
                <a:sym typeface="Roboto"/>
              </a:endParaRPr>
            </a:p>
          </p:txBody>
        </p:sp>
      </p:grpSp>
      <p:grpSp>
        <p:nvGrpSpPr>
          <p:cNvPr id="194" name="Google Shape;194;p22"/>
          <p:cNvGrpSpPr/>
          <p:nvPr/>
        </p:nvGrpSpPr>
        <p:grpSpPr>
          <a:xfrm>
            <a:off x="1776626" y="1318143"/>
            <a:ext cx="2460300" cy="2460300"/>
            <a:chOff x="1776626" y="1318143"/>
            <a:chExt cx="2460300" cy="2460300"/>
          </a:xfrm>
        </p:grpSpPr>
        <p:grpSp>
          <p:nvGrpSpPr>
            <p:cNvPr id="195" name="Google Shape;195;p22"/>
            <p:cNvGrpSpPr/>
            <p:nvPr/>
          </p:nvGrpSpPr>
          <p:grpSpPr>
            <a:xfrm>
              <a:off x="1776626" y="1318143"/>
              <a:ext cx="2460300" cy="2460300"/>
              <a:chOff x="1776626" y="1318143"/>
              <a:chExt cx="2460300" cy="2460300"/>
            </a:xfrm>
          </p:grpSpPr>
          <p:sp>
            <p:nvSpPr>
              <p:cNvPr id="196" name="Google Shape;196;p22"/>
              <p:cNvSpPr/>
              <p:nvPr/>
            </p:nvSpPr>
            <p:spPr>
              <a:xfrm rot="2700000">
                <a:off x="2761975" y="1053398"/>
                <a:ext cx="489601" cy="2989789"/>
              </a:xfrm>
              <a:prstGeom prst="roundRect">
                <a:avLst>
                  <a:gd name="adj" fmla="val 50000"/>
                </a:avLst>
              </a:prstGeom>
              <a:solidFill>
                <a:srgbClr val="0B71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2"/>
              <p:cNvSpPr txBox="1"/>
              <p:nvPr/>
            </p:nvSpPr>
            <p:spPr>
              <a:xfrm rot="-2700000">
                <a:off x="1899549" y="2297849"/>
                <a:ext cx="2376303" cy="342805"/>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GB" sz="1000">
                    <a:solidFill>
                      <a:srgbClr val="FFFFFF"/>
                    </a:solidFill>
                    <a:latin typeface="Times New Roman"/>
                    <a:ea typeface="Times New Roman"/>
                    <a:cs typeface="Times New Roman"/>
                    <a:sym typeface="Times New Roman"/>
                  </a:rPr>
                  <a:t>The preventive paradigm shift of reactive treatment to early intervention is wellness programmes. </a:t>
                </a:r>
                <a:endParaRPr sz="1000">
                  <a:solidFill>
                    <a:srgbClr val="FFFFFF"/>
                  </a:solidFill>
                  <a:latin typeface="Times New Roman"/>
                  <a:ea typeface="Times New Roman"/>
                  <a:cs typeface="Times New Roman"/>
                  <a:sym typeface="Times New Roman"/>
                </a:endParaRPr>
              </a:p>
            </p:txBody>
          </p:sp>
        </p:grpSp>
        <p:sp>
          <p:nvSpPr>
            <p:cNvPr id="198" name="Google Shape;198;p22"/>
            <p:cNvSpPr/>
            <p:nvPr/>
          </p:nvSpPr>
          <p:spPr>
            <a:xfrm>
              <a:off x="1966072" y="3255512"/>
              <a:ext cx="326100" cy="326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r>
                <a:rPr lang="en-GB" sz="900" b="1">
                  <a:solidFill>
                    <a:srgbClr val="0B713F"/>
                  </a:solidFill>
                  <a:latin typeface="Roboto"/>
                  <a:ea typeface="Roboto"/>
                  <a:cs typeface="Roboto"/>
                  <a:sym typeface="Roboto"/>
                </a:rPr>
                <a:t>2</a:t>
              </a:r>
              <a:endParaRPr sz="900" b="1">
                <a:solidFill>
                  <a:srgbClr val="0B713F"/>
                </a:solidFill>
                <a:latin typeface="Roboto"/>
                <a:ea typeface="Roboto"/>
                <a:cs typeface="Roboto"/>
                <a:sym typeface="Roboto"/>
              </a:endParaRPr>
            </a:p>
          </p:txBody>
        </p:sp>
      </p:grpSp>
      <p:grpSp>
        <p:nvGrpSpPr>
          <p:cNvPr id="199" name="Google Shape;199;p22"/>
          <p:cNvGrpSpPr/>
          <p:nvPr/>
        </p:nvGrpSpPr>
        <p:grpSpPr>
          <a:xfrm>
            <a:off x="284959" y="1318143"/>
            <a:ext cx="2460300" cy="2460300"/>
            <a:chOff x="284959" y="1318143"/>
            <a:chExt cx="2460300" cy="2460300"/>
          </a:xfrm>
        </p:grpSpPr>
        <p:sp>
          <p:nvSpPr>
            <p:cNvPr id="200" name="Google Shape;200;p22"/>
            <p:cNvSpPr/>
            <p:nvPr/>
          </p:nvSpPr>
          <p:spPr>
            <a:xfrm rot="2700000">
              <a:off x="1270309" y="1053398"/>
              <a:ext cx="489601" cy="2989789"/>
            </a:xfrm>
            <a:prstGeom prst="roundRect">
              <a:avLst>
                <a:gd name="adj" fmla="val 50000"/>
              </a:avLst>
            </a:prstGeom>
            <a:solidFill>
              <a:srgbClr val="0856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2"/>
            <p:cNvSpPr/>
            <p:nvPr/>
          </p:nvSpPr>
          <p:spPr>
            <a:xfrm>
              <a:off x="472955" y="3255512"/>
              <a:ext cx="326100" cy="326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r>
                <a:rPr lang="en-GB" sz="900" b="1">
                  <a:solidFill>
                    <a:srgbClr val="085630"/>
                  </a:solidFill>
                  <a:latin typeface="Roboto"/>
                  <a:ea typeface="Roboto"/>
                  <a:cs typeface="Roboto"/>
                  <a:sym typeface="Roboto"/>
                </a:rPr>
                <a:t>1</a:t>
              </a:r>
              <a:endParaRPr sz="900" b="1">
                <a:solidFill>
                  <a:srgbClr val="085630"/>
                </a:solidFill>
                <a:latin typeface="Roboto"/>
                <a:ea typeface="Roboto"/>
                <a:cs typeface="Roboto"/>
                <a:sym typeface="Roboto"/>
              </a:endParaRPr>
            </a:p>
          </p:txBody>
        </p:sp>
        <p:sp>
          <p:nvSpPr>
            <p:cNvPr id="202" name="Google Shape;202;p22"/>
            <p:cNvSpPr txBox="1"/>
            <p:nvPr/>
          </p:nvSpPr>
          <p:spPr>
            <a:xfrm rot="-2700000">
              <a:off x="414317" y="2300549"/>
              <a:ext cx="2368666" cy="342805"/>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1000"/>
                </a:spcBef>
                <a:spcAft>
                  <a:spcPts val="0"/>
                </a:spcAft>
                <a:buNone/>
              </a:pPr>
              <a:r>
                <a:rPr lang="en-GB" sz="900">
                  <a:solidFill>
                    <a:schemeClr val="dk1"/>
                  </a:solidFill>
                  <a:latin typeface="Times New Roman"/>
                  <a:ea typeface="Times New Roman"/>
                  <a:cs typeface="Times New Roman"/>
                  <a:sym typeface="Times New Roman"/>
                </a:rPr>
                <a:t>The integration of health and well-being approaches is increasingly in service delivery.</a:t>
              </a:r>
              <a:endParaRPr sz="1200" b="1">
                <a:solidFill>
                  <a:schemeClr val="dk1"/>
                </a:solidFill>
                <a:latin typeface="Roboto"/>
                <a:ea typeface="Roboto"/>
                <a:cs typeface="Roboto"/>
                <a:sym typeface="Roboto"/>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Public Health Initiatives</a:t>
            </a:r>
            <a:endParaRPr b="1">
              <a:latin typeface="Times New Roman"/>
              <a:ea typeface="Times New Roman"/>
              <a:cs typeface="Times New Roman"/>
              <a:sym typeface="Times New Roman"/>
            </a:endParaRPr>
          </a:p>
        </p:txBody>
      </p:sp>
      <p:sp>
        <p:nvSpPr>
          <p:cNvPr id="208" name="Google Shape;208;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The clinical interventions focus of the public health strategies is on large-scale prevention.</a:t>
            </a:r>
            <a:endParaRPr>
              <a:solidFill>
                <a:schemeClr val="dk1"/>
              </a:solidFill>
              <a:latin typeface="Times New Roman"/>
              <a:ea typeface="Times New Roman"/>
              <a:cs typeface="Times New Roman"/>
              <a:sym typeface="Times New Roman"/>
            </a:endParaRPr>
          </a:p>
          <a:p>
            <a:pPr marL="457200" lvl="0" indent="-342900" algn="l" rtl="0">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Policies are focusing on environmental health, including air quality improvement programmes, development of active travel infrastructure, and food marketing regulation. </a:t>
            </a:r>
            <a:endParaRPr>
              <a:solidFill>
                <a:schemeClr val="dk1"/>
              </a:solidFill>
              <a:latin typeface="Times New Roman"/>
              <a:ea typeface="Times New Roman"/>
              <a:cs typeface="Times New Roman"/>
              <a:sym typeface="Times New Roman"/>
            </a:endParaRPr>
          </a:p>
          <a:p>
            <a:pPr marL="457200" lvl="0" indent="-342900" algn="l" rtl="0">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Mass media campaigns in the UK showed a positive effect on attempts to quit among smokers (Bafunno et al., 2020).</a:t>
            </a: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24"/>
          <p:cNvSpPr txBox="1">
            <a:spLocks noGrp="1"/>
          </p:cNvSpPr>
          <p:nvPr>
            <p:ph type="title"/>
          </p:nvPr>
        </p:nvSpPr>
        <p:spPr>
          <a:xfrm>
            <a:off x="311700" y="16490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Public Health and Equity in the UK</a:t>
            </a:r>
            <a:endParaRPr b="1">
              <a:latin typeface="Times New Roman"/>
              <a:ea typeface="Times New Roman"/>
              <a:cs typeface="Times New Roman"/>
              <a:sym typeface="Times New Roman"/>
            </a:endParaRPr>
          </a:p>
        </p:txBody>
      </p:sp>
      <p:grpSp>
        <p:nvGrpSpPr>
          <p:cNvPr id="214" name="Google Shape;214;p24"/>
          <p:cNvGrpSpPr/>
          <p:nvPr/>
        </p:nvGrpSpPr>
        <p:grpSpPr>
          <a:xfrm>
            <a:off x="6272224" y="2600395"/>
            <a:ext cx="2748733" cy="1540949"/>
            <a:chOff x="6038025" y="2598925"/>
            <a:chExt cx="2469661" cy="1384500"/>
          </a:xfrm>
        </p:grpSpPr>
        <p:cxnSp>
          <p:nvCxnSpPr>
            <p:cNvPr id="215" name="Google Shape;215;p24"/>
            <p:cNvCxnSpPr/>
            <p:nvPr/>
          </p:nvCxnSpPr>
          <p:spPr>
            <a:xfrm>
              <a:off x="6038025" y="3312550"/>
              <a:ext cx="582000" cy="0"/>
            </a:xfrm>
            <a:prstGeom prst="straightConnector1">
              <a:avLst/>
            </a:prstGeom>
            <a:noFill/>
            <a:ln w="9525" cap="flat" cmpd="sng">
              <a:solidFill>
                <a:srgbClr val="C2C2C2"/>
              </a:solidFill>
              <a:prstDash val="solid"/>
              <a:round/>
              <a:headEnd type="none" w="sm" len="sm"/>
              <a:tailEnd type="none" w="sm" len="sm"/>
            </a:ln>
          </p:spPr>
        </p:cxnSp>
        <p:sp>
          <p:nvSpPr>
            <p:cNvPr id="216" name="Google Shape;216;p24"/>
            <p:cNvSpPr txBox="1"/>
            <p:nvPr/>
          </p:nvSpPr>
          <p:spPr>
            <a:xfrm>
              <a:off x="6640486" y="2598925"/>
              <a:ext cx="1867200" cy="1384500"/>
            </a:xfrm>
            <a:prstGeom prst="rect">
              <a:avLst/>
            </a:prstGeom>
            <a:noFill/>
            <a:ln>
              <a:noFill/>
            </a:ln>
          </p:spPr>
          <p:txBody>
            <a:bodyPr spcFirstLastPara="1" wrap="square" lIns="101750" tIns="101750" rIns="101750" bIns="101750" anchor="ctr" anchorCtr="0">
              <a:noAutofit/>
            </a:bodyPr>
            <a:lstStyle/>
            <a:p>
              <a:pPr marL="0" lvl="0" indent="0" algn="l" rtl="0">
                <a:spcBef>
                  <a:spcPts val="0"/>
                </a:spcBef>
                <a:spcAft>
                  <a:spcPts val="0"/>
                </a:spcAft>
                <a:buNone/>
              </a:pPr>
              <a:endParaRPr sz="1335" b="1">
                <a:latin typeface="Roboto"/>
                <a:ea typeface="Roboto"/>
                <a:cs typeface="Roboto"/>
                <a:sym typeface="Roboto"/>
              </a:endParaRPr>
            </a:p>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The reduction of health disparities requires upstream changes in social determinants, which include housing, employment, and education.</a:t>
              </a:r>
              <a:endParaRPr sz="890">
                <a:solidFill>
                  <a:schemeClr val="dk1"/>
                </a:solidFill>
                <a:latin typeface="Roboto"/>
                <a:ea typeface="Roboto"/>
                <a:cs typeface="Roboto"/>
                <a:sym typeface="Roboto"/>
              </a:endParaRPr>
            </a:p>
          </p:txBody>
        </p:sp>
        <p:sp>
          <p:nvSpPr>
            <p:cNvPr id="217" name="Google Shape;217;p24"/>
            <p:cNvSpPr/>
            <p:nvPr/>
          </p:nvSpPr>
          <p:spPr>
            <a:xfrm>
              <a:off x="6424027" y="3212150"/>
              <a:ext cx="198600" cy="198300"/>
            </a:xfrm>
            <a:prstGeom prst="ellipse">
              <a:avLst/>
            </a:prstGeom>
            <a:solidFill>
              <a:srgbClr val="0E9453"/>
            </a:solidFill>
            <a:ln>
              <a:noFill/>
            </a:ln>
          </p:spPr>
          <p:txBody>
            <a:bodyPr spcFirstLastPara="1" wrap="square" lIns="101750" tIns="101750" rIns="101750" bIns="101750" anchor="ctr" anchorCtr="0">
              <a:noAutofit/>
            </a:bodyPr>
            <a:lstStyle/>
            <a:p>
              <a:pPr marL="0" lvl="0" indent="0" algn="l" rtl="0">
                <a:spcBef>
                  <a:spcPts val="0"/>
                </a:spcBef>
                <a:spcAft>
                  <a:spcPts val="0"/>
                </a:spcAft>
                <a:buNone/>
              </a:pPr>
              <a:endParaRPr/>
            </a:p>
          </p:txBody>
        </p:sp>
        <p:sp>
          <p:nvSpPr>
            <p:cNvPr id="218" name="Google Shape;218;p24"/>
            <p:cNvSpPr txBox="1"/>
            <p:nvPr/>
          </p:nvSpPr>
          <p:spPr>
            <a:xfrm>
              <a:off x="6399017" y="3156109"/>
              <a:ext cx="247500" cy="312900"/>
            </a:xfrm>
            <a:prstGeom prst="rect">
              <a:avLst/>
            </a:prstGeom>
            <a:noFill/>
            <a:ln>
              <a:noFill/>
            </a:ln>
          </p:spPr>
          <p:txBody>
            <a:bodyPr spcFirstLastPara="1" wrap="square" lIns="101750" tIns="101750" rIns="101750" bIns="101750" anchor="t" anchorCtr="0">
              <a:noAutofit/>
            </a:bodyPr>
            <a:lstStyle/>
            <a:p>
              <a:pPr marL="0" lvl="0" indent="0" algn="ctr" rtl="0">
                <a:spcBef>
                  <a:spcPts val="0"/>
                </a:spcBef>
                <a:spcAft>
                  <a:spcPts val="1781"/>
                </a:spcAft>
                <a:buNone/>
              </a:pPr>
              <a:r>
                <a:rPr lang="en-GB" sz="890">
                  <a:solidFill>
                    <a:srgbClr val="FFFFFF"/>
                  </a:solidFill>
                  <a:latin typeface="Roboto"/>
                  <a:ea typeface="Roboto"/>
                  <a:cs typeface="Roboto"/>
                  <a:sym typeface="Roboto"/>
                </a:rPr>
                <a:t>3</a:t>
              </a:r>
              <a:endParaRPr sz="890">
                <a:solidFill>
                  <a:srgbClr val="FFFFFF"/>
                </a:solidFill>
                <a:latin typeface="Roboto"/>
                <a:ea typeface="Roboto"/>
                <a:cs typeface="Roboto"/>
                <a:sym typeface="Roboto"/>
              </a:endParaRPr>
            </a:p>
          </p:txBody>
        </p:sp>
      </p:grpSp>
      <p:grpSp>
        <p:nvGrpSpPr>
          <p:cNvPr id="219" name="Google Shape;219;p24"/>
          <p:cNvGrpSpPr/>
          <p:nvPr/>
        </p:nvGrpSpPr>
        <p:grpSpPr>
          <a:xfrm>
            <a:off x="260127" y="1740624"/>
            <a:ext cx="3333133" cy="1540948"/>
            <a:chOff x="636321" y="1844098"/>
            <a:chExt cx="2994729" cy="1384500"/>
          </a:xfrm>
        </p:grpSpPr>
        <p:sp>
          <p:nvSpPr>
            <p:cNvPr id="220" name="Google Shape;220;p24"/>
            <p:cNvSpPr txBox="1"/>
            <p:nvPr/>
          </p:nvSpPr>
          <p:spPr>
            <a:xfrm>
              <a:off x="636321" y="1844098"/>
              <a:ext cx="1867200" cy="1384500"/>
            </a:xfrm>
            <a:prstGeom prst="rect">
              <a:avLst/>
            </a:prstGeom>
            <a:noFill/>
            <a:ln>
              <a:noFill/>
            </a:ln>
          </p:spPr>
          <p:txBody>
            <a:bodyPr spcFirstLastPara="1" wrap="square" lIns="101750" tIns="101750" rIns="101750" bIns="101750" anchor="ctr" anchorCtr="0">
              <a:noAutofit/>
            </a:bodyPr>
            <a:lstStyle/>
            <a:p>
              <a:pPr marL="0" lvl="0" indent="0" algn="r" rtl="0">
                <a:spcBef>
                  <a:spcPts val="0"/>
                </a:spcBef>
                <a:spcAft>
                  <a:spcPts val="0"/>
                </a:spcAft>
                <a:buNone/>
              </a:pPr>
              <a:endParaRPr sz="1335" b="1">
                <a:latin typeface="Roboto"/>
                <a:ea typeface="Roboto"/>
                <a:cs typeface="Roboto"/>
                <a:sym typeface="Roboto"/>
              </a:endParaRPr>
            </a:p>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Universal health coverage (UHC) can be seen as an important tool in equity to protect people against financial distress (Woolf, 2019).</a:t>
              </a:r>
              <a:endParaRPr sz="890">
                <a:solidFill>
                  <a:schemeClr val="dk1"/>
                </a:solidFill>
                <a:latin typeface="Roboto"/>
                <a:ea typeface="Roboto"/>
                <a:cs typeface="Roboto"/>
                <a:sym typeface="Roboto"/>
              </a:endParaRPr>
            </a:p>
          </p:txBody>
        </p:sp>
        <p:cxnSp>
          <p:nvCxnSpPr>
            <p:cNvPr id="221" name="Google Shape;221;p24"/>
            <p:cNvCxnSpPr/>
            <p:nvPr/>
          </p:nvCxnSpPr>
          <p:spPr>
            <a:xfrm rot="10800000">
              <a:off x="2587350" y="2536350"/>
              <a:ext cx="1043700" cy="0"/>
            </a:xfrm>
            <a:prstGeom prst="straightConnector1">
              <a:avLst/>
            </a:prstGeom>
            <a:noFill/>
            <a:ln w="9525" cap="flat" cmpd="sng">
              <a:solidFill>
                <a:srgbClr val="C2C2C2"/>
              </a:solidFill>
              <a:prstDash val="solid"/>
              <a:round/>
              <a:headEnd type="none" w="sm" len="sm"/>
              <a:tailEnd type="none" w="sm" len="sm"/>
            </a:ln>
          </p:spPr>
        </p:cxnSp>
        <p:sp>
          <p:nvSpPr>
            <p:cNvPr id="222" name="Google Shape;222;p24"/>
            <p:cNvSpPr/>
            <p:nvPr/>
          </p:nvSpPr>
          <p:spPr>
            <a:xfrm>
              <a:off x="2523501" y="2431050"/>
              <a:ext cx="198600" cy="198300"/>
            </a:xfrm>
            <a:prstGeom prst="ellipse">
              <a:avLst/>
            </a:prstGeom>
            <a:solidFill>
              <a:srgbClr val="0B7743"/>
            </a:solidFill>
            <a:ln>
              <a:noFill/>
            </a:ln>
          </p:spPr>
          <p:txBody>
            <a:bodyPr spcFirstLastPara="1" wrap="square" lIns="101750" tIns="101750" rIns="101750" bIns="101750" anchor="ctr" anchorCtr="0">
              <a:noAutofit/>
            </a:bodyPr>
            <a:lstStyle/>
            <a:p>
              <a:pPr marL="0" lvl="0" indent="0" algn="l" rtl="0">
                <a:spcBef>
                  <a:spcPts val="0"/>
                </a:spcBef>
                <a:spcAft>
                  <a:spcPts val="0"/>
                </a:spcAft>
                <a:buNone/>
              </a:pPr>
              <a:endParaRPr/>
            </a:p>
          </p:txBody>
        </p:sp>
        <p:sp>
          <p:nvSpPr>
            <p:cNvPr id="223" name="Google Shape;223;p24"/>
            <p:cNvSpPr txBox="1"/>
            <p:nvPr/>
          </p:nvSpPr>
          <p:spPr>
            <a:xfrm>
              <a:off x="2498491" y="2373759"/>
              <a:ext cx="247500" cy="312900"/>
            </a:xfrm>
            <a:prstGeom prst="rect">
              <a:avLst/>
            </a:prstGeom>
            <a:noFill/>
            <a:ln>
              <a:noFill/>
            </a:ln>
          </p:spPr>
          <p:txBody>
            <a:bodyPr spcFirstLastPara="1" wrap="square" lIns="101750" tIns="101750" rIns="101750" bIns="101750" anchor="t" anchorCtr="0">
              <a:noAutofit/>
            </a:bodyPr>
            <a:lstStyle/>
            <a:p>
              <a:pPr marL="0" lvl="0" indent="0" algn="ctr" rtl="0">
                <a:spcBef>
                  <a:spcPts val="0"/>
                </a:spcBef>
                <a:spcAft>
                  <a:spcPts val="1781"/>
                </a:spcAft>
                <a:buNone/>
              </a:pPr>
              <a:r>
                <a:rPr lang="en-GB" sz="890">
                  <a:solidFill>
                    <a:srgbClr val="FFFFFF"/>
                  </a:solidFill>
                  <a:latin typeface="Roboto"/>
                  <a:ea typeface="Roboto"/>
                  <a:cs typeface="Roboto"/>
                  <a:sym typeface="Roboto"/>
                </a:rPr>
                <a:t>2</a:t>
              </a:r>
              <a:endParaRPr sz="890">
                <a:solidFill>
                  <a:srgbClr val="FFFFFF"/>
                </a:solidFill>
                <a:latin typeface="Roboto"/>
                <a:ea typeface="Roboto"/>
                <a:cs typeface="Roboto"/>
                <a:sym typeface="Roboto"/>
              </a:endParaRPr>
            </a:p>
          </p:txBody>
        </p:sp>
      </p:grpSp>
      <p:grpSp>
        <p:nvGrpSpPr>
          <p:cNvPr id="224" name="Google Shape;224;p24"/>
          <p:cNvGrpSpPr/>
          <p:nvPr/>
        </p:nvGrpSpPr>
        <p:grpSpPr>
          <a:xfrm>
            <a:off x="5014617" y="540979"/>
            <a:ext cx="3987089" cy="1540949"/>
            <a:chOff x="4908100" y="713288"/>
            <a:chExt cx="3582290" cy="1384500"/>
          </a:xfrm>
        </p:grpSpPr>
        <p:cxnSp>
          <p:nvCxnSpPr>
            <p:cNvPr id="225" name="Google Shape;225;p24"/>
            <p:cNvCxnSpPr/>
            <p:nvPr/>
          </p:nvCxnSpPr>
          <p:spPr>
            <a:xfrm>
              <a:off x="4908100" y="1593250"/>
              <a:ext cx="1715100" cy="0"/>
            </a:xfrm>
            <a:prstGeom prst="straightConnector1">
              <a:avLst/>
            </a:prstGeom>
            <a:noFill/>
            <a:ln w="9525" cap="flat" cmpd="sng">
              <a:solidFill>
                <a:srgbClr val="C2C2C2"/>
              </a:solidFill>
              <a:prstDash val="solid"/>
              <a:round/>
              <a:headEnd type="none" w="sm" len="sm"/>
              <a:tailEnd type="none" w="sm" len="sm"/>
            </a:ln>
          </p:spPr>
        </p:cxnSp>
        <p:sp>
          <p:nvSpPr>
            <p:cNvPr id="226" name="Google Shape;226;p24"/>
            <p:cNvSpPr txBox="1"/>
            <p:nvPr/>
          </p:nvSpPr>
          <p:spPr>
            <a:xfrm>
              <a:off x="6623190" y="713288"/>
              <a:ext cx="1867200" cy="1384500"/>
            </a:xfrm>
            <a:prstGeom prst="rect">
              <a:avLst/>
            </a:prstGeom>
            <a:noFill/>
            <a:ln>
              <a:noFill/>
            </a:ln>
          </p:spPr>
          <p:txBody>
            <a:bodyPr spcFirstLastPara="1" wrap="square" lIns="101750" tIns="101750" rIns="101750" bIns="101750" anchor="ctr" anchorCtr="0">
              <a:noAutofit/>
            </a:bodyPr>
            <a:lstStyle/>
            <a:p>
              <a:pPr marL="0" lvl="0" indent="0" algn="l" rtl="0">
                <a:spcBef>
                  <a:spcPts val="0"/>
                </a:spcBef>
                <a:spcAft>
                  <a:spcPts val="0"/>
                </a:spcAft>
                <a:buNone/>
              </a:pPr>
              <a:endParaRPr sz="1335" b="1">
                <a:latin typeface="Roboto"/>
                <a:ea typeface="Roboto"/>
                <a:cs typeface="Roboto"/>
                <a:sym typeface="Roboto"/>
              </a:endParaRPr>
            </a:p>
            <a:p>
              <a:pPr marL="0" lvl="0" indent="0" algn="just" rtl="0">
                <a:lnSpc>
                  <a:spcPct val="150000"/>
                </a:lnSpc>
                <a:spcBef>
                  <a:spcPts val="1000"/>
                </a:spcBef>
                <a:spcAft>
                  <a:spcPts val="0"/>
                </a:spcAft>
                <a:buNone/>
              </a:pPr>
              <a:r>
                <a:rPr lang="en-GB" sz="1200">
                  <a:solidFill>
                    <a:schemeClr val="dk1"/>
                  </a:solidFill>
                  <a:latin typeface="Times New Roman"/>
                  <a:ea typeface="Times New Roman"/>
                  <a:cs typeface="Times New Roman"/>
                  <a:sym typeface="Times New Roman"/>
                </a:rPr>
                <a:t>Equity in health care is described as a state which is not dependent on socioeconomic status, ethnicity, geographic factors or other structural determinants.</a:t>
              </a:r>
              <a:endParaRPr sz="890">
                <a:solidFill>
                  <a:schemeClr val="dk1"/>
                </a:solidFill>
                <a:latin typeface="Roboto"/>
                <a:ea typeface="Roboto"/>
                <a:cs typeface="Roboto"/>
                <a:sym typeface="Roboto"/>
              </a:endParaRPr>
            </a:p>
          </p:txBody>
        </p:sp>
        <p:sp>
          <p:nvSpPr>
            <p:cNvPr id="227" name="Google Shape;227;p24"/>
            <p:cNvSpPr/>
            <p:nvPr/>
          </p:nvSpPr>
          <p:spPr>
            <a:xfrm>
              <a:off x="6427830" y="1493307"/>
              <a:ext cx="198600" cy="198300"/>
            </a:xfrm>
            <a:prstGeom prst="ellipse">
              <a:avLst/>
            </a:prstGeom>
            <a:solidFill>
              <a:srgbClr val="0B713F"/>
            </a:solidFill>
            <a:ln>
              <a:noFill/>
            </a:ln>
          </p:spPr>
          <p:txBody>
            <a:bodyPr spcFirstLastPara="1" wrap="square" lIns="101750" tIns="101750" rIns="101750" bIns="101750" anchor="ctr" anchorCtr="0">
              <a:noAutofit/>
            </a:bodyPr>
            <a:lstStyle/>
            <a:p>
              <a:pPr marL="0" lvl="0" indent="0" algn="l" rtl="0">
                <a:spcBef>
                  <a:spcPts val="0"/>
                </a:spcBef>
                <a:spcAft>
                  <a:spcPts val="0"/>
                </a:spcAft>
                <a:buNone/>
              </a:pPr>
              <a:endParaRPr/>
            </a:p>
          </p:txBody>
        </p:sp>
        <p:sp>
          <p:nvSpPr>
            <p:cNvPr id="228" name="Google Shape;228;p24"/>
            <p:cNvSpPr txBox="1"/>
            <p:nvPr/>
          </p:nvSpPr>
          <p:spPr>
            <a:xfrm>
              <a:off x="6402820" y="1436790"/>
              <a:ext cx="247500" cy="312900"/>
            </a:xfrm>
            <a:prstGeom prst="rect">
              <a:avLst/>
            </a:prstGeom>
            <a:noFill/>
            <a:ln>
              <a:noFill/>
            </a:ln>
          </p:spPr>
          <p:txBody>
            <a:bodyPr spcFirstLastPara="1" wrap="square" lIns="101750" tIns="101750" rIns="101750" bIns="101750" anchor="t" anchorCtr="0">
              <a:noAutofit/>
            </a:bodyPr>
            <a:lstStyle/>
            <a:p>
              <a:pPr marL="0" lvl="0" indent="0" algn="ctr" rtl="0">
                <a:spcBef>
                  <a:spcPts val="0"/>
                </a:spcBef>
                <a:spcAft>
                  <a:spcPts val="1781"/>
                </a:spcAft>
                <a:buNone/>
              </a:pPr>
              <a:r>
                <a:rPr lang="en-GB" sz="890">
                  <a:solidFill>
                    <a:srgbClr val="FFFFFF"/>
                  </a:solidFill>
                  <a:latin typeface="Roboto"/>
                  <a:ea typeface="Roboto"/>
                  <a:cs typeface="Roboto"/>
                  <a:sym typeface="Roboto"/>
                </a:rPr>
                <a:t>1</a:t>
              </a:r>
              <a:endParaRPr sz="890">
                <a:solidFill>
                  <a:srgbClr val="FFFFFF"/>
                </a:solidFill>
                <a:latin typeface="Roboto"/>
                <a:ea typeface="Roboto"/>
                <a:cs typeface="Roboto"/>
                <a:sym typeface="Roboto"/>
              </a:endParaRPr>
            </a:p>
          </p:txBody>
        </p:sp>
      </p:grpSp>
      <p:grpSp>
        <p:nvGrpSpPr>
          <p:cNvPr id="229" name="Google Shape;229;p24"/>
          <p:cNvGrpSpPr/>
          <p:nvPr/>
        </p:nvGrpSpPr>
        <p:grpSpPr>
          <a:xfrm>
            <a:off x="2684554" y="969339"/>
            <a:ext cx="3911985" cy="3619479"/>
            <a:chOff x="2991269" y="1153325"/>
            <a:chExt cx="3514811" cy="3252003"/>
          </a:xfrm>
        </p:grpSpPr>
        <p:sp>
          <p:nvSpPr>
            <p:cNvPr id="230" name="Google Shape;230;p24"/>
            <p:cNvSpPr/>
            <p:nvPr/>
          </p:nvSpPr>
          <p:spPr>
            <a:xfrm>
              <a:off x="3477586" y="2585458"/>
              <a:ext cx="2541910" cy="950456"/>
            </a:xfrm>
            <a:custGeom>
              <a:avLst/>
              <a:gdLst/>
              <a:ahLst/>
              <a:cxnLst/>
              <a:rect l="l" t="t" r="r" b="b"/>
              <a:pathLst>
                <a:path w="126826" h="43529" extrusionOk="0">
                  <a:moveTo>
                    <a:pt x="0" y="20002"/>
                  </a:moveTo>
                  <a:lnTo>
                    <a:pt x="63389" y="43529"/>
                  </a:lnTo>
                  <a:lnTo>
                    <a:pt x="126826" y="19907"/>
                  </a:lnTo>
                  <a:lnTo>
                    <a:pt x="63580" y="0"/>
                  </a:lnTo>
                  <a:close/>
                </a:path>
              </a:pathLst>
            </a:custGeom>
            <a:solidFill>
              <a:srgbClr val="D9D9D9"/>
            </a:solidFill>
            <a:ln>
              <a:noFill/>
            </a:ln>
          </p:spPr>
          <p:txBody>
            <a:bodyPr/>
            <a:lstStyle/>
            <a:p>
              <a:endParaRPr lang="en-US"/>
            </a:p>
          </p:txBody>
        </p:sp>
        <p:sp>
          <p:nvSpPr>
            <p:cNvPr id="231" name="Google Shape;231;p24"/>
            <p:cNvSpPr/>
            <p:nvPr/>
          </p:nvSpPr>
          <p:spPr>
            <a:xfrm>
              <a:off x="2991269" y="3020977"/>
              <a:ext cx="1758228" cy="1384350"/>
            </a:xfrm>
            <a:custGeom>
              <a:avLst/>
              <a:gdLst/>
              <a:ahLst/>
              <a:cxnLst/>
              <a:rect l="l" t="t" r="r" b="b"/>
              <a:pathLst>
                <a:path w="87725" h="63817" extrusionOk="0">
                  <a:moveTo>
                    <a:pt x="24288" y="0"/>
                  </a:moveTo>
                  <a:lnTo>
                    <a:pt x="0" y="29908"/>
                  </a:lnTo>
                  <a:lnTo>
                    <a:pt x="87725" y="63817"/>
                  </a:lnTo>
                  <a:lnTo>
                    <a:pt x="87725" y="42291"/>
                  </a:lnTo>
                  <a:lnTo>
                    <a:pt x="87725" y="23526"/>
                  </a:lnTo>
                  <a:close/>
                </a:path>
              </a:pathLst>
            </a:custGeom>
            <a:solidFill>
              <a:srgbClr val="085630"/>
            </a:solidFill>
            <a:ln>
              <a:noFill/>
            </a:ln>
          </p:spPr>
          <p:txBody>
            <a:bodyPr/>
            <a:lstStyle/>
            <a:p>
              <a:endParaRPr lang="en-US"/>
            </a:p>
          </p:txBody>
        </p:sp>
        <p:sp>
          <p:nvSpPr>
            <p:cNvPr id="232" name="Google Shape;232;p24"/>
            <p:cNvSpPr/>
            <p:nvPr/>
          </p:nvSpPr>
          <p:spPr>
            <a:xfrm flipH="1">
              <a:off x="4747852" y="3020977"/>
              <a:ext cx="1758228" cy="1384350"/>
            </a:xfrm>
            <a:custGeom>
              <a:avLst/>
              <a:gdLst/>
              <a:ahLst/>
              <a:cxnLst/>
              <a:rect l="l" t="t" r="r" b="b"/>
              <a:pathLst>
                <a:path w="87725" h="63817" extrusionOk="0">
                  <a:moveTo>
                    <a:pt x="24288" y="0"/>
                  </a:moveTo>
                  <a:lnTo>
                    <a:pt x="0" y="29908"/>
                  </a:lnTo>
                  <a:lnTo>
                    <a:pt x="87725" y="63817"/>
                  </a:lnTo>
                  <a:lnTo>
                    <a:pt x="87725" y="42291"/>
                  </a:lnTo>
                  <a:lnTo>
                    <a:pt x="87725" y="23526"/>
                  </a:lnTo>
                  <a:close/>
                </a:path>
              </a:pathLst>
            </a:custGeom>
            <a:solidFill>
              <a:srgbClr val="0E9453"/>
            </a:solidFill>
            <a:ln>
              <a:noFill/>
            </a:ln>
          </p:spPr>
          <p:txBody>
            <a:bodyPr/>
            <a:lstStyle/>
            <a:p>
              <a:endParaRPr lang="en-US"/>
            </a:p>
          </p:txBody>
        </p:sp>
        <p:sp>
          <p:nvSpPr>
            <p:cNvPr id="233" name="Google Shape;233;p24"/>
            <p:cNvSpPr/>
            <p:nvPr/>
          </p:nvSpPr>
          <p:spPr>
            <a:xfrm>
              <a:off x="3969199" y="2001324"/>
              <a:ext cx="1565850" cy="585863"/>
            </a:xfrm>
            <a:custGeom>
              <a:avLst/>
              <a:gdLst/>
              <a:ahLst/>
              <a:cxnLst/>
              <a:rect l="l" t="t" r="r" b="b"/>
              <a:pathLst>
                <a:path w="24053" h="8150" extrusionOk="0">
                  <a:moveTo>
                    <a:pt x="0" y="3827"/>
                  </a:moveTo>
                  <a:lnTo>
                    <a:pt x="11976" y="8150"/>
                  </a:lnTo>
                  <a:lnTo>
                    <a:pt x="24053" y="3827"/>
                  </a:lnTo>
                  <a:lnTo>
                    <a:pt x="12126" y="0"/>
                  </a:lnTo>
                  <a:close/>
                </a:path>
              </a:pathLst>
            </a:custGeom>
            <a:solidFill>
              <a:srgbClr val="D9D9D9"/>
            </a:solidFill>
            <a:ln>
              <a:noFill/>
            </a:ln>
          </p:spPr>
          <p:txBody>
            <a:bodyPr/>
            <a:lstStyle/>
            <a:p>
              <a:endParaRPr lang="en-US"/>
            </a:p>
          </p:txBody>
        </p:sp>
        <p:sp>
          <p:nvSpPr>
            <p:cNvPr id="234" name="Google Shape;234;p24"/>
            <p:cNvSpPr/>
            <p:nvPr/>
          </p:nvSpPr>
          <p:spPr>
            <a:xfrm>
              <a:off x="3563255" y="2275837"/>
              <a:ext cx="1189300" cy="1015326"/>
            </a:xfrm>
            <a:custGeom>
              <a:avLst/>
              <a:gdLst/>
              <a:ahLst/>
              <a:cxnLst/>
              <a:rect l="l" t="t" r="r" b="b"/>
              <a:pathLst>
                <a:path w="18238" h="14114" extrusionOk="0">
                  <a:moveTo>
                    <a:pt x="6262" y="0"/>
                  </a:moveTo>
                  <a:lnTo>
                    <a:pt x="18238" y="4324"/>
                  </a:lnTo>
                  <a:lnTo>
                    <a:pt x="18238" y="14114"/>
                  </a:lnTo>
                  <a:lnTo>
                    <a:pt x="0" y="7554"/>
                  </a:lnTo>
                  <a:close/>
                </a:path>
              </a:pathLst>
            </a:custGeom>
            <a:solidFill>
              <a:srgbClr val="085630"/>
            </a:solidFill>
            <a:ln>
              <a:noFill/>
            </a:ln>
          </p:spPr>
          <p:txBody>
            <a:bodyPr/>
            <a:lstStyle/>
            <a:p>
              <a:endParaRPr lang="en-US"/>
            </a:p>
          </p:txBody>
        </p:sp>
        <p:sp>
          <p:nvSpPr>
            <p:cNvPr id="235" name="Google Shape;235;p24"/>
            <p:cNvSpPr/>
            <p:nvPr/>
          </p:nvSpPr>
          <p:spPr>
            <a:xfrm flipH="1">
              <a:off x="4749365" y="2275837"/>
              <a:ext cx="1189300" cy="1015326"/>
            </a:xfrm>
            <a:custGeom>
              <a:avLst/>
              <a:gdLst/>
              <a:ahLst/>
              <a:cxnLst/>
              <a:rect l="l" t="t" r="r" b="b"/>
              <a:pathLst>
                <a:path w="18238" h="14114" extrusionOk="0">
                  <a:moveTo>
                    <a:pt x="6262" y="0"/>
                  </a:moveTo>
                  <a:lnTo>
                    <a:pt x="18238" y="4324"/>
                  </a:lnTo>
                  <a:lnTo>
                    <a:pt x="18238" y="14114"/>
                  </a:lnTo>
                  <a:lnTo>
                    <a:pt x="0" y="7554"/>
                  </a:lnTo>
                  <a:close/>
                </a:path>
              </a:pathLst>
            </a:custGeom>
            <a:solidFill>
              <a:srgbClr val="0B7743"/>
            </a:solidFill>
            <a:ln>
              <a:noFill/>
            </a:ln>
          </p:spPr>
          <p:txBody>
            <a:bodyPr/>
            <a:lstStyle/>
            <a:p>
              <a:endParaRPr lang="en-US"/>
            </a:p>
          </p:txBody>
        </p:sp>
        <p:sp>
          <p:nvSpPr>
            <p:cNvPr id="236" name="Google Shape;236;p24"/>
            <p:cNvSpPr/>
            <p:nvPr/>
          </p:nvSpPr>
          <p:spPr>
            <a:xfrm>
              <a:off x="4059061" y="1153325"/>
              <a:ext cx="693508" cy="1201140"/>
            </a:xfrm>
            <a:custGeom>
              <a:avLst/>
              <a:gdLst/>
              <a:ahLst/>
              <a:cxnLst/>
              <a:rect l="l" t="t" r="r" b="b"/>
              <a:pathLst>
                <a:path w="10635" h="16697" extrusionOk="0">
                  <a:moveTo>
                    <a:pt x="10635" y="0"/>
                  </a:moveTo>
                  <a:lnTo>
                    <a:pt x="0" y="12722"/>
                  </a:lnTo>
                  <a:lnTo>
                    <a:pt x="10635" y="16697"/>
                  </a:lnTo>
                  <a:close/>
                </a:path>
              </a:pathLst>
            </a:custGeom>
            <a:solidFill>
              <a:srgbClr val="085630"/>
            </a:solidFill>
            <a:ln>
              <a:noFill/>
            </a:ln>
          </p:spPr>
          <p:txBody>
            <a:bodyPr/>
            <a:lstStyle/>
            <a:p>
              <a:endParaRPr lang="en-US"/>
            </a:p>
          </p:txBody>
        </p:sp>
        <p:sp>
          <p:nvSpPr>
            <p:cNvPr id="237" name="Google Shape;237;p24"/>
            <p:cNvSpPr/>
            <p:nvPr/>
          </p:nvSpPr>
          <p:spPr>
            <a:xfrm flipH="1">
              <a:off x="4749350" y="1153325"/>
              <a:ext cx="693508" cy="1201140"/>
            </a:xfrm>
            <a:custGeom>
              <a:avLst/>
              <a:gdLst/>
              <a:ahLst/>
              <a:cxnLst/>
              <a:rect l="l" t="t" r="r" b="b"/>
              <a:pathLst>
                <a:path w="10635" h="16697" extrusionOk="0">
                  <a:moveTo>
                    <a:pt x="10635" y="0"/>
                  </a:moveTo>
                  <a:lnTo>
                    <a:pt x="0" y="12722"/>
                  </a:lnTo>
                  <a:lnTo>
                    <a:pt x="10635" y="16697"/>
                  </a:lnTo>
                  <a:close/>
                </a:path>
              </a:pathLst>
            </a:custGeom>
            <a:solidFill>
              <a:srgbClr val="0B713F"/>
            </a:solidFill>
            <a:ln>
              <a:noFill/>
            </a:ln>
          </p:spPr>
          <p:txBody>
            <a:bodyPr/>
            <a:lstStyle/>
            <a:p>
              <a:endParaRPr lang="en-US"/>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Conclusion</a:t>
            </a:r>
            <a:endParaRPr b="1">
              <a:latin typeface="Times New Roman"/>
              <a:ea typeface="Times New Roman"/>
              <a:cs typeface="Times New Roman"/>
              <a:sym typeface="Times New Roman"/>
            </a:endParaRPr>
          </a:p>
        </p:txBody>
      </p:sp>
      <p:sp>
        <p:nvSpPr>
          <p:cNvPr id="243" name="Google Shape;243;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36550" algn="just" rtl="0">
              <a:lnSpc>
                <a:spcPct val="150000"/>
              </a:lnSpc>
              <a:spcBef>
                <a:spcPts val="100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Health, well-being and sustainable development are increasing in popularity in modern health and social care policy.</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biopsychosocial model and social determinants of health have transformed the understanding of health and formed the UK policy of prevention, integration, and sustainability in the long term.</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initiatives are  integrated care systems, public health campaigns and community-based programmes to closing the gap through systemic reform in the long-term. </a:t>
            </a:r>
            <a:endParaRPr sz="17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2300">
              <a:solidFill>
                <a:schemeClr val="dk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26"/>
          <p:cNvSpPr txBox="1">
            <a:spLocks noGrp="1"/>
          </p:cNvSpPr>
          <p:nvPr>
            <p:ph type="title"/>
          </p:nvPr>
        </p:nvSpPr>
        <p:spPr>
          <a:xfrm>
            <a:off x="311700" y="21735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249" name="Google Shape;249;p26"/>
          <p:cNvSpPr txBox="1">
            <a:spLocks noGrp="1"/>
          </p:cNvSpPr>
          <p:nvPr>
            <p:ph type="body" idx="1"/>
          </p:nvPr>
        </p:nvSpPr>
        <p:spPr>
          <a:xfrm>
            <a:off x="241650" y="790050"/>
            <a:ext cx="8660700" cy="4044900"/>
          </a:xfrm>
          <a:prstGeom prst="rect">
            <a:avLst/>
          </a:prstGeom>
        </p:spPr>
        <p:txBody>
          <a:bodyPr spcFirstLastPara="1" wrap="square" lIns="91425" tIns="91425" rIns="91425" bIns="91425" anchor="t" anchorCtr="0">
            <a:noAutofit/>
          </a:bodyPr>
          <a:lstStyle/>
          <a:p>
            <a:pPr marL="0" lvl="0" indent="0" algn="just" rtl="0">
              <a:lnSpc>
                <a:spcPct val="130000"/>
              </a:lnSpc>
              <a:spcBef>
                <a:spcPts val="1000"/>
              </a:spcBef>
              <a:spcAft>
                <a:spcPts val="0"/>
              </a:spcAft>
              <a:buNone/>
            </a:pPr>
            <a:r>
              <a:rPr lang="en-GB" sz="600" dirty="0" err="1">
                <a:solidFill>
                  <a:schemeClr val="dk1"/>
                </a:solidFill>
                <a:latin typeface="Times New Roman"/>
                <a:ea typeface="Times New Roman"/>
                <a:cs typeface="Times New Roman"/>
                <a:sym typeface="Times New Roman"/>
              </a:rPr>
              <a:t>Bafunno</a:t>
            </a:r>
            <a:r>
              <a:rPr lang="en-GB" sz="600" dirty="0">
                <a:solidFill>
                  <a:schemeClr val="dk1"/>
                </a:solidFill>
                <a:latin typeface="Times New Roman"/>
                <a:ea typeface="Times New Roman"/>
                <a:cs typeface="Times New Roman"/>
                <a:sym typeface="Times New Roman"/>
              </a:rPr>
              <a:t>, D., Catino, A., Lamorgese, V., Del Bene, G., Longo, V., Montrone, M., Pesola, F., </a:t>
            </a:r>
            <a:r>
              <a:rPr lang="en-GB" sz="600" dirty="0" err="1">
                <a:solidFill>
                  <a:schemeClr val="dk1"/>
                </a:solidFill>
                <a:latin typeface="Times New Roman"/>
                <a:ea typeface="Times New Roman"/>
                <a:cs typeface="Times New Roman"/>
                <a:sym typeface="Times New Roman"/>
              </a:rPr>
              <a:t>Pizzutilo</a:t>
            </a:r>
            <a:r>
              <a:rPr lang="en-GB" sz="600" dirty="0">
                <a:solidFill>
                  <a:schemeClr val="dk1"/>
                </a:solidFill>
                <a:latin typeface="Times New Roman"/>
                <a:ea typeface="Times New Roman"/>
                <a:cs typeface="Times New Roman"/>
                <a:sym typeface="Times New Roman"/>
              </a:rPr>
              <a:t>, P., Cassiano, S., Mastrandrea, A. and Ricci, D. (2020) ‘Impact of tobacco control interventions on smoking initiation, cessation, and prevalence: a systematic review’, </a:t>
            </a:r>
            <a:r>
              <a:rPr lang="en-GB" sz="600" i="1" dirty="0">
                <a:solidFill>
                  <a:schemeClr val="dk1"/>
                </a:solidFill>
                <a:latin typeface="Times New Roman"/>
                <a:ea typeface="Times New Roman"/>
                <a:cs typeface="Times New Roman"/>
                <a:sym typeface="Times New Roman"/>
              </a:rPr>
              <a:t>Journal of Thoracic Disease</a:t>
            </a:r>
            <a:r>
              <a:rPr lang="en-GB" sz="600" dirty="0">
                <a:solidFill>
                  <a:schemeClr val="dk1"/>
                </a:solidFill>
                <a:latin typeface="Times New Roman"/>
                <a:ea typeface="Times New Roman"/>
                <a:cs typeface="Times New Roman"/>
                <a:sym typeface="Times New Roman"/>
              </a:rPr>
              <a:t>, 12(7), p.3844.</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Better Health Channel (2022). </a:t>
            </a:r>
            <a:r>
              <a:rPr lang="en-GB" sz="600" i="1" dirty="0">
                <a:solidFill>
                  <a:schemeClr val="dk1"/>
                </a:solidFill>
                <a:latin typeface="Times New Roman"/>
                <a:ea typeface="Times New Roman"/>
                <a:cs typeface="Times New Roman"/>
                <a:sym typeface="Times New Roman"/>
              </a:rPr>
              <a:t>Wellbeing</a:t>
            </a:r>
            <a:r>
              <a:rPr lang="en-GB" sz="600" dirty="0">
                <a:solidFill>
                  <a:schemeClr val="dk1"/>
                </a:solidFill>
                <a:latin typeface="Times New Roman"/>
                <a:ea typeface="Times New Roman"/>
                <a:cs typeface="Times New Roman"/>
                <a:sym typeface="Times New Roman"/>
              </a:rPr>
              <a:t>. Available at: </a:t>
            </a:r>
            <a:r>
              <a:rPr lang="en-GB" sz="600" u="sng" dirty="0">
                <a:solidFill>
                  <a:schemeClr val="dk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https://www.betterhealth.vic.gov.au/health/healthyliving/wellbeing</a:t>
            </a:r>
            <a:r>
              <a:rPr lang="en-GB" sz="600" dirty="0">
                <a:solidFill>
                  <a:schemeClr val="dk1"/>
                </a:solidFill>
                <a:latin typeface="Times New Roman"/>
                <a:ea typeface="Times New Roman"/>
                <a:cs typeface="Times New Roman"/>
                <a:sym typeface="Times New Roman"/>
              </a:rPr>
              <a:t> (Accessed: 10 February 2026). </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Black, G.B., Khalid, A.F., </a:t>
            </a:r>
            <a:r>
              <a:rPr lang="en-GB" sz="600" dirty="0" err="1">
                <a:solidFill>
                  <a:schemeClr val="dk1"/>
                </a:solidFill>
                <a:latin typeface="Times New Roman"/>
                <a:ea typeface="Times New Roman"/>
                <a:cs typeface="Times New Roman"/>
                <a:sym typeface="Times New Roman"/>
              </a:rPr>
              <a:t>Lyratzopoulos</a:t>
            </a:r>
            <a:r>
              <a:rPr lang="en-GB" sz="600" dirty="0">
                <a:solidFill>
                  <a:schemeClr val="dk1"/>
                </a:solidFill>
                <a:latin typeface="Times New Roman"/>
                <a:ea typeface="Times New Roman"/>
                <a:cs typeface="Times New Roman"/>
                <a:sym typeface="Times New Roman"/>
              </a:rPr>
              <a:t>, G., Duffy, S.W., Nicholson, B.D. and Fulop, N.J. (2025) ‘Exploring the policy implementation of a holistic approach to cancer investigation in non-specific symptom pathways in England: An ethnographic study’, </a:t>
            </a:r>
            <a:r>
              <a:rPr lang="en-GB" sz="600" i="1" dirty="0">
                <a:solidFill>
                  <a:schemeClr val="dk1"/>
                </a:solidFill>
                <a:latin typeface="Times New Roman"/>
                <a:ea typeface="Times New Roman"/>
                <a:cs typeface="Times New Roman"/>
                <a:sym typeface="Times New Roman"/>
              </a:rPr>
              <a:t>Journal of Health Services Research &amp; Policy</a:t>
            </a:r>
            <a:r>
              <a:rPr lang="en-GB" sz="600" dirty="0">
                <a:solidFill>
                  <a:schemeClr val="dk1"/>
                </a:solidFill>
                <a:latin typeface="Times New Roman"/>
                <a:ea typeface="Times New Roman"/>
                <a:cs typeface="Times New Roman"/>
                <a:sym typeface="Times New Roman"/>
              </a:rPr>
              <a:t>, 30(1), pp.21-30.</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err="1">
                <a:solidFill>
                  <a:schemeClr val="dk1"/>
                </a:solidFill>
                <a:latin typeface="Times New Roman"/>
                <a:ea typeface="Times New Roman"/>
                <a:cs typeface="Times New Roman"/>
                <a:sym typeface="Times New Roman"/>
              </a:rPr>
              <a:t>Chandrakar</a:t>
            </a:r>
            <a:r>
              <a:rPr lang="en-GB" sz="600" dirty="0">
                <a:solidFill>
                  <a:schemeClr val="dk1"/>
                </a:solidFill>
                <a:latin typeface="Times New Roman"/>
                <a:ea typeface="Times New Roman"/>
                <a:cs typeface="Times New Roman"/>
                <a:sym typeface="Times New Roman"/>
              </a:rPr>
              <a:t>, M. (2024) ‘Telehealth and digital tools enhancing healthcare access in rural systems’, </a:t>
            </a:r>
            <a:r>
              <a:rPr lang="en-GB" sz="600" i="1" dirty="0">
                <a:solidFill>
                  <a:schemeClr val="dk1"/>
                </a:solidFill>
                <a:latin typeface="Times New Roman"/>
                <a:ea typeface="Times New Roman"/>
                <a:cs typeface="Times New Roman"/>
                <a:sym typeface="Times New Roman"/>
              </a:rPr>
              <a:t>Discover Public Health</a:t>
            </a:r>
            <a:r>
              <a:rPr lang="en-GB" sz="600" dirty="0">
                <a:solidFill>
                  <a:schemeClr val="dk1"/>
                </a:solidFill>
                <a:latin typeface="Times New Roman"/>
                <a:ea typeface="Times New Roman"/>
                <a:cs typeface="Times New Roman"/>
                <a:sym typeface="Times New Roman"/>
              </a:rPr>
              <a:t>, 21(1), p.144.</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Fuller, J. (2017) ‘The new medical model: a renewed challenge for biomedicine’, </a:t>
            </a:r>
            <a:r>
              <a:rPr lang="en-GB" sz="600" i="1" dirty="0" err="1">
                <a:solidFill>
                  <a:schemeClr val="dk1"/>
                </a:solidFill>
                <a:latin typeface="Times New Roman"/>
                <a:ea typeface="Times New Roman"/>
                <a:cs typeface="Times New Roman"/>
                <a:sym typeface="Times New Roman"/>
              </a:rPr>
              <a:t>Cmaj</a:t>
            </a:r>
            <a:r>
              <a:rPr lang="en-GB" sz="600" dirty="0">
                <a:solidFill>
                  <a:schemeClr val="dk1"/>
                </a:solidFill>
                <a:latin typeface="Times New Roman"/>
                <a:ea typeface="Times New Roman"/>
                <a:cs typeface="Times New Roman"/>
                <a:sym typeface="Times New Roman"/>
              </a:rPr>
              <a:t>, 189(17), pp.E640-E641.</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International Institute for Sustainable Development (2022). </a:t>
            </a:r>
            <a:r>
              <a:rPr lang="en-GB" sz="600" i="1" dirty="0">
                <a:solidFill>
                  <a:schemeClr val="dk1"/>
                </a:solidFill>
                <a:latin typeface="Times New Roman"/>
                <a:ea typeface="Times New Roman"/>
                <a:cs typeface="Times New Roman"/>
                <a:sym typeface="Times New Roman"/>
              </a:rPr>
              <a:t>Sustainable Development</a:t>
            </a:r>
            <a:r>
              <a:rPr lang="en-GB" sz="600" dirty="0">
                <a:solidFill>
                  <a:schemeClr val="dk1"/>
                </a:solidFill>
                <a:latin typeface="Times New Roman"/>
                <a:ea typeface="Times New Roman"/>
                <a:cs typeface="Times New Roman"/>
                <a:sym typeface="Times New Roman"/>
              </a:rPr>
              <a:t>. [online] IISD. Available at: </a:t>
            </a:r>
            <a:r>
              <a:rPr lang="en-GB" sz="600" u="sng" dirty="0">
                <a:solidFill>
                  <a:schemeClr val="dk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https://www.iisd.org/mission-and-goals/sustainable-development</a:t>
            </a:r>
            <a:r>
              <a:rPr lang="en-GB" sz="600" dirty="0">
                <a:solidFill>
                  <a:schemeClr val="dk1"/>
                </a:solidFill>
                <a:latin typeface="Times New Roman"/>
                <a:ea typeface="Times New Roman"/>
                <a:cs typeface="Times New Roman"/>
                <a:sym typeface="Times New Roman"/>
              </a:rPr>
              <a:t> (Accessed: 10 February 2026). </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Lindgren, E.C., Liveng, A. and Torp, S. (2025) ‘Sustainability and the impact on health and wellbeing’, </a:t>
            </a:r>
            <a:r>
              <a:rPr lang="en-GB" sz="600" i="1" dirty="0">
                <a:solidFill>
                  <a:schemeClr val="dk1"/>
                </a:solidFill>
                <a:latin typeface="Times New Roman"/>
                <a:ea typeface="Times New Roman"/>
                <a:cs typeface="Times New Roman"/>
                <a:sym typeface="Times New Roman"/>
              </a:rPr>
              <a:t>Scandinavian journal of public health</a:t>
            </a:r>
            <a:r>
              <a:rPr lang="en-GB" sz="600" dirty="0">
                <a:solidFill>
                  <a:schemeClr val="dk1"/>
                </a:solidFill>
                <a:latin typeface="Times New Roman"/>
                <a:ea typeface="Times New Roman"/>
                <a:cs typeface="Times New Roman"/>
                <a:sym typeface="Times New Roman"/>
              </a:rPr>
              <a:t>, 53(1_suppl), pp.1-6.</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Lugg, W. (2022) ‘The biopsychosocial model–history, controversy and Engel’, </a:t>
            </a:r>
            <a:r>
              <a:rPr lang="en-GB" sz="600" i="1" dirty="0">
                <a:solidFill>
                  <a:schemeClr val="dk1"/>
                </a:solidFill>
                <a:latin typeface="Times New Roman"/>
                <a:ea typeface="Times New Roman"/>
                <a:cs typeface="Times New Roman"/>
                <a:sym typeface="Times New Roman"/>
              </a:rPr>
              <a:t>Australasian Psychiatry</a:t>
            </a:r>
            <a:r>
              <a:rPr lang="en-GB" sz="600" dirty="0">
                <a:solidFill>
                  <a:schemeClr val="dk1"/>
                </a:solidFill>
                <a:latin typeface="Times New Roman"/>
                <a:ea typeface="Times New Roman"/>
                <a:cs typeface="Times New Roman"/>
                <a:sym typeface="Times New Roman"/>
              </a:rPr>
              <a:t>, 30(1), pp.55-59.</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err="1">
                <a:solidFill>
                  <a:schemeClr val="dk1"/>
                </a:solidFill>
                <a:latin typeface="Times New Roman"/>
                <a:ea typeface="Times New Roman"/>
                <a:cs typeface="Times New Roman"/>
                <a:sym typeface="Times New Roman"/>
              </a:rPr>
              <a:t>Maniatopoulos</a:t>
            </a:r>
            <a:r>
              <a:rPr lang="en-GB" sz="600" dirty="0">
                <a:solidFill>
                  <a:schemeClr val="dk1"/>
                </a:solidFill>
                <a:latin typeface="Times New Roman"/>
                <a:ea typeface="Times New Roman"/>
                <a:cs typeface="Times New Roman"/>
                <a:sym typeface="Times New Roman"/>
              </a:rPr>
              <a:t>, G., Hunter, D.J., Erskine, J. and Hudson, B. (2020) ‘Large-scale health system transformation in the United Kingdom: Implementing the new care models in the NHS’, </a:t>
            </a:r>
            <a:r>
              <a:rPr lang="en-GB" sz="600" i="1" dirty="0">
                <a:solidFill>
                  <a:schemeClr val="dk1"/>
                </a:solidFill>
                <a:latin typeface="Times New Roman"/>
                <a:ea typeface="Times New Roman"/>
                <a:cs typeface="Times New Roman"/>
                <a:sym typeface="Times New Roman"/>
              </a:rPr>
              <a:t>Journal of Health Organization and Management</a:t>
            </a:r>
            <a:r>
              <a:rPr lang="en-GB" sz="600" dirty="0">
                <a:solidFill>
                  <a:schemeClr val="dk1"/>
                </a:solidFill>
                <a:latin typeface="Times New Roman"/>
                <a:ea typeface="Times New Roman"/>
                <a:cs typeface="Times New Roman"/>
                <a:sym typeface="Times New Roman"/>
              </a:rPr>
              <a:t>, 34(3), pp.325-344.</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McDade, K.K., Mao, W., </a:t>
            </a:r>
            <a:r>
              <a:rPr lang="en-GB" sz="600" dirty="0" err="1">
                <a:solidFill>
                  <a:schemeClr val="dk1"/>
                </a:solidFill>
                <a:latin typeface="Times New Roman"/>
                <a:ea typeface="Times New Roman"/>
                <a:cs typeface="Times New Roman"/>
                <a:sym typeface="Times New Roman"/>
              </a:rPr>
              <a:t>Prizzon</a:t>
            </a:r>
            <a:r>
              <a:rPr lang="en-GB" sz="600" dirty="0">
                <a:solidFill>
                  <a:schemeClr val="dk1"/>
                </a:solidFill>
                <a:latin typeface="Times New Roman"/>
                <a:ea typeface="Times New Roman"/>
                <a:cs typeface="Times New Roman"/>
                <a:sym typeface="Times New Roman"/>
              </a:rPr>
              <a:t>, A., Huang, R.W. and </a:t>
            </a:r>
            <a:r>
              <a:rPr lang="en-GB" sz="600" dirty="0" err="1">
                <a:solidFill>
                  <a:schemeClr val="dk1"/>
                </a:solidFill>
                <a:latin typeface="Times New Roman"/>
                <a:ea typeface="Times New Roman"/>
                <a:cs typeface="Times New Roman"/>
                <a:sym typeface="Times New Roman"/>
              </a:rPr>
              <a:t>Ogbuoji</a:t>
            </a:r>
            <a:r>
              <a:rPr lang="en-GB" sz="600" dirty="0">
                <a:solidFill>
                  <a:schemeClr val="dk1"/>
                </a:solidFill>
                <a:latin typeface="Times New Roman"/>
                <a:ea typeface="Times New Roman"/>
                <a:cs typeface="Times New Roman"/>
                <a:sym typeface="Times New Roman"/>
              </a:rPr>
              <a:t>, O. (2023) ‘United Kingdom aid cuts: implications for financing health systems’, </a:t>
            </a:r>
            <a:r>
              <a:rPr lang="en-GB" sz="600" i="1" dirty="0">
                <a:solidFill>
                  <a:schemeClr val="dk1"/>
                </a:solidFill>
                <a:latin typeface="Times New Roman"/>
                <a:ea typeface="Times New Roman"/>
                <a:cs typeface="Times New Roman"/>
                <a:sym typeface="Times New Roman"/>
              </a:rPr>
              <a:t>Frontiers in Public Health</a:t>
            </a:r>
            <a:r>
              <a:rPr lang="en-GB" sz="600" dirty="0">
                <a:solidFill>
                  <a:schemeClr val="dk1"/>
                </a:solidFill>
                <a:latin typeface="Times New Roman"/>
                <a:ea typeface="Times New Roman"/>
                <a:cs typeface="Times New Roman"/>
                <a:sym typeface="Times New Roman"/>
              </a:rPr>
              <a:t>, 11, p.1096224.</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NHS England (2019). </a:t>
            </a:r>
            <a:r>
              <a:rPr lang="en-GB" sz="600" i="1" dirty="0">
                <a:solidFill>
                  <a:schemeClr val="dk1"/>
                </a:solidFill>
                <a:latin typeface="Times New Roman"/>
                <a:ea typeface="Times New Roman"/>
                <a:cs typeface="Times New Roman"/>
                <a:sym typeface="Times New Roman"/>
              </a:rPr>
              <a:t>NHS England» NHS Long Term Plan to tackle major killer conditions and save up to half a million lives</a:t>
            </a:r>
            <a:r>
              <a:rPr lang="en-GB" sz="600" dirty="0">
                <a:solidFill>
                  <a:schemeClr val="dk1"/>
                </a:solidFill>
                <a:latin typeface="Times New Roman"/>
                <a:ea typeface="Times New Roman"/>
                <a:cs typeface="Times New Roman"/>
                <a:sym typeface="Times New Roman"/>
              </a:rPr>
              <a:t>. [online] England.nhs.uk. Available at: </a:t>
            </a:r>
            <a:r>
              <a:rPr lang="en-GB" sz="600" u="sng" dirty="0">
                <a:solidFill>
                  <a:schemeClr val="dk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https://www.england.nhs.uk/2019/01/long-term-plan/</a:t>
            </a:r>
            <a:r>
              <a:rPr lang="en-GB" sz="600" dirty="0">
                <a:solidFill>
                  <a:schemeClr val="dk1"/>
                </a:solidFill>
                <a:latin typeface="Times New Roman"/>
                <a:ea typeface="Times New Roman"/>
                <a:cs typeface="Times New Roman"/>
                <a:sym typeface="Times New Roman"/>
              </a:rPr>
              <a:t> (Accessed: 10 February 2026). </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NHS England (2022) </a:t>
            </a:r>
            <a:r>
              <a:rPr lang="en-GB" sz="600" i="1" dirty="0">
                <a:solidFill>
                  <a:schemeClr val="dk1"/>
                </a:solidFill>
                <a:latin typeface="Times New Roman"/>
                <a:ea typeface="Times New Roman"/>
                <a:cs typeface="Times New Roman"/>
                <a:sym typeface="Times New Roman"/>
              </a:rPr>
              <a:t>Delivering a net zero NHS</a:t>
            </a:r>
            <a:r>
              <a:rPr lang="en-GB" sz="600" dirty="0">
                <a:solidFill>
                  <a:schemeClr val="dk1"/>
                </a:solidFill>
                <a:latin typeface="Times New Roman"/>
                <a:ea typeface="Times New Roman"/>
                <a:cs typeface="Times New Roman"/>
                <a:sym typeface="Times New Roman"/>
              </a:rPr>
              <a:t>. Available at: </a:t>
            </a:r>
            <a:r>
              <a:rPr lang="en-GB" sz="600" u="sng" dirty="0">
                <a:solidFill>
                  <a:schemeClr val="dk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https://www.england.nhs.uk/greenernhs/a-net-zero-nhs/</a:t>
            </a:r>
            <a:r>
              <a:rPr lang="en-GB" sz="600" dirty="0">
                <a:solidFill>
                  <a:schemeClr val="dk1"/>
                </a:solidFill>
                <a:latin typeface="Times New Roman"/>
                <a:ea typeface="Times New Roman"/>
                <a:cs typeface="Times New Roman"/>
                <a:sym typeface="Times New Roman"/>
              </a:rPr>
              <a:t> (Accessed: 11 February 2026). </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United Nations (2023) </a:t>
            </a:r>
            <a:r>
              <a:rPr lang="en-GB" sz="600" i="1" dirty="0">
                <a:solidFill>
                  <a:schemeClr val="dk1"/>
                </a:solidFill>
                <a:latin typeface="Times New Roman"/>
                <a:ea typeface="Times New Roman"/>
                <a:cs typeface="Times New Roman"/>
                <a:sym typeface="Times New Roman"/>
              </a:rPr>
              <a:t>Goal 3: Ensure healthy lives and promote well-being for all at all ages</a:t>
            </a:r>
            <a:r>
              <a:rPr lang="en-GB" sz="600" dirty="0">
                <a:solidFill>
                  <a:schemeClr val="dk1"/>
                </a:solidFill>
                <a:latin typeface="Times New Roman"/>
                <a:ea typeface="Times New Roman"/>
                <a:cs typeface="Times New Roman"/>
                <a:sym typeface="Times New Roman"/>
              </a:rPr>
              <a:t>. Available at: </a:t>
            </a:r>
            <a:r>
              <a:rPr lang="en-GB" sz="600" u="sng" dirty="0">
                <a:solidFill>
                  <a:schemeClr val="dk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https://www.un.org/sustainabledevelopment/health/</a:t>
            </a:r>
            <a:r>
              <a:rPr lang="en-GB" sz="600" dirty="0">
                <a:solidFill>
                  <a:schemeClr val="dk1"/>
                </a:solidFill>
                <a:latin typeface="Times New Roman"/>
                <a:ea typeface="Times New Roman"/>
                <a:cs typeface="Times New Roman"/>
                <a:sym typeface="Times New Roman"/>
              </a:rPr>
              <a:t> (Accessed: 11 February 2026). </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Van der Feltz-Cornelis, C., Attree, E., Heightman, M., Gabbay, M. and Allsopp, G. (2023) ‘Integrated care pathways: a new approach for integrated care systems’, </a:t>
            </a:r>
            <a:r>
              <a:rPr lang="en-GB" sz="600" i="1" dirty="0">
                <a:solidFill>
                  <a:schemeClr val="dk1"/>
                </a:solidFill>
                <a:latin typeface="Times New Roman"/>
                <a:ea typeface="Times New Roman"/>
                <a:cs typeface="Times New Roman"/>
                <a:sym typeface="Times New Roman"/>
              </a:rPr>
              <a:t>The British Journal of General Practice</a:t>
            </a:r>
            <a:r>
              <a:rPr lang="en-GB" sz="600" dirty="0">
                <a:solidFill>
                  <a:schemeClr val="dk1"/>
                </a:solidFill>
                <a:latin typeface="Times New Roman"/>
                <a:ea typeface="Times New Roman"/>
                <a:cs typeface="Times New Roman"/>
                <a:sym typeface="Times New Roman"/>
              </a:rPr>
              <a:t>, 73(734), p.422.</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Woolf, S.H. (2019) ‘Necessary but not sufficient: Why health care alone cannot improve population health and reduce health inequities’, </a:t>
            </a:r>
            <a:r>
              <a:rPr lang="en-GB" sz="600" i="1" dirty="0">
                <a:solidFill>
                  <a:schemeClr val="dk1"/>
                </a:solidFill>
                <a:latin typeface="Times New Roman"/>
                <a:ea typeface="Times New Roman"/>
                <a:cs typeface="Times New Roman"/>
                <a:sym typeface="Times New Roman"/>
              </a:rPr>
              <a:t>The Annals of Family Medicine</a:t>
            </a:r>
            <a:r>
              <a:rPr lang="en-GB" sz="600" dirty="0">
                <a:solidFill>
                  <a:schemeClr val="dk1"/>
                </a:solidFill>
                <a:latin typeface="Times New Roman"/>
                <a:ea typeface="Times New Roman"/>
                <a:cs typeface="Times New Roman"/>
                <a:sym typeface="Times New Roman"/>
              </a:rPr>
              <a:t>, 17(3), pp.196-199.</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None/>
            </a:pPr>
            <a:r>
              <a:rPr lang="en-GB" sz="600" dirty="0">
                <a:solidFill>
                  <a:schemeClr val="dk1"/>
                </a:solidFill>
                <a:latin typeface="Times New Roman"/>
                <a:ea typeface="Times New Roman"/>
                <a:cs typeface="Times New Roman"/>
                <a:sym typeface="Times New Roman"/>
              </a:rPr>
              <a:t>World Health Organization (1948). </a:t>
            </a:r>
            <a:r>
              <a:rPr lang="en-GB" sz="600" i="1" dirty="0">
                <a:solidFill>
                  <a:schemeClr val="dk1"/>
                </a:solidFill>
                <a:latin typeface="Times New Roman"/>
                <a:ea typeface="Times New Roman"/>
                <a:cs typeface="Times New Roman"/>
                <a:sym typeface="Times New Roman"/>
              </a:rPr>
              <a:t>Constitution of the world health organization</a:t>
            </a:r>
            <a:r>
              <a:rPr lang="en-GB" sz="600" dirty="0">
                <a:solidFill>
                  <a:schemeClr val="dk1"/>
                </a:solidFill>
                <a:latin typeface="Times New Roman"/>
                <a:ea typeface="Times New Roman"/>
                <a:cs typeface="Times New Roman"/>
                <a:sym typeface="Times New Roman"/>
              </a:rPr>
              <a:t>. Available at: </a:t>
            </a:r>
            <a:r>
              <a:rPr lang="en-GB" sz="600" u="sng" dirty="0">
                <a:solidFill>
                  <a:schemeClr val="dk1"/>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https://www.who.int/about/governance/constitution</a:t>
            </a:r>
            <a:r>
              <a:rPr lang="en-GB" sz="600" dirty="0">
                <a:solidFill>
                  <a:schemeClr val="dk1"/>
                </a:solidFill>
                <a:latin typeface="Times New Roman"/>
                <a:ea typeface="Times New Roman"/>
                <a:cs typeface="Times New Roman"/>
                <a:sym typeface="Times New Roman"/>
              </a:rPr>
              <a:t> (Accessed: 11 February 2026). </a:t>
            </a:r>
            <a:endParaRPr sz="600" dirty="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1200"/>
              </a:spcAft>
              <a:buNone/>
            </a:pPr>
            <a:r>
              <a:rPr lang="en-GB" sz="600" dirty="0">
                <a:solidFill>
                  <a:schemeClr val="dk1"/>
                </a:solidFill>
                <a:latin typeface="Times New Roman"/>
                <a:ea typeface="Times New Roman"/>
                <a:cs typeface="Times New Roman"/>
                <a:sym typeface="Times New Roman"/>
              </a:rPr>
              <a:t>World Health Organization (2025) </a:t>
            </a:r>
            <a:r>
              <a:rPr lang="en-GB" sz="600" i="1" dirty="0">
                <a:solidFill>
                  <a:schemeClr val="dk1"/>
                </a:solidFill>
                <a:latin typeface="Times New Roman"/>
                <a:ea typeface="Times New Roman"/>
                <a:cs typeface="Times New Roman"/>
                <a:sym typeface="Times New Roman"/>
              </a:rPr>
              <a:t>Social determinants of health</a:t>
            </a:r>
            <a:r>
              <a:rPr lang="en-GB" sz="600" dirty="0">
                <a:solidFill>
                  <a:schemeClr val="dk1"/>
                </a:solidFill>
                <a:latin typeface="Times New Roman"/>
                <a:ea typeface="Times New Roman"/>
                <a:cs typeface="Times New Roman"/>
                <a:sym typeface="Times New Roman"/>
              </a:rPr>
              <a:t>. Available at: </a:t>
            </a:r>
            <a:r>
              <a:rPr lang="en-GB" sz="600" u="sng" dirty="0">
                <a:solidFill>
                  <a:schemeClr val="dk1"/>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https://www.who.int/health-topics/social-determinants-of-health</a:t>
            </a:r>
            <a:r>
              <a:rPr lang="en-GB" sz="600" dirty="0">
                <a:solidFill>
                  <a:schemeClr val="dk1"/>
                </a:solidFill>
                <a:latin typeface="Times New Roman"/>
                <a:ea typeface="Times New Roman"/>
                <a:cs typeface="Times New Roman"/>
                <a:sym typeface="Times New Roman"/>
              </a:rPr>
              <a:t> (Accessed: 11 February 2026). </a:t>
            </a:r>
            <a:endParaRPr sz="750" dirty="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3499</Words>
  <Application>Microsoft Office PowerPoint</Application>
  <PresentationFormat>On-screen Show (16:9)</PresentationFormat>
  <Paragraphs>116</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Roboto Medium</vt:lpstr>
      <vt:lpstr>Arial</vt:lpstr>
      <vt:lpstr>Times New Roman</vt:lpstr>
      <vt:lpstr>Roboto Thin</vt:lpstr>
      <vt:lpstr>Roboto</vt:lpstr>
      <vt:lpstr>Simple Dark</vt:lpstr>
      <vt:lpstr>Programme: BSc (Hons) Health and Social Care  Module: Health, Wellbeing and Sustainable Development Module code: BMHP6030</vt:lpstr>
      <vt:lpstr>TOC</vt:lpstr>
      <vt:lpstr>Introduction</vt:lpstr>
      <vt:lpstr>Health, Wellbeing and Sustainable Development Definition</vt:lpstr>
      <vt:lpstr>Discussion of Key Concepts</vt:lpstr>
      <vt:lpstr>Health and wellbeing approaches</vt:lpstr>
      <vt:lpstr>Theoretical Frameworks</vt:lpstr>
      <vt:lpstr>UK Policies regarding Health</vt:lpstr>
      <vt:lpstr>Key Barriers and Challenges of the Policy and Governance</vt:lpstr>
      <vt:lpstr>Integration in Health Practice</vt:lpstr>
      <vt:lpstr>Public Health Initiatives</vt:lpstr>
      <vt:lpstr>Public Health and Equity in the UK</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1</cp:revision>
  <dcterms:modified xsi:type="dcterms:W3CDTF">2026-02-15T09:59:44Z</dcterms:modified>
</cp:coreProperties>
</file>