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60" r:id="rId3"/>
    <p:sldId id="257" r:id="rId4"/>
    <p:sldId id="264" r:id="rId5"/>
    <p:sldId id="261" r:id="rId6"/>
    <p:sldId id="262" r:id="rId7"/>
    <p:sldId id="263" r:id="rId8"/>
    <p:sldId id="265" r:id="rId9"/>
    <p:sldId id="266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220" autoAdjust="0"/>
    <p:restoredTop sz="94660"/>
  </p:normalViewPr>
  <p:slideViewPr>
    <p:cSldViewPr snapToGrid="0">
      <p:cViewPr varScale="1">
        <p:scale>
          <a:sx n="48" d="100"/>
          <a:sy n="48" d="100"/>
        </p:scale>
        <p:origin x="507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38807C-FF5D-4EA1-9E6D-232B9B491B5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F0C91-FDF9-4891-8698-DE90D8A65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201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274D1-9EE9-2E4F-4651-96CA81F58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6C3152-9F76-5B20-E2C1-4433E92066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F7EE67-FB34-0C0C-3031-AC1D7F733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1EAE4-8E8D-4F85-A30F-0904921C4EF5}" type="datetime1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7258C-1D3F-10A0-491A-8ACCCDE03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22D87-EE08-BF15-CF06-2299A0F87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06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4C4E9-4A20-82F4-3F8C-5F9829446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F485B-465E-51B0-6AF9-DE402229E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F6171E-706B-7B58-B7DC-6427FA325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3351A-8AD4-40F1-9340-A0A94FADBF9A}" type="datetime1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C3F75-B079-A0FE-D7AD-6FCE92EFC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BDA8E-1C3B-1280-9DC5-02D457D7F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427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75A58-CBEB-687D-35B2-9630E9A3E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880E1B-EC1F-2A89-4EF1-47C5C99FBF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B1FB1C-9A34-2293-0C15-970BE3ED7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9838F-00F6-4F5E-B44C-599BEFAF101B}" type="datetime1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959BF-7BA3-3F66-4610-68EF522E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C7E9FC-E21E-0F9F-7420-C1CC0244B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224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65772-0A61-1DCF-AC10-D8D6E9C27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1EB13-DBDF-9B84-3612-E3D52F9F28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77BF20-E09B-6321-A9C4-7FB02C61D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CEF0EC-FA08-8633-4755-CCB5A9834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CDB67E-DFC2-4E90-B117-3F16FBBEBEB8}" type="datetime1">
              <a:rPr lang="en-GB" smtClean="0"/>
              <a:t>20/04/2024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F04013-D54E-9EDE-85E4-D6C479C32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0D1568-1A45-42D0-D353-95B3B806C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84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F98BC-BFD7-D1CE-08D8-7C7A6B4F7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D2A2D-7E3D-E780-6CFB-32A77C995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595418-59B7-5C9B-0F8E-1F99B3166D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1C2A8B-E90F-7CB4-5EC6-19CD700470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8FA390-4F3C-DE17-98FA-7775592196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9815C8-2B67-056E-2337-613143CB2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C0ABF-26BA-4E9A-811B-11CBF07B7E4C}" type="datetime1">
              <a:rPr lang="en-GB" smtClean="0"/>
              <a:t>20/04/2024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AB06C6-025A-4CEF-AD42-1E2852C6A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68A402-E6D0-156E-7342-DE2EB47D6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269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7EBC1-1FE6-B867-FA59-E92C4FC85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08D67A-D7B1-6159-DC5E-B1AC7527B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CDCC7-1F6C-41DD-8639-ECF8729C0DA9}" type="datetime1">
              <a:rPr lang="en-GB" smtClean="0"/>
              <a:t>20/04/2024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A9E162-C3F6-04C0-B514-C520B8214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5798D3-D016-C1CB-3594-62D9D1BB9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247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E8220D-8B12-7F11-4D1F-776378EC7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E138-CC5A-47F5-9C77-4418CEEF427A}" type="datetime1">
              <a:rPr lang="en-GB" smtClean="0"/>
              <a:t>20/04/2024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C3620-0FF5-68F0-2416-698831F3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866B6A-9764-DD8C-9CC5-AE78AF876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826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ABC8F-6BE5-7783-0254-D02F55057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781C1-2A89-8B44-746F-E61AC7DC3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7A8B24-EB1D-2C54-14CE-EA12695AB7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4A5B49-7A53-A287-1C3F-8C605092D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D6BAA-6DE1-4469-A84B-85E05B398995}" type="datetime1">
              <a:rPr lang="en-GB" smtClean="0"/>
              <a:t>20/04/2024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3AEA6E-043B-7841-6D7D-22F13E18B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C58EA3-CBD0-0BD0-49D1-C7032EA5D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882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A06DA-A1FB-45C8-802A-226B888C3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D2DA4F-1414-4F9E-0337-19F887F69E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26E4C9-6F80-68DE-364E-6410C012CB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B177B6-1536-5685-C6A0-23505945F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DB2D8-867F-4B31-90F5-E0618FDABF08}" type="datetime1">
              <a:rPr lang="en-GB" smtClean="0"/>
              <a:t>20/04/2024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0478C2-352F-613B-5D7E-1C4892EAD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D56A21-E6C6-F4E8-15CD-D8F8650B6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358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2514A-7613-622D-FE18-91178B7ED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676E55-683A-70F4-C65E-C4EB39B7A4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DD95FF-0348-7E13-95D9-E9882923B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494E4-6F42-41D5-B2ED-C77D4FD8C71E}" type="datetime1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7CFD7-6B0C-AD13-84D1-7EE6EE713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6CA50-0FB8-CB5A-17DA-FBE7D1644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800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252FCC-3C96-C787-0350-0DBAA3B422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19C3F9-3226-D9A1-8C38-487F04B7BF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05F6AA-8063-3A72-3A72-4A358337F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72F9-286F-4B82-8C45-68F35477DFE0}" type="datetime1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1C7BC6-626A-EB63-C37C-234771EBC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A9B7F-9644-4311-A9C9-902B65083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088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3A2BB-3788-C173-8146-C6541D41A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D2F4BA-5E85-613B-9598-D1B9EEB020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5892F-EDCB-F1F4-C7EF-98C8460434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6BFED1-DC46-41EE-96CB-22133EBF1CB8}" type="datetime1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0D8CB7-466D-4DE4-9D27-90A9508C0A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2112098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822CDB-BBC1-EBBF-2AE2-F47399A13D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00D119-6EAB-481F-9C14-70E866365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54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ssettraining.co.uk/safeguard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1" name="Isosceles Triangle 104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afeguarding: Everyone is Responsible - Rotary in Southern Wales">
            <a:extLst>
              <a:ext uri="{FF2B5EF4-FFF2-40B4-BE49-F238E27FC236}">
                <a16:creationId xmlns:a16="http://schemas.microsoft.com/office/drawing/2014/main" id="{15581DCE-236C-637E-E9F0-D9C933A3B0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84513" y="643467"/>
            <a:ext cx="8222974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Isosceles Triangle 104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C28FDC-8AFB-2F96-3596-07DAAA2AD045}"/>
              </a:ext>
            </a:extLst>
          </p:cNvPr>
          <p:cNvSpPr txBox="1"/>
          <p:nvPr/>
        </p:nvSpPr>
        <p:spPr>
          <a:xfrm>
            <a:off x="9711872" y="5937533"/>
            <a:ext cx="29757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(Rotary District 1150, </a:t>
            </a:r>
            <a:r>
              <a:rPr lang="en-GB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n.d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D41F85-9C48-EC0A-532F-F36A2D9F3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</p:spTree>
    <p:extLst>
      <p:ext uri="{BB962C8B-B14F-4D97-AF65-F5344CB8AC3E}">
        <p14:creationId xmlns:p14="http://schemas.microsoft.com/office/powerpoint/2010/main" val="48288843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3" name="Rectangle 3092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4" name="Rectangle 3093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5" name="Freeform: Shape 3094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8709C688-DFC9-ABD6-13A2-5AF82166A9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600" y="519112"/>
            <a:ext cx="11658600" cy="437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4385D7-50D1-1AC4-3A51-AA0C73D5B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2112098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AD6D77-73AC-6187-21A5-29A33F0E7B81}"/>
              </a:ext>
            </a:extLst>
          </p:cNvPr>
          <p:cNvSpPr txBox="1"/>
          <p:nvPr/>
        </p:nvSpPr>
        <p:spPr>
          <a:xfrm>
            <a:off x="8645337" y="4891087"/>
            <a:ext cx="37722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(Woodlands Nursery and Pre-school, </a:t>
            </a:r>
            <a:r>
              <a:rPr lang="en-GB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n.d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06734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32136C-E991-6A76-0C6E-FAC94378C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Verdana" panose="020B0604030504040204" pitchFamily="34" charset="0"/>
                <a:ea typeface="Verdana" panose="020B0604030504040204" pitchFamily="34" charset="0"/>
              </a:rPr>
              <a:t>Keeping Our Children Safe</a:t>
            </a:r>
            <a:endParaRPr lang="en-GB" sz="4600" dirty="0"/>
          </a:p>
        </p:txBody>
      </p:sp>
      <p:sp>
        <p:nvSpPr>
          <p:cNvPr id="205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D7F53-A5AD-B729-C020-5A336571F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</a:rPr>
              <a:t>What is safeguarding?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</a:rPr>
              <a:t>What is child protection?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</a:rPr>
              <a:t>Signs to look out for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</a:rPr>
              <a:t>Reporting of concerns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</a:rPr>
              <a:t>Multi-agency working</a:t>
            </a:r>
          </a:p>
          <a:p>
            <a:endParaRPr lang="en-GB" sz="2200" dirty="0"/>
          </a:p>
        </p:txBody>
      </p:sp>
      <p:pic>
        <p:nvPicPr>
          <p:cNvPr id="2050" name="Picture 2" descr="Safeguarding-everyone's responsibility - EasyBlog - JPIC Blog- Marist ...">
            <a:extLst>
              <a:ext uri="{FF2B5EF4-FFF2-40B4-BE49-F238E27FC236}">
                <a16:creationId xmlns:a16="http://schemas.microsoft.com/office/drawing/2014/main" id="{BA21868F-715A-10B1-6C6D-F0D655980A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34" r="22890" b="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96F71F-6D8C-9DAA-D6C0-F0B4F38BC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356350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rgbClr val="FFFFFF"/>
                </a:solidFill>
              </a:rPr>
              <a:t>2112098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3FB8E4-7169-A658-AE4B-0F17341C1C60}"/>
              </a:ext>
            </a:extLst>
          </p:cNvPr>
          <p:cNvSpPr txBox="1"/>
          <p:nvPr/>
        </p:nvSpPr>
        <p:spPr>
          <a:xfrm>
            <a:off x="10981073" y="6444476"/>
            <a:ext cx="11580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(Ben, 2022)</a:t>
            </a:r>
          </a:p>
        </p:txBody>
      </p:sp>
    </p:spTree>
    <p:extLst>
      <p:ext uri="{BB962C8B-B14F-4D97-AF65-F5344CB8AC3E}">
        <p14:creationId xmlns:p14="http://schemas.microsoft.com/office/powerpoint/2010/main" val="4241966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0811073-89F5-46D6-83D8-BA7644649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3442855"/>
          </a:xfrm>
          <a:custGeom>
            <a:avLst/>
            <a:gdLst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304043 w 12192000"/>
              <a:gd name="connsiteY45" fmla="*/ 3152858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763355 w 12192000"/>
              <a:gd name="connsiteY53" fmla="*/ 3224928 h 3442855"/>
              <a:gd name="connsiteX54" fmla="*/ 1654444 w 12192000"/>
              <a:gd name="connsiteY54" fmla="*/ 3229661 h 3442855"/>
              <a:gd name="connsiteX55" fmla="*/ 1629483 w 12192000"/>
              <a:gd name="connsiteY55" fmla="*/ 3232675 h 3442855"/>
              <a:gd name="connsiteX56" fmla="*/ 1573012 w 12192000"/>
              <a:gd name="connsiteY56" fmla="*/ 3250275 h 3442855"/>
              <a:gd name="connsiteX57" fmla="*/ 1525936 w 12192000"/>
              <a:gd name="connsiteY57" fmla="*/ 3243056 h 3442855"/>
              <a:gd name="connsiteX58" fmla="*/ 1515932 w 12192000"/>
              <a:gd name="connsiteY58" fmla="*/ 3243699 h 3442855"/>
              <a:gd name="connsiteX59" fmla="*/ 1418247 w 12192000"/>
              <a:gd name="connsiteY59" fmla="*/ 3236042 h 3442855"/>
              <a:gd name="connsiteX60" fmla="*/ 1311781 w 12192000"/>
              <a:gd name="connsiteY60" fmla="*/ 3207733 h 3442855"/>
              <a:gd name="connsiteX61" fmla="*/ 1287526 w 12192000"/>
              <a:gd name="connsiteY61" fmla="*/ 3195564 h 3442855"/>
              <a:gd name="connsiteX62" fmla="*/ 1275912 w 12192000"/>
              <a:gd name="connsiteY62" fmla="*/ 3202348 h 3442855"/>
              <a:gd name="connsiteX63" fmla="*/ 1160923 w 12192000"/>
              <a:gd name="connsiteY63" fmla="*/ 3219676 h 3442855"/>
              <a:gd name="connsiteX64" fmla="*/ 909690 w 12192000"/>
              <a:gd name="connsiteY64" fmla="*/ 3216919 h 3442855"/>
              <a:gd name="connsiteX65" fmla="*/ 764020 w 12192000"/>
              <a:gd name="connsiteY65" fmla="*/ 3235844 h 3442855"/>
              <a:gd name="connsiteX66" fmla="*/ 701915 w 12192000"/>
              <a:gd name="connsiteY66" fmla="*/ 3250223 h 3442855"/>
              <a:gd name="connsiteX67" fmla="*/ 463292 w 12192000"/>
              <a:gd name="connsiteY67" fmla="*/ 3316636 h 3442855"/>
              <a:gd name="connsiteX68" fmla="*/ 369865 w 12192000"/>
              <a:gd name="connsiteY68" fmla="*/ 3339094 h 3442855"/>
              <a:gd name="connsiteX69" fmla="*/ 318911 w 12192000"/>
              <a:gd name="connsiteY69" fmla="*/ 3367912 h 3442855"/>
              <a:gd name="connsiteX70" fmla="*/ 119548 w 12192000"/>
              <a:gd name="connsiteY70" fmla="*/ 3404651 h 3442855"/>
              <a:gd name="connsiteX71" fmla="*/ 0 w 12192000"/>
              <a:gd name="connsiteY71" fmla="*/ 3414000 h 3442855"/>
              <a:gd name="connsiteX72" fmla="*/ 0 w 12192000"/>
              <a:gd name="connsiteY72" fmla="*/ 2 h 3442855"/>
              <a:gd name="connsiteX73" fmla="*/ 3459904 w 12192000"/>
              <a:gd name="connsiteY73" fmla="*/ 1 h 3442855"/>
              <a:gd name="connsiteX74" fmla="*/ 3459907 w 12192000"/>
              <a:gd name="connsiteY74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629483 w 12192000"/>
              <a:gd name="connsiteY53" fmla="*/ 3232675 h 3442855"/>
              <a:gd name="connsiteX54" fmla="*/ 1573012 w 12192000"/>
              <a:gd name="connsiteY54" fmla="*/ 3250275 h 3442855"/>
              <a:gd name="connsiteX55" fmla="*/ 1525936 w 12192000"/>
              <a:gd name="connsiteY55" fmla="*/ 3243056 h 3442855"/>
              <a:gd name="connsiteX56" fmla="*/ 1515932 w 12192000"/>
              <a:gd name="connsiteY56" fmla="*/ 3243699 h 3442855"/>
              <a:gd name="connsiteX57" fmla="*/ 1418247 w 12192000"/>
              <a:gd name="connsiteY57" fmla="*/ 3236042 h 3442855"/>
              <a:gd name="connsiteX58" fmla="*/ 1311781 w 12192000"/>
              <a:gd name="connsiteY58" fmla="*/ 3207733 h 3442855"/>
              <a:gd name="connsiteX59" fmla="*/ 1287526 w 12192000"/>
              <a:gd name="connsiteY59" fmla="*/ 3195564 h 3442855"/>
              <a:gd name="connsiteX60" fmla="*/ 1275912 w 12192000"/>
              <a:gd name="connsiteY60" fmla="*/ 3202348 h 3442855"/>
              <a:gd name="connsiteX61" fmla="*/ 1160923 w 12192000"/>
              <a:gd name="connsiteY61" fmla="*/ 3219676 h 3442855"/>
              <a:gd name="connsiteX62" fmla="*/ 909690 w 12192000"/>
              <a:gd name="connsiteY62" fmla="*/ 3216919 h 3442855"/>
              <a:gd name="connsiteX63" fmla="*/ 764020 w 12192000"/>
              <a:gd name="connsiteY63" fmla="*/ 3235844 h 3442855"/>
              <a:gd name="connsiteX64" fmla="*/ 701915 w 12192000"/>
              <a:gd name="connsiteY64" fmla="*/ 3250223 h 3442855"/>
              <a:gd name="connsiteX65" fmla="*/ 463292 w 12192000"/>
              <a:gd name="connsiteY65" fmla="*/ 3316636 h 3442855"/>
              <a:gd name="connsiteX66" fmla="*/ 369865 w 12192000"/>
              <a:gd name="connsiteY66" fmla="*/ 3339094 h 3442855"/>
              <a:gd name="connsiteX67" fmla="*/ 318911 w 12192000"/>
              <a:gd name="connsiteY67" fmla="*/ 3367912 h 3442855"/>
              <a:gd name="connsiteX68" fmla="*/ 119548 w 12192000"/>
              <a:gd name="connsiteY68" fmla="*/ 3404651 h 3442855"/>
              <a:gd name="connsiteX69" fmla="*/ 0 w 12192000"/>
              <a:gd name="connsiteY69" fmla="*/ 3414000 h 3442855"/>
              <a:gd name="connsiteX70" fmla="*/ 0 w 12192000"/>
              <a:gd name="connsiteY70" fmla="*/ 2 h 3442855"/>
              <a:gd name="connsiteX71" fmla="*/ 3459904 w 12192000"/>
              <a:gd name="connsiteY71" fmla="*/ 1 h 3442855"/>
              <a:gd name="connsiteX72" fmla="*/ 3459907 w 12192000"/>
              <a:gd name="connsiteY72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15859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32874 w 12192000"/>
              <a:gd name="connsiteY33" fmla="*/ 2826106 h 3442855"/>
              <a:gd name="connsiteX34" fmla="*/ 9340481 w 12192000"/>
              <a:gd name="connsiteY34" fmla="*/ 2831628 h 3442855"/>
              <a:gd name="connsiteX35" fmla="*/ 9191002 w 12192000"/>
              <a:gd name="connsiteY35" fmla="*/ 2776544 h 3442855"/>
              <a:gd name="connsiteX36" fmla="*/ 9181756 w 12192000"/>
              <a:gd name="connsiteY36" fmla="*/ 2773801 h 3442855"/>
              <a:gd name="connsiteX37" fmla="*/ 8912415 w 12192000"/>
              <a:gd name="connsiteY37" fmla="*/ 2765023 h 3442855"/>
              <a:gd name="connsiteX38" fmla="*/ 7709716 w 12192000"/>
              <a:gd name="connsiteY38" fmla="*/ 2795956 h 3442855"/>
              <a:gd name="connsiteX39" fmla="*/ 6923164 w 12192000"/>
              <a:gd name="connsiteY39" fmla="*/ 2920980 h 3442855"/>
              <a:gd name="connsiteX40" fmla="*/ 3308915 w 12192000"/>
              <a:gd name="connsiteY40" fmla="*/ 3049912 h 3442855"/>
              <a:gd name="connsiteX41" fmla="*/ 2643050 w 12192000"/>
              <a:gd name="connsiteY41" fmla="*/ 3112559 h 3442855"/>
              <a:gd name="connsiteX42" fmla="*/ 2426006 w 12192000"/>
              <a:gd name="connsiteY42" fmla="*/ 3161942 h 3442855"/>
              <a:gd name="connsiteX43" fmla="*/ 2291811 w 12192000"/>
              <a:gd name="connsiteY43" fmla="*/ 3176941 h 3442855"/>
              <a:gd name="connsiteX44" fmla="*/ 2201685 w 12192000"/>
              <a:gd name="connsiteY44" fmla="*/ 3200625 h 3442855"/>
              <a:gd name="connsiteX45" fmla="*/ 2046141 w 12192000"/>
              <a:gd name="connsiteY45" fmla="*/ 3203263 h 3442855"/>
              <a:gd name="connsiteX46" fmla="*/ 1953987 w 12192000"/>
              <a:gd name="connsiteY46" fmla="*/ 3176250 h 3442855"/>
              <a:gd name="connsiteX47" fmla="*/ 1924440 w 12192000"/>
              <a:gd name="connsiteY47" fmla="*/ 3170393 h 3442855"/>
              <a:gd name="connsiteX48" fmla="*/ 1907653 w 12192000"/>
              <a:gd name="connsiteY48" fmla="*/ 3175484 h 3442855"/>
              <a:gd name="connsiteX49" fmla="*/ 1856828 w 12192000"/>
              <a:gd name="connsiteY49" fmla="*/ 3184705 h 3442855"/>
              <a:gd name="connsiteX50" fmla="*/ 1831611 w 12192000"/>
              <a:gd name="connsiteY50" fmla="*/ 3205201 h 3442855"/>
              <a:gd name="connsiteX51" fmla="*/ 1715859 w 12192000"/>
              <a:gd name="connsiteY51" fmla="*/ 3229661 h 3442855"/>
              <a:gd name="connsiteX52" fmla="*/ 1573012 w 12192000"/>
              <a:gd name="connsiteY52" fmla="*/ 3250275 h 3442855"/>
              <a:gd name="connsiteX53" fmla="*/ 1525936 w 12192000"/>
              <a:gd name="connsiteY53" fmla="*/ 3243056 h 3442855"/>
              <a:gd name="connsiteX54" fmla="*/ 1515932 w 12192000"/>
              <a:gd name="connsiteY54" fmla="*/ 3243699 h 3442855"/>
              <a:gd name="connsiteX55" fmla="*/ 1418247 w 12192000"/>
              <a:gd name="connsiteY55" fmla="*/ 3236042 h 3442855"/>
              <a:gd name="connsiteX56" fmla="*/ 1311781 w 12192000"/>
              <a:gd name="connsiteY56" fmla="*/ 3207733 h 3442855"/>
              <a:gd name="connsiteX57" fmla="*/ 1287526 w 12192000"/>
              <a:gd name="connsiteY57" fmla="*/ 3195564 h 3442855"/>
              <a:gd name="connsiteX58" fmla="*/ 1275912 w 12192000"/>
              <a:gd name="connsiteY58" fmla="*/ 3202348 h 3442855"/>
              <a:gd name="connsiteX59" fmla="*/ 1160923 w 12192000"/>
              <a:gd name="connsiteY59" fmla="*/ 3219676 h 3442855"/>
              <a:gd name="connsiteX60" fmla="*/ 909690 w 12192000"/>
              <a:gd name="connsiteY60" fmla="*/ 3216919 h 3442855"/>
              <a:gd name="connsiteX61" fmla="*/ 764020 w 12192000"/>
              <a:gd name="connsiteY61" fmla="*/ 3235844 h 3442855"/>
              <a:gd name="connsiteX62" fmla="*/ 701915 w 12192000"/>
              <a:gd name="connsiteY62" fmla="*/ 3250223 h 3442855"/>
              <a:gd name="connsiteX63" fmla="*/ 463292 w 12192000"/>
              <a:gd name="connsiteY63" fmla="*/ 3316636 h 3442855"/>
              <a:gd name="connsiteX64" fmla="*/ 369865 w 12192000"/>
              <a:gd name="connsiteY64" fmla="*/ 3339094 h 3442855"/>
              <a:gd name="connsiteX65" fmla="*/ 318911 w 12192000"/>
              <a:gd name="connsiteY65" fmla="*/ 3367912 h 3442855"/>
              <a:gd name="connsiteX66" fmla="*/ 119548 w 12192000"/>
              <a:gd name="connsiteY66" fmla="*/ 3404651 h 3442855"/>
              <a:gd name="connsiteX67" fmla="*/ 0 w 12192000"/>
              <a:gd name="connsiteY67" fmla="*/ 3414000 h 3442855"/>
              <a:gd name="connsiteX68" fmla="*/ 0 w 12192000"/>
              <a:gd name="connsiteY68" fmla="*/ 2 h 3442855"/>
              <a:gd name="connsiteX69" fmla="*/ 3459904 w 12192000"/>
              <a:gd name="connsiteY69" fmla="*/ 1 h 3442855"/>
              <a:gd name="connsiteX70" fmla="*/ 3459907 w 12192000"/>
              <a:gd name="connsiteY70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71588 w 12192000"/>
              <a:gd name="connsiteY11" fmla="*/ 3113441 h 3442855"/>
              <a:gd name="connsiteX12" fmla="*/ 11270977 w 12192000"/>
              <a:gd name="connsiteY12" fmla="*/ 3100396 h 3442855"/>
              <a:gd name="connsiteX13" fmla="*/ 11250574 w 12192000"/>
              <a:gd name="connsiteY13" fmla="*/ 3091174 h 3442855"/>
              <a:gd name="connsiteX14" fmla="*/ 11246505 w 12192000"/>
              <a:gd name="connsiteY14" fmla="*/ 3086783 h 3442855"/>
              <a:gd name="connsiteX15" fmla="*/ 11221805 w 12192000"/>
              <a:gd name="connsiteY15" fmla="*/ 3063540 h 3442855"/>
              <a:gd name="connsiteX16" fmla="*/ 11135382 w 12192000"/>
              <a:gd name="connsiteY16" fmla="*/ 3062095 h 3442855"/>
              <a:gd name="connsiteX17" fmla="*/ 11056771 w 12192000"/>
              <a:gd name="connsiteY17" fmla="*/ 3020684 h 3442855"/>
              <a:gd name="connsiteX18" fmla="*/ 10800887 w 12192000"/>
              <a:gd name="connsiteY18" fmla="*/ 2963080 h 3442855"/>
              <a:gd name="connsiteX19" fmla="*/ 10701230 w 12192000"/>
              <a:gd name="connsiteY19" fmla="*/ 2935785 h 3442855"/>
              <a:gd name="connsiteX20" fmla="*/ 10529686 w 12192000"/>
              <a:gd name="connsiteY20" fmla="*/ 2918071 h 3442855"/>
              <a:gd name="connsiteX21" fmla="*/ 10337584 w 12192000"/>
              <a:gd name="connsiteY21" fmla="*/ 2926238 h 3442855"/>
              <a:gd name="connsiteX22" fmla="*/ 10179941 w 12192000"/>
              <a:gd name="connsiteY22" fmla="*/ 2930174 h 3442855"/>
              <a:gd name="connsiteX23" fmla="*/ 10129038 w 12192000"/>
              <a:gd name="connsiteY23" fmla="*/ 2929992 h 3442855"/>
              <a:gd name="connsiteX24" fmla="*/ 10044809 w 12192000"/>
              <a:gd name="connsiteY24" fmla="*/ 2932587 h 3442855"/>
              <a:gd name="connsiteX25" fmla="*/ 9923926 w 12192000"/>
              <a:gd name="connsiteY25" fmla="*/ 2936679 h 3442855"/>
              <a:gd name="connsiteX26" fmla="*/ 9825938 w 12192000"/>
              <a:gd name="connsiteY26" fmla="*/ 2915287 h 3442855"/>
              <a:gd name="connsiteX27" fmla="*/ 9761662 w 12192000"/>
              <a:gd name="connsiteY27" fmla="*/ 2916695 h 3442855"/>
              <a:gd name="connsiteX28" fmla="*/ 9688436 w 12192000"/>
              <a:gd name="connsiteY28" fmla="*/ 2894364 h 3442855"/>
              <a:gd name="connsiteX29" fmla="*/ 9626359 w 12192000"/>
              <a:gd name="connsiteY29" fmla="*/ 2876388 h 3442855"/>
              <a:gd name="connsiteX30" fmla="*/ 9536686 w 12192000"/>
              <a:gd name="connsiteY30" fmla="*/ 2845662 h 3442855"/>
              <a:gd name="connsiteX31" fmla="*/ 9500517 w 12192000"/>
              <a:gd name="connsiteY31" fmla="*/ 2847197 h 3442855"/>
              <a:gd name="connsiteX32" fmla="*/ 9432874 w 12192000"/>
              <a:gd name="connsiteY32" fmla="*/ 2826106 h 3442855"/>
              <a:gd name="connsiteX33" fmla="*/ 9340481 w 12192000"/>
              <a:gd name="connsiteY33" fmla="*/ 2831628 h 3442855"/>
              <a:gd name="connsiteX34" fmla="*/ 9191002 w 12192000"/>
              <a:gd name="connsiteY34" fmla="*/ 2776544 h 3442855"/>
              <a:gd name="connsiteX35" fmla="*/ 9181756 w 12192000"/>
              <a:gd name="connsiteY35" fmla="*/ 2773801 h 3442855"/>
              <a:gd name="connsiteX36" fmla="*/ 8912415 w 12192000"/>
              <a:gd name="connsiteY36" fmla="*/ 2765023 h 3442855"/>
              <a:gd name="connsiteX37" fmla="*/ 7709716 w 12192000"/>
              <a:gd name="connsiteY37" fmla="*/ 2795956 h 3442855"/>
              <a:gd name="connsiteX38" fmla="*/ 6923164 w 12192000"/>
              <a:gd name="connsiteY38" fmla="*/ 2920980 h 3442855"/>
              <a:gd name="connsiteX39" fmla="*/ 3308915 w 12192000"/>
              <a:gd name="connsiteY39" fmla="*/ 3049912 h 3442855"/>
              <a:gd name="connsiteX40" fmla="*/ 2643050 w 12192000"/>
              <a:gd name="connsiteY40" fmla="*/ 3112559 h 3442855"/>
              <a:gd name="connsiteX41" fmla="*/ 2426006 w 12192000"/>
              <a:gd name="connsiteY41" fmla="*/ 3161942 h 3442855"/>
              <a:gd name="connsiteX42" fmla="*/ 2291811 w 12192000"/>
              <a:gd name="connsiteY42" fmla="*/ 3176941 h 3442855"/>
              <a:gd name="connsiteX43" fmla="*/ 2201685 w 12192000"/>
              <a:gd name="connsiteY43" fmla="*/ 3200625 h 3442855"/>
              <a:gd name="connsiteX44" fmla="*/ 2046141 w 12192000"/>
              <a:gd name="connsiteY44" fmla="*/ 3203263 h 3442855"/>
              <a:gd name="connsiteX45" fmla="*/ 1953987 w 12192000"/>
              <a:gd name="connsiteY45" fmla="*/ 3176250 h 3442855"/>
              <a:gd name="connsiteX46" fmla="*/ 1924440 w 12192000"/>
              <a:gd name="connsiteY46" fmla="*/ 3170393 h 3442855"/>
              <a:gd name="connsiteX47" fmla="*/ 1907653 w 12192000"/>
              <a:gd name="connsiteY47" fmla="*/ 3175484 h 3442855"/>
              <a:gd name="connsiteX48" fmla="*/ 1856828 w 12192000"/>
              <a:gd name="connsiteY48" fmla="*/ 3184705 h 3442855"/>
              <a:gd name="connsiteX49" fmla="*/ 1831611 w 12192000"/>
              <a:gd name="connsiteY49" fmla="*/ 3205201 h 3442855"/>
              <a:gd name="connsiteX50" fmla="*/ 1715859 w 12192000"/>
              <a:gd name="connsiteY50" fmla="*/ 3229661 h 3442855"/>
              <a:gd name="connsiteX51" fmla="*/ 1573012 w 12192000"/>
              <a:gd name="connsiteY51" fmla="*/ 3250275 h 3442855"/>
              <a:gd name="connsiteX52" fmla="*/ 1525936 w 12192000"/>
              <a:gd name="connsiteY52" fmla="*/ 3243056 h 3442855"/>
              <a:gd name="connsiteX53" fmla="*/ 1515932 w 12192000"/>
              <a:gd name="connsiteY53" fmla="*/ 3243699 h 3442855"/>
              <a:gd name="connsiteX54" fmla="*/ 1418247 w 12192000"/>
              <a:gd name="connsiteY54" fmla="*/ 3236042 h 3442855"/>
              <a:gd name="connsiteX55" fmla="*/ 1311781 w 12192000"/>
              <a:gd name="connsiteY55" fmla="*/ 3207733 h 3442855"/>
              <a:gd name="connsiteX56" fmla="*/ 1287526 w 12192000"/>
              <a:gd name="connsiteY56" fmla="*/ 3195564 h 3442855"/>
              <a:gd name="connsiteX57" fmla="*/ 1275912 w 12192000"/>
              <a:gd name="connsiteY57" fmla="*/ 3202348 h 3442855"/>
              <a:gd name="connsiteX58" fmla="*/ 1160923 w 12192000"/>
              <a:gd name="connsiteY58" fmla="*/ 3219676 h 3442855"/>
              <a:gd name="connsiteX59" fmla="*/ 909690 w 12192000"/>
              <a:gd name="connsiteY59" fmla="*/ 3216919 h 3442855"/>
              <a:gd name="connsiteX60" fmla="*/ 764020 w 12192000"/>
              <a:gd name="connsiteY60" fmla="*/ 3235844 h 3442855"/>
              <a:gd name="connsiteX61" fmla="*/ 701915 w 12192000"/>
              <a:gd name="connsiteY61" fmla="*/ 3250223 h 3442855"/>
              <a:gd name="connsiteX62" fmla="*/ 463292 w 12192000"/>
              <a:gd name="connsiteY62" fmla="*/ 3316636 h 3442855"/>
              <a:gd name="connsiteX63" fmla="*/ 369865 w 12192000"/>
              <a:gd name="connsiteY63" fmla="*/ 3339094 h 3442855"/>
              <a:gd name="connsiteX64" fmla="*/ 318911 w 12192000"/>
              <a:gd name="connsiteY64" fmla="*/ 3367912 h 3442855"/>
              <a:gd name="connsiteX65" fmla="*/ 119548 w 12192000"/>
              <a:gd name="connsiteY65" fmla="*/ 3404651 h 3442855"/>
              <a:gd name="connsiteX66" fmla="*/ 0 w 12192000"/>
              <a:gd name="connsiteY66" fmla="*/ 3414000 h 3442855"/>
              <a:gd name="connsiteX67" fmla="*/ 0 w 12192000"/>
              <a:gd name="connsiteY67" fmla="*/ 2 h 3442855"/>
              <a:gd name="connsiteX68" fmla="*/ 3459904 w 12192000"/>
              <a:gd name="connsiteY68" fmla="*/ 1 h 3442855"/>
              <a:gd name="connsiteX69" fmla="*/ 3459907 w 12192000"/>
              <a:gd name="connsiteY69" fmla="*/ 0 h 3442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2192000" h="3442855">
                <a:moveTo>
                  <a:pt x="3459907" y="0"/>
                </a:moveTo>
                <a:lnTo>
                  <a:pt x="12192000" y="0"/>
                </a:lnTo>
                <a:lnTo>
                  <a:pt x="12192000" y="3442855"/>
                </a:lnTo>
                <a:lnTo>
                  <a:pt x="12076094" y="3423357"/>
                </a:lnTo>
                <a:cubicBezTo>
                  <a:pt x="12005159" y="3438127"/>
                  <a:pt x="12014346" y="3381657"/>
                  <a:pt x="11974360" y="3396494"/>
                </a:cubicBezTo>
                <a:cubicBezTo>
                  <a:pt x="11904719" y="3371812"/>
                  <a:pt x="11861782" y="3344051"/>
                  <a:pt x="11825709" y="3356473"/>
                </a:cubicBezTo>
                <a:cubicBezTo>
                  <a:pt x="11795915" y="3337312"/>
                  <a:pt x="11776282" y="3287434"/>
                  <a:pt x="11731940" y="3297768"/>
                </a:cubicBezTo>
                <a:cubicBezTo>
                  <a:pt x="11745979" y="3276550"/>
                  <a:pt x="11683245" y="3292173"/>
                  <a:pt x="11676634" y="3269119"/>
                </a:cubicBezTo>
                <a:cubicBezTo>
                  <a:pt x="11673835" y="3250701"/>
                  <a:pt x="11654148" y="3251146"/>
                  <a:pt x="11639416" y="3243537"/>
                </a:cubicBezTo>
                <a:cubicBezTo>
                  <a:pt x="11629359" y="3224298"/>
                  <a:pt x="11554687" y="3202798"/>
                  <a:pt x="11528409" y="3203904"/>
                </a:cubicBezTo>
                <a:cubicBezTo>
                  <a:pt x="11453995" y="3217978"/>
                  <a:pt x="11397027" y="3139530"/>
                  <a:pt x="11337600" y="3148858"/>
                </a:cubicBezTo>
                <a:cubicBezTo>
                  <a:pt x="11294796" y="3133781"/>
                  <a:pt x="11282692" y="3121518"/>
                  <a:pt x="11271588" y="3113441"/>
                </a:cubicBezTo>
                <a:cubicBezTo>
                  <a:pt x="11271384" y="3109093"/>
                  <a:pt x="11271181" y="3104744"/>
                  <a:pt x="11270977" y="3100396"/>
                </a:cubicBezTo>
                <a:lnTo>
                  <a:pt x="11250574" y="3091174"/>
                </a:lnTo>
                <a:lnTo>
                  <a:pt x="11246505" y="3086783"/>
                </a:lnTo>
                <a:cubicBezTo>
                  <a:pt x="11238764" y="3078354"/>
                  <a:pt x="11230851" y="3070308"/>
                  <a:pt x="11221805" y="3063540"/>
                </a:cubicBezTo>
                <a:cubicBezTo>
                  <a:pt x="11194819" y="3110734"/>
                  <a:pt x="11140396" y="3013748"/>
                  <a:pt x="11135382" y="3062095"/>
                </a:cubicBezTo>
                <a:cubicBezTo>
                  <a:pt x="11080975" y="3033115"/>
                  <a:pt x="11090475" y="3086737"/>
                  <a:pt x="11056771" y="3020684"/>
                </a:cubicBezTo>
                <a:cubicBezTo>
                  <a:pt x="10950489" y="2984550"/>
                  <a:pt x="10968513" y="2976705"/>
                  <a:pt x="10800887" y="2963080"/>
                </a:cubicBezTo>
                <a:cubicBezTo>
                  <a:pt x="10782723" y="2947697"/>
                  <a:pt x="10721294" y="2942886"/>
                  <a:pt x="10701230" y="2935785"/>
                </a:cubicBezTo>
                <a:lnTo>
                  <a:pt x="10529686" y="2918071"/>
                </a:lnTo>
                <a:cubicBezTo>
                  <a:pt x="10467898" y="2936564"/>
                  <a:pt x="10391723" y="2920684"/>
                  <a:pt x="10337584" y="2926238"/>
                </a:cubicBezTo>
                <a:cubicBezTo>
                  <a:pt x="10271486" y="2936266"/>
                  <a:pt x="10261085" y="2903356"/>
                  <a:pt x="10179941" y="2930174"/>
                </a:cubicBezTo>
                <a:cubicBezTo>
                  <a:pt x="10171294" y="2901323"/>
                  <a:pt x="10143743" y="2928373"/>
                  <a:pt x="10129038" y="2929992"/>
                </a:cubicBezTo>
                <a:cubicBezTo>
                  <a:pt x="10111049" y="2935411"/>
                  <a:pt x="10080763" y="2928965"/>
                  <a:pt x="10044809" y="2932587"/>
                </a:cubicBezTo>
                <a:cubicBezTo>
                  <a:pt x="9986964" y="2934979"/>
                  <a:pt x="10040427" y="2926217"/>
                  <a:pt x="9923926" y="2936679"/>
                </a:cubicBezTo>
                <a:cubicBezTo>
                  <a:pt x="9890801" y="2937500"/>
                  <a:pt x="9863184" y="2908407"/>
                  <a:pt x="9825938" y="2915287"/>
                </a:cubicBezTo>
                <a:lnTo>
                  <a:pt x="9761662" y="2916695"/>
                </a:lnTo>
                <a:lnTo>
                  <a:pt x="9688436" y="2894364"/>
                </a:lnTo>
                <a:lnTo>
                  <a:pt x="9626359" y="2876388"/>
                </a:lnTo>
                <a:lnTo>
                  <a:pt x="9536686" y="2845662"/>
                </a:lnTo>
                <a:cubicBezTo>
                  <a:pt x="9530621" y="2846717"/>
                  <a:pt x="9510170" y="2854046"/>
                  <a:pt x="9500517" y="2847197"/>
                </a:cubicBezTo>
                <a:lnTo>
                  <a:pt x="9432874" y="2826106"/>
                </a:lnTo>
                <a:cubicBezTo>
                  <a:pt x="9425326" y="2827008"/>
                  <a:pt x="9347481" y="2827961"/>
                  <a:pt x="9340481" y="2831628"/>
                </a:cubicBezTo>
                <a:cubicBezTo>
                  <a:pt x="9293603" y="2778331"/>
                  <a:pt x="9255558" y="2808341"/>
                  <a:pt x="9191002" y="2776544"/>
                </a:cubicBezTo>
                <a:lnTo>
                  <a:pt x="9181756" y="2773801"/>
                </a:lnTo>
                <a:lnTo>
                  <a:pt x="8912415" y="2765023"/>
                </a:lnTo>
                <a:lnTo>
                  <a:pt x="7709716" y="2795956"/>
                </a:lnTo>
                <a:cubicBezTo>
                  <a:pt x="7352819" y="2829880"/>
                  <a:pt x="7380767" y="2943418"/>
                  <a:pt x="6923164" y="2920980"/>
                </a:cubicBezTo>
                <a:cubicBezTo>
                  <a:pt x="5970798" y="2826379"/>
                  <a:pt x="4381146" y="3024064"/>
                  <a:pt x="3308915" y="3049912"/>
                </a:cubicBezTo>
                <a:cubicBezTo>
                  <a:pt x="3098453" y="3075471"/>
                  <a:pt x="2865005" y="3091676"/>
                  <a:pt x="2643050" y="3112559"/>
                </a:cubicBezTo>
                <a:lnTo>
                  <a:pt x="2426006" y="3161942"/>
                </a:lnTo>
                <a:lnTo>
                  <a:pt x="2291811" y="3176941"/>
                </a:lnTo>
                <a:lnTo>
                  <a:pt x="2201685" y="3200625"/>
                </a:lnTo>
                <a:cubicBezTo>
                  <a:pt x="2115718" y="3217427"/>
                  <a:pt x="2132108" y="3186461"/>
                  <a:pt x="2046141" y="3203263"/>
                </a:cubicBezTo>
                <a:cubicBezTo>
                  <a:pt x="2010569" y="3191771"/>
                  <a:pt x="1980262" y="3182883"/>
                  <a:pt x="1953987" y="3176250"/>
                </a:cubicBezTo>
                <a:lnTo>
                  <a:pt x="1924440" y="3170393"/>
                </a:lnTo>
                <a:lnTo>
                  <a:pt x="1907653" y="3175484"/>
                </a:lnTo>
                <a:cubicBezTo>
                  <a:pt x="1878061" y="3178004"/>
                  <a:pt x="1876006" y="3207968"/>
                  <a:pt x="1856828" y="3184705"/>
                </a:cubicBezTo>
                <a:lnTo>
                  <a:pt x="1831611" y="3205201"/>
                </a:lnTo>
                <a:lnTo>
                  <a:pt x="1715859" y="3229661"/>
                </a:lnTo>
                <a:lnTo>
                  <a:pt x="1573012" y="3250275"/>
                </a:lnTo>
                <a:lnTo>
                  <a:pt x="1525936" y="3243056"/>
                </a:lnTo>
                <a:lnTo>
                  <a:pt x="1515932" y="3243699"/>
                </a:lnTo>
                <a:cubicBezTo>
                  <a:pt x="1483797" y="3247820"/>
                  <a:pt x="1486309" y="3252662"/>
                  <a:pt x="1418247" y="3236042"/>
                </a:cubicBezTo>
                <a:cubicBezTo>
                  <a:pt x="1389292" y="3213946"/>
                  <a:pt x="1345427" y="3216968"/>
                  <a:pt x="1311781" y="3207733"/>
                </a:cubicBezTo>
                <a:lnTo>
                  <a:pt x="1287526" y="3195564"/>
                </a:lnTo>
                <a:lnTo>
                  <a:pt x="1275912" y="3202348"/>
                </a:lnTo>
                <a:cubicBezTo>
                  <a:pt x="1219626" y="3232740"/>
                  <a:pt x="1230867" y="3206674"/>
                  <a:pt x="1160923" y="3219676"/>
                </a:cubicBezTo>
                <a:cubicBezTo>
                  <a:pt x="1120939" y="3215839"/>
                  <a:pt x="1029087" y="3185516"/>
                  <a:pt x="909690" y="3216919"/>
                </a:cubicBezTo>
                <a:cubicBezTo>
                  <a:pt x="860463" y="3220671"/>
                  <a:pt x="794970" y="3221233"/>
                  <a:pt x="764020" y="3235844"/>
                </a:cubicBezTo>
                <a:cubicBezTo>
                  <a:pt x="713142" y="3261931"/>
                  <a:pt x="769145" y="3237498"/>
                  <a:pt x="701915" y="3250223"/>
                </a:cubicBezTo>
                <a:cubicBezTo>
                  <a:pt x="644188" y="3215027"/>
                  <a:pt x="531278" y="3284445"/>
                  <a:pt x="463292" y="3316636"/>
                </a:cubicBezTo>
                <a:cubicBezTo>
                  <a:pt x="456096" y="3336479"/>
                  <a:pt x="389128" y="3337531"/>
                  <a:pt x="369865" y="3339094"/>
                </a:cubicBezTo>
                <a:cubicBezTo>
                  <a:pt x="365488" y="3372375"/>
                  <a:pt x="330307" y="3346614"/>
                  <a:pt x="318911" y="3367912"/>
                </a:cubicBezTo>
                <a:cubicBezTo>
                  <a:pt x="256531" y="3381126"/>
                  <a:pt x="186611" y="3396061"/>
                  <a:pt x="119548" y="3404651"/>
                </a:cubicBezTo>
                <a:lnTo>
                  <a:pt x="0" y="3414000"/>
                </a:lnTo>
                <a:lnTo>
                  <a:pt x="0" y="2"/>
                </a:lnTo>
                <a:lnTo>
                  <a:pt x="3459904" y="1"/>
                </a:lnTo>
                <a:cubicBezTo>
                  <a:pt x="3459905" y="1"/>
                  <a:pt x="3459906" y="0"/>
                  <a:pt x="3459907" y="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73A74-1DA2-2107-37C7-6DA284D79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924" y="627385"/>
            <a:ext cx="9620251" cy="856248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Logging concerns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08CD17C-4A7C-477D-A659-BA8A89A7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1775" y="1609518"/>
            <a:ext cx="6610350" cy="2942351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863951-0740-66DD-BE14-04D016CA41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2642" y="2032943"/>
            <a:ext cx="6286500" cy="20955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83BDD-9E4D-8DD6-64CC-B49666E0C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9275" y="4845083"/>
            <a:ext cx="8572500" cy="1374741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2000" dirty="0"/>
              <a:t>https://www.thesafeguardingcompany.com/myconcern/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F53EFF-2A8F-4F91-EC34-2A24381A0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000"/>
              <a:t>2112098</a:t>
            </a:r>
          </a:p>
        </p:txBody>
      </p:sp>
    </p:spTree>
    <p:extLst>
      <p:ext uri="{BB962C8B-B14F-4D97-AF65-F5344CB8AC3E}">
        <p14:creationId xmlns:p14="http://schemas.microsoft.com/office/powerpoint/2010/main" val="31856224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>
            <a:extLst>
              <a:ext uri="{FF2B5EF4-FFF2-40B4-BE49-F238E27FC236}">
                <a16:creationId xmlns:a16="http://schemas.microsoft.com/office/drawing/2014/main" id="{433B2A83-9574-A810-F06B-D1FBC7B5E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85DF8D-82E3-27E9-F1DE-5CEB04BDB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What would you do if….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155E1-7317-C861-CADD-449A0BFB76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A year 10 boy has confided in you that their mother gets very angry with him and sometimes hits him. He has said he is scared of his mother.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D7A7BD-6572-24EE-2B7B-302A1613A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9AB910-7A5E-A8C1-BEA3-4039421F442F}"/>
              </a:ext>
            </a:extLst>
          </p:cNvPr>
          <p:cNvSpPr txBox="1"/>
          <p:nvPr/>
        </p:nvSpPr>
        <p:spPr>
          <a:xfrm>
            <a:off x="2712720" y="3999581"/>
            <a:ext cx="59397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accent3">
                    <a:lumMod val="7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Inform DSP as soon 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accent3">
                    <a:lumMod val="7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Log the concern in line with the setting policy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chemeClr val="accent3">
                  <a:lumMod val="75000"/>
                </a:schemeClr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D59175-0888-CDF3-C87F-D964142A03A8}"/>
              </a:ext>
            </a:extLst>
          </p:cNvPr>
          <p:cNvSpPr txBox="1"/>
          <p:nvPr/>
        </p:nvSpPr>
        <p:spPr>
          <a:xfrm>
            <a:off x="8275320" y="6509969"/>
            <a:ext cx="40118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(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Downholland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 Haskayne CE Primary School, 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n.d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938270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>
            <a:extLst>
              <a:ext uri="{FF2B5EF4-FFF2-40B4-BE49-F238E27FC236}">
                <a16:creationId xmlns:a16="http://schemas.microsoft.com/office/drawing/2014/main" id="{433B2A83-9574-A810-F06B-D1FBC7B5E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85DF8D-82E3-27E9-F1DE-5CEB04BDB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What would you do if….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155E1-7317-C861-CADD-449A0BFB76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A pupil's personal hygiene is an on-going problem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D7A7BD-6572-24EE-2B7B-302A1613A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9AB910-7A5E-A8C1-BEA3-4039421F442F}"/>
              </a:ext>
            </a:extLst>
          </p:cNvPr>
          <p:cNvSpPr txBox="1"/>
          <p:nvPr/>
        </p:nvSpPr>
        <p:spPr>
          <a:xfrm>
            <a:off x="2918460" y="3931052"/>
            <a:ext cx="58254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accent3">
                    <a:lumMod val="7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Log the concern in line with the setting policy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D59175-0888-CDF3-C87F-D964142A03A8}"/>
              </a:ext>
            </a:extLst>
          </p:cNvPr>
          <p:cNvSpPr txBox="1"/>
          <p:nvPr/>
        </p:nvSpPr>
        <p:spPr>
          <a:xfrm>
            <a:off x="8275320" y="6509969"/>
            <a:ext cx="40118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(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Downholland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 Haskayne CE Primary School, 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n.d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348072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>
            <a:extLst>
              <a:ext uri="{FF2B5EF4-FFF2-40B4-BE49-F238E27FC236}">
                <a16:creationId xmlns:a16="http://schemas.microsoft.com/office/drawing/2014/main" id="{433B2A83-9574-A810-F06B-D1FBC7B5E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85DF8D-82E3-27E9-F1DE-5CEB04BDB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What would you do if….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155E1-7317-C861-CADD-449A0BFB76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You notice a pupil has come into school with a bruise on their cheek. They have told you that they bumped themselves on the door at home.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D7A7BD-6572-24EE-2B7B-302A1613A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D59175-0888-CDF3-C87F-D964142A03A8}"/>
              </a:ext>
            </a:extLst>
          </p:cNvPr>
          <p:cNvSpPr txBox="1"/>
          <p:nvPr/>
        </p:nvSpPr>
        <p:spPr>
          <a:xfrm>
            <a:off x="8275320" y="6509969"/>
            <a:ext cx="40118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(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Downholland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 Haskayne CE Primary School, 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n.d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E632F5-F178-3975-A96A-9E6BC7819B6D}"/>
              </a:ext>
            </a:extLst>
          </p:cNvPr>
          <p:cNvSpPr txBox="1"/>
          <p:nvPr/>
        </p:nvSpPr>
        <p:spPr>
          <a:xfrm>
            <a:off x="3126105" y="4005112"/>
            <a:ext cx="59397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accent3">
                    <a:lumMod val="7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Inform DSP as soon 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accent3">
                    <a:lumMod val="75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Log the concern in line with the setting policy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chemeClr val="accent3">
                  <a:lumMod val="75000"/>
                </a:schemeClr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66109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EFECB-DBC8-7EA7-3AD2-08A555F0A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 dirty="0">
                <a:latin typeface="Verdana" panose="020B0604030504040204" pitchFamily="34" charset="0"/>
                <a:ea typeface="Verdana" panose="020B0604030504040204" pitchFamily="34" charset="0"/>
              </a:rPr>
              <a:t>Conclusion</a:t>
            </a:r>
          </a:p>
        </p:txBody>
      </p:sp>
      <p:pic>
        <p:nvPicPr>
          <p:cNvPr id="7170" name="Picture 2" descr="Safeguarding for Carers â€“ CARERS CENTRE TOWER HAMLETS">
            <a:extLst>
              <a:ext uri="{FF2B5EF4-FFF2-40B4-BE49-F238E27FC236}">
                <a16:creationId xmlns:a16="http://schemas.microsoft.com/office/drawing/2014/main" id="{EC5DD0A3-0008-B207-786F-EE16647891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3"/>
          <a:stretch/>
        </p:blipFill>
        <p:spPr bwMode="auto"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F0FAE-125E-250D-6297-A648E33A5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Verdana" panose="020B0604030504040204" pitchFamily="34" charset="0"/>
                <a:ea typeface="Verdana" panose="020B0604030504040204" pitchFamily="34" charset="0"/>
              </a:rPr>
              <a:t>Safeguarding is everyone’s responsibility!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Verdana" panose="020B0604030504040204" pitchFamily="34" charset="0"/>
                <a:ea typeface="Verdana" panose="020B0604030504040204" pitchFamily="34" charset="0"/>
              </a:rPr>
              <a:t>Who is your DSP?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Verdana" panose="020B0604030504040204" pitchFamily="34" charset="0"/>
                <a:ea typeface="Verdana" panose="020B0604030504040204" pitchFamily="34" charset="0"/>
              </a:rPr>
              <a:t>Ensure you report and log concerns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latin typeface="Verdana" panose="020B0604030504040204" pitchFamily="34" charset="0"/>
                <a:ea typeface="Verdana" panose="020B0604030504040204" pitchFamily="34" charset="0"/>
              </a:rPr>
              <a:t>Awareness of other agencies involvement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42C60-01CF-9AC5-C3E5-F87713538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2112098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8FDEE6-A001-43CD-EA2A-0AACEC20C0E1}"/>
              </a:ext>
            </a:extLst>
          </p:cNvPr>
          <p:cNvSpPr txBox="1"/>
          <p:nvPr/>
        </p:nvSpPr>
        <p:spPr>
          <a:xfrm>
            <a:off x="9332556" y="3290500"/>
            <a:ext cx="31308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(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Royal Park Primary Academy, 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n.d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127769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11" name="Rectangle 8210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13" name="Freeform: Shape 8212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194" name="Picture 2" descr="Safeguarding - Asset Training">
            <a:extLst>
              <a:ext uri="{FF2B5EF4-FFF2-40B4-BE49-F238E27FC236}">
                <a16:creationId xmlns:a16="http://schemas.microsoft.com/office/drawing/2014/main" id="{DD6DF9A8-4286-312A-C448-3C24E7BAC2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3761"/>
          <a:stretch/>
        </p:blipFill>
        <p:spPr bwMode="auto">
          <a:xfrm>
            <a:off x="3734938" y="1731531"/>
            <a:ext cx="5791199" cy="3190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28B570-A60B-9646-8948-1B7F82DC0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2112098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CDDF44-DB07-BEBC-FA6F-60BC12BC89F1}"/>
              </a:ext>
            </a:extLst>
          </p:cNvPr>
          <p:cNvSpPr txBox="1"/>
          <p:nvPr/>
        </p:nvSpPr>
        <p:spPr>
          <a:xfrm>
            <a:off x="7686636" y="5119300"/>
            <a:ext cx="31308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(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</a:rPr>
              <a:t>Asset Training, 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</a:rPr>
              <a:t>n.d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46207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6901A-5AA2-3917-8997-2B617934F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Verdana" panose="020B0604030504040204" pitchFamily="34" charset="0"/>
                <a:ea typeface="Verdana" panose="020B060403050404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3AFD6-DEE2-7CA3-4456-3DC5619B2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37005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  <a:t>Asset Training (n.d.)</a:t>
            </a: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 Safeguarding </a:t>
            </a:r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  <a:t>[Image] available at: </a:t>
            </a:r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  <a:hlinkClick r:id="rId2"/>
              </a:rPr>
              <a:t>https://www.assettraining.co.uk/safeguarding/</a:t>
            </a:r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  <a:t> (accessed: 20 April 2024) </a:t>
            </a:r>
          </a:p>
          <a:p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  <a:t>Ben (2022)</a:t>
            </a:r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 Safeguarding-everyone's responsibility </a:t>
            </a:r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  <a:t>[Image] available at: https://jpicblog.maristsm.org/safeguarding-everyone-s-responsibility (accessed: 20 April 2024)</a:t>
            </a:r>
          </a:p>
          <a:p>
            <a:r>
              <a:rPr lang="en-GB" sz="1400" i="1" dirty="0">
                <a:latin typeface="Verdana" panose="020B0604030504040204" pitchFamily="34" charset="0"/>
                <a:ea typeface="Verdana" panose="020B0604030504040204" pitchFamily="34" charset="0"/>
              </a:rPr>
              <a:t>Children </a:t>
            </a:r>
            <a:r>
              <a:rPr lang="en-US" sz="1400" i="1" dirty="0">
                <a:latin typeface="Verdana" panose="020B0604030504040204" pitchFamily="34" charset="0"/>
                <a:ea typeface="Verdana" panose="020B0604030504040204" pitchFamily="34" charset="0"/>
              </a:rPr>
              <a:t> (Abolition of </a:t>
            </a:r>
            <a:r>
              <a:rPr lang="en-US" sz="1400" i="1" dirty="0" err="1">
                <a:latin typeface="Verdana" panose="020B0604030504040204" pitchFamily="34" charset="0"/>
                <a:ea typeface="Verdana" panose="020B0604030504040204" pitchFamily="34" charset="0"/>
              </a:rPr>
              <a:t>Defence</a:t>
            </a:r>
            <a:r>
              <a:rPr lang="en-US" sz="1400" i="1" dirty="0">
                <a:latin typeface="Verdana" panose="020B0604030504040204" pitchFamily="34" charset="0"/>
                <a:ea typeface="Verdana" panose="020B0604030504040204" pitchFamily="34" charset="0"/>
              </a:rPr>
              <a:t> of Reasonable Punishment) (Wales) Act 2020, </a:t>
            </a:r>
            <a:r>
              <a:rPr lang="en-US" sz="1400" i="1" dirty="0" err="1">
                <a:latin typeface="Verdana" panose="020B0604030504040204" pitchFamily="34" charset="0"/>
                <a:ea typeface="Verdana" panose="020B0604030504040204" pitchFamily="34" charset="0"/>
              </a:rPr>
              <a:t>anaw</a:t>
            </a:r>
            <a:r>
              <a:rPr lang="en-US" sz="1400" i="1" dirty="0">
                <a:latin typeface="Verdana" panose="020B0604030504040204" pitchFamily="34" charset="0"/>
                <a:ea typeface="Verdana" panose="020B0604030504040204" pitchFamily="34" charset="0"/>
              </a:rPr>
              <a:t> 3. </a:t>
            </a:r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Available at: https://www.legislation.gov.uk/anaw/2020/3/contents (accessed: 20 April 2024)</a:t>
            </a:r>
            <a:endParaRPr lang="en-GB" sz="1400" i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US" sz="1400" dirty="0" err="1">
                <a:latin typeface="Verdana" panose="020B0604030504040204" pitchFamily="34" charset="0"/>
                <a:ea typeface="Verdana" panose="020B0604030504040204" pitchFamily="34" charset="0"/>
              </a:rPr>
              <a:t>Downholland</a:t>
            </a:r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 Haskayne CE Primary School (n.d.) </a:t>
            </a:r>
            <a:r>
              <a:rPr lang="en-US" sz="1400" i="1" dirty="0">
                <a:latin typeface="Verdana" panose="020B0604030504040204" pitchFamily="34" charset="0"/>
                <a:ea typeface="Verdana" panose="020B0604030504040204" pitchFamily="34" charset="0"/>
              </a:rPr>
              <a:t>Safeguarding </a:t>
            </a:r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[Image] available at: https://haskayne.lancs.sch.uk/key-information/safeguarding (accessed: 20 April 2024)</a:t>
            </a:r>
          </a:p>
          <a:p>
            <a:r>
              <a:rPr lang="en-US" sz="1400" dirty="0" err="1">
                <a:latin typeface="Verdana" panose="020B0604030504040204" pitchFamily="34" charset="0"/>
                <a:ea typeface="Verdana" panose="020B0604030504040204" pitchFamily="34" charset="0"/>
              </a:rPr>
              <a:t>MyConcern</a:t>
            </a:r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 (n.d.) </a:t>
            </a:r>
            <a:r>
              <a:rPr lang="en-US" sz="1400" i="1" dirty="0">
                <a:latin typeface="Verdana" panose="020B0604030504040204" pitchFamily="34" charset="0"/>
                <a:ea typeface="Verdana" panose="020B0604030504040204" pitchFamily="34" charset="0"/>
              </a:rPr>
              <a:t>Introducing </a:t>
            </a:r>
            <a:r>
              <a:rPr lang="en-US" sz="1400" i="1" dirty="0" err="1">
                <a:latin typeface="Verdana" panose="020B0604030504040204" pitchFamily="34" charset="0"/>
                <a:ea typeface="Verdana" panose="020B0604030504040204" pitchFamily="34" charset="0"/>
              </a:rPr>
              <a:t>MyConcern</a:t>
            </a:r>
            <a:r>
              <a:rPr lang="en-US" sz="1400" i="1" dirty="0"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[Website] available at: https://www.thesafeguardingcompany.com/myconcern/ (accessed: 20 April 2024)</a:t>
            </a:r>
            <a:endParaRPr lang="en-GB" sz="14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  <a:t>Rotary District 1150 (n.d.) </a:t>
            </a:r>
            <a:r>
              <a:rPr lang="en-US" sz="1400" i="1" dirty="0">
                <a:latin typeface="Verdana" panose="020B0604030504040204" pitchFamily="34" charset="0"/>
                <a:ea typeface="Verdana" panose="020B0604030504040204" pitchFamily="34" charset="0"/>
              </a:rPr>
              <a:t>Safeguarding: Everyone is Responsible General Information and DBS Procedure </a:t>
            </a:r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[Image] available at: https://www.rotary-ribi.org/districts/page.php?PgID=754413&amp;DistrictNo=1150 (accessed: 20 April 2024)</a:t>
            </a:r>
          </a:p>
          <a:p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Royal Park Primary </a:t>
            </a:r>
            <a:r>
              <a:rPr lang="en-US" sz="1400" dirty="0" err="1">
                <a:latin typeface="Verdana" panose="020B0604030504040204" pitchFamily="34" charset="0"/>
                <a:ea typeface="Verdana" panose="020B0604030504040204" pitchFamily="34" charset="0"/>
              </a:rPr>
              <a:t>Acadamy</a:t>
            </a:r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 (n.d.) </a:t>
            </a:r>
            <a:r>
              <a:rPr lang="en-US" sz="1400" i="1" dirty="0">
                <a:latin typeface="Verdana" panose="020B0604030504040204" pitchFamily="34" charset="0"/>
                <a:ea typeface="Verdana" panose="020B0604030504040204" pitchFamily="34" charset="0"/>
              </a:rPr>
              <a:t>Safeguarding </a:t>
            </a:r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[Image] available at: https://www.royalpark-tkat.org/1820/safeguarding (accessed: 20 April 2024)</a:t>
            </a:r>
          </a:p>
          <a:p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Welsh Government (2014) </a:t>
            </a:r>
            <a:r>
              <a:rPr lang="en-US" sz="1400" i="1" dirty="0">
                <a:latin typeface="Verdana" panose="020B0604030504040204" pitchFamily="34" charset="0"/>
                <a:ea typeface="Verdana" panose="020B0604030504040204" pitchFamily="34" charset="0"/>
              </a:rPr>
              <a:t>Theme 5: Developing community partnerships and multi-agency working Resources 1–2 </a:t>
            </a:r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[online] available at: https://www.gov.wales/sites/default/files/publications/2018-12/theme-5-developing-community-partnerships-and-multi-agency-working-resources-1-2.pdf (accessed: 01 April 2024)</a:t>
            </a:r>
          </a:p>
          <a:p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Woodland Nursery and Pre-School (n.d.) </a:t>
            </a:r>
            <a:r>
              <a:rPr lang="en-US" sz="1400" i="1" dirty="0">
                <a:latin typeface="Verdana" panose="020B0604030504040204" pitchFamily="34" charset="0"/>
                <a:ea typeface="Verdana" panose="020B0604030504040204" pitchFamily="34" charset="0"/>
              </a:rPr>
              <a:t>Safeguarding for Woodlands Nursery &amp; Preschool </a:t>
            </a:r>
            <a:r>
              <a:rPr lang="en-US" sz="1400" dirty="0">
                <a:latin typeface="Verdana" panose="020B0604030504040204" pitchFamily="34" charset="0"/>
                <a:ea typeface="Verdana" panose="020B0604030504040204" pitchFamily="34" charset="0"/>
              </a:rPr>
              <a:t>[Image] available at: http://www.woodlandspreschool.co.uk/?page_id=18 (accessed: 20 April 2024)</a:t>
            </a:r>
            <a:endParaRPr lang="en-GB" sz="1400" i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7800AE-F734-6174-F1FF-D518C8421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2112098</a:t>
            </a:r>
          </a:p>
        </p:txBody>
      </p:sp>
    </p:spTree>
    <p:extLst>
      <p:ext uri="{BB962C8B-B14F-4D97-AF65-F5344CB8AC3E}">
        <p14:creationId xmlns:p14="http://schemas.microsoft.com/office/powerpoint/2010/main" val="19922617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617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Verdana</vt:lpstr>
      <vt:lpstr>Wingdings</vt:lpstr>
      <vt:lpstr>Office Theme</vt:lpstr>
      <vt:lpstr>PowerPoint Presentation</vt:lpstr>
      <vt:lpstr>PowerPoint Presentation</vt:lpstr>
      <vt:lpstr>Keeping Our Children Safe</vt:lpstr>
      <vt:lpstr>Logging concerns</vt:lpstr>
      <vt:lpstr>What would you do if….</vt:lpstr>
      <vt:lpstr>What would you do if….</vt:lpstr>
      <vt:lpstr>What would you do if….</vt:lpstr>
      <vt:lpstr>Conclusion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Keeping Our Children Safe</dc:title>
  <dc:creator>J Bowen (Pentrehafod School)</dc:creator>
  <cp:lastModifiedBy>J Bowen (Pentrehafod School)</cp:lastModifiedBy>
  <cp:revision>17</cp:revision>
  <dcterms:created xsi:type="dcterms:W3CDTF">2024-04-20T13:39:19Z</dcterms:created>
  <dcterms:modified xsi:type="dcterms:W3CDTF">2024-04-20T17:53:13Z</dcterms:modified>
</cp:coreProperties>
</file>