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40"/>
  </p:notesMasterIdLst>
  <p:handoutMasterIdLst>
    <p:handoutMasterId r:id="rId41"/>
  </p:handoutMasterIdLst>
  <p:sldIdLst>
    <p:sldId id="267" r:id="rId5"/>
    <p:sldId id="278" r:id="rId6"/>
    <p:sldId id="283" r:id="rId7"/>
    <p:sldId id="284" r:id="rId8"/>
    <p:sldId id="286" r:id="rId9"/>
    <p:sldId id="287" r:id="rId10"/>
    <p:sldId id="288" r:id="rId11"/>
    <p:sldId id="289" r:id="rId12"/>
    <p:sldId id="290" r:id="rId13"/>
    <p:sldId id="291" r:id="rId14"/>
    <p:sldId id="294" r:id="rId15"/>
    <p:sldId id="295" r:id="rId16"/>
    <p:sldId id="296" r:id="rId17"/>
    <p:sldId id="297" r:id="rId18"/>
    <p:sldId id="293" r:id="rId19"/>
    <p:sldId id="298" r:id="rId20"/>
    <p:sldId id="299" r:id="rId21"/>
    <p:sldId id="292" r:id="rId22"/>
    <p:sldId id="285" r:id="rId23"/>
    <p:sldId id="300" r:id="rId24"/>
    <p:sldId id="301" r:id="rId25"/>
    <p:sldId id="303" r:id="rId26"/>
    <p:sldId id="314" r:id="rId27"/>
    <p:sldId id="315" r:id="rId28"/>
    <p:sldId id="304" r:id="rId29"/>
    <p:sldId id="302" r:id="rId30"/>
    <p:sldId id="305" r:id="rId31"/>
    <p:sldId id="306" r:id="rId32"/>
    <p:sldId id="307" r:id="rId33"/>
    <p:sldId id="308" r:id="rId34"/>
    <p:sldId id="309" r:id="rId35"/>
    <p:sldId id="310" r:id="rId36"/>
    <p:sldId id="311" r:id="rId37"/>
    <p:sldId id="312" r:id="rId38"/>
    <p:sldId id="313" r:id="rId39"/>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9" autoAdjust="0"/>
  </p:normalViewPr>
  <p:slideViewPr>
    <p:cSldViewPr>
      <p:cViewPr varScale="1">
        <p:scale>
          <a:sx n="59" d="100"/>
          <a:sy n="59" d="100"/>
        </p:scale>
        <p:origin x="964" y="52"/>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90" d="100"/>
          <a:sy n="90" d="100"/>
        </p:scale>
        <p:origin x="377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ik Uzair Mehmood" userId="78b2cbb7-59b6-4756-8e84-aeabf50a59af" providerId="ADAL" clId="{577180A6-8732-41AE-9FD8-501714443419}"/>
    <pc:docChg chg="undo custSel addSld delSld">
      <pc:chgData name="Malik Uzair Mehmood" userId="78b2cbb7-59b6-4756-8e84-aeabf50a59af" providerId="ADAL" clId="{577180A6-8732-41AE-9FD8-501714443419}" dt="2025-10-07T22:14:26.020" v="9" actId="47"/>
      <pc:docMkLst>
        <pc:docMk/>
      </pc:docMkLst>
      <pc:sldChg chg="del">
        <pc:chgData name="Malik Uzair Mehmood" userId="78b2cbb7-59b6-4756-8e84-aeabf50a59af" providerId="ADAL" clId="{577180A6-8732-41AE-9FD8-501714443419}" dt="2025-10-07T22:14:20.415" v="3" actId="47"/>
        <pc:sldMkLst>
          <pc:docMk/>
          <pc:sldMk cId="1039241209" sldId="269"/>
        </pc:sldMkLst>
      </pc:sldChg>
      <pc:sldChg chg="del">
        <pc:chgData name="Malik Uzair Mehmood" userId="78b2cbb7-59b6-4756-8e84-aeabf50a59af" providerId="ADAL" clId="{577180A6-8732-41AE-9FD8-501714443419}" dt="2025-10-07T22:14:21.114" v="4" actId="47"/>
        <pc:sldMkLst>
          <pc:docMk/>
          <pc:sldMk cId="4181297464" sldId="271"/>
        </pc:sldMkLst>
      </pc:sldChg>
      <pc:sldChg chg="del">
        <pc:chgData name="Malik Uzair Mehmood" userId="78b2cbb7-59b6-4756-8e84-aeabf50a59af" providerId="ADAL" clId="{577180A6-8732-41AE-9FD8-501714443419}" dt="2025-10-07T22:14:21.786" v="5" actId="47"/>
        <pc:sldMkLst>
          <pc:docMk/>
          <pc:sldMk cId="3819877332" sldId="272"/>
        </pc:sldMkLst>
      </pc:sldChg>
      <pc:sldChg chg="del">
        <pc:chgData name="Malik Uzair Mehmood" userId="78b2cbb7-59b6-4756-8e84-aeabf50a59af" providerId="ADAL" clId="{577180A6-8732-41AE-9FD8-501714443419}" dt="2025-10-07T22:14:23.177" v="7" actId="47"/>
        <pc:sldMkLst>
          <pc:docMk/>
          <pc:sldMk cId="849448384" sldId="277"/>
        </pc:sldMkLst>
      </pc:sldChg>
      <pc:sldChg chg="del">
        <pc:chgData name="Malik Uzair Mehmood" userId="78b2cbb7-59b6-4756-8e84-aeabf50a59af" providerId="ADAL" clId="{577180A6-8732-41AE-9FD8-501714443419}" dt="2025-10-07T22:14:13.186" v="0" actId="47"/>
        <pc:sldMkLst>
          <pc:docMk/>
          <pc:sldMk cId="1711846402" sldId="279"/>
        </pc:sldMkLst>
      </pc:sldChg>
      <pc:sldChg chg="del">
        <pc:chgData name="Malik Uzair Mehmood" userId="78b2cbb7-59b6-4756-8e84-aeabf50a59af" providerId="ADAL" clId="{577180A6-8732-41AE-9FD8-501714443419}" dt="2025-10-07T22:14:17.861" v="1" actId="47"/>
        <pc:sldMkLst>
          <pc:docMk/>
          <pc:sldMk cId="2908023704" sldId="280"/>
        </pc:sldMkLst>
      </pc:sldChg>
      <pc:sldChg chg="del">
        <pc:chgData name="Malik Uzair Mehmood" userId="78b2cbb7-59b6-4756-8e84-aeabf50a59af" providerId="ADAL" clId="{577180A6-8732-41AE-9FD8-501714443419}" dt="2025-10-07T22:14:19.553" v="2" actId="47"/>
        <pc:sldMkLst>
          <pc:docMk/>
          <pc:sldMk cId="3507259872" sldId="281"/>
        </pc:sldMkLst>
      </pc:sldChg>
      <pc:sldChg chg="del">
        <pc:chgData name="Malik Uzair Mehmood" userId="78b2cbb7-59b6-4756-8e84-aeabf50a59af" providerId="ADAL" clId="{577180A6-8732-41AE-9FD8-501714443419}" dt="2025-10-07T22:14:22.475" v="6" actId="47"/>
        <pc:sldMkLst>
          <pc:docMk/>
          <pc:sldMk cId="4237772798" sldId="282"/>
        </pc:sldMkLst>
      </pc:sldChg>
      <pc:sldChg chg="add del">
        <pc:chgData name="Malik Uzair Mehmood" userId="78b2cbb7-59b6-4756-8e84-aeabf50a59af" providerId="ADAL" clId="{577180A6-8732-41AE-9FD8-501714443419}" dt="2025-10-07T22:14:26.020" v="9" actId="47"/>
        <pc:sldMkLst>
          <pc:docMk/>
          <pc:sldMk cId="1397006416" sldId="31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7484491C-6CA6-451B-A0B4-28BD116BFE54}" type="datetime1">
              <a:rPr lang="en-GB" smtClean="0"/>
              <a:t>04/10/2026</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01114579-D02A-4B51-B5DF-8EC449F77AC7}" type="slidenum">
              <a:rPr lang="en-GB" smtClean="0"/>
              <a:t>‹#›</a:t>
            </a:fld>
            <a:endParaRPr lang="en-GB" dirty="0"/>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8F6F76-2CD9-4904-9436-1C9E7A6D9271}" type="datetime1">
              <a:rPr lang="en-GB" noProof="0" smtClean="0"/>
              <a:pPr/>
              <a:t>04/10/2026</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C6074690-7256-4BB9-AC0F-97AEAE8CDEC2}" type="slidenum">
              <a:rPr lang="en-GB" noProof="0" smtClean="0"/>
              <a:t>‹#›</a:t>
            </a:fld>
            <a:endParaRPr lang="en-GB" noProof="0" dirty="0"/>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1</a:t>
            </a:fld>
            <a:endParaRPr lang="en-GB" dirty="0"/>
          </a:p>
        </p:txBody>
      </p:sp>
    </p:spTree>
    <p:extLst>
      <p:ext uri="{BB962C8B-B14F-4D97-AF65-F5344CB8AC3E}">
        <p14:creationId xmlns:p14="http://schemas.microsoft.com/office/powerpoint/2010/main" val="1561433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2</a:t>
            </a:fld>
            <a:endParaRPr lang="en-GB" dirty="0"/>
          </a:p>
        </p:txBody>
      </p:sp>
    </p:spTree>
    <p:extLst>
      <p:ext uri="{BB962C8B-B14F-4D97-AF65-F5344CB8AC3E}">
        <p14:creationId xmlns:p14="http://schemas.microsoft.com/office/powerpoint/2010/main" val="2236455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668F6F76-2CD9-4904-9436-1C9E7A6D9271}" type="datetime1">
              <a:rPr lang="en-GB" noProof="0" smtClean="0"/>
              <a:pPr/>
              <a:t>04/10/2026</a:t>
            </a:fld>
            <a:endParaRPr lang="en-GB" noProof="0" dirty="0"/>
          </a:p>
        </p:txBody>
      </p:sp>
      <p:sp>
        <p:nvSpPr>
          <p:cNvPr id="5" name="Slide Number Placeholder 4"/>
          <p:cNvSpPr>
            <a:spLocks noGrp="1"/>
          </p:cNvSpPr>
          <p:nvPr>
            <p:ph type="sldNum" sz="quarter" idx="5"/>
          </p:nvPr>
        </p:nvSpPr>
        <p:spPr/>
        <p:txBody>
          <a:bodyPr/>
          <a:lstStyle/>
          <a:p>
            <a:pPr rtl="0"/>
            <a:fld id="{C6074690-7256-4BB9-AC0F-97AEAE8CDEC2}" type="slidenum">
              <a:rPr lang="en-GB" noProof="0" smtClean="0"/>
              <a:t>29</a:t>
            </a:fld>
            <a:endParaRPr lang="en-GB" noProof="0" dirty="0"/>
          </a:p>
        </p:txBody>
      </p:sp>
    </p:spTree>
    <p:extLst>
      <p:ext uri="{BB962C8B-B14F-4D97-AF65-F5344CB8AC3E}">
        <p14:creationId xmlns:p14="http://schemas.microsoft.com/office/powerpoint/2010/main" val="133083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376792" y="1905003"/>
            <a:ext cx="9435241" cy="1625599"/>
          </a:xfrm>
        </p:spPr>
        <p:txBody>
          <a:bodyPr rtlCol="0">
            <a:normAutofit/>
          </a:bodyPr>
          <a:lstStyle>
            <a:lvl1pPr algn="ctr">
              <a:lnSpc>
                <a:spcPct val="90000"/>
              </a:lnSpc>
              <a:defRPr sz="4800">
                <a:solidFill>
                  <a:schemeClr val="tx2"/>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382103" y="3657123"/>
            <a:ext cx="9429931" cy="991077"/>
          </a:xfrm>
        </p:spPr>
        <p:txBody>
          <a:bodyPr rtlCol="0">
            <a:normAutofit/>
          </a:bodyPr>
          <a:lstStyle>
            <a:lvl1pPr marL="0" indent="0" algn="ctr">
              <a:spcBef>
                <a:spcPts val="0"/>
              </a:spcBef>
              <a:buNone/>
              <a:defRPr sz="2000" cap="all"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endParaRPr lang="en-GB" noProof="0" dirty="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dirty="0"/>
          </a:p>
        </p:txBody>
      </p:sp>
      <p:sp>
        <p:nvSpPr>
          <p:cNvPr id="4" name="Date Placeholder 3"/>
          <p:cNvSpPr>
            <a:spLocks noGrp="1"/>
          </p:cNvSpPr>
          <p:nvPr>
            <p:ph type="dt" sz="half" idx="10"/>
          </p:nvPr>
        </p:nvSpPr>
        <p:spPr/>
        <p:txBody>
          <a:bodyPr rtlCol="0"/>
          <a:lstStyle>
            <a:lvl1pPr>
              <a:defRPr>
                <a:solidFill>
                  <a:schemeClr val="tx2"/>
                </a:solidFill>
              </a:defRPr>
            </a:lvl1pPr>
          </a:lstStyle>
          <a:p>
            <a:fld id="{BEA59DF3-6975-42C9-B6EF-B90AF62E0071}" type="datetime1">
              <a:rPr lang="en-GB" noProof="0" smtClean="0"/>
              <a:pPr/>
              <a:t>04/10/2026</a:t>
            </a:fld>
            <a:endParaRPr lang="en-GB" noProof="0" dirty="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DF28FB93-0A08-4E7D-8E63-9EFA29F1E093}" type="slidenum">
              <a:rPr lang="en-GB" noProof="0" smtClean="0"/>
              <a:pPr/>
              <a:t>‹#›</a:t>
            </a:fld>
            <a:endParaRPr lang="en-GB" noProof="0" dirty="0"/>
          </a:p>
        </p:txBody>
      </p:sp>
      <p:grpSp>
        <p:nvGrpSpPr>
          <p:cNvPr id="7" name="Group 6"/>
          <p:cNvGrpSpPr/>
          <p:nvPr/>
        </p:nvGrpSpPr>
        <p:grpSpPr>
          <a:xfrm>
            <a:off x="1218882" y="1600200"/>
            <a:ext cx="9739746" cy="73152"/>
            <a:chOff x="914400" y="1200150"/>
            <a:chExt cx="7306712" cy="54864"/>
          </a:xfrm>
        </p:grpSpPr>
        <p:sp>
          <p:nvSpPr>
            <p:cNvPr id="8" name="Oval 7"/>
            <p:cNvSpPr/>
            <p:nvPr/>
          </p:nvSpPr>
          <p:spPr>
            <a:xfrm>
              <a:off x="8166248"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Oval 8"/>
            <p:cNvSpPr/>
            <p:nvPr/>
          </p:nvSpPr>
          <p:spPr>
            <a:xfrm>
              <a:off x="914400"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0" name="Group 9"/>
            <p:cNvGrpSpPr/>
            <p:nvPr/>
          </p:nvGrpSpPr>
          <p:grpSpPr>
            <a:xfrm>
              <a:off x="1036847" y="1207626"/>
              <a:ext cx="7074290" cy="38998"/>
              <a:chOff x="2141408" y="1752956"/>
              <a:chExt cx="7315200" cy="38998"/>
            </a:xfrm>
            <a:solidFill>
              <a:schemeClr val="tx2"/>
            </a:solidFill>
          </p:grpSpPr>
          <p:cxnSp>
            <p:nvCxnSpPr>
              <p:cNvPr id="11" name="Straight Connector 10"/>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grpSp>
        <p:nvGrpSpPr>
          <p:cNvPr id="13" name="Group 12"/>
          <p:cNvGrpSpPr/>
          <p:nvPr/>
        </p:nvGrpSpPr>
        <p:grpSpPr>
          <a:xfrm>
            <a:off x="1218882" y="4851400"/>
            <a:ext cx="9739746" cy="73152"/>
            <a:chOff x="914400" y="3638550"/>
            <a:chExt cx="7306712" cy="54864"/>
          </a:xfrm>
        </p:grpSpPr>
        <p:sp>
          <p:nvSpPr>
            <p:cNvPr id="14" name="Oval 13"/>
            <p:cNvSpPr/>
            <p:nvPr/>
          </p:nvSpPr>
          <p:spPr>
            <a:xfrm>
              <a:off x="8166248"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Oval 14"/>
            <p:cNvSpPr/>
            <p:nvPr/>
          </p:nvSpPr>
          <p:spPr>
            <a:xfrm>
              <a:off x="914400"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6" name="Group 15"/>
            <p:cNvGrpSpPr/>
            <p:nvPr/>
          </p:nvGrpSpPr>
          <p:grpSpPr>
            <a:xfrm>
              <a:off x="1036847" y="3646026"/>
              <a:ext cx="7074290" cy="38998"/>
              <a:chOff x="2141408" y="1752956"/>
              <a:chExt cx="7315200" cy="38998"/>
            </a:xfrm>
            <a:solidFill>
              <a:schemeClr val="tx2"/>
            </a:solidFill>
          </p:grpSpPr>
          <p:cxnSp>
            <p:nvCxnSpPr>
              <p:cNvPr id="17" name="Straight Connector 16"/>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743764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a:lvl6pPr>
            <a:lvl7pPr>
              <a:defRPr/>
            </a:lvl7pPr>
            <a:lvl8pPr>
              <a:defRPr/>
            </a:lvl8pPr>
            <a:lvl9pPr>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33F00B9F-29E7-4642-874A-713277EC5F9A}" type="datetime1">
              <a:rPr lang="en-GB" noProof="0" smtClean="0"/>
              <a:pPr/>
              <a:t>04/10/2026</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499062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2030" y="990599"/>
            <a:ext cx="9344765" cy="2235203"/>
          </a:xfrm>
        </p:spPr>
        <p:txBody>
          <a:bodyPr rtlCol="0" anchor="b">
            <a:normAutofit/>
          </a:bodyPr>
          <a:lstStyle>
            <a:lvl1pPr algn="ctr">
              <a:lnSpc>
                <a:spcPct val="90000"/>
              </a:lnSpc>
              <a:defRPr sz="4800" b="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422030" y="3733800"/>
            <a:ext cx="9344765" cy="1219200"/>
          </a:xfrm>
        </p:spPr>
        <p:txBody>
          <a:bodyPr rtlCol="0"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C0D0A5DE-8B7A-40BE-86F8-6D153B8477E0}" type="datetime1">
              <a:rPr lang="en-GB" noProof="0" smtClean="0"/>
              <a:pPr/>
              <a:t>04/10/2026</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grpSp>
        <p:nvGrpSpPr>
          <p:cNvPr id="13" name="Group 12"/>
          <p:cNvGrpSpPr/>
          <p:nvPr/>
        </p:nvGrpSpPr>
        <p:grpSpPr>
          <a:xfrm>
            <a:off x="3273781" y="3475736"/>
            <a:ext cx="5641265" cy="54864"/>
            <a:chOff x="2455975" y="2588441"/>
            <a:chExt cx="4232051" cy="41148"/>
          </a:xfrm>
        </p:grpSpPr>
        <p:sp>
          <p:nvSpPr>
            <p:cNvPr id="14" name="Oval 13"/>
            <p:cNvSpPr/>
            <p:nvPr/>
          </p:nvSpPr>
          <p:spPr>
            <a:xfrm>
              <a:off x="6642306"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 lastClr="FFFFFF"/>
                </a:solidFill>
                <a:effectLst/>
                <a:uLnTx/>
                <a:uFillTx/>
                <a:latin typeface="Constantia"/>
                <a:ea typeface="+mn-ea"/>
                <a:cs typeface="+mn-cs"/>
              </a:endParaRPr>
            </a:p>
          </p:txBody>
        </p:sp>
        <p:sp>
          <p:nvSpPr>
            <p:cNvPr id="15" name="Oval 14"/>
            <p:cNvSpPr/>
            <p:nvPr/>
          </p:nvSpPr>
          <p:spPr>
            <a:xfrm>
              <a:off x="2455975"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 lastClr="FFFFFF"/>
                </a:solidFill>
                <a:effectLst/>
                <a:uLnTx/>
                <a:uFillTx/>
                <a:latin typeface="Constantia"/>
                <a:ea typeface="+mn-ea"/>
                <a:cs typeface="+mn-cs"/>
              </a:endParaRPr>
            </a:p>
          </p:txBody>
        </p:sp>
        <p:grpSp>
          <p:nvGrpSpPr>
            <p:cNvPr id="16" name="Group 15"/>
            <p:cNvGrpSpPr/>
            <p:nvPr/>
          </p:nvGrpSpPr>
          <p:grpSpPr>
            <a:xfrm>
              <a:off x="2563229" y="2594391"/>
              <a:ext cx="4023360" cy="29249"/>
              <a:chOff x="2550323" y="3458731"/>
              <a:chExt cx="4023360" cy="38998"/>
            </a:xfrm>
          </p:grpSpPr>
          <p:cxnSp>
            <p:nvCxnSpPr>
              <p:cNvPr id="17" name="Straight Connector 16"/>
              <p:cNvCxnSpPr/>
              <p:nvPr/>
            </p:nvCxnSpPr>
            <p:spPr>
              <a:xfrm>
                <a:off x="2550323" y="3458731"/>
                <a:ext cx="4023360" cy="0"/>
              </a:xfrm>
              <a:prstGeom prst="line">
                <a:avLst/>
              </a:prstGeom>
              <a:noFill/>
              <a:ln w="12700" cap="flat" cmpd="sng" algn="ctr">
                <a:solidFill>
                  <a:schemeClr val="tx1"/>
                </a:solidFill>
                <a:prstDash val="solid"/>
              </a:ln>
              <a:effectLst/>
            </p:spPr>
          </p:cxnSp>
          <p:cxnSp>
            <p:nvCxnSpPr>
              <p:cNvPr id="18" name="Straight Connector 17"/>
              <p:cNvCxnSpPr/>
              <p:nvPr/>
            </p:nvCxnSpPr>
            <p:spPr>
              <a:xfrm>
                <a:off x="2550323" y="3497729"/>
                <a:ext cx="4023360" cy="0"/>
              </a:xfrm>
              <a:prstGeom prst="line">
                <a:avLst/>
              </a:prstGeom>
              <a:noFill/>
              <a:ln w="12700" cap="flat" cmpd="sng" algn="ctr">
                <a:solidFill>
                  <a:schemeClr val="tx1"/>
                </a:solidFill>
                <a:prstDash val="solid"/>
              </a:ln>
              <a:effectLst/>
            </p:spPr>
          </p:cxnSp>
        </p:grpSp>
      </p:gr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218883" y="1803400"/>
            <a:ext cx="4773956" cy="4267200"/>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195986" y="1803400"/>
            <a:ext cx="4773956" cy="4267200"/>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baseline="0"/>
            </a:lvl8pPr>
            <a:lvl9pPr>
              <a:defRPr sz="18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EA2B4749-95BA-4325-87ED-A1A32E3C2257}" type="datetime1">
              <a:rPr lang="en-GB" noProof="0" smtClean="0"/>
              <a:pPr/>
              <a:t>04/10/2026</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86077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22945" y="1803400"/>
            <a:ext cx="4769806" cy="711200"/>
          </a:xfrm>
        </p:spPr>
        <p:txBody>
          <a:bodyPr rtlCol="0"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218883" y="2514600"/>
            <a:ext cx="4773956" cy="3556000"/>
          </a:xfrm>
        </p:spPr>
        <p:txBody>
          <a:bodyPr rtlCol="0">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200049" y="1803400"/>
            <a:ext cx="4769806" cy="711200"/>
          </a:xfrm>
        </p:spPr>
        <p:txBody>
          <a:bodyPr rtlCol="0"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95986" y="2514600"/>
            <a:ext cx="4773956" cy="3556000"/>
          </a:xfrm>
        </p:spPr>
        <p:txBody>
          <a:bodyPr rtlCol="0">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7" name="Date Placeholder 6"/>
          <p:cNvSpPr>
            <a:spLocks noGrp="1"/>
          </p:cNvSpPr>
          <p:nvPr>
            <p:ph type="dt" sz="half" idx="10"/>
          </p:nvPr>
        </p:nvSpPr>
        <p:spPr/>
        <p:txBody>
          <a:bodyPr rtlCol="0"/>
          <a:lstStyle>
            <a:lvl1pPr>
              <a:defRPr/>
            </a:lvl1pPr>
          </a:lstStyle>
          <a:p>
            <a:fld id="{83CFC247-4D50-4E4C-B7D2-0AB6D50D7249}" type="datetime1">
              <a:rPr lang="en-GB" noProof="0" smtClean="0"/>
              <a:pPr/>
              <a:t>04/10/2026</a:t>
            </a:fld>
            <a:endParaRPr lang="en-GB" noProof="0" dirty="0"/>
          </a:p>
        </p:txBody>
      </p:sp>
      <p:sp>
        <p:nvSpPr>
          <p:cNvPr id="9" name="Slide Number Placeholder 8"/>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742583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3" name="Date Placeholder 2"/>
          <p:cNvSpPr>
            <a:spLocks noGrp="1"/>
          </p:cNvSpPr>
          <p:nvPr>
            <p:ph type="dt" sz="half" idx="10"/>
          </p:nvPr>
        </p:nvSpPr>
        <p:spPr/>
        <p:txBody>
          <a:bodyPr rtlCol="0"/>
          <a:lstStyle>
            <a:lvl1pPr>
              <a:defRPr/>
            </a:lvl1pPr>
          </a:lstStyle>
          <a:p>
            <a:fld id="{4EF4CC0B-F5A1-4021-9B3F-A50F3C9F0FF5}" type="datetime1">
              <a:rPr lang="en-GB" noProof="0" smtClean="0"/>
              <a:pPr/>
              <a:t>04/10/2026</a:t>
            </a:fld>
            <a:endParaRPr lang="en-GB" noProof="0" dirty="0"/>
          </a:p>
        </p:txBody>
      </p:sp>
      <p:sp>
        <p:nvSpPr>
          <p:cNvPr id="5" name="Slide Number Placeholder 4"/>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GB" noProof="0" dirty="0"/>
          </a:p>
        </p:txBody>
      </p:sp>
      <p:sp>
        <p:nvSpPr>
          <p:cNvPr id="2" name="Date Placeholder 1"/>
          <p:cNvSpPr>
            <a:spLocks noGrp="1"/>
          </p:cNvSpPr>
          <p:nvPr>
            <p:ph type="dt" sz="half" idx="10"/>
          </p:nvPr>
        </p:nvSpPr>
        <p:spPr/>
        <p:txBody>
          <a:bodyPr rtlCol="0"/>
          <a:lstStyle>
            <a:lvl1pPr>
              <a:defRPr/>
            </a:lvl1pPr>
          </a:lstStyle>
          <a:p>
            <a:fld id="{BCAC49AB-6D84-42C5-BC77-94B99E231E3B}" type="datetime1">
              <a:rPr lang="en-GB" noProof="0" smtClean="0"/>
              <a:pPr/>
              <a:t>04/10/2026</a:t>
            </a:fld>
            <a:endParaRPr lang="en-GB" noProof="0" dirty="0"/>
          </a:p>
        </p:txBody>
      </p:sp>
      <p:sp>
        <p:nvSpPr>
          <p:cNvPr id="4" name="Slide Number Placeholder 3"/>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200" b="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1218883" y="1803400"/>
            <a:ext cx="6602281" cy="4267201"/>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8125883" y="1803400"/>
            <a:ext cx="2844060" cy="4267201"/>
          </a:xfrm>
        </p:spPr>
        <p:txBody>
          <a:bodyPr rtlCol="0">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11C5C20E-DB20-4DA0-B622-B8DAA161EBE0}" type="datetime1">
              <a:rPr lang="en-GB" noProof="0" smtClean="0"/>
              <a:pPr/>
              <a:t>04/10/2026</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200" b="0"/>
            </a:lvl1pPr>
          </a:lstStyle>
          <a:p>
            <a:pPr rtl="0"/>
            <a:r>
              <a:rPr lang="en-GB" noProof="0"/>
              <a:t>Click to edit Master title style</a:t>
            </a:r>
            <a:endParaRPr lang="en-GB" noProof="0" dirty="0"/>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8125883" y="1803401"/>
            <a:ext cx="2844060" cy="4165600"/>
          </a:xfrm>
        </p:spPr>
        <p:txBody>
          <a:bodyPr rtlCol="0">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FCF717B7-E853-4EE0-83F5-E83A6B5F4934}" type="datetime1">
              <a:rPr lang="en-GB" noProof="0" smtClean="0"/>
              <a:pPr/>
              <a:t>04/10/2026</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5pPr>
              <a:defRPr/>
            </a:lvl5pPr>
            <a:lvl6pPr>
              <a:defRPr/>
            </a:lvl6pPr>
            <a:lvl7pPr>
              <a:defRPr/>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D31B50EE-C3C2-410D-9B60-008D4DED2F96}" type="datetime1">
              <a:rPr lang="en-GB" noProof="0" smtClean="0"/>
              <a:pPr/>
              <a:t>04/10/2026</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223223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34563" y="434975"/>
            <a:ext cx="1168400" cy="5661025"/>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217613" y="434975"/>
            <a:ext cx="8413750" cy="5661025"/>
          </a:xfrm>
        </p:spPr>
        <p:txBody>
          <a:bodyPr vert="eaVert" rtlCol="0"/>
          <a:lstStyle>
            <a:lvl5pPr>
              <a:defRPr/>
            </a:lvl5pPr>
            <a:lvl6pPr>
              <a:defRPr/>
            </a:lvl6pPr>
            <a:lvl7pPr>
              <a:defRPr/>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824A58CB-51F2-46F6-A3D5-368406FC558F}" type="datetime1">
              <a:rPr lang="en-GB" noProof="0" smtClean="0"/>
              <a:pPr/>
              <a:t>04/10/2026</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208570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0"/>
            <a:ext cx="12188825" cy="6858000"/>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rtl="0"/>
            <a:endParaRPr lang="en-GB" sz="2400" noProof="0" dirty="0"/>
          </a:p>
        </p:txBody>
      </p:sp>
      <p:sp>
        <p:nvSpPr>
          <p:cNvPr id="8" name="Rounded Rectangle 7"/>
          <p:cNvSpPr/>
          <p:nvPr/>
        </p:nvSpPr>
        <p:spPr>
          <a:xfrm>
            <a:off x="304721" y="301752"/>
            <a:ext cx="11579384" cy="6254496"/>
          </a:xfrm>
          <a:prstGeom prst="roundRect">
            <a:avLst>
              <a:gd name="adj" fmla="val 2341"/>
            </a:avLst>
          </a:prstGeom>
          <a:solidFill>
            <a:srgbClr val="FFFFFF"/>
          </a:solidFill>
          <a:ln>
            <a:noFill/>
          </a:ln>
          <a:effectLst>
            <a:innerShdw blurRad="508000">
              <a:srgbClr val="FFD14B">
                <a:alpha val="69804"/>
              </a:srgbClr>
            </a:innerShdw>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2" name="Title Placeholder 1"/>
          <p:cNvSpPr>
            <a:spLocks noGrp="1"/>
          </p:cNvSpPr>
          <p:nvPr>
            <p:ph type="title"/>
          </p:nvPr>
        </p:nvSpPr>
        <p:spPr>
          <a:xfrm>
            <a:off x="1218883" y="431800"/>
            <a:ext cx="9751060" cy="1168400"/>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18883" y="1803400"/>
            <a:ext cx="9751060" cy="42672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3"/>
          </p:nvPr>
        </p:nvSpPr>
        <p:spPr>
          <a:xfrm>
            <a:off x="1218882" y="6172200"/>
            <a:ext cx="7414870" cy="304800"/>
          </a:xfrm>
          <a:prstGeom prst="rect">
            <a:avLst/>
          </a:prstGeom>
        </p:spPr>
        <p:txBody>
          <a:bodyPr vert="horz" lIns="91440" tIns="45720" rIns="91440" bIns="45720" rtlCol="0" anchor="ctr"/>
          <a:lstStyle>
            <a:lvl1pPr algn="l">
              <a:defRPr sz="1100">
                <a:solidFill>
                  <a:schemeClr val="tx1"/>
                </a:solidFill>
              </a:defRPr>
            </a:lvl1pPr>
          </a:lstStyle>
          <a:p>
            <a:pPr rtl="0"/>
            <a:endParaRPr lang="en-GB" noProof="0" dirty="0"/>
          </a:p>
        </p:txBody>
      </p:sp>
      <p:sp>
        <p:nvSpPr>
          <p:cNvPr id="4" name="Date Placeholder 3"/>
          <p:cNvSpPr>
            <a:spLocks noGrp="1"/>
          </p:cNvSpPr>
          <p:nvPr>
            <p:ph type="dt" sz="half" idx="2"/>
          </p:nvPr>
        </p:nvSpPr>
        <p:spPr>
          <a:xfrm>
            <a:off x="8836898" y="6172200"/>
            <a:ext cx="1218883" cy="304800"/>
          </a:xfrm>
          <a:prstGeom prst="rect">
            <a:avLst/>
          </a:prstGeom>
        </p:spPr>
        <p:txBody>
          <a:bodyPr vert="horz" lIns="91440" tIns="45720" rIns="91440" bIns="45720" rtlCol="0" anchor="ctr"/>
          <a:lstStyle>
            <a:lvl1pPr algn="r">
              <a:defRPr sz="1100">
                <a:solidFill>
                  <a:schemeClr val="tx1"/>
                </a:solidFill>
              </a:defRPr>
            </a:lvl1pPr>
          </a:lstStyle>
          <a:p>
            <a:fld id="{46E98872-0202-49F1-8F2B-D69029ABAC28}" type="datetime1">
              <a:rPr lang="en-GB" noProof="0" smtClean="0"/>
              <a:pPr/>
              <a:t>04/10/2026</a:t>
            </a:fld>
            <a:endParaRPr lang="en-GB" noProof="0" dirty="0"/>
          </a:p>
        </p:txBody>
      </p:sp>
      <p:sp>
        <p:nvSpPr>
          <p:cNvPr id="6" name="Slide Number Placeholder 5"/>
          <p:cNvSpPr>
            <a:spLocks noGrp="1"/>
          </p:cNvSpPr>
          <p:nvPr>
            <p:ph type="sldNum" sz="quarter" idx="4"/>
          </p:nvPr>
        </p:nvSpPr>
        <p:spPr>
          <a:xfrm>
            <a:off x="10258928" y="6172200"/>
            <a:ext cx="711015" cy="304800"/>
          </a:xfrm>
          <a:prstGeom prst="rect">
            <a:avLst/>
          </a:prstGeom>
        </p:spPr>
        <p:txBody>
          <a:bodyPr vert="horz" lIns="91440" tIns="45720" rIns="91440" bIns="45720" rtlCol="0" anchor="ctr"/>
          <a:lstStyle>
            <a:lvl1pPr algn="r">
              <a:defRPr sz="1100">
                <a:solidFill>
                  <a:schemeClr val="tx1"/>
                </a:solidFill>
              </a:defRPr>
            </a:lvl1pPr>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txStyles>
    <p:titleStyle>
      <a:lvl1pPr algn="l" defTabSz="914400" rtl="0" eaLnBrk="1" latinLnBrk="0" hangingPunct="1">
        <a:spcBef>
          <a:spcPct val="0"/>
        </a:spcBef>
        <a:buNone/>
        <a:defRPr sz="3200" kern="1200">
          <a:solidFill>
            <a:schemeClr val="tx1"/>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buClr>
        <a:buFont typeface="Arial" pitchFamily="34" charset="0"/>
        <a:buChar char="•"/>
        <a:defRPr sz="2400" kern="1200">
          <a:solidFill>
            <a:schemeClr val="tx1"/>
          </a:solidFill>
          <a:latin typeface="+mn-lt"/>
          <a:ea typeface="+mn-ea"/>
          <a:cs typeface="+mn-cs"/>
        </a:defRPr>
      </a:lvl1pPr>
      <a:lvl2pPr marL="548640" indent="-246888" algn="l" defTabSz="914400" rtl="0" eaLnBrk="1" latinLnBrk="0" hangingPunct="1">
        <a:lnSpc>
          <a:spcPct val="90000"/>
        </a:lnSpc>
        <a:spcBef>
          <a:spcPts val="800"/>
        </a:spcBef>
        <a:buClr>
          <a:schemeClr val="tx1"/>
        </a:buClr>
        <a:buFont typeface="Arial" pitchFamily="34" charset="0"/>
        <a:buChar char="•"/>
        <a:defRPr sz="2000" kern="1200">
          <a:solidFill>
            <a:schemeClr val="tx1"/>
          </a:solidFill>
          <a:latin typeface="+mn-lt"/>
          <a:ea typeface="+mn-ea"/>
          <a:cs typeface="+mn-cs"/>
        </a:defRPr>
      </a:lvl2pPr>
      <a:lvl3pPr marL="850392" indent="-246888" algn="l" defTabSz="914400" rtl="0" eaLnBrk="1" latinLnBrk="0" hangingPunct="1">
        <a:lnSpc>
          <a:spcPct val="90000"/>
        </a:lnSpc>
        <a:spcBef>
          <a:spcPts val="800"/>
        </a:spcBef>
        <a:buClr>
          <a:schemeClr val="tx1"/>
        </a:buClr>
        <a:buFont typeface="Arial" pitchFamily="34" charset="0"/>
        <a:buChar char="•"/>
        <a:defRPr sz="1800" kern="1200">
          <a:solidFill>
            <a:schemeClr val="tx1"/>
          </a:solidFill>
          <a:latin typeface="+mn-lt"/>
          <a:ea typeface="+mn-ea"/>
          <a:cs typeface="+mn-cs"/>
        </a:defRPr>
      </a:lvl3pPr>
      <a:lvl4pPr marL="1152144"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4pPr>
      <a:lvl5pPr marL="1453896"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hyperlink" Target="https://mattmazur.com/2015/03/17/a-step-by-step-backpropagation-example/"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4.xml"/><Relationship Id="rId4" Type="http://schemas.openxmlformats.org/officeDocument/2006/relationships/image" Target="../media/image17.emf"/></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em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 Id="rId5" Type="http://schemas.openxmlformats.org/officeDocument/2006/relationships/image" Target="../media/image24.png"/><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4.xml"/><Relationship Id="rId5" Type="http://schemas.openxmlformats.org/officeDocument/2006/relationships/image" Target="../media/image29.png"/><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emf"/><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A</a:t>
            </a:r>
            <a:r>
              <a:rPr lang="en-gb" dirty="0"/>
              <a:t>rtificial Neural Network</a:t>
            </a:r>
          </a:p>
        </p:txBody>
      </p:sp>
      <p:sp>
        <p:nvSpPr>
          <p:cNvPr id="3" name="Subtitle 2"/>
          <p:cNvSpPr>
            <a:spLocks noGrp="1"/>
          </p:cNvSpPr>
          <p:nvPr>
            <p:ph type="subTitle" idx="1"/>
          </p:nvPr>
        </p:nvSpPr>
        <p:spPr/>
        <p:txBody>
          <a:bodyPr rtlCol="0"/>
          <a:lstStyle/>
          <a:p>
            <a:pPr rtl="0"/>
            <a:r>
              <a:rPr lang="en-GB" dirty="0"/>
              <a:t>B</a:t>
            </a:r>
            <a:r>
              <a:rPr lang="en-gb" dirty="0"/>
              <a:t>y: Malik </a:t>
            </a:r>
            <a:r>
              <a:rPr lang="en-GB" dirty="0"/>
              <a:t>U</a:t>
            </a:r>
            <a:r>
              <a:rPr lang="en-gb" dirty="0"/>
              <a:t>zair </a:t>
            </a:r>
            <a:r>
              <a:rPr lang="en-gb" dirty="0" err="1"/>
              <a:t>mehmood</a:t>
            </a:r>
            <a:endParaRPr lang="en-gb" dirty="0"/>
          </a:p>
        </p:txBody>
      </p:sp>
    </p:spTree>
    <p:extLst>
      <p:ext uri="{BB962C8B-B14F-4D97-AF65-F5344CB8AC3E}">
        <p14:creationId xmlns:p14="http://schemas.microsoft.com/office/powerpoint/2010/main" val="2707543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rtlCol="0"/>
          <a:lstStyle/>
          <a:p>
            <a:pPr rtl="0"/>
            <a:r>
              <a:rPr lang="en-gb" b="1" dirty="0"/>
              <a:t>Introduction and context</a:t>
            </a:r>
          </a:p>
        </p:txBody>
      </p:sp>
      <p:sp>
        <p:nvSpPr>
          <p:cNvPr id="14" name="Content Placeholder 13"/>
          <p:cNvSpPr>
            <a:spLocks noGrp="1"/>
          </p:cNvSpPr>
          <p:nvPr>
            <p:ph idx="1"/>
          </p:nvPr>
        </p:nvSpPr>
        <p:spPr/>
        <p:txBody>
          <a:bodyPr rtlCol="0">
            <a:normAutofit/>
          </a:bodyPr>
          <a:lstStyle/>
          <a:p>
            <a:r>
              <a:rPr lang="en-GB" dirty="0"/>
              <a:t>The brain is the most highly complex, </a:t>
            </a:r>
            <a:r>
              <a:rPr lang="en-GB" dirty="0" err="1"/>
              <a:t>nonlinear,and</a:t>
            </a:r>
            <a:r>
              <a:rPr lang="en-GB" dirty="0"/>
              <a:t> parallel computer (information-processing system)in the entire Universe – that we are aware of ☺.</a:t>
            </a:r>
          </a:p>
          <a:p>
            <a:r>
              <a:rPr lang="en-GB" dirty="0"/>
              <a:t>E.g. Vision, Sonar bat</a:t>
            </a:r>
          </a:p>
          <a:p>
            <a:r>
              <a:rPr lang="en-GB" dirty="0"/>
              <a:t> Question: Is the human brain capable in the same manner at the time a child is born?</a:t>
            </a:r>
            <a:endParaRPr lang="en-gb" dirty="0"/>
          </a:p>
        </p:txBody>
      </p:sp>
    </p:spTree>
    <p:extLst>
      <p:ext uri="{BB962C8B-B14F-4D97-AF65-F5344CB8AC3E}">
        <p14:creationId xmlns:p14="http://schemas.microsoft.com/office/powerpoint/2010/main" val="101646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045CC-7215-E13D-6184-FB895049A0E7}"/>
              </a:ext>
            </a:extLst>
          </p:cNvPr>
          <p:cNvSpPr>
            <a:spLocks noGrp="1"/>
          </p:cNvSpPr>
          <p:nvPr>
            <p:ph type="title"/>
          </p:nvPr>
        </p:nvSpPr>
        <p:spPr>
          <a:xfrm>
            <a:off x="1218883" y="431800"/>
            <a:ext cx="9751060" cy="764952"/>
          </a:xfrm>
        </p:spPr>
        <p:txBody>
          <a:bodyPr/>
          <a:lstStyle/>
          <a:p>
            <a:r>
              <a:rPr lang="en-GB" dirty="0"/>
              <a:t>Prenatal Human brain development</a:t>
            </a:r>
          </a:p>
        </p:txBody>
      </p:sp>
      <p:pic>
        <p:nvPicPr>
          <p:cNvPr id="6" name="Content Placeholder 5">
            <a:extLst>
              <a:ext uri="{FF2B5EF4-FFF2-40B4-BE49-F238E27FC236}">
                <a16:creationId xmlns:a16="http://schemas.microsoft.com/office/drawing/2014/main" id="{723F76EF-614D-65DB-6B69-9E4029E0533C}"/>
              </a:ext>
            </a:extLst>
          </p:cNvPr>
          <p:cNvPicPr>
            <a:picLocks noGrp="1" noChangeAspect="1"/>
          </p:cNvPicPr>
          <p:nvPr>
            <p:ph idx="1"/>
          </p:nvPr>
        </p:nvPicPr>
        <p:blipFill>
          <a:blip r:embed="rId2"/>
          <a:stretch>
            <a:fillRect/>
          </a:stretch>
        </p:blipFill>
        <p:spPr>
          <a:xfrm>
            <a:off x="2854052" y="1556792"/>
            <a:ext cx="5982846" cy="3960440"/>
          </a:xfrm>
          <a:prstGeom prst="rect">
            <a:avLst/>
          </a:prstGeom>
        </p:spPr>
      </p:pic>
      <p:sp>
        <p:nvSpPr>
          <p:cNvPr id="4" name="Date Placeholder 3">
            <a:extLst>
              <a:ext uri="{FF2B5EF4-FFF2-40B4-BE49-F238E27FC236}">
                <a16:creationId xmlns:a16="http://schemas.microsoft.com/office/drawing/2014/main" id="{611BF81A-80CA-6D7E-25E2-4E4A43AD2887}"/>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
        <p:nvSpPr>
          <p:cNvPr id="7" name="TextBox 6">
            <a:extLst>
              <a:ext uri="{FF2B5EF4-FFF2-40B4-BE49-F238E27FC236}">
                <a16:creationId xmlns:a16="http://schemas.microsoft.com/office/drawing/2014/main" id="{EA4F0B82-B9F3-AC34-2263-2C2C9CE97EC1}"/>
              </a:ext>
            </a:extLst>
          </p:cNvPr>
          <p:cNvSpPr txBox="1"/>
          <p:nvPr/>
        </p:nvSpPr>
        <p:spPr>
          <a:xfrm>
            <a:off x="1053852" y="6014321"/>
            <a:ext cx="7619906" cy="461665"/>
          </a:xfrm>
          <a:prstGeom prst="rect">
            <a:avLst/>
          </a:prstGeom>
          <a:noFill/>
        </p:spPr>
        <p:txBody>
          <a:bodyPr wrap="none" rtlCol="0">
            <a:spAutoFit/>
          </a:bodyPr>
          <a:lstStyle/>
          <a:p>
            <a:r>
              <a:rPr lang="en-GB" sz="1200" dirty="0"/>
              <a:t>References</a:t>
            </a:r>
            <a:br>
              <a:rPr lang="en-GB" sz="1200" dirty="0"/>
            </a:br>
            <a:r>
              <a:rPr lang="en-GB" sz="1200" dirty="0"/>
              <a:t>[1] https://www.researchgate.net/publication/227028480_Development_of_the_Child%27s_Brain_and_Behavior</a:t>
            </a:r>
          </a:p>
        </p:txBody>
      </p:sp>
      <p:sp>
        <p:nvSpPr>
          <p:cNvPr id="8" name="TextBox 7">
            <a:extLst>
              <a:ext uri="{FF2B5EF4-FFF2-40B4-BE49-F238E27FC236}">
                <a16:creationId xmlns:a16="http://schemas.microsoft.com/office/drawing/2014/main" id="{864D8F52-B1A8-4417-C64D-F0BDCB6951E7}"/>
              </a:ext>
            </a:extLst>
          </p:cNvPr>
          <p:cNvSpPr txBox="1"/>
          <p:nvPr/>
        </p:nvSpPr>
        <p:spPr>
          <a:xfrm>
            <a:off x="5518348" y="5805264"/>
            <a:ext cx="417102"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1571219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90CBEF8-B3C8-2009-0C60-97D327914A24}"/>
              </a:ext>
            </a:extLst>
          </p:cNvPr>
          <p:cNvSpPr>
            <a:spLocks noGrp="1"/>
          </p:cNvSpPr>
          <p:nvPr>
            <p:ph type="title"/>
          </p:nvPr>
        </p:nvSpPr>
        <p:spPr>
          <a:xfrm>
            <a:off x="1218883" y="431800"/>
            <a:ext cx="9751060" cy="1168400"/>
          </a:xfrm>
        </p:spPr>
        <p:txBody>
          <a:bodyPr/>
          <a:lstStyle/>
          <a:p>
            <a:r>
              <a:rPr lang="en-US" dirty="0"/>
              <a:t>Neural Network</a:t>
            </a:r>
          </a:p>
        </p:txBody>
      </p:sp>
      <p:sp>
        <p:nvSpPr>
          <p:cNvPr id="3" name="Content Placeholder 2">
            <a:extLst>
              <a:ext uri="{FF2B5EF4-FFF2-40B4-BE49-F238E27FC236}">
                <a16:creationId xmlns:a16="http://schemas.microsoft.com/office/drawing/2014/main" id="{7F0FC8BA-DA1D-AEF9-861F-80FC21F51CEC}"/>
              </a:ext>
            </a:extLst>
          </p:cNvPr>
          <p:cNvSpPr>
            <a:spLocks noGrp="1"/>
          </p:cNvSpPr>
          <p:nvPr>
            <p:ph sz="half" idx="1"/>
          </p:nvPr>
        </p:nvSpPr>
        <p:spPr>
          <a:xfrm>
            <a:off x="1218883" y="1803400"/>
            <a:ext cx="4773956" cy="4267200"/>
          </a:xfrm>
        </p:spPr>
        <p:txBody>
          <a:bodyPr>
            <a:normAutofit/>
          </a:bodyPr>
          <a:lstStyle/>
          <a:p>
            <a:pPr marL="0" indent="0">
              <a:buNone/>
            </a:pPr>
            <a:endParaRPr lang="en-GB" dirty="0"/>
          </a:p>
          <a:p>
            <a:r>
              <a:rPr lang="en-GB" dirty="0"/>
              <a:t>Neural Network or Artificial Neural Network (ANN): Computational model inspired by the function and structure of a biological neural network. </a:t>
            </a:r>
          </a:p>
          <a:p>
            <a:endParaRPr lang="en-GB" dirty="0"/>
          </a:p>
        </p:txBody>
      </p:sp>
      <p:pic>
        <p:nvPicPr>
          <p:cNvPr id="6" name="Picture 5">
            <a:extLst>
              <a:ext uri="{FF2B5EF4-FFF2-40B4-BE49-F238E27FC236}">
                <a16:creationId xmlns:a16="http://schemas.microsoft.com/office/drawing/2014/main" id="{0B0F8861-AC21-9F49-7379-A7F0BD976A6A}"/>
              </a:ext>
            </a:extLst>
          </p:cNvPr>
          <p:cNvPicPr>
            <a:picLocks noChangeAspect="1"/>
          </p:cNvPicPr>
          <p:nvPr/>
        </p:nvPicPr>
        <p:blipFill>
          <a:blip r:embed="rId2"/>
          <a:stretch>
            <a:fillRect/>
          </a:stretch>
        </p:blipFill>
        <p:spPr>
          <a:xfrm>
            <a:off x="6195986" y="2237182"/>
            <a:ext cx="4773956" cy="3399635"/>
          </a:xfrm>
          <a:prstGeom prst="rect">
            <a:avLst/>
          </a:prstGeom>
          <a:noFill/>
        </p:spPr>
      </p:pic>
      <p:sp>
        <p:nvSpPr>
          <p:cNvPr id="4" name="Date Placeholder 3">
            <a:extLst>
              <a:ext uri="{FF2B5EF4-FFF2-40B4-BE49-F238E27FC236}">
                <a16:creationId xmlns:a16="http://schemas.microsoft.com/office/drawing/2014/main" id="{10729BAF-413C-51B7-1E2B-AB0979FC144C}"/>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04/10/2026</a:t>
            </a:fld>
            <a:endParaRPr lang="en-GB" noProof="0"/>
          </a:p>
        </p:txBody>
      </p:sp>
    </p:spTree>
    <p:extLst>
      <p:ext uri="{BB962C8B-B14F-4D97-AF65-F5344CB8AC3E}">
        <p14:creationId xmlns:p14="http://schemas.microsoft.com/office/powerpoint/2010/main" val="2478573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7C955-F7F2-9A5D-9BB4-0688CB845841}"/>
              </a:ext>
            </a:extLst>
          </p:cNvPr>
          <p:cNvSpPr>
            <a:spLocks noGrp="1"/>
          </p:cNvSpPr>
          <p:nvPr>
            <p:ph type="title"/>
          </p:nvPr>
        </p:nvSpPr>
        <p:spPr/>
        <p:txBody>
          <a:bodyPr/>
          <a:lstStyle/>
          <a:p>
            <a:r>
              <a:rPr lang="en-GB" dirty="0"/>
              <a:t>Neural Network</a:t>
            </a:r>
          </a:p>
        </p:txBody>
      </p:sp>
      <p:sp>
        <p:nvSpPr>
          <p:cNvPr id="3" name="Content Placeholder 2">
            <a:extLst>
              <a:ext uri="{FF2B5EF4-FFF2-40B4-BE49-F238E27FC236}">
                <a16:creationId xmlns:a16="http://schemas.microsoft.com/office/drawing/2014/main" id="{3D6DA1E4-D740-D421-A0C4-EDAA4DB78F1B}"/>
              </a:ext>
            </a:extLst>
          </p:cNvPr>
          <p:cNvSpPr>
            <a:spLocks noGrp="1"/>
          </p:cNvSpPr>
          <p:nvPr>
            <p:ph idx="1"/>
          </p:nvPr>
        </p:nvSpPr>
        <p:spPr/>
        <p:txBody>
          <a:bodyPr>
            <a:normAutofit fontScale="92500" lnSpcReduction="20000"/>
          </a:bodyPr>
          <a:lstStyle/>
          <a:p>
            <a:endParaRPr lang="en-GB" dirty="0"/>
          </a:p>
          <a:p>
            <a:r>
              <a:rPr lang="en-GB" dirty="0"/>
              <a:t>Neural Networks</a:t>
            </a:r>
          </a:p>
          <a:p>
            <a:pPr lvl="1"/>
            <a:r>
              <a:rPr lang="en-GB" sz="2400" b="1" i="1" dirty="0"/>
              <a:t>Learn it </a:t>
            </a:r>
            <a:r>
              <a:rPr lang="en-GB" sz="2400" dirty="0"/>
              <a:t>from the data </a:t>
            </a:r>
            <a:r>
              <a:rPr lang="en-GB" dirty="0"/>
              <a:t>Acquires knowledge and improves its performance by analysing and processing input data</a:t>
            </a:r>
          </a:p>
          <a:p>
            <a:pPr lvl="1"/>
            <a:endParaRPr lang="en-GB" dirty="0"/>
          </a:p>
          <a:p>
            <a:pPr lvl="1"/>
            <a:r>
              <a:rPr lang="en-GB" sz="2400" dirty="0"/>
              <a:t>Application of </a:t>
            </a:r>
            <a:r>
              <a:rPr lang="en-GB" sz="2400" dirty="0" err="1"/>
              <a:t>NN</a:t>
            </a:r>
            <a:r>
              <a:rPr lang="en-GB" dirty="0" err="1"/>
              <a:t>Image</a:t>
            </a:r>
            <a:r>
              <a:rPr lang="en-GB" dirty="0"/>
              <a:t> classification: Image recognition, object detection, facial recognition</a:t>
            </a:r>
          </a:p>
          <a:p>
            <a:pPr lvl="1"/>
            <a:r>
              <a:rPr lang="en-GB" dirty="0"/>
              <a:t>Natural language processing: Language translation, text generation, chatbots</a:t>
            </a:r>
          </a:p>
          <a:p>
            <a:pPr lvl="1"/>
            <a:r>
              <a:rPr lang="en-GB" dirty="0"/>
              <a:t>Speech recognition: voice assistance and transcription services</a:t>
            </a:r>
          </a:p>
          <a:p>
            <a:pPr lvl="1"/>
            <a:r>
              <a:rPr lang="en-GB" dirty="0"/>
              <a:t>Recommendation system: streaming platforms, personalized content recommendation </a:t>
            </a:r>
          </a:p>
          <a:p>
            <a:pPr lvl="1"/>
            <a:r>
              <a:rPr lang="en-GB" dirty="0"/>
              <a:t>Medical diagnosis</a:t>
            </a:r>
          </a:p>
          <a:p>
            <a:pPr lvl="1"/>
            <a:r>
              <a:rPr lang="en-GB" dirty="0"/>
              <a:t>Financial forecasting </a:t>
            </a:r>
          </a:p>
          <a:p>
            <a:pPr lvl="1"/>
            <a:r>
              <a:rPr lang="en-GB" dirty="0"/>
              <a:t>Autonomous Vehicles</a:t>
            </a:r>
          </a:p>
          <a:p>
            <a:pPr lvl="1"/>
            <a:endParaRPr lang="en-GB" dirty="0"/>
          </a:p>
          <a:p>
            <a:endParaRPr lang="en-GB" dirty="0"/>
          </a:p>
        </p:txBody>
      </p:sp>
      <p:sp>
        <p:nvSpPr>
          <p:cNvPr id="4" name="Date Placeholder 3">
            <a:extLst>
              <a:ext uri="{FF2B5EF4-FFF2-40B4-BE49-F238E27FC236}">
                <a16:creationId xmlns:a16="http://schemas.microsoft.com/office/drawing/2014/main" id="{1D5D0161-7611-3763-DF8F-E11FEE42A569}"/>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1825130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99AAC-3C3F-6099-FD04-D0834F5A61DC}"/>
              </a:ext>
            </a:extLst>
          </p:cNvPr>
          <p:cNvSpPr>
            <a:spLocks noGrp="1"/>
          </p:cNvSpPr>
          <p:nvPr>
            <p:ph type="title"/>
          </p:nvPr>
        </p:nvSpPr>
        <p:spPr/>
        <p:txBody>
          <a:bodyPr/>
          <a:lstStyle/>
          <a:p>
            <a:r>
              <a:rPr lang="en-GB" dirty="0"/>
              <a:t>Neural networks</a:t>
            </a:r>
            <a:br>
              <a:rPr lang="en-GB" dirty="0"/>
            </a:br>
            <a:endParaRPr lang="en-GB" dirty="0"/>
          </a:p>
        </p:txBody>
      </p:sp>
      <p:sp>
        <p:nvSpPr>
          <p:cNvPr id="3" name="Content Placeholder 2">
            <a:extLst>
              <a:ext uri="{FF2B5EF4-FFF2-40B4-BE49-F238E27FC236}">
                <a16:creationId xmlns:a16="http://schemas.microsoft.com/office/drawing/2014/main" id="{C4E978E0-B1D4-3362-3BC1-1CE654F6B67C}"/>
              </a:ext>
            </a:extLst>
          </p:cNvPr>
          <p:cNvSpPr>
            <a:spLocks noGrp="1"/>
          </p:cNvSpPr>
          <p:nvPr>
            <p:ph idx="1"/>
          </p:nvPr>
        </p:nvSpPr>
        <p:spPr/>
        <p:txBody>
          <a:bodyPr/>
          <a:lstStyle/>
          <a:p>
            <a:endParaRPr lang="en-GB" dirty="0"/>
          </a:p>
          <a:p>
            <a:pPr marL="301752" lvl="1" indent="0">
              <a:buNone/>
            </a:pPr>
            <a:r>
              <a:rPr lang="en-GB" sz="2400" dirty="0"/>
              <a:t>Types of Neural Networks</a:t>
            </a:r>
          </a:p>
          <a:p>
            <a:pPr lvl="1"/>
            <a:r>
              <a:rPr lang="en-GB" dirty="0"/>
              <a:t>Feed forward Neural Network (FNN)</a:t>
            </a:r>
          </a:p>
          <a:p>
            <a:pPr lvl="1"/>
            <a:r>
              <a:rPr lang="en-GB" dirty="0"/>
              <a:t>Convolutional Neural Network (CNN)</a:t>
            </a:r>
          </a:p>
          <a:p>
            <a:pPr lvl="1"/>
            <a:r>
              <a:rPr lang="en-GB" dirty="0"/>
              <a:t>Recurrent Neural Network (RNN)</a:t>
            </a:r>
          </a:p>
          <a:p>
            <a:pPr lvl="1"/>
            <a:r>
              <a:rPr lang="en-GB" dirty="0"/>
              <a:t>Long Short Term Memory (LSTM)</a:t>
            </a:r>
          </a:p>
          <a:p>
            <a:pPr lvl="1"/>
            <a:r>
              <a:rPr lang="en-GB" dirty="0"/>
              <a:t>Auto encoders </a:t>
            </a:r>
          </a:p>
          <a:p>
            <a:pPr lvl="1"/>
            <a:r>
              <a:rPr lang="en-GB" dirty="0"/>
              <a:t>Generative Adversarial Network (GAN)</a:t>
            </a:r>
          </a:p>
          <a:p>
            <a:pPr lvl="1"/>
            <a:endParaRPr lang="en-GB" dirty="0"/>
          </a:p>
          <a:p>
            <a:endParaRPr lang="en-GB" dirty="0"/>
          </a:p>
        </p:txBody>
      </p:sp>
      <p:sp>
        <p:nvSpPr>
          <p:cNvPr id="4" name="Date Placeholder 3">
            <a:extLst>
              <a:ext uri="{FF2B5EF4-FFF2-40B4-BE49-F238E27FC236}">
                <a16:creationId xmlns:a16="http://schemas.microsoft.com/office/drawing/2014/main" id="{D845C6A2-E7E2-0941-74CA-83D73F0F6397}"/>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186133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D826A0D-66B9-2A89-6C1C-FA4AC4A2BF9D}"/>
              </a:ext>
            </a:extLst>
          </p:cNvPr>
          <p:cNvSpPr>
            <a:spLocks noGrp="1"/>
          </p:cNvSpPr>
          <p:nvPr>
            <p:ph type="title"/>
          </p:nvPr>
        </p:nvSpPr>
        <p:spPr>
          <a:xfrm>
            <a:off x="1218883" y="431800"/>
            <a:ext cx="9751060" cy="1168400"/>
          </a:xfrm>
        </p:spPr>
        <p:txBody>
          <a:bodyPr/>
          <a:lstStyle/>
          <a:p>
            <a:r>
              <a:rPr lang="en-GB" dirty="0"/>
              <a:t>Formal neuron -perceptron</a:t>
            </a:r>
            <a:endParaRPr lang="en-US" dirty="0"/>
          </a:p>
        </p:txBody>
      </p:sp>
      <p:pic>
        <p:nvPicPr>
          <p:cNvPr id="6" name="Content Placeholder 5">
            <a:extLst>
              <a:ext uri="{FF2B5EF4-FFF2-40B4-BE49-F238E27FC236}">
                <a16:creationId xmlns:a16="http://schemas.microsoft.com/office/drawing/2014/main" id="{D78A1033-B88D-D71D-B538-1FA97C73CDFE}"/>
              </a:ext>
            </a:extLst>
          </p:cNvPr>
          <p:cNvPicPr>
            <a:picLocks noGrp="1" noChangeAspect="1"/>
          </p:cNvPicPr>
          <p:nvPr>
            <p:ph idx="1"/>
          </p:nvPr>
        </p:nvPicPr>
        <p:blipFill>
          <a:blip r:embed="rId2"/>
          <a:stretch>
            <a:fillRect/>
          </a:stretch>
        </p:blipFill>
        <p:spPr>
          <a:xfrm>
            <a:off x="1218883" y="1952930"/>
            <a:ext cx="9751060" cy="3968139"/>
          </a:xfrm>
          <a:prstGeom prst="rect">
            <a:avLst/>
          </a:prstGeom>
          <a:noFill/>
        </p:spPr>
      </p:pic>
      <p:sp>
        <p:nvSpPr>
          <p:cNvPr id="4" name="Date Placeholder 3">
            <a:extLst>
              <a:ext uri="{FF2B5EF4-FFF2-40B4-BE49-F238E27FC236}">
                <a16:creationId xmlns:a16="http://schemas.microsoft.com/office/drawing/2014/main" id="{50BCAC63-B7C7-7A4D-E31F-CA36A620DFF1}"/>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04/10/2026</a:t>
            </a:fld>
            <a:endParaRPr lang="en-GB" noProof="0"/>
          </a:p>
        </p:txBody>
      </p:sp>
    </p:spTree>
    <p:extLst>
      <p:ext uri="{BB962C8B-B14F-4D97-AF65-F5344CB8AC3E}">
        <p14:creationId xmlns:p14="http://schemas.microsoft.com/office/powerpoint/2010/main" val="158447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E871E97-C136-613E-678F-DD35304676F7}"/>
              </a:ext>
            </a:extLst>
          </p:cNvPr>
          <p:cNvPicPr>
            <a:picLocks noGrp="1" noChangeAspect="1"/>
          </p:cNvPicPr>
          <p:nvPr>
            <p:ph idx="1"/>
          </p:nvPr>
        </p:nvPicPr>
        <p:blipFill>
          <a:blip r:embed="rId2"/>
          <a:stretch>
            <a:fillRect/>
          </a:stretch>
        </p:blipFill>
        <p:spPr>
          <a:xfrm>
            <a:off x="1197868" y="908720"/>
            <a:ext cx="10441160" cy="4952571"/>
          </a:xfrm>
          <a:prstGeom prst="rect">
            <a:avLst/>
          </a:prstGeom>
        </p:spPr>
      </p:pic>
      <p:sp>
        <p:nvSpPr>
          <p:cNvPr id="4" name="Date Placeholder 3">
            <a:extLst>
              <a:ext uri="{FF2B5EF4-FFF2-40B4-BE49-F238E27FC236}">
                <a16:creationId xmlns:a16="http://schemas.microsoft.com/office/drawing/2014/main" id="{AEC1B765-399E-79A1-9C36-FDE4EF1AF7A3}"/>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519033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A1CFFC4-E85A-31FA-078E-EE7F9B3DDE70}"/>
              </a:ext>
            </a:extLst>
          </p:cNvPr>
          <p:cNvPicPr>
            <a:picLocks noGrp="1" noChangeAspect="1"/>
          </p:cNvPicPr>
          <p:nvPr>
            <p:ph idx="1"/>
          </p:nvPr>
        </p:nvPicPr>
        <p:blipFill>
          <a:blip r:embed="rId2"/>
          <a:stretch>
            <a:fillRect/>
          </a:stretch>
        </p:blipFill>
        <p:spPr>
          <a:xfrm>
            <a:off x="1557908" y="692696"/>
            <a:ext cx="9649072" cy="5128083"/>
          </a:xfrm>
          <a:prstGeom prst="rect">
            <a:avLst/>
          </a:prstGeom>
        </p:spPr>
      </p:pic>
      <p:sp>
        <p:nvSpPr>
          <p:cNvPr id="4" name="Date Placeholder 3">
            <a:extLst>
              <a:ext uri="{FF2B5EF4-FFF2-40B4-BE49-F238E27FC236}">
                <a16:creationId xmlns:a16="http://schemas.microsoft.com/office/drawing/2014/main" id="{B2FFA743-B9CF-B7D4-76B3-67C5DACC3D28}"/>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2639586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94C4-03B7-ACED-89DD-B79B411F2D80}"/>
              </a:ext>
            </a:extLst>
          </p:cNvPr>
          <p:cNvSpPr>
            <a:spLocks noGrp="1"/>
          </p:cNvSpPr>
          <p:nvPr>
            <p:ph type="title"/>
          </p:nvPr>
        </p:nvSpPr>
        <p:spPr>
          <a:xfrm>
            <a:off x="1218883" y="431800"/>
            <a:ext cx="9751060" cy="1168400"/>
          </a:xfrm>
        </p:spPr>
        <p:txBody>
          <a:bodyPr anchor="b">
            <a:normAutofit/>
          </a:bodyPr>
          <a:lstStyle/>
          <a:p>
            <a:r>
              <a:rPr lang="en-GB" b="1" dirty="0"/>
              <a:t>How do we actually </a:t>
            </a:r>
            <a:r>
              <a:rPr lang="en-GB" b="1" i="1" dirty="0"/>
              <a:t>use </a:t>
            </a:r>
            <a:r>
              <a:rPr lang="en-GB" b="1" dirty="0"/>
              <a:t>an artificial neuron?</a:t>
            </a:r>
          </a:p>
        </p:txBody>
      </p:sp>
      <p:sp>
        <p:nvSpPr>
          <p:cNvPr id="3" name="Content Placeholder 2">
            <a:extLst>
              <a:ext uri="{FF2B5EF4-FFF2-40B4-BE49-F238E27FC236}">
                <a16:creationId xmlns:a16="http://schemas.microsoft.com/office/drawing/2014/main" id="{FB01D7E8-1BD5-A310-8A5E-53FF521ACCF4}"/>
              </a:ext>
            </a:extLst>
          </p:cNvPr>
          <p:cNvSpPr>
            <a:spLocks noGrp="1"/>
          </p:cNvSpPr>
          <p:nvPr>
            <p:ph sz="half" idx="1"/>
          </p:nvPr>
        </p:nvSpPr>
        <p:spPr>
          <a:xfrm>
            <a:off x="1218883" y="1803400"/>
            <a:ext cx="4773956" cy="4267200"/>
          </a:xfrm>
        </p:spPr>
        <p:txBody>
          <a:bodyPr>
            <a:normAutofit/>
          </a:bodyPr>
          <a:lstStyle/>
          <a:p>
            <a:endParaRPr lang="en-GB" sz="2200" dirty="0"/>
          </a:p>
          <a:p>
            <a:r>
              <a:rPr lang="en-GB" sz="2200" dirty="0"/>
              <a:t>Feed forward network: The neurons in each layer feed their output forward to the next layer until we get the final output from the neural network.</a:t>
            </a:r>
          </a:p>
          <a:p>
            <a:r>
              <a:rPr lang="en-GB" sz="2200" dirty="0"/>
              <a:t>There can be any number of hidden layers within a feedforward network. </a:t>
            </a:r>
          </a:p>
          <a:p>
            <a:r>
              <a:rPr lang="en-GB" sz="2200" dirty="0"/>
              <a:t>The number of neurons can be completely arbitrary. </a:t>
            </a:r>
          </a:p>
          <a:p>
            <a:endParaRPr lang="en-GB" sz="2200" dirty="0"/>
          </a:p>
        </p:txBody>
      </p:sp>
      <p:pic>
        <p:nvPicPr>
          <p:cNvPr id="6" name="Picture 5">
            <a:extLst>
              <a:ext uri="{FF2B5EF4-FFF2-40B4-BE49-F238E27FC236}">
                <a16:creationId xmlns:a16="http://schemas.microsoft.com/office/drawing/2014/main" id="{8EA69537-5FFE-AF26-2282-779D0908C48E}"/>
              </a:ext>
            </a:extLst>
          </p:cNvPr>
          <p:cNvPicPr>
            <a:picLocks noChangeAspect="1"/>
          </p:cNvPicPr>
          <p:nvPr/>
        </p:nvPicPr>
        <p:blipFill>
          <a:blip r:embed="rId2"/>
          <a:stretch>
            <a:fillRect/>
          </a:stretch>
        </p:blipFill>
        <p:spPr>
          <a:xfrm>
            <a:off x="6195986" y="2027418"/>
            <a:ext cx="4773956" cy="3819163"/>
          </a:xfrm>
          <a:prstGeom prst="rect">
            <a:avLst/>
          </a:prstGeom>
          <a:noFill/>
        </p:spPr>
      </p:pic>
      <p:sp>
        <p:nvSpPr>
          <p:cNvPr id="4" name="Date Placeholder 3">
            <a:extLst>
              <a:ext uri="{FF2B5EF4-FFF2-40B4-BE49-F238E27FC236}">
                <a16:creationId xmlns:a16="http://schemas.microsoft.com/office/drawing/2014/main" id="{B531F8E8-564A-3EFE-712B-E82879CDE5A3}"/>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04/10/2026</a:t>
            </a:fld>
            <a:endParaRPr lang="en-GB" noProof="0"/>
          </a:p>
        </p:txBody>
      </p:sp>
    </p:spTree>
    <p:extLst>
      <p:ext uri="{BB962C8B-B14F-4D97-AF65-F5344CB8AC3E}">
        <p14:creationId xmlns:p14="http://schemas.microsoft.com/office/powerpoint/2010/main" val="343456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62AA6-2AC0-AF74-DE99-8A1E1887D1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09E831-C7E9-6741-4847-7BF0FE3F50A9}"/>
              </a:ext>
            </a:extLst>
          </p:cNvPr>
          <p:cNvSpPr>
            <a:spLocks noGrp="1"/>
          </p:cNvSpPr>
          <p:nvPr>
            <p:ph type="title"/>
          </p:nvPr>
        </p:nvSpPr>
        <p:spPr/>
        <p:txBody>
          <a:bodyPr/>
          <a:lstStyle/>
          <a:p>
            <a:br>
              <a:rPr lang="en-GB" dirty="0"/>
            </a:br>
            <a:r>
              <a:rPr lang="en-GB" dirty="0"/>
              <a:t>Building blocks of Neural networks</a:t>
            </a:r>
          </a:p>
        </p:txBody>
      </p:sp>
      <p:sp>
        <p:nvSpPr>
          <p:cNvPr id="3" name="Content Placeholder 2">
            <a:extLst>
              <a:ext uri="{FF2B5EF4-FFF2-40B4-BE49-F238E27FC236}">
                <a16:creationId xmlns:a16="http://schemas.microsoft.com/office/drawing/2014/main" id="{2A268CA3-2686-2F61-E7E9-6F7B8602B3E7}"/>
              </a:ext>
            </a:extLst>
          </p:cNvPr>
          <p:cNvSpPr>
            <a:spLocks noGrp="1"/>
          </p:cNvSpPr>
          <p:nvPr>
            <p:ph idx="1"/>
          </p:nvPr>
        </p:nvSpPr>
        <p:spPr/>
        <p:txBody>
          <a:bodyPr/>
          <a:lstStyle/>
          <a:p>
            <a:r>
              <a:rPr lang="en-GB" b="1" dirty="0"/>
              <a:t>Neuron–Fundamental building block</a:t>
            </a:r>
            <a:r>
              <a:rPr lang="en-GB" dirty="0"/>
              <a:t>. </a:t>
            </a:r>
            <a:br>
              <a:rPr lang="en-GB" dirty="0"/>
            </a:br>
            <a:r>
              <a:rPr lang="en-GB" dirty="0"/>
              <a:t>Receive input signal -&gt;multiply by weights-&gt;Weighted sum of inputs-&gt; apply activation function-&gt; Output</a:t>
            </a:r>
          </a:p>
          <a:p>
            <a:r>
              <a:rPr lang="en-GB" dirty="0"/>
              <a:t>A neuron in a neural network works in three steps:</a:t>
            </a:r>
          </a:p>
          <a:p>
            <a:pPr lvl="1"/>
            <a:r>
              <a:rPr lang="en-GB" dirty="0"/>
              <a:t>Multiply the input signal with the corresponding weights</a:t>
            </a:r>
          </a:p>
          <a:p>
            <a:pPr lvl="1"/>
            <a:r>
              <a:rPr lang="en-GB" dirty="0"/>
              <a:t>Obtaining a weighted sum of the inputs</a:t>
            </a:r>
          </a:p>
          <a:p>
            <a:pPr lvl="2"/>
            <a:r>
              <a:rPr lang="en-GB" dirty="0"/>
              <a:t>Z =𝑥1∗𝑊1 +𝑥2∗𝑊2 +𝑥3∗𝑊3</a:t>
            </a:r>
          </a:p>
          <a:p>
            <a:pPr lvl="1"/>
            <a:r>
              <a:rPr lang="en-GB" dirty="0"/>
              <a:t>Apply an activation function ( introduce non-linearity)</a:t>
            </a:r>
          </a:p>
        </p:txBody>
      </p:sp>
      <p:sp>
        <p:nvSpPr>
          <p:cNvPr id="4" name="Date Placeholder 3">
            <a:extLst>
              <a:ext uri="{FF2B5EF4-FFF2-40B4-BE49-F238E27FC236}">
                <a16:creationId xmlns:a16="http://schemas.microsoft.com/office/drawing/2014/main" id="{3D40014D-4EB0-9993-2D98-2636F48C48C1}"/>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pic>
        <p:nvPicPr>
          <p:cNvPr id="6" name="Picture 5">
            <a:extLst>
              <a:ext uri="{FF2B5EF4-FFF2-40B4-BE49-F238E27FC236}">
                <a16:creationId xmlns:a16="http://schemas.microsoft.com/office/drawing/2014/main" id="{97DBAE6A-BCBF-1DA3-09EE-AB655EDA9927}"/>
              </a:ext>
            </a:extLst>
          </p:cNvPr>
          <p:cNvPicPr>
            <a:picLocks noChangeAspect="1"/>
          </p:cNvPicPr>
          <p:nvPr/>
        </p:nvPicPr>
        <p:blipFill>
          <a:blip r:embed="rId2"/>
          <a:stretch>
            <a:fillRect/>
          </a:stretch>
        </p:blipFill>
        <p:spPr>
          <a:xfrm>
            <a:off x="7894612" y="3717032"/>
            <a:ext cx="3744416" cy="2353568"/>
          </a:xfrm>
          <a:prstGeom prst="rect">
            <a:avLst/>
          </a:prstGeom>
        </p:spPr>
      </p:pic>
    </p:spTree>
    <p:extLst>
      <p:ext uri="{BB962C8B-B14F-4D97-AF65-F5344CB8AC3E}">
        <p14:creationId xmlns:p14="http://schemas.microsoft.com/office/powerpoint/2010/main" val="2455284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9307F-2513-3611-A737-34B38493DA1F}"/>
              </a:ext>
            </a:extLst>
          </p:cNvPr>
          <p:cNvSpPr>
            <a:spLocks noGrp="1"/>
          </p:cNvSpPr>
          <p:nvPr>
            <p:ph type="title"/>
          </p:nvPr>
        </p:nvSpPr>
        <p:spPr>
          <a:xfrm>
            <a:off x="1218882" y="548680"/>
            <a:ext cx="9751060" cy="812800"/>
          </a:xfrm>
        </p:spPr>
        <p:txBody>
          <a:bodyPr>
            <a:normAutofit fontScale="90000"/>
          </a:bodyPr>
          <a:lstStyle/>
          <a:p>
            <a:br>
              <a:rPr lang="en-GB" dirty="0"/>
            </a:br>
            <a:r>
              <a:rPr lang="en-GB" dirty="0"/>
              <a:t>Building blocks of Neural networks</a:t>
            </a:r>
          </a:p>
        </p:txBody>
      </p:sp>
      <p:sp>
        <p:nvSpPr>
          <p:cNvPr id="3" name="Content Placeholder 2">
            <a:extLst>
              <a:ext uri="{FF2B5EF4-FFF2-40B4-BE49-F238E27FC236}">
                <a16:creationId xmlns:a16="http://schemas.microsoft.com/office/drawing/2014/main" id="{3BF94A77-432E-EFE5-BABD-26B59B48077E}"/>
              </a:ext>
            </a:extLst>
          </p:cNvPr>
          <p:cNvSpPr>
            <a:spLocks noGrp="1"/>
          </p:cNvSpPr>
          <p:nvPr>
            <p:ph idx="1"/>
          </p:nvPr>
        </p:nvSpPr>
        <p:spPr>
          <a:xfrm>
            <a:off x="1215739" y="1484784"/>
            <a:ext cx="8407065" cy="4992216"/>
          </a:xfrm>
        </p:spPr>
        <p:txBody>
          <a:bodyPr>
            <a:normAutofit lnSpcReduction="10000"/>
          </a:bodyPr>
          <a:lstStyle/>
          <a:p>
            <a:r>
              <a:rPr lang="en-GB" b="1" dirty="0"/>
              <a:t>Layers</a:t>
            </a:r>
          </a:p>
          <a:p>
            <a:pPr lvl="1"/>
            <a:r>
              <a:rPr lang="en-GB" dirty="0"/>
              <a:t>Input layer –Vector that describes the feature of the input data (passive)</a:t>
            </a:r>
          </a:p>
          <a:p>
            <a:pPr lvl="1"/>
            <a:r>
              <a:rPr lang="en-GB" dirty="0"/>
              <a:t>Hidden layer –Intermediate layer between the input and output layers </a:t>
            </a:r>
          </a:p>
          <a:p>
            <a:pPr lvl="2"/>
            <a:r>
              <a:rPr lang="en-GB" dirty="0"/>
              <a:t>Processing and transforming the input data before producing the output</a:t>
            </a:r>
          </a:p>
          <a:p>
            <a:pPr lvl="1"/>
            <a:r>
              <a:rPr lang="en-GB" dirty="0"/>
              <a:t>Output layer –Produces final output</a:t>
            </a:r>
          </a:p>
          <a:p>
            <a:r>
              <a:rPr lang="en-GB" b="1" dirty="0"/>
              <a:t>Weights </a:t>
            </a:r>
            <a:r>
              <a:rPr lang="en-GB" dirty="0"/>
              <a:t>and </a:t>
            </a:r>
            <a:r>
              <a:rPr lang="en-GB" b="1" dirty="0"/>
              <a:t>biases</a:t>
            </a:r>
            <a:endParaRPr lang="en-GB" dirty="0"/>
          </a:p>
          <a:p>
            <a:pPr lvl="1"/>
            <a:r>
              <a:rPr lang="en-GB" dirty="0">
                <a:solidFill>
                  <a:srgbClr val="0070C0"/>
                </a:solidFill>
              </a:rPr>
              <a:t>Strength of the connection between the neuron</a:t>
            </a:r>
          </a:p>
          <a:p>
            <a:pPr lvl="1"/>
            <a:r>
              <a:rPr lang="en-GB" dirty="0">
                <a:solidFill>
                  <a:srgbClr val="0070C0"/>
                </a:solidFill>
              </a:rPr>
              <a:t>Numerical Value</a:t>
            </a:r>
          </a:p>
          <a:p>
            <a:pPr lvl="1"/>
            <a:r>
              <a:rPr lang="en-GB" dirty="0">
                <a:solidFill>
                  <a:srgbClr val="0070C0"/>
                </a:solidFill>
              </a:rPr>
              <a:t>Determines the impact of input on the output of the connected neuron</a:t>
            </a:r>
            <a:endParaRPr lang="en-GB" dirty="0"/>
          </a:p>
          <a:p>
            <a:pPr lvl="1"/>
            <a:r>
              <a:rPr lang="en-GB" dirty="0"/>
              <a:t>Biases are additional parameters</a:t>
            </a:r>
          </a:p>
          <a:p>
            <a:pPr lvl="1"/>
            <a:r>
              <a:rPr lang="en-GB" dirty="0"/>
              <a:t>Each neuron (Except the input layer neuron) has an associated bias</a:t>
            </a:r>
          </a:p>
          <a:p>
            <a:pPr lvl="1"/>
            <a:r>
              <a:rPr lang="en-GB" dirty="0"/>
              <a:t>Helps in producing a non—zero output when input features are zero </a:t>
            </a:r>
          </a:p>
          <a:p>
            <a:endParaRPr lang="en-GB" dirty="0"/>
          </a:p>
          <a:p>
            <a:pPr lvl="1"/>
            <a:endParaRPr lang="en-GB" dirty="0">
              <a:solidFill>
                <a:srgbClr val="0070C0"/>
              </a:solidFill>
            </a:endParaRPr>
          </a:p>
          <a:p>
            <a:endParaRPr lang="en-GB" dirty="0"/>
          </a:p>
          <a:p>
            <a:pPr lvl="1"/>
            <a:endParaRPr lang="en-GB" dirty="0"/>
          </a:p>
          <a:p>
            <a:endParaRPr lang="en-GB" dirty="0"/>
          </a:p>
          <a:p>
            <a:endParaRPr lang="en-GB" dirty="0"/>
          </a:p>
        </p:txBody>
      </p:sp>
      <p:sp>
        <p:nvSpPr>
          <p:cNvPr id="4" name="Date Placeholder 3">
            <a:extLst>
              <a:ext uri="{FF2B5EF4-FFF2-40B4-BE49-F238E27FC236}">
                <a16:creationId xmlns:a16="http://schemas.microsoft.com/office/drawing/2014/main" id="{DC2BA1EE-FE03-0D3D-C260-42C069F83EAE}"/>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pic>
        <p:nvPicPr>
          <p:cNvPr id="8" name="Picture 7">
            <a:extLst>
              <a:ext uri="{FF2B5EF4-FFF2-40B4-BE49-F238E27FC236}">
                <a16:creationId xmlns:a16="http://schemas.microsoft.com/office/drawing/2014/main" id="{80FE9814-9F2E-EADF-E420-8EAA1852D0E8}"/>
              </a:ext>
            </a:extLst>
          </p:cNvPr>
          <p:cNvPicPr>
            <a:picLocks noChangeAspect="1"/>
          </p:cNvPicPr>
          <p:nvPr/>
        </p:nvPicPr>
        <p:blipFill>
          <a:blip r:embed="rId2"/>
          <a:stretch>
            <a:fillRect/>
          </a:stretch>
        </p:blipFill>
        <p:spPr>
          <a:xfrm>
            <a:off x="8836898" y="3068960"/>
            <a:ext cx="3018155" cy="2376264"/>
          </a:xfrm>
          <a:prstGeom prst="rect">
            <a:avLst/>
          </a:prstGeom>
        </p:spPr>
      </p:pic>
    </p:spTree>
    <p:extLst>
      <p:ext uri="{BB962C8B-B14F-4D97-AF65-F5344CB8AC3E}">
        <p14:creationId xmlns:p14="http://schemas.microsoft.com/office/powerpoint/2010/main" val="4072040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BEAB4-E82F-37C7-BFA2-6746DF44FD97}"/>
              </a:ext>
            </a:extLst>
          </p:cNvPr>
          <p:cNvSpPr>
            <a:spLocks noGrp="1"/>
          </p:cNvSpPr>
          <p:nvPr>
            <p:ph type="title"/>
          </p:nvPr>
        </p:nvSpPr>
        <p:spPr>
          <a:xfrm>
            <a:off x="1218883" y="431800"/>
            <a:ext cx="9751060" cy="836960"/>
          </a:xfrm>
        </p:spPr>
        <p:txBody>
          <a:bodyPr>
            <a:normAutofit fontScale="90000"/>
          </a:bodyPr>
          <a:lstStyle/>
          <a:p>
            <a:br>
              <a:rPr lang="en-GB" dirty="0"/>
            </a:br>
            <a:r>
              <a:rPr lang="en-GB" dirty="0"/>
              <a:t>Building blocks of Neural networks</a:t>
            </a:r>
          </a:p>
        </p:txBody>
      </p:sp>
      <p:sp>
        <p:nvSpPr>
          <p:cNvPr id="3" name="Content Placeholder 2">
            <a:extLst>
              <a:ext uri="{FF2B5EF4-FFF2-40B4-BE49-F238E27FC236}">
                <a16:creationId xmlns:a16="http://schemas.microsoft.com/office/drawing/2014/main" id="{1FFA4ED0-7896-F6D8-338F-541F3256CBE7}"/>
              </a:ext>
            </a:extLst>
          </p:cNvPr>
          <p:cNvSpPr>
            <a:spLocks noGrp="1"/>
          </p:cNvSpPr>
          <p:nvPr>
            <p:ph idx="1"/>
          </p:nvPr>
        </p:nvSpPr>
        <p:spPr>
          <a:xfrm>
            <a:off x="1218883" y="1412776"/>
            <a:ext cx="9751060" cy="5013424"/>
          </a:xfrm>
        </p:spPr>
        <p:txBody>
          <a:bodyPr>
            <a:normAutofit/>
          </a:bodyPr>
          <a:lstStyle/>
          <a:p>
            <a:r>
              <a:rPr lang="en-GB" b="1" dirty="0"/>
              <a:t>Activation function</a:t>
            </a:r>
            <a:endParaRPr lang="en-GB" dirty="0"/>
          </a:p>
          <a:p>
            <a:pPr lvl="1"/>
            <a:r>
              <a:rPr lang="en-GB" dirty="0"/>
              <a:t>Introduce nonlinearity and determine the output of the neuron or layers based on the weighted sum of inputs.</a:t>
            </a:r>
          </a:p>
          <a:p>
            <a:pPr lvl="1"/>
            <a:r>
              <a:rPr lang="en-GB" sz="1800" dirty="0"/>
              <a:t>Common types of activation function</a:t>
            </a:r>
          </a:p>
          <a:p>
            <a:pPr lvl="2"/>
            <a:r>
              <a:rPr lang="en-GB" b="1" dirty="0"/>
              <a:t>Sigmoid Function </a:t>
            </a:r>
            <a:r>
              <a:rPr lang="en-GB" dirty="0"/>
              <a:t>–Most commonly used in the output layer for binary classification </a:t>
            </a:r>
          </a:p>
          <a:p>
            <a:pPr lvl="3"/>
            <a:r>
              <a:rPr lang="en-GB" sz="1800" dirty="0"/>
              <a:t>Output Range (0,1)</a:t>
            </a:r>
          </a:p>
          <a:p>
            <a:pPr lvl="2"/>
            <a:r>
              <a:rPr lang="en-GB" sz="2000" b="1" dirty="0"/>
              <a:t>Tanh (Tangent Hyperbolic Function) </a:t>
            </a:r>
            <a:r>
              <a:rPr lang="en-GB" sz="2000" dirty="0"/>
              <a:t>–Mathematically shifted version of Sigmoid </a:t>
            </a:r>
          </a:p>
          <a:p>
            <a:pPr lvl="4"/>
            <a:r>
              <a:rPr lang="en-GB" sz="1800" dirty="0"/>
              <a:t>Preferred over sigmoid in hidden layers</a:t>
            </a:r>
          </a:p>
          <a:p>
            <a:pPr lvl="4"/>
            <a:r>
              <a:rPr lang="en-GB" sz="1800" dirty="0"/>
              <a:t>Output Range (-1,1)</a:t>
            </a:r>
          </a:p>
          <a:p>
            <a:pPr lvl="2"/>
            <a:r>
              <a:rPr lang="en-GB" sz="2000" b="1" dirty="0" err="1"/>
              <a:t>ReLU</a:t>
            </a:r>
            <a:r>
              <a:rPr lang="en-GB" sz="2000" b="1" dirty="0"/>
              <a:t>(Rectified Linear Unit) </a:t>
            </a:r>
            <a:r>
              <a:rPr lang="en-GB" sz="2000" dirty="0"/>
              <a:t>–Mainly used in hidden layers </a:t>
            </a:r>
          </a:p>
          <a:p>
            <a:pPr lvl="4"/>
            <a:r>
              <a:rPr lang="en-GB" sz="1800" dirty="0"/>
              <a:t>Output Range (0,∞)</a:t>
            </a:r>
          </a:p>
          <a:p>
            <a:pPr lvl="2"/>
            <a:r>
              <a:rPr lang="en-GB" sz="2000" b="1" dirty="0" err="1"/>
              <a:t>Softmax</a:t>
            </a:r>
            <a:r>
              <a:rPr lang="en-GB" sz="2000" dirty="0"/>
              <a:t>-Most commonly used in the output layer for multiclass classification </a:t>
            </a:r>
          </a:p>
          <a:p>
            <a:pPr lvl="4"/>
            <a:r>
              <a:rPr lang="en-GB" sz="1800" dirty="0"/>
              <a:t>Output Range (0,1)</a:t>
            </a:r>
          </a:p>
          <a:p>
            <a:pPr lvl="1"/>
            <a:endParaRPr lang="en-GB" dirty="0"/>
          </a:p>
          <a:p>
            <a:pPr lvl="1"/>
            <a:endParaRPr lang="en-GB" dirty="0"/>
          </a:p>
          <a:p>
            <a:endParaRPr lang="en-GB" dirty="0"/>
          </a:p>
          <a:p>
            <a:endParaRPr lang="en-GB" dirty="0"/>
          </a:p>
        </p:txBody>
      </p:sp>
      <p:sp>
        <p:nvSpPr>
          <p:cNvPr id="4" name="Date Placeholder 3">
            <a:extLst>
              <a:ext uri="{FF2B5EF4-FFF2-40B4-BE49-F238E27FC236}">
                <a16:creationId xmlns:a16="http://schemas.microsoft.com/office/drawing/2014/main" id="{7073EBC6-7D2E-1086-1796-2B8FAE6EBF17}"/>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2843944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B0175-E6D8-DD30-90EE-B16EBDE8B082}"/>
              </a:ext>
            </a:extLst>
          </p:cNvPr>
          <p:cNvSpPr>
            <a:spLocks noGrp="1"/>
          </p:cNvSpPr>
          <p:nvPr>
            <p:ph type="title"/>
          </p:nvPr>
        </p:nvSpPr>
        <p:spPr>
          <a:xfrm>
            <a:off x="1218883" y="431800"/>
            <a:ext cx="9751060" cy="980976"/>
          </a:xfrm>
        </p:spPr>
        <p:txBody>
          <a:bodyPr>
            <a:normAutofit fontScale="90000"/>
          </a:bodyPr>
          <a:lstStyle/>
          <a:p>
            <a:br>
              <a:rPr lang="en-GB" dirty="0"/>
            </a:br>
            <a:r>
              <a:rPr lang="en-GB" dirty="0"/>
              <a:t>Building the NN architecture </a:t>
            </a:r>
          </a:p>
        </p:txBody>
      </p:sp>
      <p:pic>
        <p:nvPicPr>
          <p:cNvPr id="6" name="Content Placeholder 5">
            <a:extLst>
              <a:ext uri="{FF2B5EF4-FFF2-40B4-BE49-F238E27FC236}">
                <a16:creationId xmlns:a16="http://schemas.microsoft.com/office/drawing/2014/main" id="{7C6CE8E5-EBDC-E42A-9369-A536443CFA71}"/>
              </a:ext>
            </a:extLst>
          </p:cNvPr>
          <p:cNvPicPr>
            <a:picLocks noGrp="1" noChangeAspect="1"/>
          </p:cNvPicPr>
          <p:nvPr>
            <p:ph idx="1"/>
          </p:nvPr>
        </p:nvPicPr>
        <p:blipFill>
          <a:blip r:embed="rId2"/>
          <a:stretch>
            <a:fillRect/>
          </a:stretch>
        </p:blipFill>
        <p:spPr>
          <a:xfrm>
            <a:off x="972740" y="1556792"/>
            <a:ext cx="10522272" cy="4615408"/>
          </a:xfrm>
          <a:prstGeom prst="rect">
            <a:avLst/>
          </a:prstGeom>
        </p:spPr>
      </p:pic>
      <p:sp>
        <p:nvSpPr>
          <p:cNvPr id="4" name="Date Placeholder 3">
            <a:extLst>
              <a:ext uri="{FF2B5EF4-FFF2-40B4-BE49-F238E27FC236}">
                <a16:creationId xmlns:a16="http://schemas.microsoft.com/office/drawing/2014/main" id="{43D7D768-A06C-BA86-CBBC-9CD493790A0D}"/>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145967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41C53-B904-7D35-1518-F588D64D2C53}"/>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2BDE7B1D-10B2-1F7E-37E9-62EE9148C083}"/>
              </a:ext>
            </a:extLst>
          </p:cNvPr>
          <p:cNvPicPr>
            <a:picLocks noChangeAspect="1"/>
          </p:cNvPicPr>
          <p:nvPr/>
        </p:nvPicPr>
        <p:blipFill>
          <a:blip r:embed="rId2"/>
          <a:stretch>
            <a:fillRect/>
          </a:stretch>
        </p:blipFill>
        <p:spPr>
          <a:xfrm>
            <a:off x="981844" y="980728"/>
            <a:ext cx="10225136" cy="5328592"/>
          </a:xfrm>
          <a:prstGeom prst="rect">
            <a:avLst/>
          </a:prstGeom>
          <a:noFill/>
        </p:spPr>
      </p:pic>
      <p:sp>
        <p:nvSpPr>
          <p:cNvPr id="4" name="Date Placeholder 3">
            <a:extLst>
              <a:ext uri="{FF2B5EF4-FFF2-40B4-BE49-F238E27FC236}">
                <a16:creationId xmlns:a16="http://schemas.microsoft.com/office/drawing/2014/main" id="{3875D4C7-D677-BDFF-0D54-094199756D58}"/>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04/10/2026</a:t>
            </a:fld>
            <a:endParaRPr lang="en-GB" noProof="0"/>
          </a:p>
        </p:txBody>
      </p:sp>
    </p:spTree>
    <p:extLst>
      <p:ext uri="{BB962C8B-B14F-4D97-AF65-F5344CB8AC3E}">
        <p14:creationId xmlns:p14="http://schemas.microsoft.com/office/powerpoint/2010/main" val="2156110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326A0-B63B-F3BC-45B6-785545ADE256}"/>
              </a:ext>
            </a:extLst>
          </p:cNvPr>
          <p:cNvSpPr>
            <a:spLocks noGrp="1"/>
          </p:cNvSpPr>
          <p:nvPr>
            <p:ph type="title"/>
          </p:nvPr>
        </p:nvSpPr>
        <p:spPr>
          <a:xfrm>
            <a:off x="1218883" y="431800"/>
            <a:ext cx="9751060" cy="1168400"/>
          </a:xfrm>
        </p:spPr>
        <p:txBody>
          <a:bodyPr anchor="b">
            <a:normAutofit/>
          </a:bodyPr>
          <a:lstStyle/>
          <a:p>
            <a:r>
              <a:rPr lang="en-GB" dirty="0"/>
              <a:t>Neural Network Example</a:t>
            </a:r>
          </a:p>
        </p:txBody>
      </p:sp>
      <p:sp>
        <p:nvSpPr>
          <p:cNvPr id="3" name="Content Placeholder 2">
            <a:extLst>
              <a:ext uri="{FF2B5EF4-FFF2-40B4-BE49-F238E27FC236}">
                <a16:creationId xmlns:a16="http://schemas.microsoft.com/office/drawing/2014/main" id="{EFB9E3F0-8090-D98F-72EC-CB003DD37D6B}"/>
              </a:ext>
            </a:extLst>
          </p:cNvPr>
          <p:cNvSpPr>
            <a:spLocks noGrp="1"/>
          </p:cNvSpPr>
          <p:nvPr>
            <p:ph sz="half" idx="1"/>
          </p:nvPr>
        </p:nvSpPr>
        <p:spPr>
          <a:xfrm>
            <a:off x="1218883" y="1803400"/>
            <a:ext cx="4773956" cy="4267200"/>
          </a:xfrm>
        </p:spPr>
        <p:txBody>
          <a:bodyPr>
            <a:normAutofit/>
          </a:bodyPr>
          <a:lstStyle/>
          <a:p>
            <a:r>
              <a:rPr lang="en-GB" dirty="0">
                <a:hlinkClick r:id="rId2"/>
              </a:rPr>
              <a:t>https://mattmazur.com/2015/03/17/a-step-by-step-backpropagation-example/</a:t>
            </a:r>
            <a:endParaRPr lang="en-GB" dirty="0"/>
          </a:p>
          <a:p>
            <a:r>
              <a:rPr lang="en-GB" dirty="0"/>
              <a:t>A neural network with two inputs, two hidden neurons, two output neurons. Additionally, the hidden and output neurons will include a bias. Here’s the basic structure: </a:t>
            </a:r>
          </a:p>
          <a:p>
            <a:endParaRPr lang="en-GB" dirty="0"/>
          </a:p>
        </p:txBody>
      </p:sp>
      <p:pic>
        <p:nvPicPr>
          <p:cNvPr id="6" name="Picture 5">
            <a:extLst>
              <a:ext uri="{FF2B5EF4-FFF2-40B4-BE49-F238E27FC236}">
                <a16:creationId xmlns:a16="http://schemas.microsoft.com/office/drawing/2014/main" id="{3CB04EDD-17BA-4435-C8BF-EA2FB2886E37}"/>
              </a:ext>
            </a:extLst>
          </p:cNvPr>
          <p:cNvPicPr>
            <a:picLocks noChangeAspect="1"/>
          </p:cNvPicPr>
          <p:nvPr/>
        </p:nvPicPr>
        <p:blipFill>
          <a:blip r:embed="rId3"/>
          <a:stretch>
            <a:fillRect/>
          </a:stretch>
        </p:blipFill>
        <p:spPr>
          <a:xfrm>
            <a:off x="6195986" y="1905879"/>
            <a:ext cx="4773956" cy="4062242"/>
          </a:xfrm>
          <a:prstGeom prst="rect">
            <a:avLst/>
          </a:prstGeom>
          <a:noFill/>
        </p:spPr>
      </p:pic>
      <p:sp>
        <p:nvSpPr>
          <p:cNvPr id="4" name="Date Placeholder 3">
            <a:extLst>
              <a:ext uri="{FF2B5EF4-FFF2-40B4-BE49-F238E27FC236}">
                <a16:creationId xmlns:a16="http://schemas.microsoft.com/office/drawing/2014/main" id="{CD2BE77F-B44F-1F38-1827-98F5E88B30F8}"/>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04/10/2026</a:t>
            </a:fld>
            <a:endParaRPr lang="en-GB" noProof="0"/>
          </a:p>
        </p:txBody>
      </p:sp>
    </p:spTree>
    <p:extLst>
      <p:ext uri="{BB962C8B-B14F-4D97-AF65-F5344CB8AC3E}">
        <p14:creationId xmlns:p14="http://schemas.microsoft.com/office/powerpoint/2010/main" val="1169609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7D0FB6-AA8E-023B-000B-7F43817DC5FC}"/>
              </a:ext>
            </a:extLst>
          </p:cNvPr>
          <p:cNvSpPr>
            <a:spLocks noGrp="1"/>
          </p:cNvSpPr>
          <p:nvPr>
            <p:ph sz="half" idx="1"/>
          </p:nvPr>
        </p:nvSpPr>
        <p:spPr>
          <a:xfrm>
            <a:off x="1100827" y="753188"/>
            <a:ext cx="10060105" cy="4267200"/>
          </a:xfrm>
        </p:spPr>
        <p:txBody>
          <a:bodyPr/>
          <a:lstStyle/>
          <a:p>
            <a:r>
              <a:rPr lang="en-GB" dirty="0"/>
              <a:t>In order to have some numbers to work with, here are the initial weights, the biases, and training inputs/outputs: </a:t>
            </a:r>
          </a:p>
          <a:p>
            <a:endParaRPr lang="en-GB" dirty="0"/>
          </a:p>
        </p:txBody>
      </p:sp>
      <p:sp>
        <p:nvSpPr>
          <p:cNvPr id="5" name="Date Placeholder 4">
            <a:extLst>
              <a:ext uri="{FF2B5EF4-FFF2-40B4-BE49-F238E27FC236}">
                <a16:creationId xmlns:a16="http://schemas.microsoft.com/office/drawing/2014/main" id="{0CE9807D-726A-065A-5C5E-C287E19221C5}"/>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pic>
        <p:nvPicPr>
          <p:cNvPr id="7" name="Picture 6">
            <a:extLst>
              <a:ext uri="{FF2B5EF4-FFF2-40B4-BE49-F238E27FC236}">
                <a16:creationId xmlns:a16="http://schemas.microsoft.com/office/drawing/2014/main" id="{23D09852-1F31-1BE9-EB4F-51580FCEC7A6}"/>
              </a:ext>
            </a:extLst>
          </p:cNvPr>
          <p:cNvPicPr>
            <a:picLocks noChangeAspect="1"/>
          </p:cNvPicPr>
          <p:nvPr/>
        </p:nvPicPr>
        <p:blipFill>
          <a:blip r:embed="rId2"/>
          <a:stretch>
            <a:fillRect/>
          </a:stretch>
        </p:blipFill>
        <p:spPr>
          <a:xfrm>
            <a:off x="2205980" y="1579489"/>
            <a:ext cx="7849801" cy="3433687"/>
          </a:xfrm>
          <a:prstGeom prst="rect">
            <a:avLst/>
          </a:prstGeom>
        </p:spPr>
      </p:pic>
      <p:sp>
        <p:nvSpPr>
          <p:cNvPr id="10" name="TextBox 9">
            <a:extLst>
              <a:ext uri="{FF2B5EF4-FFF2-40B4-BE49-F238E27FC236}">
                <a16:creationId xmlns:a16="http://schemas.microsoft.com/office/drawing/2014/main" id="{6FE48454-7E57-048E-F6F5-2B02F7E66631}"/>
              </a:ext>
            </a:extLst>
          </p:cNvPr>
          <p:cNvSpPr txBox="1"/>
          <p:nvPr/>
        </p:nvSpPr>
        <p:spPr>
          <a:xfrm>
            <a:off x="1100827" y="5023566"/>
            <a:ext cx="10394185" cy="1323439"/>
          </a:xfrm>
          <a:prstGeom prst="rect">
            <a:avLst/>
          </a:prstGeom>
          <a:noFill/>
        </p:spPr>
        <p:txBody>
          <a:bodyPr wrap="square" rtlCol="0">
            <a:spAutoFit/>
          </a:bodyPr>
          <a:lstStyle/>
          <a:p>
            <a:r>
              <a:rPr lang="en-GB" sz="2000" dirty="0"/>
              <a:t>The goal of backpropagation is to optimize the weights so that the neural network can learn how to correctly map arbitrary inputs to outputs.</a:t>
            </a:r>
            <a:br>
              <a:rPr lang="en-GB" sz="2000" dirty="0"/>
            </a:br>
            <a:r>
              <a:rPr lang="en-GB" sz="2000" dirty="0"/>
              <a:t>For the rest of this lecture we’re going to work with a single training set:</a:t>
            </a:r>
            <a:br>
              <a:rPr lang="en-GB" sz="2000" dirty="0"/>
            </a:br>
            <a:r>
              <a:rPr lang="en-GB" sz="2000" dirty="0"/>
              <a:t>Given Inputs 0.05 and 0.10, we want the Neural Network to Output 0.01 and 0.99.</a:t>
            </a:r>
          </a:p>
        </p:txBody>
      </p:sp>
    </p:spTree>
    <p:extLst>
      <p:ext uri="{BB962C8B-B14F-4D97-AF65-F5344CB8AC3E}">
        <p14:creationId xmlns:p14="http://schemas.microsoft.com/office/powerpoint/2010/main" val="3611177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396D-1BD1-7AE1-6AD5-AB87F5B77262}"/>
              </a:ext>
            </a:extLst>
          </p:cNvPr>
          <p:cNvSpPr>
            <a:spLocks noGrp="1"/>
          </p:cNvSpPr>
          <p:nvPr>
            <p:ph type="title"/>
          </p:nvPr>
        </p:nvSpPr>
        <p:spPr/>
        <p:txBody>
          <a:bodyPr/>
          <a:lstStyle/>
          <a:p>
            <a:r>
              <a:rPr lang="en-GB" b="1" dirty="0"/>
              <a:t>The Forward Pass</a:t>
            </a:r>
          </a:p>
        </p:txBody>
      </p:sp>
      <p:sp>
        <p:nvSpPr>
          <p:cNvPr id="3" name="Content Placeholder 2">
            <a:extLst>
              <a:ext uri="{FF2B5EF4-FFF2-40B4-BE49-F238E27FC236}">
                <a16:creationId xmlns:a16="http://schemas.microsoft.com/office/drawing/2014/main" id="{709451C5-CB1C-D827-0617-5683C2090589}"/>
              </a:ext>
            </a:extLst>
          </p:cNvPr>
          <p:cNvSpPr>
            <a:spLocks noGrp="1"/>
          </p:cNvSpPr>
          <p:nvPr>
            <p:ph sz="half" idx="1"/>
          </p:nvPr>
        </p:nvSpPr>
        <p:spPr>
          <a:xfrm>
            <a:off x="1218882" y="1803400"/>
            <a:ext cx="9844081" cy="4267200"/>
          </a:xfrm>
        </p:spPr>
        <p:txBody>
          <a:bodyPr>
            <a:normAutofit/>
          </a:bodyPr>
          <a:lstStyle/>
          <a:p>
            <a:r>
              <a:rPr lang="en-GB" sz="2800" dirty="0"/>
              <a:t>To begin, let’s see what the neural network currently predicts given the weights and biases above and inputs of 0.05 and 0.10. To do this we’ll feed those inputs forward through the network.</a:t>
            </a:r>
          </a:p>
          <a:p>
            <a:r>
              <a:rPr lang="en-GB" sz="2800" dirty="0"/>
              <a:t>We figure out the total net input to each hidden layer neuron, calculate the total net input using an activation function (here we use the logistic function), then repeat the process with the output layer neurons.</a:t>
            </a:r>
          </a:p>
          <a:p>
            <a:r>
              <a:rPr lang="en-GB" sz="2800" dirty="0"/>
              <a:t>Total net input is also referred to as just net input.</a:t>
            </a:r>
          </a:p>
        </p:txBody>
      </p:sp>
      <p:sp>
        <p:nvSpPr>
          <p:cNvPr id="5" name="Date Placeholder 4">
            <a:extLst>
              <a:ext uri="{FF2B5EF4-FFF2-40B4-BE49-F238E27FC236}">
                <a16:creationId xmlns:a16="http://schemas.microsoft.com/office/drawing/2014/main" id="{C90BDE01-1A86-2D6A-74FE-5D7E0459BB39}"/>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spTree>
    <p:extLst>
      <p:ext uri="{BB962C8B-B14F-4D97-AF65-F5344CB8AC3E}">
        <p14:creationId xmlns:p14="http://schemas.microsoft.com/office/powerpoint/2010/main" val="525757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C64A6-2303-6449-8451-BE5B641FB556}"/>
              </a:ext>
            </a:extLst>
          </p:cNvPr>
          <p:cNvSpPr>
            <a:spLocks noGrp="1"/>
          </p:cNvSpPr>
          <p:nvPr>
            <p:ph type="title"/>
          </p:nvPr>
        </p:nvSpPr>
        <p:spPr/>
        <p:txBody>
          <a:bodyPr/>
          <a:lstStyle/>
          <a:p>
            <a:r>
              <a:rPr lang="en-GB" dirty="0"/>
              <a:t>Example (Continued)</a:t>
            </a:r>
          </a:p>
        </p:txBody>
      </p:sp>
      <p:sp>
        <p:nvSpPr>
          <p:cNvPr id="3" name="Content Placeholder 2">
            <a:extLst>
              <a:ext uri="{FF2B5EF4-FFF2-40B4-BE49-F238E27FC236}">
                <a16:creationId xmlns:a16="http://schemas.microsoft.com/office/drawing/2014/main" id="{176159D9-74FC-EC99-B979-167FDD9F65CC}"/>
              </a:ext>
            </a:extLst>
          </p:cNvPr>
          <p:cNvSpPr>
            <a:spLocks noGrp="1"/>
          </p:cNvSpPr>
          <p:nvPr>
            <p:ph sz="half" idx="1"/>
          </p:nvPr>
        </p:nvSpPr>
        <p:spPr>
          <a:xfrm>
            <a:off x="1218882" y="1803400"/>
            <a:ext cx="9751059" cy="4267200"/>
          </a:xfrm>
        </p:spPr>
        <p:txBody>
          <a:bodyPr/>
          <a:lstStyle/>
          <a:p>
            <a:r>
              <a:rPr lang="en-GB" dirty="0"/>
              <a:t>Here’s how we calculate the total net input for </a:t>
            </a:r>
            <a:r>
              <a:rPr lang="en-GB" i="1" dirty="0"/>
              <a:t>h</a:t>
            </a:r>
            <a:r>
              <a:rPr lang="en-GB" dirty="0"/>
              <a:t>1</a:t>
            </a:r>
            <a:r>
              <a:rPr lang="en-GB" b="1" dirty="0"/>
              <a:t>:</a:t>
            </a:r>
          </a:p>
          <a:p>
            <a:endParaRPr lang="en-GB" b="1" dirty="0"/>
          </a:p>
          <a:p>
            <a:endParaRPr lang="en-GB" b="1" dirty="0"/>
          </a:p>
          <a:p>
            <a:endParaRPr lang="en-GB" b="1" dirty="0"/>
          </a:p>
          <a:p>
            <a:r>
              <a:rPr lang="en-GB" dirty="0"/>
              <a:t>We then apply the logistic function to get the output ofh1 :</a:t>
            </a:r>
          </a:p>
          <a:p>
            <a:pPr marL="0" indent="0">
              <a:buNone/>
            </a:pPr>
            <a:br>
              <a:rPr lang="en-GB" b="1" dirty="0"/>
            </a:br>
            <a:endParaRPr lang="en-GB" dirty="0"/>
          </a:p>
        </p:txBody>
      </p:sp>
      <p:sp>
        <p:nvSpPr>
          <p:cNvPr id="5" name="Date Placeholder 4">
            <a:extLst>
              <a:ext uri="{FF2B5EF4-FFF2-40B4-BE49-F238E27FC236}">
                <a16:creationId xmlns:a16="http://schemas.microsoft.com/office/drawing/2014/main" id="{1BA90E2B-168D-BD6F-F600-F480278EF064}"/>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pic>
        <p:nvPicPr>
          <p:cNvPr id="7" name="Picture 6">
            <a:extLst>
              <a:ext uri="{FF2B5EF4-FFF2-40B4-BE49-F238E27FC236}">
                <a16:creationId xmlns:a16="http://schemas.microsoft.com/office/drawing/2014/main" id="{5F5E0ADB-90CC-F9F9-489F-015F492590F8}"/>
              </a:ext>
            </a:extLst>
          </p:cNvPr>
          <p:cNvPicPr>
            <a:picLocks noChangeAspect="1"/>
          </p:cNvPicPr>
          <p:nvPr/>
        </p:nvPicPr>
        <p:blipFill>
          <a:blip r:embed="rId2"/>
          <a:stretch>
            <a:fillRect/>
          </a:stretch>
        </p:blipFill>
        <p:spPr>
          <a:xfrm>
            <a:off x="1773932" y="2420888"/>
            <a:ext cx="5760640" cy="550355"/>
          </a:xfrm>
          <a:prstGeom prst="rect">
            <a:avLst/>
          </a:prstGeom>
        </p:spPr>
      </p:pic>
      <p:pic>
        <p:nvPicPr>
          <p:cNvPr id="9" name="Picture 8">
            <a:extLst>
              <a:ext uri="{FF2B5EF4-FFF2-40B4-BE49-F238E27FC236}">
                <a16:creationId xmlns:a16="http://schemas.microsoft.com/office/drawing/2014/main" id="{C3F593FA-AD69-33C5-7137-D4F57176C027}"/>
              </a:ext>
            </a:extLst>
          </p:cNvPr>
          <p:cNvPicPr>
            <a:picLocks noChangeAspect="1"/>
          </p:cNvPicPr>
          <p:nvPr/>
        </p:nvPicPr>
        <p:blipFill>
          <a:blip r:embed="rId3"/>
          <a:stretch>
            <a:fillRect/>
          </a:stretch>
        </p:blipFill>
        <p:spPr>
          <a:xfrm>
            <a:off x="1773932" y="3212976"/>
            <a:ext cx="5760640" cy="550355"/>
          </a:xfrm>
          <a:prstGeom prst="rect">
            <a:avLst/>
          </a:prstGeom>
        </p:spPr>
      </p:pic>
      <p:pic>
        <p:nvPicPr>
          <p:cNvPr id="11" name="Picture 10">
            <a:extLst>
              <a:ext uri="{FF2B5EF4-FFF2-40B4-BE49-F238E27FC236}">
                <a16:creationId xmlns:a16="http://schemas.microsoft.com/office/drawing/2014/main" id="{43273D3B-F1A3-969C-BC1E-52CD3F92B929}"/>
              </a:ext>
            </a:extLst>
          </p:cNvPr>
          <p:cNvPicPr>
            <a:picLocks noChangeAspect="1"/>
          </p:cNvPicPr>
          <p:nvPr/>
        </p:nvPicPr>
        <p:blipFill>
          <a:blip r:embed="rId4"/>
          <a:stretch>
            <a:fillRect/>
          </a:stretch>
        </p:blipFill>
        <p:spPr>
          <a:xfrm>
            <a:off x="1773932" y="4653135"/>
            <a:ext cx="5760640" cy="792089"/>
          </a:xfrm>
          <a:prstGeom prst="rect">
            <a:avLst/>
          </a:prstGeom>
        </p:spPr>
      </p:pic>
    </p:spTree>
    <p:extLst>
      <p:ext uri="{BB962C8B-B14F-4D97-AF65-F5344CB8AC3E}">
        <p14:creationId xmlns:p14="http://schemas.microsoft.com/office/powerpoint/2010/main" val="20041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D1028-8EBF-D6AB-D97D-4EA25ACDA0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7034BD-44C7-73C8-89BE-303446FA43BB}"/>
              </a:ext>
            </a:extLst>
          </p:cNvPr>
          <p:cNvSpPr>
            <a:spLocks noGrp="1"/>
          </p:cNvSpPr>
          <p:nvPr>
            <p:ph type="title"/>
          </p:nvPr>
        </p:nvSpPr>
        <p:spPr/>
        <p:txBody>
          <a:bodyPr/>
          <a:lstStyle/>
          <a:p>
            <a:r>
              <a:rPr lang="en-GB" dirty="0"/>
              <a:t>Example (Continued)</a:t>
            </a:r>
          </a:p>
        </p:txBody>
      </p:sp>
      <p:sp>
        <p:nvSpPr>
          <p:cNvPr id="3" name="Content Placeholder 2">
            <a:extLst>
              <a:ext uri="{FF2B5EF4-FFF2-40B4-BE49-F238E27FC236}">
                <a16:creationId xmlns:a16="http://schemas.microsoft.com/office/drawing/2014/main" id="{2D87F68C-016E-D53A-E7E6-1DB3565E10DE}"/>
              </a:ext>
            </a:extLst>
          </p:cNvPr>
          <p:cNvSpPr>
            <a:spLocks noGrp="1"/>
          </p:cNvSpPr>
          <p:nvPr>
            <p:ph sz="half" idx="1"/>
          </p:nvPr>
        </p:nvSpPr>
        <p:spPr>
          <a:xfrm>
            <a:off x="1218882" y="1803400"/>
            <a:ext cx="9751059" cy="4673600"/>
          </a:xfrm>
        </p:spPr>
        <p:txBody>
          <a:bodyPr>
            <a:normAutofit fontScale="92500" lnSpcReduction="20000"/>
          </a:bodyPr>
          <a:lstStyle/>
          <a:p>
            <a:r>
              <a:rPr lang="en-GB" dirty="0"/>
              <a:t>Carrying out the same process for </a:t>
            </a:r>
            <a:r>
              <a:rPr lang="en-GB" i="1" dirty="0"/>
              <a:t>h</a:t>
            </a:r>
            <a:r>
              <a:rPr lang="en-GB" dirty="0"/>
              <a:t>2 we get:</a:t>
            </a:r>
            <a:endParaRPr lang="en-GB" b="1" dirty="0"/>
          </a:p>
          <a:p>
            <a:pPr marL="0" indent="0">
              <a:buNone/>
            </a:pPr>
            <a:endParaRPr lang="en-GB" b="1" dirty="0"/>
          </a:p>
          <a:p>
            <a:endParaRPr lang="en-GB" dirty="0"/>
          </a:p>
          <a:p>
            <a:r>
              <a:rPr lang="en-GB" dirty="0"/>
              <a:t>We repeat this process for the output layer neurons, using the output from the hidden layer neurons as inputs.</a:t>
            </a:r>
          </a:p>
          <a:p>
            <a:endParaRPr lang="en-GB" b="1" dirty="0"/>
          </a:p>
          <a:p>
            <a:endParaRPr lang="en-GB" b="1" dirty="0"/>
          </a:p>
          <a:p>
            <a:endParaRPr lang="en-GB" b="1" dirty="0"/>
          </a:p>
          <a:p>
            <a:endParaRPr lang="en-GB" b="1" dirty="0"/>
          </a:p>
          <a:p>
            <a:pPr marL="0" indent="0">
              <a:buNone/>
            </a:pPr>
            <a:br>
              <a:rPr lang="en-GB" b="1" dirty="0"/>
            </a:br>
            <a:endParaRPr lang="en-GB" dirty="0"/>
          </a:p>
        </p:txBody>
      </p:sp>
      <p:sp>
        <p:nvSpPr>
          <p:cNvPr id="5" name="Date Placeholder 4">
            <a:extLst>
              <a:ext uri="{FF2B5EF4-FFF2-40B4-BE49-F238E27FC236}">
                <a16:creationId xmlns:a16="http://schemas.microsoft.com/office/drawing/2014/main" id="{9E71AE1E-0BAB-80DB-E9A8-49ECAECB8D56}"/>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pic>
        <p:nvPicPr>
          <p:cNvPr id="6" name="Picture 5">
            <a:extLst>
              <a:ext uri="{FF2B5EF4-FFF2-40B4-BE49-F238E27FC236}">
                <a16:creationId xmlns:a16="http://schemas.microsoft.com/office/drawing/2014/main" id="{8D0827B3-9533-BF08-0C66-4A1C248BE01B}"/>
              </a:ext>
            </a:extLst>
          </p:cNvPr>
          <p:cNvPicPr>
            <a:picLocks noChangeAspect="1"/>
          </p:cNvPicPr>
          <p:nvPr/>
        </p:nvPicPr>
        <p:blipFill>
          <a:blip r:embed="rId2"/>
          <a:stretch>
            <a:fillRect/>
          </a:stretch>
        </p:blipFill>
        <p:spPr>
          <a:xfrm>
            <a:off x="1773932" y="2276872"/>
            <a:ext cx="2160240" cy="576064"/>
          </a:xfrm>
          <a:prstGeom prst="rect">
            <a:avLst/>
          </a:prstGeom>
        </p:spPr>
      </p:pic>
      <p:pic>
        <p:nvPicPr>
          <p:cNvPr id="17" name="Picture 16">
            <a:extLst>
              <a:ext uri="{FF2B5EF4-FFF2-40B4-BE49-F238E27FC236}">
                <a16:creationId xmlns:a16="http://schemas.microsoft.com/office/drawing/2014/main" id="{517DF3B2-C275-C413-3B6C-AC77A182DEDA}"/>
              </a:ext>
            </a:extLst>
          </p:cNvPr>
          <p:cNvPicPr>
            <a:picLocks noChangeAspect="1"/>
          </p:cNvPicPr>
          <p:nvPr/>
        </p:nvPicPr>
        <p:blipFill>
          <a:blip r:embed="rId3"/>
          <a:stretch>
            <a:fillRect/>
          </a:stretch>
        </p:blipFill>
        <p:spPr>
          <a:xfrm>
            <a:off x="1341884" y="3717032"/>
            <a:ext cx="9798554" cy="1905098"/>
          </a:xfrm>
          <a:prstGeom prst="rect">
            <a:avLst/>
          </a:prstGeom>
        </p:spPr>
      </p:pic>
    </p:spTree>
    <p:extLst>
      <p:ext uri="{BB962C8B-B14F-4D97-AF65-F5344CB8AC3E}">
        <p14:creationId xmlns:p14="http://schemas.microsoft.com/office/powerpoint/2010/main" val="17643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21616-D984-A17D-0306-F2597316FEA9}"/>
              </a:ext>
            </a:extLst>
          </p:cNvPr>
          <p:cNvSpPr>
            <a:spLocks noGrp="1"/>
          </p:cNvSpPr>
          <p:nvPr>
            <p:ph type="title"/>
          </p:nvPr>
        </p:nvSpPr>
        <p:spPr/>
        <p:txBody>
          <a:bodyPr/>
          <a:lstStyle/>
          <a:p>
            <a:r>
              <a:rPr lang="en-GB" dirty="0"/>
              <a:t>Example (continued)</a:t>
            </a:r>
          </a:p>
        </p:txBody>
      </p:sp>
      <p:sp>
        <p:nvSpPr>
          <p:cNvPr id="3" name="Content Placeholder 2">
            <a:extLst>
              <a:ext uri="{FF2B5EF4-FFF2-40B4-BE49-F238E27FC236}">
                <a16:creationId xmlns:a16="http://schemas.microsoft.com/office/drawing/2014/main" id="{B0612427-6651-A567-824A-EBCC504FC48F}"/>
              </a:ext>
            </a:extLst>
          </p:cNvPr>
          <p:cNvSpPr>
            <a:spLocks noGrp="1"/>
          </p:cNvSpPr>
          <p:nvPr>
            <p:ph sz="half" idx="1"/>
          </p:nvPr>
        </p:nvSpPr>
        <p:spPr>
          <a:xfrm>
            <a:off x="1218882" y="1803400"/>
            <a:ext cx="9751059" cy="4267200"/>
          </a:xfrm>
        </p:spPr>
        <p:txBody>
          <a:bodyPr/>
          <a:lstStyle/>
          <a:p>
            <a:r>
              <a:rPr lang="en-GB" dirty="0"/>
              <a:t>And carrying out the same process for </a:t>
            </a:r>
            <a:r>
              <a:rPr lang="en-GB" i="1" dirty="0"/>
              <a:t>o</a:t>
            </a:r>
            <a:r>
              <a:rPr lang="en-GB" dirty="0"/>
              <a:t>2we get:</a:t>
            </a:r>
          </a:p>
          <a:p>
            <a:endParaRPr lang="en-GB" dirty="0"/>
          </a:p>
          <a:p>
            <a:endParaRPr lang="en-GB" dirty="0"/>
          </a:p>
        </p:txBody>
      </p:sp>
      <p:sp>
        <p:nvSpPr>
          <p:cNvPr id="5" name="Date Placeholder 4">
            <a:extLst>
              <a:ext uri="{FF2B5EF4-FFF2-40B4-BE49-F238E27FC236}">
                <a16:creationId xmlns:a16="http://schemas.microsoft.com/office/drawing/2014/main" id="{5C766BA8-D67D-432C-61AB-1C89174F1540}"/>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pic>
        <p:nvPicPr>
          <p:cNvPr id="7" name="Picture 6">
            <a:extLst>
              <a:ext uri="{FF2B5EF4-FFF2-40B4-BE49-F238E27FC236}">
                <a16:creationId xmlns:a16="http://schemas.microsoft.com/office/drawing/2014/main" id="{55D45482-93C3-DCE9-05C2-3F5E142DFEDF}"/>
              </a:ext>
            </a:extLst>
          </p:cNvPr>
          <p:cNvPicPr>
            <a:picLocks noChangeAspect="1"/>
          </p:cNvPicPr>
          <p:nvPr/>
        </p:nvPicPr>
        <p:blipFill>
          <a:blip r:embed="rId2"/>
          <a:stretch>
            <a:fillRect/>
          </a:stretch>
        </p:blipFill>
        <p:spPr>
          <a:xfrm>
            <a:off x="1485900" y="2420888"/>
            <a:ext cx="3759393" cy="692186"/>
          </a:xfrm>
          <a:prstGeom prst="rect">
            <a:avLst/>
          </a:prstGeom>
        </p:spPr>
      </p:pic>
    </p:spTree>
    <p:extLst>
      <p:ext uri="{BB962C8B-B14F-4D97-AF65-F5344CB8AC3E}">
        <p14:creationId xmlns:p14="http://schemas.microsoft.com/office/powerpoint/2010/main" val="2493514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F352D-2869-96F4-C9F4-98773EB7EB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BE1911-56EA-2E06-3954-B1B2D5BB5F2A}"/>
              </a:ext>
            </a:extLst>
          </p:cNvPr>
          <p:cNvSpPr>
            <a:spLocks noGrp="1"/>
          </p:cNvSpPr>
          <p:nvPr>
            <p:ph type="title"/>
          </p:nvPr>
        </p:nvSpPr>
        <p:spPr>
          <a:xfrm>
            <a:off x="1125860" y="548680"/>
            <a:ext cx="9751060" cy="630313"/>
          </a:xfrm>
        </p:spPr>
        <p:txBody>
          <a:bodyPr/>
          <a:lstStyle/>
          <a:p>
            <a:r>
              <a:rPr lang="en-GB" dirty="0"/>
              <a:t>Calculating the Total Error</a:t>
            </a:r>
          </a:p>
        </p:txBody>
      </p:sp>
      <p:sp>
        <p:nvSpPr>
          <p:cNvPr id="3" name="Content Placeholder 2">
            <a:extLst>
              <a:ext uri="{FF2B5EF4-FFF2-40B4-BE49-F238E27FC236}">
                <a16:creationId xmlns:a16="http://schemas.microsoft.com/office/drawing/2014/main" id="{73F4C4A9-3040-ABF1-9CD1-E13A860D4B63}"/>
              </a:ext>
            </a:extLst>
          </p:cNvPr>
          <p:cNvSpPr>
            <a:spLocks noGrp="1"/>
          </p:cNvSpPr>
          <p:nvPr>
            <p:ph sz="half" idx="1"/>
          </p:nvPr>
        </p:nvSpPr>
        <p:spPr>
          <a:xfrm>
            <a:off x="1125861" y="1178993"/>
            <a:ext cx="9751059" cy="4673600"/>
          </a:xfrm>
        </p:spPr>
        <p:txBody>
          <a:bodyPr>
            <a:normAutofit lnSpcReduction="10000"/>
          </a:bodyPr>
          <a:lstStyle/>
          <a:p>
            <a:r>
              <a:rPr lang="en-GB" dirty="0"/>
              <a:t>We can now calculate the error for each output neuron using the squared error function and sum them to get the total error.</a:t>
            </a:r>
          </a:p>
          <a:p>
            <a:pPr marL="0" indent="0">
              <a:buNone/>
            </a:pPr>
            <a:endParaRPr lang="en-GB" dirty="0"/>
          </a:p>
          <a:p>
            <a:r>
              <a:rPr lang="en-GB" dirty="0"/>
              <a:t>For example, the target output for </a:t>
            </a:r>
            <a:r>
              <a:rPr lang="en-GB" i="1" dirty="0"/>
              <a:t>o</a:t>
            </a:r>
            <a:r>
              <a:rPr lang="en-GB" dirty="0"/>
              <a:t>1is 0.01 but the neural network output 0.75136507, therefore its error is:</a:t>
            </a:r>
          </a:p>
          <a:p>
            <a:pPr marL="0" indent="0">
              <a:buNone/>
            </a:pPr>
            <a:endParaRPr lang="en-GB" dirty="0"/>
          </a:p>
          <a:p>
            <a:r>
              <a:rPr lang="en-GB" dirty="0"/>
              <a:t>Repeating this process for </a:t>
            </a:r>
            <a:r>
              <a:rPr lang="en-GB" i="1" dirty="0"/>
              <a:t>o</a:t>
            </a:r>
            <a:r>
              <a:rPr lang="en-GB" dirty="0"/>
              <a:t>2(remembering that the target is 0.99) we get???</a:t>
            </a:r>
          </a:p>
          <a:p>
            <a:endParaRPr lang="en-GB" dirty="0"/>
          </a:p>
          <a:p>
            <a:r>
              <a:rPr lang="en-GB" dirty="0"/>
              <a:t>The total error for the neural network is the sum of these errors:</a:t>
            </a:r>
          </a:p>
          <a:p>
            <a:endParaRPr lang="en-GB" dirty="0"/>
          </a:p>
          <a:p>
            <a:endParaRPr lang="en-GB" dirty="0"/>
          </a:p>
          <a:p>
            <a:endParaRPr lang="en-GB" dirty="0"/>
          </a:p>
        </p:txBody>
      </p:sp>
      <p:sp>
        <p:nvSpPr>
          <p:cNvPr id="5" name="Date Placeholder 4">
            <a:extLst>
              <a:ext uri="{FF2B5EF4-FFF2-40B4-BE49-F238E27FC236}">
                <a16:creationId xmlns:a16="http://schemas.microsoft.com/office/drawing/2014/main" id="{36718D41-B462-557E-B8FC-A75E6B4D7CD9}"/>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pic>
        <p:nvPicPr>
          <p:cNvPr id="6" name="Picture 5">
            <a:extLst>
              <a:ext uri="{FF2B5EF4-FFF2-40B4-BE49-F238E27FC236}">
                <a16:creationId xmlns:a16="http://schemas.microsoft.com/office/drawing/2014/main" id="{CE8813C8-79D9-E6EC-B711-60F8C36F49E0}"/>
              </a:ext>
            </a:extLst>
          </p:cNvPr>
          <p:cNvPicPr>
            <a:picLocks noChangeAspect="1"/>
          </p:cNvPicPr>
          <p:nvPr/>
        </p:nvPicPr>
        <p:blipFill>
          <a:blip r:embed="rId2"/>
          <a:stretch>
            <a:fillRect/>
          </a:stretch>
        </p:blipFill>
        <p:spPr>
          <a:xfrm>
            <a:off x="1341884" y="1772816"/>
            <a:ext cx="6840760" cy="648072"/>
          </a:xfrm>
          <a:prstGeom prst="rect">
            <a:avLst/>
          </a:prstGeom>
        </p:spPr>
      </p:pic>
      <p:pic>
        <p:nvPicPr>
          <p:cNvPr id="9" name="Picture 8">
            <a:extLst>
              <a:ext uri="{FF2B5EF4-FFF2-40B4-BE49-F238E27FC236}">
                <a16:creationId xmlns:a16="http://schemas.microsoft.com/office/drawing/2014/main" id="{E0C8AE5C-F18E-9115-D141-498F96BCC95F}"/>
              </a:ext>
            </a:extLst>
          </p:cNvPr>
          <p:cNvPicPr>
            <a:picLocks noChangeAspect="1"/>
          </p:cNvPicPr>
          <p:nvPr/>
        </p:nvPicPr>
        <p:blipFill>
          <a:blip r:embed="rId3"/>
          <a:stretch>
            <a:fillRect/>
          </a:stretch>
        </p:blipFill>
        <p:spPr>
          <a:xfrm>
            <a:off x="1249342" y="3212976"/>
            <a:ext cx="9165550" cy="476274"/>
          </a:xfrm>
          <a:prstGeom prst="rect">
            <a:avLst/>
          </a:prstGeom>
        </p:spPr>
      </p:pic>
      <p:pic>
        <p:nvPicPr>
          <p:cNvPr id="11" name="Picture 10">
            <a:extLst>
              <a:ext uri="{FF2B5EF4-FFF2-40B4-BE49-F238E27FC236}">
                <a16:creationId xmlns:a16="http://schemas.microsoft.com/office/drawing/2014/main" id="{C1EBA81E-2942-6FF8-5075-8C76DFC7D81D}"/>
              </a:ext>
            </a:extLst>
          </p:cNvPr>
          <p:cNvPicPr>
            <a:picLocks noChangeAspect="1"/>
          </p:cNvPicPr>
          <p:nvPr/>
        </p:nvPicPr>
        <p:blipFill>
          <a:blip r:embed="rId4"/>
          <a:stretch>
            <a:fillRect/>
          </a:stretch>
        </p:blipFill>
        <p:spPr>
          <a:xfrm>
            <a:off x="1485900" y="4581128"/>
            <a:ext cx="2514729" cy="438173"/>
          </a:xfrm>
          <a:prstGeom prst="rect">
            <a:avLst/>
          </a:prstGeom>
        </p:spPr>
      </p:pic>
      <p:pic>
        <p:nvPicPr>
          <p:cNvPr id="13" name="Picture 12">
            <a:extLst>
              <a:ext uri="{FF2B5EF4-FFF2-40B4-BE49-F238E27FC236}">
                <a16:creationId xmlns:a16="http://schemas.microsoft.com/office/drawing/2014/main" id="{3A0432C4-EE4D-D101-CF09-D6F0D6C7D212}"/>
              </a:ext>
            </a:extLst>
          </p:cNvPr>
          <p:cNvPicPr>
            <a:picLocks noChangeAspect="1"/>
          </p:cNvPicPr>
          <p:nvPr/>
        </p:nvPicPr>
        <p:blipFill>
          <a:blip r:embed="rId5"/>
          <a:stretch>
            <a:fillRect/>
          </a:stretch>
        </p:blipFill>
        <p:spPr>
          <a:xfrm>
            <a:off x="1485900" y="5642874"/>
            <a:ext cx="7874405" cy="400071"/>
          </a:xfrm>
          <a:prstGeom prst="rect">
            <a:avLst/>
          </a:prstGeom>
        </p:spPr>
      </p:pic>
    </p:spTree>
    <p:extLst>
      <p:ext uri="{BB962C8B-B14F-4D97-AF65-F5344CB8AC3E}">
        <p14:creationId xmlns:p14="http://schemas.microsoft.com/office/powerpoint/2010/main" val="1688433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C546F-2ACA-0256-3051-A17F6A07E96E}"/>
              </a:ext>
            </a:extLst>
          </p:cNvPr>
          <p:cNvSpPr>
            <a:spLocks noGrp="1"/>
          </p:cNvSpPr>
          <p:nvPr>
            <p:ph type="title"/>
          </p:nvPr>
        </p:nvSpPr>
        <p:spPr/>
        <p:txBody>
          <a:bodyPr/>
          <a:lstStyle/>
          <a:p>
            <a:r>
              <a:rPr lang="en-GB" b="1" dirty="0"/>
              <a:t>What does back propagation do?</a:t>
            </a:r>
          </a:p>
        </p:txBody>
      </p:sp>
      <p:sp>
        <p:nvSpPr>
          <p:cNvPr id="3" name="Content Placeholder 2">
            <a:extLst>
              <a:ext uri="{FF2B5EF4-FFF2-40B4-BE49-F238E27FC236}">
                <a16:creationId xmlns:a16="http://schemas.microsoft.com/office/drawing/2014/main" id="{68FA1EA8-95FB-805B-7AC7-47B4C8711483}"/>
              </a:ext>
            </a:extLst>
          </p:cNvPr>
          <p:cNvSpPr>
            <a:spLocks noGrp="1"/>
          </p:cNvSpPr>
          <p:nvPr>
            <p:ph sz="half" idx="1"/>
          </p:nvPr>
        </p:nvSpPr>
        <p:spPr>
          <a:xfrm>
            <a:off x="1218882" y="1803400"/>
            <a:ext cx="10276129" cy="4267200"/>
          </a:xfrm>
        </p:spPr>
        <p:txBody>
          <a:bodyPr/>
          <a:lstStyle/>
          <a:p>
            <a:r>
              <a:rPr lang="en-GB" dirty="0"/>
              <a:t>The network has produced an error.</a:t>
            </a:r>
          </a:p>
          <a:p>
            <a:r>
              <a:rPr lang="en-GB" dirty="0"/>
              <a:t>Now we need to determine </a:t>
            </a:r>
            <a:r>
              <a:rPr lang="en-GB" b="1" dirty="0"/>
              <a:t>which weights contributed to that error and how they should be changed.</a:t>
            </a:r>
          </a:p>
          <a:p>
            <a:r>
              <a:rPr lang="en-GB" dirty="0"/>
              <a:t>We need to calculate =</a:t>
            </a:r>
          </a:p>
          <a:p>
            <a:pPr marL="0" indent="0">
              <a:buNone/>
            </a:pPr>
            <a:r>
              <a:rPr lang="en-GB" dirty="0"/>
              <a:t>How much does the error </a:t>
            </a:r>
            <a:r>
              <a:rPr lang="en-GB" b="1" dirty="0"/>
              <a:t>E  </a:t>
            </a:r>
            <a:r>
              <a:rPr lang="en-GB" dirty="0"/>
              <a:t>change when a particular weight </a:t>
            </a:r>
            <a:r>
              <a:rPr lang="en-GB" b="1" dirty="0"/>
              <a:t>w</a:t>
            </a:r>
            <a:r>
              <a:rPr lang="en-GB" dirty="0"/>
              <a:t> changes?</a:t>
            </a:r>
          </a:p>
          <a:p>
            <a:r>
              <a:rPr lang="en-GB" b="1" dirty="0"/>
              <a:t>Forward Pass</a:t>
            </a:r>
            <a:r>
              <a:rPr lang="en-GB" dirty="0"/>
              <a:t>: Inputs =&gt; </a:t>
            </a:r>
            <a:r>
              <a:rPr lang="en-GB" dirty="0" err="1"/>
              <a:t>Prediciton</a:t>
            </a:r>
            <a:r>
              <a:rPr lang="en-GB" dirty="0"/>
              <a:t> =&gt; Error</a:t>
            </a:r>
          </a:p>
          <a:p>
            <a:r>
              <a:rPr lang="en-GB" b="1" dirty="0"/>
              <a:t>Backward Pass</a:t>
            </a:r>
            <a:r>
              <a:rPr lang="en-GB" dirty="0"/>
              <a:t>: Error =&gt; Gradients =&gt; Update Weights</a:t>
            </a:r>
          </a:p>
          <a:p>
            <a:pPr marL="0" indent="0">
              <a:buNone/>
            </a:pPr>
            <a:endParaRPr lang="en-GB" b="1" dirty="0"/>
          </a:p>
        </p:txBody>
      </p:sp>
      <p:sp>
        <p:nvSpPr>
          <p:cNvPr id="5" name="Date Placeholder 4">
            <a:extLst>
              <a:ext uri="{FF2B5EF4-FFF2-40B4-BE49-F238E27FC236}">
                <a16:creationId xmlns:a16="http://schemas.microsoft.com/office/drawing/2014/main" id="{98ADADAD-329C-6E4E-EFD0-DE8363CB8BC6}"/>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pic>
        <p:nvPicPr>
          <p:cNvPr id="8" name="Picture 7">
            <a:extLst>
              <a:ext uri="{FF2B5EF4-FFF2-40B4-BE49-F238E27FC236}">
                <a16:creationId xmlns:a16="http://schemas.microsoft.com/office/drawing/2014/main" id="{EBBB3B26-537F-2837-ACA8-55A3F177D03A}"/>
              </a:ext>
            </a:extLst>
          </p:cNvPr>
          <p:cNvPicPr>
            <a:picLocks noChangeAspect="1"/>
          </p:cNvPicPr>
          <p:nvPr/>
        </p:nvPicPr>
        <p:blipFill>
          <a:blip r:embed="rId2"/>
          <a:stretch>
            <a:fillRect/>
          </a:stretch>
        </p:blipFill>
        <p:spPr>
          <a:xfrm>
            <a:off x="4726260" y="3140969"/>
            <a:ext cx="1136934" cy="720080"/>
          </a:xfrm>
          <a:prstGeom prst="rect">
            <a:avLst/>
          </a:prstGeom>
        </p:spPr>
      </p:pic>
    </p:spTree>
    <p:extLst>
      <p:ext uri="{BB962C8B-B14F-4D97-AF65-F5344CB8AC3E}">
        <p14:creationId xmlns:p14="http://schemas.microsoft.com/office/powerpoint/2010/main" val="2379173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5075-214F-3BEC-9265-13EEFA614E04}"/>
              </a:ext>
            </a:extLst>
          </p:cNvPr>
          <p:cNvSpPr>
            <a:spLocks noGrp="1"/>
          </p:cNvSpPr>
          <p:nvPr>
            <p:ph type="title"/>
          </p:nvPr>
        </p:nvSpPr>
        <p:spPr>
          <a:xfrm>
            <a:off x="1218883" y="431800"/>
            <a:ext cx="9751060" cy="692944"/>
          </a:xfrm>
        </p:spPr>
        <p:txBody>
          <a:bodyPr/>
          <a:lstStyle/>
          <a:p>
            <a:r>
              <a:rPr lang="en-GB" dirty="0"/>
              <a:t>Calculus We Need for Backpropagation</a:t>
            </a:r>
          </a:p>
        </p:txBody>
      </p:sp>
      <p:sp>
        <p:nvSpPr>
          <p:cNvPr id="5" name="Date Placeholder 4">
            <a:extLst>
              <a:ext uri="{FF2B5EF4-FFF2-40B4-BE49-F238E27FC236}">
                <a16:creationId xmlns:a16="http://schemas.microsoft.com/office/drawing/2014/main" id="{3C6E5B25-5881-F58E-0C8B-F8F7A7247A06}"/>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sp>
        <p:nvSpPr>
          <p:cNvPr id="9" name="Content Placeholder 8">
            <a:extLst>
              <a:ext uri="{FF2B5EF4-FFF2-40B4-BE49-F238E27FC236}">
                <a16:creationId xmlns:a16="http://schemas.microsoft.com/office/drawing/2014/main" id="{F91A5D02-F3B4-46C2-2FA4-BA6DDD067268}"/>
              </a:ext>
            </a:extLst>
          </p:cNvPr>
          <p:cNvSpPr>
            <a:spLocks noGrp="1"/>
          </p:cNvSpPr>
          <p:nvPr>
            <p:ph sz="half" idx="1"/>
          </p:nvPr>
        </p:nvSpPr>
        <p:spPr>
          <a:xfrm>
            <a:off x="1218882" y="1196752"/>
            <a:ext cx="10276129" cy="4873848"/>
          </a:xfrm>
        </p:spPr>
        <p:txBody>
          <a:bodyPr/>
          <a:lstStyle/>
          <a:p>
            <a:r>
              <a:rPr lang="en-GB" dirty="0"/>
              <a:t>Derivative of a constant = </a:t>
            </a:r>
          </a:p>
          <a:p>
            <a:r>
              <a:rPr lang="en-GB" dirty="0"/>
              <a:t>Derivative of a variable with respect to itself =</a:t>
            </a:r>
          </a:p>
          <a:p>
            <a:r>
              <a:rPr lang="en-GB" dirty="0"/>
              <a:t>Derivative of a constant multiplied by a variable = </a:t>
            </a:r>
          </a:p>
          <a:p>
            <a:r>
              <a:rPr lang="en-GB" dirty="0"/>
              <a:t>Chain Rule:</a:t>
            </a:r>
            <a:br>
              <a:rPr lang="en-GB" dirty="0"/>
            </a:br>
            <a:r>
              <a:rPr lang="en-GB" dirty="0"/>
              <a:t>If one variable affects another, which then affects another:</a:t>
            </a:r>
            <a:br>
              <a:rPr lang="en-GB" dirty="0"/>
            </a:br>
            <a:r>
              <a:rPr lang="en-GB" dirty="0"/>
              <a:t>		x=&gt; y =&gt; z </a:t>
            </a:r>
            <a:br>
              <a:rPr lang="en-GB" dirty="0"/>
            </a:br>
            <a:r>
              <a:rPr lang="en-GB" dirty="0"/>
              <a:t>		 </a:t>
            </a:r>
            <a:br>
              <a:rPr lang="en-GB" dirty="0"/>
            </a:br>
            <a:br>
              <a:rPr lang="en-GB" dirty="0"/>
            </a:br>
            <a:br>
              <a:rPr lang="en-GB" dirty="0"/>
            </a:br>
            <a:br>
              <a:rPr lang="en-GB" dirty="0"/>
            </a:br>
            <a:r>
              <a:rPr lang="en-GB" dirty="0"/>
              <a:t>In backpropagation, we use these derivative rules to trace how a change in each weight affects the final error.</a:t>
            </a:r>
          </a:p>
        </p:txBody>
      </p:sp>
      <p:pic>
        <p:nvPicPr>
          <p:cNvPr id="11" name="Picture 10">
            <a:extLst>
              <a:ext uri="{FF2B5EF4-FFF2-40B4-BE49-F238E27FC236}">
                <a16:creationId xmlns:a16="http://schemas.microsoft.com/office/drawing/2014/main" id="{12F38AFB-CBA1-C25A-35C1-E988D8A23010}"/>
              </a:ext>
            </a:extLst>
          </p:cNvPr>
          <p:cNvPicPr>
            <a:picLocks noChangeAspect="1"/>
          </p:cNvPicPr>
          <p:nvPr/>
        </p:nvPicPr>
        <p:blipFill>
          <a:blip r:embed="rId2"/>
          <a:stretch>
            <a:fillRect/>
          </a:stretch>
        </p:blipFill>
        <p:spPr>
          <a:xfrm>
            <a:off x="4925272" y="1095152"/>
            <a:ext cx="1440160" cy="692944"/>
          </a:xfrm>
          <a:prstGeom prst="rect">
            <a:avLst/>
          </a:prstGeom>
        </p:spPr>
      </p:pic>
      <p:pic>
        <p:nvPicPr>
          <p:cNvPr id="13" name="Picture 12">
            <a:extLst>
              <a:ext uri="{FF2B5EF4-FFF2-40B4-BE49-F238E27FC236}">
                <a16:creationId xmlns:a16="http://schemas.microsoft.com/office/drawing/2014/main" id="{6465AFF8-4B9A-FEBB-5903-76F3865F4F2C}"/>
              </a:ext>
            </a:extLst>
          </p:cNvPr>
          <p:cNvPicPr>
            <a:picLocks noChangeAspect="1"/>
          </p:cNvPicPr>
          <p:nvPr/>
        </p:nvPicPr>
        <p:blipFill>
          <a:blip r:embed="rId3"/>
          <a:stretch>
            <a:fillRect/>
          </a:stretch>
        </p:blipFill>
        <p:spPr>
          <a:xfrm>
            <a:off x="7606580" y="1419109"/>
            <a:ext cx="1440160" cy="845422"/>
          </a:xfrm>
          <a:prstGeom prst="rect">
            <a:avLst/>
          </a:prstGeom>
        </p:spPr>
      </p:pic>
      <p:pic>
        <p:nvPicPr>
          <p:cNvPr id="15" name="Picture 14">
            <a:extLst>
              <a:ext uri="{FF2B5EF4-FFF2-40B4-BE49-F238E27FC236}">
                <a16:creationId xmlns:a16="http://schemas.microsoft.com/office/drawing/2014/main" id="{E662DDDC-48BB-AB2E-7FE7-799A85C49C6D}"/>
              </a:ext>
            </a:extLst>
          </p:cNvPr>
          <p:cNvPicPr>
            <a:picLocks noChangeAspect="1"/>
          </p:cNvPicPr>
          <p:nvPr/>
        </p:nvPicPr>
        <p:blipFill>
          <a:blip r:embed="rId4"/>
          <a:stretch>
            <a:fillRect/>
          </a:stretch>
        </p:blipFill>
        <p:spPr>
          <a:xfrm>
            <a:off x="8182644" y="2272104"/>
            <a:ext cx="1440160" cy="683231"/>
          </a:xfrm>
          <a:prstGeom prst="rect">
            <a:avLst/>
          </a:prstGeom>
        </p:spPr>
      </p:pic>
      <p:pic>
        <p:nvPicPr>
          <p:cNvPr id="17" name="Picture 16">
            <a:extLst>
              <a:ext uri="{FF2B5EF4-FFF2-40B4-BE49-F238E27FC236}">
                <a16:creationId xmlns:a16="http://schemas.microsoft.com/office/drawing/2014/main" id="{BEE3D0C3-226C-FA77-46BB-C74499CA1443}"/>
              </a:ext>
            </a:extLst>
          </p:cNvPr>
          <p:cNvPicPr>
            <a:picLocks noChangeAspect="1"/>
          </p:cNvPicPr>
          <p:nvPr/>
        </p:nvPicPr>
        <p:blipFill>
          <a:blip r:embed="rId5"/>
          <a:stretch>
            <a:fillRect/>
          </a:stretch>
        </p:blipFill>
        <p:spPr>
          <a:xfrm>
            <a:off x="2710036" y="4077072"/>
            <a:ext cx="2376264" cy="1008112"/>
          </a:xfrm>
          <a:prstGeom prst="rect">
            <a:avLst/>
          </a:prstGeom>
        </p:spPr>
      </p:pic>
    </p:spTree>
    <p:extLst>
      <p:ext uri="{BB962C8B-B14F-4D97-AF65-F5344CB8AC3E}">
        <p14:creationId xmlns:p14="http://schemas.microsoft.com/office/powerpoint/2010/main" val="1790156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BF49F-E851-3CCA-29D5-5EF1102506D5}"/>
              </a:ext>
            </a:extLst>
          </p:cNvPr>
          <p:cNvSpPr>
            <a:spLocks noGrp="1"/>
          </p:cNvSpPr>
          <p:nvPr>
            <p:ph type="title"/>
          </p:nvPr>
        </p:nvSpPr>
        <p:spPr>
          <a:xfrm>
            <a:off x="1218883" y="431800"/>
            <a:ext cx="9751060" cy="692944"/>
          </a:xfrm>
        </p:spPr>
        <p:txBody>
          <a:bodyPr/>
          <a:lstStyle/>
          <a:p>
            <a:r>
              <a:rPr lang="en-GB" dirty="0"/>
              <a:t>The Backward Pass</a:t>
            </a:r>
          </a:p>
        </p:txBody>
      </p:sp>
      <p:sp>
        <p:nvSpPr>
          <p:cNvPr id="3" name="Content Placeholder 2">
            <a:extLst>
              <a:ext uri="{FF2B5EF4-FFF2-40B4-BE49-F238E27FC236}">
                <a16:creationId xmlns:a16="http://schemas.microsoft.com/office/drawing/2014/main" id="{488D2D02-B353-0E48-4CD1-21F67550B111}"/>
              </a:ext>
            </a:extLst>
          </p:cNvPr>
          <p:cNvSpPr>
            <a:spLocks noGrp="1"/>
          </p:cNvSpPr>
          <p:nvPr>
            <p:ph sz="half" idx="1"/>
          </p:nvPr>
        </p:nvSpPr>
        <p:spPr>
          <a:xfrm>
            <a:off x="1218882" y="1268760"/>
            <a:ext cx="10132113" cy="5208240"/>
          </a:xfrm>
        </p:spPr>
        <p:txBody>
          <a:bodyPr/>
          <a:lstStyle/>
          <a:p>
            <a:r>
              <a:rPr lang="en-GB" dirty="0"/>
              <a:t>Our goal with backpropagation is to update each of the weights in the network so that they cause the actual output to be closer to the target output, thereby minimizing the error for each output neuron and the network as a whole.</a:t>
            </a:r>
          </a:p>
          <a:p>
            <a:endParaRPr lang="en-GB" dirty="0"/>
          </a:p>
        </p:txBody>
      </p:sp>
      <p:sp>
        <p:nvSpPr>
          <p:cNvPr id="5" name="Date Placeholder 4">
            <a:extLst>
              <a:ext uri="{FF2B5EF4-FFF2-40B4-BE49-F238E27FC236}">
                <a16:creationId xmlns:a16="http://schemas.microsoft.com/office/drawing/2014/main" id="{F1EFF263-419C-5CA2-FA6F-7478F5325801}"/>
              </a:ext>
            </a:extLst>
          </p:cNvPr>
          <p:cNvSpPr>
            <a:spLocks noGrp="1"/>
          </p:cNvSpPr>
          <p:nvPr>
            <p:ph type="dt" sz="half" idx="10"/>
          </p:nvPr>
        </p:nvSpPr>
        <p:spPr/>
        <p:txBody>
          <a:bodyPr/>
          <a:lstStyle/>
          <a:p>
            <a:fld id="{EA2B4749-95BA-4325-87ED-A1A32E3C2257}" type="datetime1">
              <a:rPr lang="en-GB" noProof="0" smtClean="0"/>
              <a:pPr/>
              <a:t>04/10/2026</a:t>
            </a:fld>
            <a:endParaRPr lang="en-GB" noProof="0" dirty="0"/>
          </a:p>
        </p:txBody>
      </p:sp>
      <p:pic>
        <p:nvPicPr>
          <p:cNvPr id="7" name="Picture 6">
            <a:extLst>
              <a:ext uri="{FF2B5EF4-FFF2-40B4-BE49-F238E27FC236}">
                <a16:creationId xmlns:a16="http://schemas.microsoft.com/office/drawing/2014/main" id="{92D76A2B-3DC7-6E33-A1E0-67D0843D5C3F}"/>
              </a:ext>
            </a:extLst>
          </p:cNvPr>
          <p:cNvPicPr>
            <a:picLocks noChangeAspect="1"/>
          </p:cNvPicPr>
          <p:nvPr/>
        </p:nvPicPr>
        <p:blipFill>
          <a:blip r:embed="rId2"/>
          <a:stretch>
            <a:fillRect/>
          </a:stretch>
        </p:blipFill>
        <p:spPr>
          <a:xfrm>
            <a:off x="1242764" y="2708920"/>
            <a:ext cx="8020000" cy="3672408"/>
          </a:xfrm>
          <a:prstGeom prst="rect">
            <a:avLst/>
          </a:prstGeom>
        </p:spPr>
      </p:pic>
    </p:spTree>
    <p:extLst>
      <p:ext uri="{BB962C8B-B14F-4D97-AF65-F5344CB8AC3E}">
        <p14:creationId xmlns:p14="http://schemas.microsoft.com/office/powerpoint/2010/main" val="1798474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B76C4AA-5518-1A49-786A-E9C80796C1FF}"/>
              </a:ext>
            </a:extLst>
          </p:cNvPr>
          <p:cNvPicPr>
            <a:picLocks noGrp="1" noChangeAspect="1"/>
          </p:cNvPicPr>
          <p:nvPr>
            <p:ph idx="1"/>
          </p:nvPr>
        </p:nvPicPr>
        <p:blipFill>
          <a:blip r:embed="rId2"/>
          <a:srcRect t="19549" r="1" b="7819"/>
          <a:stretch>
            <a:fillRect/>
          </a:stretch>
        </p:blipFill>
        <p:spPr>
          <a:xfrm>
            <a:off x="1218883" y="1803400"/>
            <a:ext cx="9751060" cy="4267200"/>
          </a:xfrm>
          <a:prstGeom prst="rect">
            <a:avLst/>
          </a:prstGeom>
          <a:noFill/>
        </p:spPr>
      </p:pic>
      <p:sp>
        <p:nvSpPr>
          <p:cNvPr id="5" name="Date Placeholder 4">
            <a:extLst>
              <a:ext uri="{FF2B5EF4-FFF2-40B4-BE49-F238E27FC236}">
                <a16:creationId xmlns:a16="http://schemas.microsoft.com/office/drawing/2014/main" id="{C3600F89-E81A-4AF7-C075-24C71BF165FD}"/>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04/10/2026</a:t>
            </a:fld>
            <a:endParaRPr lang="en-GB" noProof="0"/>
          </a:p>
        </p:txBody>
      </p:sp>
      <p:sp>
        <p:nvSpPr>
          <p:cNvPr id="8" name="TextBox 7">
            <a:extLst>
              <a:ext uri="{FF2B5EF4-FFF2-40B4-BE49-F238E27FC236}">
                <a16:creationId xmlns:a16="http://schemas.microsoft.com/office/drawing/2014/main" id="{9B509E05-E393-D698-8274-E35B9E9F5324}"/>
              </a:ext>
            </a:extLst>
          </p:cNvPr>
          <p:cNvSpPr txBox="1"/>
          <p:nvPr/>
        </p:nvSpPr>
        <p:spPr>
          <a:xfrm>
            <a:off x="1701924" y="1412776"/>
            <a:ext cx="4708277" cy="461665"/>
          </a:xfrm>
          <a:prstGeom prst="rect">
            <a:avLst/>
          </a:prstGeom>
          <a:noFill/>
        </p:spPr>
        <p:txBody>
          <a:bodyPr wrap="none" rtlCol="0">
            <a:spAutoFit/>
          </a:bodyPr>
          <a:lstStyle/>
          <a:p>
            <a:r>
              <a:rPr lang="en-GB" sz="2400" dirty="0"/>
              <a:t>Visually here is what we are doing:</a:t>
            </a:r>
          </a:p>
        </p:txBody>
      </p:sp>
    </p:spTree>
    <p:extLst>
      <p:ext uri="{BB962C8B-B14F-4D97-AF65-F5344CB8AC3E}">
        <p14:creationId xmlns:p14="http://schemas.microsoft.com/office/powerpoint/2010/main" val="3030843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42739D-79C2-D504-88DE-7FE9EA408DF7}"/>
            </a:ext>
          </a:extLst>
        </p:cNvPr>
        <p:cNvGrpSpPr/>
        <p:nvPr/>
      </p:nvGrpSpPr>
      <p:grpSpPr>
        <a:xfrm>
          <a:off x="0" y="0"/>
          <a:ext cx="0" cy="0"/>
          <a:chOff x="0" y="0"/>
          <a:chExt cx="0" cy="0"/>
        </a:xfrm>
      </p:grpSpPr>
      <p:sp>
        <p:nvSpPr>
          <p:cNvPr id="5" name="Date Placeholder 4">
            <a:extLst>
              <a:ext uri="{FF2B5EF4-FFF2-40B4-BE49-F238E27FC236}">
                <a16:creationId xmlns:a16="http://schemas.microsoft.com/office/drawing/2014/main" id="{33277B65-93F4-6ADA-95D9-998C91223ECC}"/>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04/10/2026</a:t>
            </a:fld>
            <a:endParaRPr lang="en-GB" noProof="0"/>
          </a:p>
        </p:txBody>
      </p:sp>
      <p:pic>
        <p:nvPicPr>
          <p:cNvPr id="6" name="Content Placeholder 5">
            <a:extLst>
              <a:ext uri="{FF2B5EF4-FFF2-40B4-BE49-F238E27FC236}">
                <a16:creationId xmlns:a16="http://schemas.microsoft.com/office/drawing/2014/main" id="{ABF2F8CE-9204-63FF-75E8-AB7146F8DB5A}"/>
              </a:ext>
            </a:extLst>
          </p:cNvPr>
          <p:cNvPicPr>
            <a:picLocks noGrp="1" noChangeAspect="1"/>
          </p:cNvPicPr>
          <p:nvPr>
            <p:ph idx="1"/>
          </p:nvPr>
        </p:nvPicPr>
        <p:blipFill>
          <a:blip r:embed="rId2"/>
          <a:stretch>
            <a:fillRect/>
          </a:stretch>
        </p:blipFill>
        <p:spPr>
          <a:xfrm>
            <a:off x="1197868" y="764704"/>
            <a:ext cx="7920880" cy="3528392"/>
          </a:xfrm>
          <a:prstGeom prst="rect">
            <a:avLst/>
          </a:prstGeom>
        </p:spPr>
      </p:pic>
      <p:pic>
        <p:nvPicPr>
          <p:cNvPr id="10" name="Picture 9">
            <a:extLst>
              <a:ext uri="{FF2B5EF4-FFF2-40B4-BE49-F238E27FC236}">
                <a16:creationId xmlns:a16="http://schemas.microsoft.com/office/drawing/2014/main" id="{BC214792-BF85-43EB-7986-39A4D637161F}"/>
              </a:ext>
            </a:extLst>
          </p:cNvPr>
          <p:cNvPicPr>
            <a:picLocks noChangeAspect="1"/>
          </p:cNvPicPr>
          <p:nvPr/>
        </p:nvPicPr>
        <p:blipFill>
          <a:blip r:embed="rId3"/>
          <a:stretch>
            <a:fillRect/>
          </a:stretch>
        </p:blipFill>
        <p:spPr>
          <a:xfrm>
            <a:off x="1203974" y="4005064"/>
            <a:ext cx="7626742" cy="2376264"/>
          </a:xfrm>
          <a:prstGeom prst="rect">
            <a:avLst/>
          </a:prstGeom>
        </p:spPr>
      </p:pic>
    </p:spTree>
    <p:extLst>
      <p:ext uri="{BB962C8B-B14F-4D97-AF65-F5344CB8AC3E}">
        <p14:creationId xmlns:p14="http://schemas.microsoft.com/office/powerpoint/2010/main" val="661339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AAF3862-806F-C8A5-2C57-29A92907CDF0}"/>
              </a:ext>
            </a:extLst>
          </p:cNvPr>
          <p:cNvPicPr>
            <a:picLocks noGrp="1" noChangeAspect="1"/>
          </p:cNvPicPr>
          <p:nvPr>
            <p:ph idx="1"/>
          </p:nvPr>
        </p:nvPicPr>
        <p:blipFill>
          <a:blip r:embed="rId2"/>
          <a:stretch>
            <a:fillRect/>
          </a:stretch>
        </p:blipFill>
        <p:spPr>
          <a:xfrm>
            <a:off x="1362564" y="476672"/>
            <a:ext cx="8764296" cy="4104455"/>
          </a:xfrm>
          <a:prstGeom prst="rect">
            <a:avLst/>
          </a:prstGeom>
        </p:spPr>
      </p:pic>
      <p:sp>
        <p:nvSpPr>
          <p:cNvPr id="4" name="Date Placeholder 3">
            <a:extLst>
              <a:ext uri="{FF2B5EF4-FFF2-40B4-BE49-F238E27FC236}">
                <a16:creationId xmlns:a16="http://schemas.microsoft.com/office/drawing/2014/main" id="{146B2FC5-687F-3FA3-95C5-0C866CAD4FC4}"/>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pic>
        <p:nvPicPr>
          <p:cNvPr id="8" name="Picture 7">
            <a:extLst>
              <a:ext uri="{FF2B5EF4-FFF2-40B4-BE49-F238E27FC236}">
                <a16:creationId xmlns:a16="http://schemas.microsoft.com/office/drawing/2014/main" id="{C9F52E35-AB3B-55EC-A104-986D4CC0101A}"/>
              </a:ext>
            </a:extLst>
          </p:cNvPr>
          <p:cNvPicPr>
            <a:picLocks noChangeAspect="1"/>
          </p:cNvPicPr>
          <p:nvPr/>
        </p:nvPicPr>
        <p:blipFill>
          <a:blip r:embed="rId3"/>
          <a:stretch>
            <a:fillRect/>
          </a:stretch>
        </p:blipFill>
        <p:spPr>
          <a:xfrm>
            <a:off x="1197868" y="4635219"/>
            <a:ext cx="6953607" cy="1751856"/>
          </a:xfrm>
          <a:prstGeom prst="rect">
            <a:avLst/>
          </a:prstGeom>
        </p:spPr>
      </p:pic>
    </p:spTree>
    <p:extLst>
      <p:ext uri="{BB962C8B-B14F-4D97-AF65-F5344CB8AC3E}">
        <p14:creationId xmlns:p14="http://schemas.microsoft.com/office/powerpoint/2010/main" val="4079913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601736B-4CF6-3782-53F4-D77ABDE8D278}"/>
              </a:ext>
            </a:extLst>
          </p:cNvPr>
          <p:cNvPicPr>
            <a:picLocks noGrp="1" noChangeAspect="1"/>
          </p:cNvPicPr>
          <p:nvPr>
            <p:ph idx="1"/>
          </p:nvPr>
        </p:nvPicPr>
        <p:blipFill>
          <a:blip r:embed="rId3"/>
          <a:stretch>
            <a:fillRect/>
          </a:stretch>
        </p:blipFill>
        <p:spPr>
          <a:xfrm>
            <a:off x="1197868" y="548680"/>
            <a:ext cx="8496944" cy="2664296"/>
          </a:xfrm>
          <a:prstGeom prst="rect">
            <a:avLst/>
          </a:prstGeom>
        </p:spPr>
      </p:pic>
      <p:sp>
        <p:nvSpPr>
          <p:cNvPr id="4" name="Date Placeholder 3">
            <a:extLst>
              <a:ext uri="{FF2B5EF4-FFF2-40B4-BE49-F238E27FC236}">
                <a16:creationId xmlns:a16="http://schemas.microsoft.com/office/drawing/2014/main" id="{58086DE5-6F1B-C325-1919-5A3F3F5302F3}"/>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
        <p:nvSpPr>
          <p:cNvPr id="7" name="TextBox 6">
            <a:extLst>
              <a:ext uri="{FF2B5EF4-FFF2-40B4-BE49-F238E27FC236}">
                <a16:creationId xmlns:a16="http://schemas.microsoft.com/office/drawing/2014/main" id="{8AC27381-3853-B555-B543-C993283A2125}"/>
              </a:ext>
            </a:extLst>
          </p:cNvPr>
          <p:cNvSpPr txBox="1"/>
          <p:nvPr/>
        </p:nvSpPr>
        <p:spPr>
          <a:xfrm>
            <a:off x="1197868" y="3276991"/>
            <a:ext cx="6851235" cy="369332"/>
          </a:xfrm>
          <a:prstGeom prst="rect">
            <a:avLst/>
          </a:prstGeom>
          <a:noFill/>
        </p:spPr>
        <p:txBody>
          <a:bodyPr wrap="none" rtlCol="0">
            <a:spAutoFit/>
          </a:bodyPr>
          <a:lstStyle/>
          <a:p>
            <a:r>
              <a:rPr lang="en-GB" dirty="0"/>
              <a:t>We repeat the same process to get the new weights w6, w7, and w8: </a:t>
            </a:r>
          </a:p>
        </p:txBody>
      </p:sp>
      <p:pic>
        <p:nvPicPr>
          <p:cNvPr id="9" name="Picture 8">
            <a:extLst>
              <a:ext uri="{FF2B5EF4-FFF2-40B4-BE49-F238E27FC236}">
                <a16:creationId xmlns:a16="http://schemas.microsoft.com/office/drawing/2014/main" id="{6E6C16D9-3E5C-9CA6-CC40-508E10281D01}"/>
              </a:ext>
            </a:extLst>
          </p:cNvPr>
          <p:cNvPicPr>
            <a:picLocks noChangeAspect="1"/>
          </p:cNvPicPr>
          <p:nvPr/>
        </p:nvPicPr>
        <p:blipFill>
          <a:blip r:embed="rId4"/>
          <a:stretch>
            <a:fillRect/>
          </a:stretch>
        </p:blipFill>
        <p:spPr>
          <a:xfrm>
            <a:off x="1197868" y="3717032"/>
            <a:ext cx="1968601" cy="577880"/>
          </a:xfrm>
          <a:prstGeom prst="rect">
            <a:avLst/>
          </a:prstGeom>
        </p:spPr>
      </p:pic>
      <p:pic>
        <p:nvPicPr>
          <p:cNvPr id="11" name="Picture 10">
            <a:extLst>
              <a:ext uri="{FF2B5EF4-FFF2-40B4-BE49-F238E27FC236}">
                <a16:creationId xmlns:a16="http://schemas.microsoft.com/office/drawing/2014/main" id="{CDB4FE95-8117-5278-CD93-5BD396EBA719}"/>
              </a:ext>
            </a:extLst>
          </p:cNvPr>
          <p:cNvPicPr>
            <a:picLocks noChangeAspect="1"/>
          </p:cNvPicPr>
          <p:nvPr/>
        </p:nvPicPr>
        <p:blipFill>
          <a:blip r:embed="rId5"/>
          <a:stretch>
            <a:fillRect/>
          </a:stretch>
        </p:blipFill>
        <p:spPr>
          <a:xfrm>
            <a:off x="1197868" y="4293096"/>
            <a:ext cx="1886047" cy="425472"/>
          </a:xfrm>
          <a:prstGeom prst="rect">
            <a:avLst/>
          </a:prstGeom>
        </p:spPr>
      </p:pic>
      <p:pic>
        <p:nvPicPr>
          <p:cNvPr id="13" name="Picture 12">
            <a:extLst>
              <a:ext uri="{FF2B5EF4-FFF2-40B4-BE49-F238E27FC236}">
                <a16:creationId xmlns:a16="http://schemas.microsoft.com/office/drawing/2014/main" id="{2D42D7AA-A77E-B5E3-89FF-8D45F500B4D1}"/>
              </a:ext>
            </a:extLst>
          </p:cNvPr>
          <p:cNvPicPr>
            <a:picLocks noChangeAspect="1"/>
          </p:cNvPicPr>
          <p:nvPr/>
        </p:nvPicPr>
        <p:blipFill>
          <a:blip r:embed="rId6"/>
          <a:stretch>
            <a:fillRect/>
          </a:stretch>
        </p:blipFill>
        <p:spPr>
          <a:xfrm>
            <a:off x="1161933" y="4653136"/>
            <a:ext cx="2025754" cy="654084"/>
          </a:xfrm>
          <a:prstGeom prst="rect">
            <a:avLst/>
          </a:prstGeom>
        </p:spPr>
      </p:pic>
      <p:pic>
        <p:nvPicPr>
          <p:cNvPr id="15" name="Picture 14">
            <a:extLst>
              <a:ext uri="{FF2B5EF4-FFF2-40B4-BE49-F238E27FC236}">
                <a16:creationId xmlns:a16="http://schemas.microsoft.com/office/drawing/2014/main" id="{42CC7B5F-C2A7-307F-13B4-76254FFD71E8}"/>
              </a:ext>
            </a:extLst>
          </p:cNvPr>
          <p:cNvPicPr>
            <a:picLocks noChangeAspect="1"/>
          </p:cNvPicPr>
          <p:nvPr/>
        </p:nvPicPr>
        <p:blipFill>
          <a:blip r:embed="rId7"/>
          <a:stretch>
            <a:fillRect/>
          </a:stretch>
        </p:blipFill>
        <p:spPr>
          <a:xfrm>
            <a:off x="1148648" y="5157192"/>
            <a:ext cx="7410831" cy="1409772"/>
          </a:xfrm>
          <a:prstGeom prst="rect">
            <a:avLst/>
          </a:prstGeom>
        </p:spPr>
      </p:pic>
    </p:spTree>
    <p:extLst>
      <p:ext uri="{BB962C8B-B14F-4D97-AF65-F5344CB8AC3E}">
        <p14:creationId xmlns:p14="http://schemas.microsoft.com/office/powerpoint/2010/main" val="3541273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11D2F-37B5-F7F5-4379-6B9B10AB2BBE}"/>
              </a:ext>
            </a:extLst>
          </p:cNvPr>
          <p:cNvSpPr>
            <a:spLocks noGrp="1"/>
          </p:cNvSpPr>
          <p:nvPr>
            <p:ph type="title"/>
          </p:nvPr>
        </p:nvSpPr>
        <p:spPr>
          <a:xfrm>
            <a:off x="1218883" y="431800"/>
            <a:ext cx="9751060" cy="648214"/>
          </a:xfrm>
        </p:spPr>
        <p:txBody>
          <a:bodyPr/>
          <a:lstStyle/>
          <a:p>
            <a:r>
              <a:rPr lang="en-GB" dirty="0"/>
              <a:t>Hidden Layer</a:t>
            </a:r>
          </a:p>
        </p:txBody>
      </p:sp>
      <p:pic>
        <p:nvPicPr>
          <p:cNvPr id="6" name="Content Placeholder 5">
            <a:extLst>
              <a:ext uri="{FF2B5EF4-FFF2-40B4-BE49-F238E27FC236}">
                <a16:creationId xmlns:a16="http://schemas.microsoft.com/office/drawing/2014/main" id="{86CB3C29-5E08-3E34-8C61-C8AC453BC078}"/>
              </a:ext>
            </a:extLst>
          </p:cNvPr>
          <p:cNvPicPr>
            <a:picLocks noGrp="1" noChangeAspect="1"/>
          </p:cNvPicPr>
          <p:nvPr>
            <p:ph idx="1"/>
          </p:nvPr>
        </p:nvPicPr>
        <p:blipFill>
          <a:blip r:embed="rId2"/>
          <a:stretch>
            <a:fillRect/>
          </a:stretch>
        </p:blipFill>
        <p:spPr>
          <a:xfrm>
            <a:off x="1125860" y="980728"/>
            <a:ext cx="9751060" cy="1728125"/>
          </a:xfrm>
          <a:prstGeom prst="rect">
            <a:avLst/>
          </a:prstGeom>
        </p:spPr>
      </p:pic>
      <p:sp>
        <p:nvSpPr>
          <p:cNvPr id="4" name="Date Placeholder 3">
            <a:extLst>
              <a:ext uri="{FF2B5EF4-FFF2-40B4-BE49-F238E27FC236}">
                <a16:creationId xmlns:a16="http://schemas.microsoft.com/office/drawing/2014/main" id="{D1F151F1-D331-8873-9F96-4BC2D5C3CE2D}"/>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pic>
        <p:nvPicPr>
          <p:cNvPr id="10" name="Picture 9">
            <a:extLst>
              <a:ext uri="{FF2B5EF4-FFF2-40B4-BE49-F238E27FC236}">
                <a16:creationId xmlns:a16="http://schemas.microsoft.com/office/drawing/2014/main" id="{0E196DDE-9955-1905-CE69-CFD1C7B3EE14}"/>
              </a:ext>
            </a:extLst>
          </p:cNvPr>
          <p:cNvPicPr>
            <a:picLocks noChangeAspect="1"/>
          </p:cNvPicPr>
          <p:nvPr/>
        </p:nvPicPr>
        <p:blipFill>
          <a:blip r:embed="rId3"/>
          <a:stretch>
            <a:fillRect/>
          </a:stretch>
        </p:blipFill>
        <p:spPr>
          <a:xfrm>
            <a:off x="6958508" y="2050979"/>
            <a:ext cx="4392487" cy="2098101"/>
          </a:xfrm>
          <a:prstGeom prst="rect">
            <a:avLst/>
          </a:prstGeom>
        </p:spPr>
      </p:pic>
      <p:pic>
        <p:nvPicPr>
          <p:cNvPr id="12" name="Picture 11">
            <a:extLst>
              <a:ext uri="{FF2B5EF4-FFF2-40B4-BE49-F238E27FC236}">
                <a16:creationId xmlns:a16="http://schemas.microsoft.com/office/drawing/2014/main" id="{CC2373FC-1E87-86F6-E856-2F1876F41E8D}"/>
              </a:ext>
            </a:extLst>
          </p:cNvPr>
          <p:cNvPicPr>
            <a:picLocks noChangeAspect="1"/>
          </p:cNvPicPr>
          <p:nvPr/>
        </p:nvPicPr>
        <p:blipFill>
          <a:blip r:embed="rId4"/>
          <a:stretch>
            <a:fillRect/>
          </a:stretch>
        </p:blipFill>
        <p:spPr>
          <a:xfrm>
            <a:off x="750727" y="2912435"/>
            <a:ext cx="6591639" cy="3259765"/>
          </a:xfrm>
          <a:prstGeom prst="rect">
            <a:avLst/>
          </a:prstGeom>
        </p:spPr>
      </p:pic>
    </p:spTree>
    <p:extLst>
      <p:ext uri="{BB962C8B-B14F-4D97-AF65-F5344CB8AC3E}">
        <p14:creationId xmlns:p14="http://schemas.microsoft.com/office/powerpoint/2010/main" val="2365996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64A5393-0F0F-C8D5-640F-B8A040761076}"/>
              </a:ext>
            </a:extLst>
          </p:cNvPr>
          <p:cNvPicPr>
            <a:picLocks noGrp="1" noChangeAspect="1"/>
          </p:cNvPicPr>
          <p:nvPr>
            <p:ph idx="1"/>
          </p:nvPr>
        </p:nvPicPr>
        <p:blipFill>
          <a:blip r:embed="rId2"/>
          <a:stretch>
            <a:fillRect/>
          </a:stretch>
        </p:blipFill>
        <p:spPr>
          <a:xfrm>
            <a:off x="981844" y="404664"/>
            <a:ext cx="9289032" cy="5256584"/>
          </a:xfrm>
          <a:prstGeom prst="rect">
            <a:avLst/>
          </a:prstGeom>
        </p:spPr>
      </p:pic>
      <p:sp>
        <p:nvSpPr>
          <p:cNvPr id="4" name="Date Placeholder 3">
            <a:extLst>
              <a:ext uri="{FF2B5EF4-FFF2-40B4-BE49-F238E27FC236}">
                <a16:creationId xmlns:a16="http://schemas.microsoft.com/office/drawing/2014/main" id="{8385CEB3-9E8D-17BB-01AB-A0C7AB3F2025}"/>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1196790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4F6B881-DA84-933C-02C5-E4CE520B709C}"/>
              </a:ext>
            </a:extLst>
          </p:cNvPr>
          <p:cNvPicPr>
            <a:picLocks noGrp="1" noChangeAspect="1"/>
          </p:cNvPicPr>
          <p:nvPr>
            <p:ph idx="1"/>
          </p:nvPr>
        </p:nvPicPr>
        <p:blipFill>
          <a:blip r:embed="rId2"/>
          <a:stretch>
            <a:fillRect/>
          </a:stretch>
        </p:blipFill>
        <p:spPr>
          <a:xfrm>
            <a:off x="1341884" y="548680"/>
            <a:ext cx="8352928" cy="3600400"/>
          </a:xfrm>
          <a:prstGeom prst="rect">
            <a:avLst/>
          </a:prstGeom>
        </p:spPr>
      </p:pic>
      <p:sp>
        <p:nvSpPr>
          <p:cNvPr id="4" name="Date Placeholder 3">
            <a:extLst>
              <a:ext uri="{FF2B5EF4-FFF2-40B4-BE49-F238E27FC236}">
                <a16:creationId xmlns:a16="http://schemas.microsoft.com/office/drawing/2014/main" id="{4B8042E4-0597-5B4A-DDAC-019FEDCB5450}"/>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3599796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CC31EBA-332C-95C7-665F-2929997CA461}"/>
              </a:ext>
            </a:extLst>
          </p:cNvPr>
          <p:cNvPicPr>
            <a:picLocks noGrp="1" noChangeAspect="1"/>
          </p:cNvPicPr>
          <p:nvPr>
            <p:ph idx="1"/>
          </p:nvPr>
        </p:nvPicPr>
        <p:blipFill>
          <a:blip r:embed="rId2"/>
          <a:stretch>
            <a:fillRect/>
          </a:stretch>
        </p:blipFill>
        <p:spPr>
          <a:xfrm>
            <a:off x="1485900" y="908720"/>
            <a:ext cx="9505055" cy="5328592"/>
          </a:xfrm>
          <a:prstGeom prst="rect">
            <a:avLst/>
          </a:prstGeom>
        </p:spPr>
      </p:pic>
      <p:sp>
        <p:nvSpPr>
          <p:cNvPr id="4" name="Date Placeholder 3">
            <a:extLst>
              <a:ext uri="{FF2B5EF4-FFF2-40B4-BE49-F238E27FC236}">
                <a16:creationId xmlns:a16="http://schemas.microsoft.com/office/drawing/2014/main" id="{52806F5B-80A1-38D7-BA5F-A09CE96E41E4}"/>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spTree>
    <p:extLst>
      <p:ext uri="{BB962C8B-B14F-4D97-AF65-F5344CB8AC3E}">
        <p14:creationId xmlns:p14="http://schemas.microsoft.com/office/powerpoint/2010/main" val="3052969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4BEC52E-B2D9-4BBC-B151-F7F358F17710}"/>
              </a:ext>
            </a:extLst>
          </p:cNvPr>
          <p:cNvPicPr>
            <a:picLocks noGrp="1" noChangeAspect="1"/>
          </p:cNvPicPr>
          <p:nvPr>
            <p:ph idx="1"/>
          </p:nvPr>
        </p:nvPicPr>
        <p:blipFill>
          <a:blip r:embed="rId2"/>
          <a:stretch>
            <a:fillRect/>
          </a:stretch>
        </p:blipFill>
        <p:spPr>
          <a:xfrm>
            <a:off x="1198186" y="980728"/>
            <a:ext cx="8352609" cy="2736304"/>
          </a:xfrm>
          <a:prstGeom prst="rect">
            <a:avLst/>
          </a:prstGeom>
        </p:spPr>
      </p:pic>
      <p:sp>
        <p:nvSpPr>
          <p:cNvPr id="4" name="Date Placeholder 3">
            <a:extLst>
              <a:ext uri="{FF2B5EF4-FFF2-40B4-BE49-F238E27FC236}">
                <a16:creationId xmlns:a16="http://schemas.microsoft.com/office/drawing/2014/main" id="{F667C777-429F-D9EB-EE0E-995E8238B4B0}"/>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pic>
        <p:nvPicPr>
          <p:cNvPr id="8" name="Picture 7">
            <a:extLst>
              <a:ext uri="{FF2B5EF4-FFF2-40B4-BE49-F238E27FC236}">
                <a16:creationId xmlns:a16="http://schemas.microsoft.com/office/drawing/2014/main" id="{737F188C-F227-C2D0-55C0-7FC208201304}"/>
              </a:ext>
            </a:extLst>
          </p:cNvPr>
          <p:cNvPicPr>
            <a:picLocks noChangeAspect="1"/>
          </p:cNvPicPr>
          <p:nvPr/>
        </p:nvPicPr>
        <p:blipFill>
          <a:blip r:embed="rId3"/>
          <a:stretch>
            <a:fillRect/>
          </a:stretch>
        </p:blipFill>
        <p:spPr>
          <a:xfrm>
            <a:off x="1053852" y="3313064"/>
            <a:ext cx="7920880" cy="3163936"/>
          </a:xfrm>
          <a:prstGeom prst="rect">
            <a:avLst/>
          </a:prstGeom>
        </p:spPr>
      </p:pic>
    </p:spTree>
    <p:extLst>
      <p:ext uri="{BB962C8B-B14F-4D97-AF65-F5344CB8AC3E}">
        <p14:creationId xmlns:p14="http://schemas.microsoft.com/office/powerpoint/2010/main" val="2837505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B6DA968-4C2F-23E2-53F8-50018135A2E1}"/>
              </a:ext>
            </a:extLst>
          </p:cNvPr>
          <p:cNvPicPr>
            <a:picLocks noGrp="1" noChangeAspect="1"/>
          </p:cNvPicPr>
          <p:nvPr>
            <p:ph idx="1"/>
          </p:nvPr>
        </p:nvPicPr>
        <p:blipFill>
          <a:blip r:embed="rId2"/>
          <a:stretch>
            <a:fillRect/>
          </a:stretch>
        </p:blipFill>
        <p:spPr>
          <a:xfrm>
            <a:off x="981844" y="381295"/>
            <a:ext cx="6921856" cy="3911801"/>
          </a:xfrm>
          <a:prstGeom prst="rect">
            <a:avLst/>
          </a:prstGeom>
        </p:spPr>
      </p:pic>
      <p:sp>
        <p:nvSpPr>
          <p:cNvPr id="4" name="Date Placeholder 3">
            <a:extLst>
              <a:ext uri="{FF2B5EF4-FFF2-40B4-BE49-F238E27FC236}">
                <a16:creationId xmlns:a16="http://schemas.microsoft.com/office/drawing/2014/main" id="{5F2D2AF7-FDC6-BC01-5F6C-B7B628FA2565}"/>
              </a:ext>
            </a:extLst>
          </p:cNvPr>
          <p:cNvSpPr>
            <a:spLocks noGrp="1"/>
          </p:cNvSpPr>
          <p:nvPr>
            <p:ph type="dt" sz="half" idx="10"/>
          </p:nvPr>
        </p:nvSpPr>
        <p:spPr/>
        <p:txBody>
          <a:bodyPr/>
          <a:lstStyle/>
          <a:p>
            <a:fld id="{33F00B9F-29E7-4642-874A-713277EC5F9A}" type="datetime1">
              <a:rPr lang="en-GB" noProof="0" smtClean="0"/>
              <a:pPr/>
              <a:t>04/10/2026</a:t>
            </a:fld>
            <a:endParaRPr lang="en-GB" noProof="0" dirty="0"/>
          </a:p>
        </p:txBody>
      </p:sp>
      <p:pic>
        <p:nvPicPr>
          <p:cNvPr id="8" name="Picture 7">
            <a:extLst>
              <a:ext uri="{FF2B5EF4-FFF2-40B4-BE49-F238E27FC236}">
                <a16:creationId xmlns:a16="http://schemas.microsoft.com/office/drawing/2014/main" id="{71C77B4C-5C1F-63D3-B0C9-658E26540AEB}"/>
              </a:ext>
            </a:extLst>
          </p:cNvPr>
          <p:cNvPicPr>
            <a:picLocks noChangeAspect="1"/>
          </p:cNvPicPr>
          <p:nvPr/>
        </p:nvPicPr>
        <p:blipFill>
          <a:blip r:embed="rId3"/>
          <a:stretch>
            <a:fillRect/>
          </a:stretch>
        </p:blipFill>
        <p:spPr>
          <a:xfrm>
            <a:off x="886289" y="4180926"/>
            <a:ext cx="7950609" cy="2143674"/>
          </a:xfrm>
          <a:prstGeom prst="rect">
            <a:avLst/>
          </a:prstGeom>
        </p:spPr>
      </p:pic>
    </p:spTree>
    <p:extLst>
      <p:ext uri="{BB962C8B-B14F-4D97-AF65-F5344CB8AC3E}">
        <p14:creationId xmlns:p14="http://schemas.microsoft.com/office/powerpoint/2010/main" val="1397006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Office_12786145_TF02801059" id="{037F772D-6BA5-4E9C-90DC-A433A90A0050}" vid="{D2FD45C3-CE8B-4247-856E-1CAE4D8B1BAE}"/>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1360476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TP102801058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706496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4ED80E12-3BE9-4746-820E-FFB249F467F2}">
  <ds:schemaRefs>
    <ds:schemaRef ds:uri="4873beb7-5857-4685-be1f-d57550cc96cc"/>
    <ds:schemaRef ds:uri="http://schemas.openxmlformats.org/package/2006/metadata/core-properties"/>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83ED4759-CFDD-43F0-817C-11D9197192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003AC8-209A-4321-A17C-1B7A206433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book education presentation (widescreen)</Template>
  <TotalTime>766</TotalTime>
  <Words>1239</Words>
  <Application>Microsoft Office PowerPoint</Application>
  <PresentationFormat>Custom</PresentationFormat>
  <Paragraphs>170</Paragraphs>
  <Slides>35</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Constantia</vt:lpstr>
      <vt:lpstr>Books Classic 16x9</vt:lpstr>
      <vt:lpstr>Artificial Neural Network</vt:lpstr>
      <vt:lpstr>Introduction and context</vt:lpstr>
      <vt:lpstr>Prenatal Human brain development</vt:lpstr>
      <vt:lpstr>Neural Network</vt:lpstr>
      <vt:lpstr>Neural Network</vt:lpstr>
      <vt:lpstr>Neural networks </vt:lpstr>
      <vt:lpstr>Formal neuron -perceptron</vt:lpstr>
      <vt:lpstr>PowerPoint Presentation</vt:lpstr>
      <vt:lpstr>PowerPoint Presentation</vt:lpstr>
      <vt:lpstr>How do we actually use an artificial neuron?</vt:lpstr>
      <vt:lpstr> Building blocks of Neural networks</vt:lpstr>
      <vt:lpstr> Building blocks of Neural networks</vt:lpstr>
      <vt:lpstr> Building blocks of Neural networks</vt:lpstr>
      <vt:lpstr> Building the NN architecture </vt:lpstr>
      <vt:lpstr>PowerPoint Presentation</vt:lpstr>
      <vt:lpstr>Neural Network Example</vt:lpstr>
      <vt:lpstr>PowerPoint Presentation</vt:lpstr>
      <vt:lpstr>The Forward Pass</vt:lpstr>
      <vt:lpstr>Example (Continued)</vt:lpstr>
      <vt:lpstr>Example (Continued)</vt:lpstr>
      <vt:lpstr>Example (continued)</vt:lpstr>
      <vt:lpstr>Calculating the Total Error</vt:lpstr>
      <vt:lpstr>What does back propagation do?</vt:lpstr>
      <vt:lpstr>Calculus We Need for Backpropagation</vt:lpstr>
      <vt:lpstr>The Backward Pass</vt:lpstr>
      <vt:lpstr>PowerPoint Presentation</vt:lpstr>
      <vt:lpstr>PowerPoint Presentation</vt:lpstr>
      <vt:lpstr>PowerPoint Presentation</vt:lpstr>
      <vt:lpstr>PowerPoint Presentation</vt:lpstr>
      <vt:lpstr>Hidden Layer</vt:lpstr>
      <vt:lpstr>PowerPoint Presentation</vt:lpstr>
      <vt:lpstr>PowerPoint Presentation</vt:lpstr>
      <vt:lpstr>PowerPoint Presentation</vt:lpstr>
      <vt:lpstr>PowerPoint Presentation</vt:lpstr>
      <vt:lpstr>PowerPoint Presentation</vt:lpstr>
    </vt:vector>
  </TitlesOfParts>
  <Company>Birmingham City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Malik Uzair Mehmood</dc:creator>
  <cp:lastModifiedBy>Malik Uzair Mehmood</cp:lastModifiedBy>
  <cp:revision>2</cp:revision>
  <dcterms:created xsi:type="dcterms:W3CDTF">2025-10-07T15:43:16Z</dcterms:created>
  <dcterms:modified xsi:type="dcterms:W3CDTF">2026-10-04T19:26:58Z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