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363" r:id="rId2"/>
    <p:sldId id="256" r:id="rId3"/>
    <p:sldId id="257" r:id="rId4"/>
    <p:sldId id="258" r:id="rId5"/>
    <p:sldId id="357" r:id="rId6"/>
    <p:sldId id="348" r:id="rId7"/>
    <p:sldId id="349" r:id="rId8"/>
    <p:sldId id="359" r:id="rId9"/>
    <p:sldId id="358" r:id="rId10"/>
    <p:sldId id="346" r:id="rId11"/>
    <p:sldId id="352" r:id="rId12"/>
    <p:sldId id="353" r:id="rId13"/>
    <p:sldId id="354" r:id="rId14"/>
    <p:sldId id="355" r:id="rId15"/>
    <p:sldId id="360" r:id="rId16"/>
    <p:sldId id="362" r:id="rId17"/>
    <p:sldId id="3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/>
    <p:restoredTop sz="94684"/>
  </p:normalViewPr>
  <p:slideViewPr>
    <p:cSldViewPr snapToGrid="0">
      <p:cViewPr>
        <p:scale>
          <a:sx n="125" d="100"/>
          <a:sy n="125" d="100"/>
        </p:scale>
        <p:origin x="144" y="-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863DBB-DDB3-4158-BD30-6A4825E724D3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3341F2-0D4B-411B-B4EA-94A1A98C30A0}">
      <dgm:prSet/>
      <dgm:spPr/>
      <dgm:t>
        <a:bodyPr/>
        <a:lstStyle/>
        <a:p>
          <a:r>
            <a:rPr lang="en-US" dirty="0"/>
            <a:t>Personalized Rehabilitation Plan</a:t>
          </a:r>
        </a:p>
      </dgm:t>
    </dgm:pt>
    <dgm:pt modelId="{9B0F9D70-9F7A-4932-8F96-F629D5FDCC45}" type="parTrans" cxnId="{2DED1E03-0B29-4F25-BCD2-A78576362490}">
      <dgm:prSet/>
      <dgm:spPr/>
      <dgm:t>
        <a:bodyPr/>
        <a:lstStyle/>
        <a:p>
          <a:endParaRPr lang="en-US"/>
        </a:p>
      </dgm:t>
    </dgm:pt>
    <dgm:pt modelId="{4283FC8F-C45D-42B6-A953-4B4C697E981F}" type="sibTrans" cxnId="{2DED1E03-0B29-4F25-BCD2-A78576362490}">
      <dgm:prSet/>
      <dgm:spPr/>
      <dgm:t>
        <a:bodyPr/>
        <a:lstStyle/>
        <a:p>
          <a:endParaRPr lang="en-US"/>
        </a:p>
      </dgm:t>
    </dgm:pt>
    <dgm:pt modelId="{CDBA48E2-74EB-45FF-893A-A00D5A06BBC4}">
      <dgm:prSet/>
      <dgm:spPr/>
      <dgm:t>
        <a:bodyPr/>
        <a:lstStyle/>
        <a:p>
          <a:r>
            <a:rPr lang="en-US" dirty="0"/>
            <a:t>Using </a:t>
          </a:r>
          <a:r>
            <a:rPr lang="en-US" dirty="0" err="1"/>
            <a:t>gerontechnology</a:t>
          </a:r>
          <a:r>
            <a:rPr lang="en-US" dirty="0"/>
            <a:t> to assess the home or nursing home exercise performance, formulate plan, and individual compliance.</a:t>
          </a:r>
        </a:p>
      </dgm:t>
    </dgm:pt>
    <dgm:pt modelId="{1693B086-01EF-4DED-8870-ABCE39E0FBA0}" type="parTrans" cxnId="{27B53B52-4456-4643-9AFD-6395A8A1BFDC}">
      <dgm:prSet/>
      <dgm:spPr/>
      <dgm:t>
        <a:bodyPr/>
        <a:lstStyle/>
        <a:p>
          <a:endParaRPr lang="en-US"/>
        </a:p>
      </dgm:t>
    </dgm:pt>
    <dgm:pt modelId="{1F60D16A-DCCF-4E40-8B69-25AA1DCCA706}" type="sibTrans" cxnId="{27B53B52-4456-4643-9AFD-6395A8A1BFDC}">
      <dgm:prSet/>
      <dgm:spPr/>
      <dgm:t>
        <a:bodyPr/>
        <a:lstStyle/>
        <a:p>
          <a:endParaRPr lang="en-US"/>
        </a:p>
      </dgm:t>
    </dgm:pt>
    <dgm:pt modelId="{057B03A0-C959-420F-BBF0-3978897FED2D}">
      <dgm:prSet/>
      <dgm:spPr/>
      <dgm:t>
        <a:bodyPr/>
        <a:lstStyle/>
        <a:p>
          <a:r>
            <a:rPr lang="en-US" dirty="0"/>
            <a:t>↑Increase Efficiency</a:t>
          </a:r>
        </a:p>
      </dgm:t>
    </dgm:pt>
    <dgm:pt modelId="{7E7491D4-46C8-406C-BCCA-260E8176E468}" type="parTrans" cxnId="{222BFA93-5961-4DCB-AE17-2B53DBB2C944}">
      <dgm:prSet/>
      <dgm:spPr/>
      <dgm:t>
        <a:bodyPr/>
        <a:lstStyle/>
        <a:p>
          <a:endParaRPr lang="en-US"/>
        </a:p>
      </dgm:t>
    </dgm:pt>
    <dgm:pt modelId="{195E833B-6597-44CF-AD5C-31952780B333}" type="sibTrans" cxnId="{222BFA93-5961-4DCB-AE17-2B53DBB2C944}">
      <dgm:prSet/>
      <dgm:spPr/>
      <dgm:t>
        <a:bodyPr/>
        <a:lstStyle/>
        <a:p>
          <a:endParaRPr lang="en-US"/>
        </a:p>
      </dgm:t>
    </dgm:pt>
    <dgm:pt modelId="{D1079ABF-1D11-4987-A758-D1D829865268}">
      <dgm:prSet/>
      <dgm:spPr/>
      <dgm:t>
        <a:bodyPr/>
        <a:lstStyle/>
        <a:p>
          <a:r>
            <a:rPr lang="en-US" dirty="0"/>
            <a:t>Overcome time and space restraint by developing Tele-Rehabilitation. By reallocating resources, Clinic can serve more patients with same budget.</a:t>
          </a:r>
        </a:p>
      </dgm:t>
    </dgm:pt>
    <dgm:pt modelId="{616778B7-4FB8-47D9-A169-8D9930053CF3}" type="parTrans" cxnId="{F1EF715C-0227-4C30-85B6-58ECD46902EB}">
      <dgm:prSet/>
      <dgm:spPr/>
      <dgm:t>
        <a:bodyPr/>
        <a:lstStyle/>
        <a:p>
          <a:endParaRPr lang="en-US"/>
        </a:p>
      </dgm:t>
    </dgm:pt>
    <dgm:pt modelId="{41B7B677-0442-435A-9BFF-E0904B8BB7F5}" type="sibTrans" cxnId="{F1EF715C-0227-4C30-85B6-58ECD46902EB}">
      <dgm:prSet/>
      <dgm:spPr/>
      <dgm:t>
        <a:bodyPr/>
        <a:lstStyle/>
        <a:p>
          <a:endParaRPr lang="en-US"/>
        </a:p>
      </dgm:t>
    </dgm:pt>
    <dgm:pt modelId="{9FF1B655-EA27-4231-BABD-82FF7415A0ED}">
      <dgm:prSet/>
      <dgm:spPr/>
      <dgm:t>
        <a:bodyPr/>
        <a:lstStyle/>
        <a:p>
          <a:r>
            <a:rPr lang="en-US" dirty="0"/>
            <a:t>New service model</a:t>
          </a:r>
        </a:p>
      </dgm:t>
    </dgm:pt>
    <dgm:pt modelId="{5A111E29-F91C-4DD1-BA6C-1B8E1494607A}" type="parTrans" cxnId="{701CB1F8-F648-40F2-B224-CBB48E90CFC8}">
      <dgm:prSet/>
      <dgm:spPr/>
      <dgm:t>
        <a:bodyPr/>
        <a:lstStyle/>
        <a:p>
          <a:endParaRPr lang="en-US"/>
        </a:p>
      </dgm:t>
    </dgm:pt>
    <dgm:pt modelId="{4F1F68BF-41EF-4330-A8E1-0C4E85C6ACE8}" type="sibTrans" cxnId="{701CB1F8-F648-40F2-B224-CBB48E90CFC8}">
      <dgm:prSet/>
      <dgm:spPr/>
      <dgm:t>
        <a:bodyPr/>
        <a:lstStyle/>
        <a:p>
          <a:endParaRPr lang="en-US"/>
        </a:p>
      </dgm:t>
    </dgm:pt>
    <dgm:pt modelId="{705DCC7C-103E-4CAC-A2E3-2A78ADF2F350}">
      <dgm:prSet/>
      <dgm:spPr/>
      <dgm:t>
        <a:bodyPr/>
        <a:lstStyle/>
        <a:p>
          <a:r>
            <a:rPr lang="en-US" dirty="0"/>
            <a:t>Increasing the enjoyment and flexibility of the training programs, enhancing patient’s engagement and </a:t>
          </a:r>
          <a:r>
            <a:rPr lang="en-HK" altLang="zh-HK" dirty="0"/>
            <a:t>effectiveness of the rehabilitation.</a:t>
          </a:r>
          <a:endParaRPr lang="en-US" dirty="0"/>
        </a:p>
      </dgm:t>
    </dgm:pt>
    <dgm:pt modelId="{462B0178-6BD7-40BE-AC9F-91F20096A628}" type="parTrans" cxnId="{AA889AD1-7B84-4757-ACE0-22B344839E14}">
      <dgm:prSet/>
      <dgm:spPr/>
      <dgm:t>
        <a:bodyPr/>
        <a:lstStyle/>
        <a:p>
          <a:endParaRPr lang="en-US"/>
        </a:p>
      </dgm:t>
    </dgm:pt>
    <dgm:pt modelId="{18EFEDAC-32FF-403A-AD2B-C5356ADF48CA}" type="sibTrans" cxnId="{AA889AD1-7B84-4757-ACE0-22B344839E14}">
      <dgm:prSet/>
      <dgm:spPr/>
      <dgm:t>
        <a:bodyPr/>
        <a:lstStyle/>
        <a:p>
          <a:endParaRPr lang="en-US"/>
        </a:p>
      </dgm:t>
    </dgm:pt>
    <dgm:pt modelId="{BA0255F8-A06F-43AC-914C-75F315B830D1}" type="pres">
      <dgm:prSet presAssocID="{41863DBB-DDB3-4158-BD30-6A4825E724D3}" presName="Name0" presStyleCnt="0">
        <dgm:presLayoutVars>
          <dgm:dir/>
          <dgm:animLvl val="lvl"/>
          <dgm:resizeHandles val="exact"/>
        </dgm:presLayoutVars>
      </dgm:prSet>
      <dgm:spPr/>
    </dgm:pt>
    <dgm:pt modelId="{7E9F05B8-EC22-4744-BD10-C5083B0C024E}" type="pres">
      <dgm:prSet presAssocID="{BA3341F2-0D4B-411B-B4EA-94A1A98C30A0}" presName="linNode" presStyleCnt="0"/>
      <dgm:spPr/>
    </dgm:pt>
    <dgm:pt modelId="{B169F061-D58D-4812-BD92-4BA9ED563A34}" type="pres">
      <dgm:prSet presAssocID="{BA3341F2-0D4B-411B-B4EA-94A1A98C30A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FA77DB4-3C2A-4F30-8A28-3879F273D963}" type="pres">
      <dgm:prSet presAssocID="{BA3341F2-0D4B-411B-B4EA-94A1A98C30A0}" presName="descendantText" presStyleLbl="alignAccFollowNode1" presStyleIdx="0" presStyleCnt="3">
        <dgm:presLayoutVars>
          <dgm:bulletEnabled val="1"/>
        </dgm:presLayoutVars>
      </dgm:prSet>
      <dgm:spPr/>
    </dgm:pt>
    <dgm:pt modelId="{1E726D09-E6E9-4847-831A-10A8B670F635}" type="pres">
      <dgm:prSet presAssocID="{4283FC8F-C45D-42B6-A953-4B4C697E981F}" presName="sp" presStyleCnt="0"/>
      <dgm:spPr/>
    </dgm:pt>
    <dgm:pt modelId="{6133DA46-D26C-4589-9F3A-1134614C3283}" type="pres">
      <dgm:prSet presAssocID="{057B03A0-C959-420F-BBF0-3978897FED2D}" presName="linNode" presStyleCnt="0"/>
      <dgm:spPr/>
    </dgm:pt>
    <dgm:pt modelId="{DFF864A3-DF98-4783-88C8-0EE5F7F99DDA}" type="pres">
      <dgm:prSet presAssocID="{057B03A0-C959-420F-BBF0-3978897FED2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BB4D55-7114-4561-BA20-A0950B627EA6}" type="pres">
      <dgm:prSet presAssocID="{057B03A0-C959-420F-BBF0-3978897FED2D}" presName="descendantText" presStyleLbl="alignAccFollowNode1" presStyleIdx="1" presStyleCnt="3">
        <dgm:presLayoutVars>
          <dgm:bulletEnabled val="1"/>
        </dgm:presLayoutVars>
      </dgm:prSet>
      <dgm:spPr/>
    </dgm:pt>
    <dgm:pt modelId="{A13502B2-5303-406E-BC48-E80F3301F49E}" type="pres">
      <dgm:prSet presAssocID="{195E833B-6597-44CF-AD5C-31952780B333}" presName="sp" presStyleCnt="0"/>
      <dgm:spPr/>
    </dgm:pt>
    <dgm:pt modelId="{3248E7D4-13A1-4266-A554-E8B6A9D2B7A8}" type="pres">
      <dgm:prSet presAssocID="{9FF1B655-EA27-4231-BABD-82FF7415A0ED}" presName="linNode" presStyleCnt="0"/>
      <dgm:spPr/>
    </dgm:pt>
    <dgm:pt modelId="{23D0A213-9CA6-4F1B-B999-C859432F7774}" type="pres">
      <dgm:prSet presAssocID="{9FF1B655-EA27-4231-BABD-82FF7415A0ED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714D14D8-21B1-405C-A787-E45B9EB04A4A}" type="pres">
      <dgm:prSet presAssocID="{9FF1B655-EA27-4231-BABD-82FF7415A0ED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DED1E03-0B29-4F25-BCD2-A78576362490}" srcId="{41863DBB-DDB3-4158-BD30-6A4825E724D3}" destId="{BA3341F2-0D4B-411B-B4EA-94A1A98C30A0}" srcOrd="0" destOrd="0" parTransId="{9B0F9D70-9F7A-4932-8F96-F629D5FDCC45}" sibTransId="{4283FC8F-C45D-42B6-A953-4B4C697E981F}"/>
    <dgm:cxn modelId="{30E88613-62C6-4579-9F71-7910A88E7192}" type="presOf" srcId="{41863DBB-DDB3-4158-BD30-6A4825E724D3}" destId="{BA0255F8-A06F-43AC-914C-75F315B830D1}" srcOrd="0" destOrd="0" presId="urn:microsoft.com/office/officeart/2005/8/layout/vList5"/>
    <dgm:cxn modelId="{2CA03B17-FA90-42C3-8EEA-D416211953C2}" type="presOf" srcId="{BA3341F2-0D4B-411B-B4EA-94A1A98C30A0}" destId="{B169F061-D58D-4812-BD92-4BA9ED563A34}" srcOrd="0" destOrd="0" presId="urn:microsoft.com/office/officeart/2005/8/layout/vList5"/>
    <dgm:cxn modelId="{15F5C728-5F7D-48E2-935C-74AEDCAB4C0D}" type="presOf" srcId="{705DCC7C-103E-4CAC-A2E3-2A78ADF2F350}" destId="{714D14D8-21B1-405C-A787-E45B9EB04A4A}" srcOrd="0" destOrd="0" presId="urn:microsoft.com/office/officeart/2005/8/layout/vList5"/>
    <dgm:cxn modelId="{27B53B52-4456-4643-9AFD-6395A8A1BFDC}" srcId="{BA3341F2-0D4B-411B-B4EA-94A1A98C30A0}" destId="{CDBA48E2-74EB-45FF-893A-A00D5A06BBC4}" srcOrd="0" destOrd="0" parTransId="{1693B086-01EF-4DED-8870-ABCE39E0FBA0}" sibTransId="{1F60D16A-DCCF-4E40-8B69-25AA1DCCA706}"/>
    <dgm:cxn modelId="{53E48357-D4AB-4C38-8316-7E44D4D97835}" type="presOf" srcId="{057B03A0-C959-420F-BBF0-3978897FED2D}" destId="{DFF864A3-DF98-4783-88C8-0EE5F7F99DDA}" srcOrd="0" destOrd="0" presId="urn:microsoft.com/office/officeart/2005/8/layout/vList5"/>
    <dgm:cxn modelId="{F1EF715C-0227-4C30-85B6-58ECD46902EB}" srcId="{057B03A0-C959-420F-BBF0-3978897FED2D}" destId="{D1079ABF-1D11-4987-A758-D1D829865268}" srcOrd="0" destOrd="0" parTransId="{616778B7-4FB8-47D9-A169-8D9930053CF3}" sibTransId="{41B7B677-0442-435A-9BFF-E0904B8BB7F5}"/>
    <dgm:cxn modelId="{222BFA93-5961-4DCB-AE17-2B53DBB2C944}" srcId="{41863DBB-DDB3-4158-BD30-6A4825E724D3}" destId="{057B03A0-C959-420F-BBF0-3978897FED2D}" srcOrd="1" destOrd="0" parTransId="{7E7491D4-46C8-406C-BCCA-260E8176E468}" sibTransId="{195E833B-6597-44CF-AD5C-31952780B333}"/>
    <dgm:cxn modelId="{6B27BDA2-B48C-4E19-BC3A-3A3F9AB37408}" type="presOf" srcId="{9FF1B655-EA27-4231-BABD-82FF7415A0ED}" destId="{23D0A213-9CA6-4F1B-B999-C859432F7774}" srcOrd="0" destOrd="0" presId="urn:microsoft.com/office/officeart/2005/8/layout/vList5"/>
    <dgm:cxn modelId="{E0F19DCD-3F5C-4907-AEE4-AB53B8E78075}" type="presOf" srcId="{CDBA48E2-74EB-45FF-893A-A00D5A06BBC4}" destId="{AFA77DB4-3C2A-4F30-8A28-3879F273D963}" srcOrd="0" destOrd="0" presId="urn:microsoft.com/office/officeart/2005/8/layout/vList5"/>
    <dgm:cxn modelId="{AA889AD1-7B84-4757-ACE0-22B344839E14}" srcId="{9FF1B655-EA27-4231-BABD-82FF7415A0ED}" destId="{705DCC7C-103E-4CAC-A2E3-2A78ADF2F350}" srcOrd="0" destOrd="0" parTransId="{462B0178-6BD7-40BE-AC9F-91F20096A628}" sibTransId="{18EFEDAC-32FF-403A-AD2B-C5356ADF48CA}"/>
    <dgm:cxn modelId="{AA911DF0-1512-42C4-8067-9E74D7B8B66D}" type="presOf" srcId="{D1079ABF-1D11-4987-A758-D1D829865268}" destId="{9DBB4D55-7114-4561-BA20-A0950B627EA6}" srcOrd="0" destOrd="0" presId="urn:microsoft.com/office/officeart/2005/8/layout/vList5"/>
    <dgm:cxn modelId="{701CB1F8-F648-40F2-B224-CBB48E90CFC8}" srcId="{41863DBB-DDB3-4158-BD30-6A4825E724D3}" destId="{9FF1B655-EA27-4231-BABD-82FF7415A0ED}" srcOrd="2" destOrd="0" parTransId="{5A111E29-F91C-4DD1-BA6C-1B8E1494607A}" sibTransId="{4F1F68BF-41EF-4330-A8E1-0C4E85C6ACE8}"/>
    <dgm:cxn modelId="{2A718D3E-33A4-475F-9432-1B115970B564}" type="presParOf" srcId="{BA0255F8-A06F-43AC-914C-75F315B830D1}" destId="{7E9F05B8-EC22-4744-BD10-C5083B0C024E}" srcOrd="0" destOrd="0" presId="urn:microsoft.com/office/officeart/2005/8/layout/vList5"/>
    <dgm:cxn modelId="{329D12F0-7076-4EF4-9B76-80FD292E3A00}" type="presParOf" srcId="{7E9F05B8-EC22-4744-BD10-C5083B0C024E}" destId="{B169F061-D58D-4812-BD92-4BA9ED563A34}" srcOrd="0" destOrd="0" presId="urn:microsoft.com/office/officeart/2005/8/layout/vList5"/>
    <dgm:cxn modelId="{454C017C-EB67-422D-8AC1-6A02819D6A78}" type="presParOf" srcId="{7E9F05B8-EC22-4744-BD10-C5083B0C024E}" destId="{AFA77DB4-3C2A-4F30-8A28-3879F273D963}" srcOrd="1" destOrd="0" presId="urn:microsoft.com/office/officeart/2005/8/layout/vList5"/>
    <dgm:cxn modelId="{62175A43-66DD-4DED-8DA1-005376EE8412}" type="presParOf" srcId="{BA0255F8-A06F-43AC-914C-75F315B830D1}" destId="{1E726D09-E6E9-4847-831A-10A8B670F635}" srcOrd="1" destOrd="0" presId="urn:microsoft.com/office/officeart/2005/8/layout/vList5"/>
    <dgm:cxn modelId="{DE040820-82BA-47EF-B6A7-A8854F0C06F0}" type="presParOf" srcId="{BA0255F8-A06F-43AC-914C-75F315B830D1}" destId="{6133DA46-D26C-4589-9F3A-1134614C3283}" srcOrd="2" destOrd="0" presId="urn:microsoft.com/office/officeart/2005/8/layout/vList5"/>
    <dgm:cxn modelId="{0CB825BE-D6CE-4C5A-B034-3DB979111BEB}" type="presParOf" srcId="{6133DA46-D26C-4589-9F3A-1134614C3283}" destId="{DFF864A3-DF98-4783-88C8-0EE5F7F99DDA}" srcOrd="0" destOrd="0" presId="urn:microsoft.com/office/officeart/2005/8/layout/vList5"/>
    <dgm:cxn modelId="{30330E02-39BF-4832-8AA8-26218FE7F90F}" type="presParOf" srcId="{6133DA46-D26C-4589-9F3A-1134614C3283}" destId="{9DBB4D55-7114-4561-BA20-A0950B627EA6}" srcOrd="1" destOrd="0" presId="urn:microsoft.com/office/officeart/2005/8/layout/vList5"/>
    <dgm:cxn modelId="{232A0578-92AE-45D1-9D2A-25B9E3D231A0}" type="presParOf" srcId="{BA0255F8-A06F-43AC-914C-75F315B830D1}" destId="{A13502B2-5303-406E-BC48-E80F3301F49E}" srcOrd="3" destOrd="0" presId="urn:microsoft.com/office/officeart/2005/8/layout/vList5"/>
    <dgm:cxn modelId="{A08ABFF3-81E2-46E6-8BE0-33E9400E5FA2}" type="presParOf" srcId="{BA0255F8-A06F-43AC-914C-75F315B830D1}" destId="{3248E7D4-13A1-4266-A554-E8B6A9D2B7A8}" srcOrd="4" destOrd="0" presId="urn:microsoft.com/office/officeart/2005/8/layout/vList5"/>
    <dgm:cxn modelId="{76DBDB12-59F6-4745-8769-483C1388DCE8}" type="presParOf" srcId="{3248E7D4-13A1-4266-A554-E8B6A9D2B7A8}" destId="{23D0A213-9CA6-4F1B-B999-C859432F7774}" srcOrd="0" destOrd="0" presId="urn:microsoft.com/office/officeart/2005/8/layout/vList5"/>
    <dgm:cxn modelId="{21218352-C82C-471B-B3B9-A095F7ECC1FB}" type="presParOf" srcId="{3248E7D4-13A1-4266-A554-E8B6A9D2B7A8}" destId="{714D14D8-21B1-405C-A787-E45B9EB04A4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77DB4-3C2A-4F30-8A28-3879F273D963}">
      <dsp:nvSpPr>
        <dsp:cNvPr id="0" name=""/>
        <dsp:cNvSpPr/>
      </dsp:nvSpPr>
      <dsp:spPr>
        <a:xfrm rot="5400000">
          <a:off x="4620933" y="-1717230"/>
          <a:ext cx="1167840" cy="48986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Using </a:t>
          </a:r>
          <a:r>
            <a:rPr lang="en-US" sz="1700" kern="1200" dirty="0" err="1"/>
            <a:t>gerontechnology</a:t>
          </a:r>
          <a:r>
            <a:rPr lang="en-US" sz="1700" kern="1200" dirty="0"/>
            <a:t> to assess the home or nursing home exercise performance, formulate plan, and individual compliance.</a:t>
          </a:r>
        </a:p>
      </dsp:txBody>
      <dsp:txXfrm rot="-5400000">
        <a:off x="2755511" y="205201"/>
        <a:ext cx="4841677" cy="1053822"/>
      </dsp:txXfrm>
    </dsp:sp>
    <dsp:sp modelId="{B169F061-D58D-4812-BD92-4BA9ED563A34}">
      <dsp:nvSpPr>
        <dsp:cNvPr id="0" name=""/>
        <dsp:cNvSpPr/>
      </dsp:nvSpPr>
      <dsp:spPr>
        <a:xfrm>
          <a:off x="0" y="2211"/>
          <a:ext cx="2755510" cy="1459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Personalized Rehabilitation Plan</a:t>
          </a:r>
        </a:p>
      </dsp:txBody>
      <dsp:txXfrm>
        <a:off x="71262" y="73473"/>
        <a:ext cx="2612986" cy="1317276"/>
      </dsp:txXfrm>
    </dsp:sp>
    <dsp:sp modelId="{9DBB4D55-7114-4561-BA20-A0950B627EA6}">
      <dsp:nvSpPr>
        <dsp:cNvPr id="0" name=""/>
        <dsp:cNvSpPr/>
      </dsp:nvSpPr>
      <dsp:spPr>
        <a:xfrm rot="5400000">
          <a:off x="4620933" y="-184440"/>
          <a:ext cx="1167840" cy="48986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Overcome time and space restraint by developing Tele-Rehabilitation. By reallocating resources, Clinic can serve more patients with same budget.</a:t>
          </a:r>
        </a:p>
      </dsp:txBody>
      <dsp:txXfrm rot="-5400000">
        <a:off x="2755511" y="1737991"/>
        <a:ext cx="4841677" cy="1053822"/>
      </dsp:txXfrm>
    </dsp:sp>
    <dsp:sp modelId="{DFF864A3-DF98-4783-88C8-0EE5F7F99DDA}">
      <dsp:nvSpPr>
        <dsp:cNvPr id="0" name=""/>
        <dsp:cNvSpPr/>
      </dsp:nvSpPr>
      <dsp:spPr>
        <a:xfrm>
          <a:off x="0" y="1535002"/>
          <a:ext cx="2755510" cy="1459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↑Increase Efficiency</a:t>
          </a:r>
        </a:p>
      </dsp:txBody>
      <dsp:txXfrm>
        <a:off x="71262" y="1606264"/>
        <a:ext cx="2612986" cy="1317276"/>
      </dsp:txXfrm>
    </dsp:sp>
    <dsp:sp modelId="{714D14D8-21B1-405C-A787-E45B9EB04A4A}">
      <dsp:nvSpPr>
        <dsp:cNvPr id="0" name=""/>
        <dsp:cNvSpPr/>
      </dsp:nvSpPr>
      <dsp:spPr>
        <a:xfrm rot="5400000">
          <a:off x="4620933" y="1348350"/>
          <a:ext cx="1167840" cy="48986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Increasing the enjoyment and flexibility of the training programs, enhancing patient’s engagement and </a:t>
          </a:r>
          <a:r>
            <a:rPr lang="en-HK" altLang="zh-HK" sz="1700" kern="1200" dirty="0"/>
            <a:t>effectiveness of the rehabilitation.</a:t>
          </a:r>
          <a:endParaRPr lang="en-US" sz="1700" kern="1200" dirty="0"/>
        </a:p>
      </dsp:txBody>
      <dsp:txXfrm rot="-5400000">
        <a:off x="2755511" y="3270782"/>
        <a:ext cx="4841677" cy="1053822"/>
      </dsp:txXfrm>
    </dsp:sp>
    <dsp:sp modelId="{23D0A213-9CA6-4F1B-B999-C859432F7774}">
      <dsp:nvSpPr>
        <dsp:cNvPr id="0" name=""/>
        <dsp:cNvSpPr/>
      </dsp:nvSpPr>
      <dsp:spPr>
        <a:xfrm>
          <a:off x="0" y="3067793"/>
          <a:ext cx="2755510" cy="1459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New service model</a:t>
          </a:r>
        </a:p>
      </dsp:txBody>
      <dsp:txXfrm>
        <a:off x="71262" y="3139055"/>
        <a:ext cx="2612986" cy="1317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551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86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177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539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821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31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198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812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473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133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33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56084FB-7A0E-4E67-4D2C-E77CC4345454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0" y="6555628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b="0"/>
            </a:lvl1pPr>
          </a:lstStyle>
          <a:p>
            <a:r>
              <a:rPr lang="en-US"/>
              <a:t>© Qleap Business Solutions Limited All Rights Reserved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321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5F269C-224B-2ED7-A156-7C2F9BA0AA5D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0" y="6555628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b="0"/>
            </a:lvl1pPr>
          </a:lstStyle>
          <a:p>
            <a:r>
              <a:rPr lang="en-US"/>
              <a:t>© Qleap Business Solutions Limited All Rights Reserved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0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3/12/25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004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  <p:sldLayoutId id="2147483740" r:id="rId12"/>
    <p:sldLayoutId id="2147483741" r:id="rId13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/Users/yvonnelai/Library/Group%20Containers/UBF8T346G9.ms/WebArchiveCopyPasteTempFiles/com.microsoft.Word/497534_1_En_6_Fig1_HTML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5D14-6554-D4CA-7E9A-C8EA11160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A05DA-AD0C-665C-DB6A-E51D4F873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6C7D51-8F92-A150-B237-1260F6602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0397" y="0"/>
            <a:ext cx="47912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12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EC7A2BB-E03E-436B-ABA5-3EBC8FB40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6DC0849-A033-4B02-97FE-B41AD9A86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3ADCA7D-864A-49AD-B820-102F220E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957E947-1347-4EB3-89EB-DF85D94E2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98B5FAB9-675C-4906-A39C-BCFD6892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C524971-DA3C-4B74-A99D-95CECD50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DDBDB683-BC6A-4522-82A5-C7457201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41560A9-0B55-472F-8261-6951E27C5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D874A14-7926-47E8-947C-904C98B0E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3E5598F-2EAC-49C0-B77B-95438A8ED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C8993AC-196C-48AC-BCE3-3E71814D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517F3CA-CF3E-4CD8-B001-2BDF09D76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5237402-E5C4-470B-955F-F3A886776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315EAA5-98ED-4276-880E-4E3789CEA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7F94794-653E-45B6-811B-8081788A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82DE38F-FC85-4274-8C84-8E75162E6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4AF14C3-798E-4C02-A6B4-165D003D7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3D4C15-2F93-446B-AF2D-82072EC01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09026E7-4EC6-47AE-A989-318A5CA6B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6DEDA5A-47AA-4ED0-897C-C0B1873B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061821F-242E-4E40-B305-9048634C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0734AE8-EEDD-4DCB-9723-087DC2EC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6DB511B-1563-4336-AFBB-D561A7C0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5CEC4A9-4067-4D92-A28E-EE8152717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B783B25-A3A3-45C4-B04C-A1164425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31178CD-3DE0-4C42-811C-7BC881FB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926C508-8BE5-4ACF-A219-09B5D995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B58DEC2-3409-477A-84B4-A5D297FB0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EE3E226-6EDA-4FC4-B670-9590DD5CE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BC874A8-EE7F-4F92-AAEA-40B18D93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23D647B-0C43-4C02-9BD2-A01859FD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C6DE01B-DD35-4B52-A72E-57E60E226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49120E-5909-EEB8-FDA1-0FCC00DAED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25" y="746840"/>
            <a:ext cx="5402454" cy="251044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DC5221-D6DB-3436-B871-ADA509310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25" y="3425899"/>
            <a:ext cx="5185297" cy="2309737"/>
          </a:xfrm>
        </p:spPr>
        <p:txBody>
          <a:bodyPr>
            <a:normAutofit fontScale="92500"/>
          </a:bodyPr>
          <a:lstStyle/>
          <a:p>
            <a:r>
              <a:rPr lang="en-US" dirty="0"/>
              <a:t>An exploratory study on</a:t>
            </a:r>
            <a:r>
              <a:rPr lang="en-US" sz="2400" spc="0" dirty="0"/>
              <a:t> the Adoption and Adherence of Technology of Elderly Patient in Video-game based Home Tele-rehabilitation in Hong Kong</a:t>
            </a:r>
            <a:br>
              <a:rPr lang="en-US" sz="2400" spc="0" dirty="0"/>
            </a:br>
            <a:br>
              <a:rPr lang="en-US" sz="2400" spc="0" dirty="0"/>
            </a:br>
            <a:endParaRPr lang="en-US" dirty="0"/>
          </a:p>
        </p:txBody>
      </p: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218D3B53-4071-48E8-9CB1-4566DAFA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2" y="260044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 blue and white curved wall&#10;&#10;AI-generated content may be incorrect.">
            <a:extLst>
              <a:ext uri="{FF2B5EF4-FFF2-40B4-BE49-F238E27FC236}">
                <a16:creationId xmlns:a16="http://schemas.microsoft.com/office/drawing/2014/main" id="{F6EDA412-B842-6F73-EE01-3908394DD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21" r="14344"/>
          <a:stretch/>
        </p:blipFill>
        <p:spPr>
          <a:xfrm>
            <a:off x="6062050" y="-1554"/>
            <a:ext cx="6120571" cy="685799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0770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889E-0169-1A9A-7D30-5C96D41BD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00" dirty="0">
                <a:solidFill>
                  <a:srgbClr val="0070C0"/>
                </a:solidFill>
                <a:effectLst/>
                <a:latin typeface="+mn-lt"/>
                <a:ea typeface="PMingLiU" panose="02020500000000000000" pitchFamily="18" charset="-120"/>
                <a:cs typeface="Times New Roman" panose="02020603050405020304" pitchFamily="18" charset="0"/>
              </a:rPr>
              <a:t>Health care demand to skyrocket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7A56C-9342-BA66-E18D-7D880D4BF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2000" kern="1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Ageing</a:t>
            </a:r>
          </a:p>
          <a:p>
            <a:pPr marL="685800" lvl="3">
              <a:lnSpc>
                <a:spcPct val="115000"/>
              </a:lnSpc>
              <a:spcAft>
                <a:spcPts val="800"/>
              </a:spcAft>
            </a:pPr>
            <a:r>
              <a:rPr lang="en-US" kern="1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Growing Elderly Population</a:t>
            </a:r>
          </a:p>
          <a:p>
            <a:pPr marL="685800" lvl="3" algn="just"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Rising Chronic Disease Prevalence</a:t>
            </a:r>
          </a:p>
          <a:p>
            <a:pPr marL="685800" lvl="3" algn="just"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Projected Demand Increase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2000" kern="100" dirty="0"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Pressing Demand in Public Hospitals to adopt digital/technology enabled solutions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2000" kern="100" dirty="0">
                <a:ea typeface="PMingLiU" panose="02020500000000000000" pitchFamily="18" charset="-120"/>
                <a:cs typeface="Times New Roman" panose="02020603050405020304" pitchFamily="18" charset="0"/>
              </a:rPr>
              <a:t>A new innovative service model to increase throughput while maintaining care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57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70C05-7F2E-80FB-9546-DAE570528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Summary of Proposal: Research Objective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A0CDC-4E9C-BFD2-7E9F-35212B985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sz="2400" dirty="0">
                <a:effectLst/>
                <a:ea typeface="PMingLiU" panose="02020500000000000000" pitchFamily="18" charset="-120"/>
              </a:rPr>
              <a:t>The objective of this research is to investigate patient engagement and satisfaction with telerehabilitation in Hong Kong, utilizing the Unified Theory of Acceptance and Use of Technology. </a:t>
            </a:r>
          </a:p>
          <a:p>
            <a:pPr algn="just"/>
            <a:r>
              <a:rPr lang="en-US" sz="2400" dirty="0">
                <a:ea typeface="PMingLiU" panose="02020500000000000000" pitchFamily="18" charset="-120"/>
              </a:rPr>
              <a:t>A video game based telerehabilitation </a:t>
            </a:r>
            <a:r>
              <a:rPr lang="en-US" sz="2400" dirty="0" err="1">
                <a:ea typeface="PMingLiU" panose="02020500000000000000" pitchFamily="18" charset="-120"/>
              </a:rPr>
              <a:t>programme</a:t>
            </a:r>
            <a:r>
              <a:rPr lang="en-US" sz="2400" dirty="0">
                <a:ea typeface="PMingLiU" panose="02020500000000000000" pitchFamily="18" charset="-120"/>
              </a:rPr>
              <a:t> will be prescribed to selected patients in Geriatric Department of Pok Oi Hospital with rehabilitation needs as part of their therapy process.</a:t>
            </a:r>
          </a:p>
          <a:p>
            <a:pPr algn="just"/>
            <a:r>
              <a:rPr lang="en-US" sz="2400" dirty="0">
                <a:effectLst/>
                <a:ea typeface="PMingLiU" panose="02020500000000000000" pitchFamily="18" charset="-120"/>
              </a:rPr>
              <a:t>After the 4+4 weeks of therapy, patients will be asked to conduct an interview on the 4 parameters and moderating factors as suggested in Unified Theory of Acceptance and Use of Technology 2 (UTAUT 2).</a:t>
            </a:r>
          </a:p>
          <a:p>
            <a:pPr marL="0" indent="0" algn="just">
              <a:buNone/>
            </a:pPr>
            <a:endParaRPr lang="en-US" sz="2000" dirty="0">
              <a:effectLst/>
              <a:latin typeface="Times New Roman" panose="02020603050405020304" pitchFamily="18" charset="0"/>
              <a:ea typeface="PMingLiU" panose="02020500000000000000" pitchFamily="18" charset="-12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698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EA4C5-3406-EC33-BA75-5419AF444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72236"/>
          </a:xfrm>
        </p:spPr>
        <p:txBody>
          <a:bodyPr anchor="ctr">
            <a:normAutofit fontScale="9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Conceptual Framework: Unified Theory of Acceptance and Use of Technology (UTAUT)</a:t>
            </a:r>
          </a:p>
        </p:txBody>
      </p:sp>
      <p:pic>
        <p:nvPicPr>
          <p:cNvPr id="1025" name="Picture 1" descr="Fig. 1.">
            <a:extLst>
              <a:ext uri="{FF2B5EF4-FFF2-40B4-BE49-F238E27FC236}">
                <a16:creationId xmlns:a16="http://schemas.microsoft.com/office/drawing/2014/main" id="{33A13BFA-4F8F-BAB0-61FE-05C5FC159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400" y="1537361"/>
            <a:ext cx="6799810" cy="416488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4DB2C1-3EDC-2099-9FB4-D7B23033FD1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0" y="6555628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© Qleap Business Solutions Limited All Rights Reserved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3AB9EDB-181D-656E-DE76-29DD2ED96C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2D9E7B-48B0-5D5D-061E-CFC08271B28F}"/>
              </a:ext>
            </a:extLst>
          </p:cNvPr>
          <p:cNvSpPr txBox="1"/>
          <p:nvPr/>
        </p:nvSpPr>
        <p:spPr>
          <a:xfrm>
            <a:off x="2057400" y="5850001"/>
            <a:ext cx="8006137" cy="465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</a:pPr>
            <a:r>
              <a:rPr lang="en-US" sz="1800" kern="100" dirty="0">
                <a:solidFill>
                  <a:srgbClr val="1B1B1B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Unified theory of acceptance and use of technology   (</a:t>
            </a:r>
            <a:r>
              <a:rPr lang="en-US" sz="1800" kern="100" dirty="0" err="1">
                <a:solidFill>
                  <a:srgbClr val="1B1B1B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Vanketesh</a:t>
            </a:r>
            <a:r>
              <a:rPr lang="en-US" sz="1800" kern="100" dirty="0">
                <a:solidFill>
                  <a:srgbClr val="1B1B1B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et al. (2003) 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211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4735-B1A2-8FBC-B20A-098232E8A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Research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18B7-9CA5-AC93-B203-1A423E997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PMingLiU" panose="02020500000000000000" pitchFamily="18" charset="-120"/>
              </a:rPr>
              <a:t>Work Plan: 12 months</a:t>
            </a:r>
          </a:p>
          <a:p>
            <a:r>
              <a:rPr lang="en-US" dirty="0">
                <a:effectLst/>
                <a:ea typeface="PMingLiU" panose="02020500000000000000" pitchFamily="18" charset="-120"/>
              </a:rPr>
              <a:t>Participants will be recruited voluntarily and will undergo an assessment of their functional abilities related to motor skills by a licensed doctor, physiotherapist, or occupational therapist who is part of the geriatric rehabilitation team. </a:t>
            </a:r>
          </a:p>
          <a:p>
            <a:r>
              <a:rPr lang="en-US" dirty="0"/>
              <a:t>One-on-one Interviews conducted by experienced researchers</a:t>
            </a:r>
          </a:p>
          <a:p>
            <a:endParaRPr lang="en-US" dirty="0">
              <a:effectLst/>
              <a:ea typeface="PMingLiU" panose="02020500000000000000" pitchFamily="18" charset="-12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455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7D37-F150-2C35-702E-53BBD9DD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848849"/>
          </a:xfrm>
        </p:spPr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0F726-EE57-1D0C-BBDA-C07B26988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1838960"/>
            <a:ext cx="10325000" cy="4065607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effectLst/>
                <a:ea typeface="PMingLiU" panose="02020500000000000000" pitchFamily="18" charset="-120"/>
              </a:rPr>
              <a:t>Select patients at Pok Oi Hospital who have assessed rehabilitation needs</a:t>
            </a:r>
          </a:p>
          <a:p>
            <a:r>
              <a:rPr lang="en-US" sz="2000" dirty="0">
                <a:effectLst/>
                <a:ea typeface="PMingLiU" panose="02020500000000000000" pitchFamily="18" charset="-120"/>
              </a:rPr>
              <a:t>Mixed Mode Method: A quantitative survey will be designed, followed by a qualitative interview to triangulate the findings. </a:t>
            </a:r>
          </a:p>
          <a:p>
            <a:r>
              <a:rPr lang="en-US" sz="2000" dirty="0">
                <a:effectLst/>
                <a:ea typeface="PMingLiU" panose="02020500000000000000" pitchFamily="18" charset="-120"/>
              </a:rPr>
              <a:t>Questions revolving around patients’ experiences with telerehabilitation, perceived benefits and challenges, factors affecting adoption decisions, cultural and social influences, and comparisons with traditional one-on-one hospital-based rehabilitation methods. </a:t>
            </a:r>
          </a:p>
          <a:p>
            <a:r>
              <a:rPr lang="en-US" dirty="0">
                <a:ea typeface="PMingLiU" panose="02020500000000000000" pitchFamily="18" charset="-120"/>
              </a:rPr>
              <a:t>Quantitative Surveys (500 patients) to m</a:t>
            </a:r>
            <a:r>
              <a:rPr lang="en-US" sz="2000" dirty="0">
                <a:effectLst/>
                <a:ea typeface="PMingLiU" panose="02020500000000000000" pitchFamily="18" charset="-120"/>
              </a:rPr>
              <a:t>easure objective outcomes such as patient satisfaction, adherence rates, and functional improvements.</a:t>
            </a:r>
          </a:p>
          <a:p>
            <a:r>
              <a:rPr lang="en-US" sz="2000" dirty="0">
                <a:effectLst/>
                <a:ea typeface="PMingLiU" panose="02020500000000000000" pitchFamily="18" charset="-120"/>
              </a:rPr>
              <a:t>Qualitative </a:t>
            </a:r>
            <a:r>
              <a:rPr lang="en-US" dirty="0">
                <a:ea typeface="PMingLiU" panose="02020500000000000000" pitchFamily="18" charset="-120"/>
              </a:rPr>
              <a:t>Interview (semi-structured interviews or focus groups) to explore subjective experiences, barriers, and facilitators influencing engagement and satisfaction and understand the contextual factors affecting usability and adherence. </a:t>
            </a:r>
            <a:endParaRPr lang="en-US" sz="2000" dirty="0">
              <a:effectLst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126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1C5B4-ABAA-5AD6-03C8-F26EEEE07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Expected Outcomes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E95CB-9B35-39AB-DDFA-74A0E8584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study is expected to demonstrate positive correction between users’ behavior to adopt technology and effectiveness expectancy and effort expectancy</a:t>
            </a:r>
          </a:p>
          <a:p>
            <a:r>
              <a:rPr lang="en-US" dirty="0"/>
              <a:t>Contextual factors such as social factors (such as peer group and carers support) and facilitating conditions (such as institutional support) will have a high impact on the adherence on a continual basis.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738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73C3F-1D88-53D9-FA52-294EDC482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>
                <a:solidFill>
                  <a:srgbClr val="0070C0"/>
                </a:solidFill>
              </a:rPr>
            </a:br>
            <a:r>
              <a:rPr lang="en-US" dirty="0">
                <a:solidFill>
                  <a:srgbClr val="0070C0"/>
                </a:solidFill>
              </a:rPr>
              <a:t>Significance of Study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9E297-BBA1-6EE3-1785-95D0C41CF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dirty="0"/>
              <a:t>Knowledge:</a:t>
            </a:r>
          </a:p>
          <a:p>
            <a:pPr algn="just"/>
            <a:r>
              <a:rPr lang="en-US" dirty="0"/>
              <a:t>To understand Patient Engagement and refine theories on patient motivation and adherence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Practice:</a:t>
            </a:r>
          </a:p>
          <a:p>
            <a:pPr algn="just"/>
            <a:r>
              <a:rPr lang="en-US" dirty="0"/>
              <a:t>To measure the effectiveness of Game-Based Interventions and help establish best practices for integrating game-based interventions into standard rehabilitation protocols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Management: Resources allocation and policy formulation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554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BA7AF-A721-E0CA-38E7-2680DB2261D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-1" y="6492875"/>
            <a:ext cx="6791093" cy="365125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6" name="Rectangle 5">
            <a:extLst>
              <a:ext uri="{FF2B5EF4-FFF2-40B4-BE49-F238E27FC236}">
                <a16:creationId xmlns:a16="http://schemas.microsoft.com/office/drawing/2014/main" id="{C2314314-E7FD-FF75-5297-D96657E0BD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6555911"/>
              </p:ext>
            </p:extLst>
          </p:nvPr>
        </p:nvGraphicFramePr>
        <p:xfrm>
          <a:off x="1757926" y="1506225"/>
          <a:ext cx="7654197" cy="4529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4693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8442-0D2D-AF35-0431-AAD1A2F57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Critique of Proposal: Strengths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A3BE2-6B20-AE2D-B871-B5DED79A4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PMingLiU" panose="02020500000000000000" pitchFamily="18" charset="-120"/>
              </a:rPr>
              <a:t>The mobile e-health </a:t>
            </a:r>
            <a:r>
              <a:rPr lang="en-US" sz="2000" dirty="0" err="1">
                <a:effectLst/>
                <a:ea typeface="PMingLiU" panose="02020500000000000000" pitchFamily="18" charset="-120"/>
              </a:rPr>
              <a:t>telerehab</a:t>
            </a:r>
            <a:r>
              <a:rPr lang="en-US" sz="2000" dirty="0">
                <a:effectLst/>
                <a:ea typeface="PMingLiU" panose="02020500000000000000" pitchFamily="18" charset="-120"/>
              </a:rPr>
              <a:t> platform is an innovative model in the current hospital settings and enhances efficiency compared to traditional one-on-one intervention or video conferencing.  (Velayati, </a:t>
            </a:r>
            <a:r>
              <a:rPr lang="en-US" sz="2000" dirty="0" err="1">
                <a:effectLst/>
                <a:ea typeface="PMingLiU" panose="02020500000000000000" pitchFamily="18" charset="-120"/>
              </a:rPr>
              <a:t>Ayatollahi</a:t>
            </a:r>
            <a:r>
              <a:rPr lang="en-US" sz="2000" dirty="0">
                <a:effectLst/>
                <a:ea typeface="PMingLiU" panose="02020500000000000000" pitchFamily="18" charset="-120"/>
              </a:rPr>
              <a:t> and </a:t>
            </a:r>
            <a:r>
              <a:rPr lang="en-US" sz="2000" dirty="0" err="1">
                <a:effectLst/>
                <a:ea typeface="PMingLiU" panose="02020500000000000000" pitchFamily="18" charset="-120"/>
              </a:rPr>
              <a:t>Hemmat</a:t>
            </a:r>
            <a:r>
              <a:rPr lang="en-US" sz="2000" dirty="0">
                <a:effectLst/>
                <a:ea typeface="PMingLiU" panose="02020500000000000000" pitchFamily="18" charset="-120"/>
              </a:rPr>
              <a:t>, 2020)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>
                <a:ea typeface="PMingLiU" panose="02020500000000000000" pitchFamily="18" charset="-120"/>
              </a:rPr>
              <a:t>Tele-rehabilitation can be clinically effective, cost effective and enhance patient engagement.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ea typeface="PMingLiU" panose="02020500000000000000" pitchFamily="18" charset="-120"/>
              </a:rPr>
              <a:t>Stronger monitoring parameters to ensure compliance and record of patients’ activity</a:t>
            </a:r>
            <a:r>
              <a:rPr lang="en-US" sz="2000" dirty="0">
                <a:effectLst/>
                <a:ea typeface="PMingLiU" panose="02020500000000000000" pitchFamily="18" charset="-120"/>
              </a:rPr>
              <a:t>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US" sz="2000" dirty="0">
              <a:effectLst/>
              <a:ea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00000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27F98-8B37-FD4E-30E3-1C004C432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Critique of Proposal: Weaknesses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A98E3-DD4D-623F-315C-17D205EA07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PMingLiU" panose="02020500000000000000" pitchFamily="18" charset="-120"/>
              </a:rPr>
              <a:t>Technology is an area which rapidly evolves and outdated quickly, so different technology may impact positively or negatively on patients’ adoption.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ea typeface="PMingLiU" panose="02020500000000000000" pitchFamily="18" charset="-120"/>
              </a:rPr>
              <a:t>Digital literacy of elderly patients and </a:t>
            </a:r>
            <a:r>
              <a:rPr lang="en-US" dirty="0">
                <a:ea typeface="PMingLiU" panose="02020500000000000000" pitchFamily="18" charset="-120"/>
              </a:rPr>
              <a:t>healthcare givers</a:t>
            </a:r>
            <a:r>
              <a:rPr lang="en-US" sz="2000" dirty="0">
                <a:ea typeface="PMingLiU" panose="02020500000000000000" pitchFamily="18" charset="-120"/>
              </a:rPr>
              <a:t> may affect successful launch and implementation. 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(Lau </a:t>
            </a:r>
            <a:r>
              <a:rPr lang="en-US" sz="1800" i="1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et al.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2017) (Gamble </a:t>
            </a:r>
            <a:r>
              <a:rPr lang="en-US" sz="1800" i="1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et al.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2024)</a:t>
            </a:r>
            <a:endParaRPr lang="en-US" sz="2000" dirty="0">
              <a:ea typeface="PMingLiU" panose="02020500000000000000" pitchFamily="18" charset="-12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ea typeface="PMingLiU" panose="02020500000000000000" pitchFamily="18" charset="-120"/>
              </a:rPr>
              <a:t>External circumstantial factors, e.g. </a:t>
            </a:r>
            <a:r>
              <a:rPr lang="en-US" dirty="0" err="1">
                <a:ea typeface="PMingLiU" panose="02020500000000000000" pitchFamily="18" charset="-120"/>
              </a:rPr>
              <a:t>wifi</a:t>
            </a:r>
            <a:r>
              <a:rPr lang="en-US" dirty="0">
                <a:ea typeface="PMingLiU" panose="02020500000000000000" pitchFamily="18" charset="-120"/>
              </a:rPr>
              <a:t> connection, device malfunctions may affect user experience. 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US" sz="1800" kern="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Naeemabadi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US" sz="1800" i="1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et al.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2020)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000" dirty="0">
              <a:ea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05038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52E78-8388-941A-3A60-916D4159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Critique of Proposal: Limitations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E1D80-4E42-85C0-83D1-CAED1520C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ea typeface="PMingLiU" panose="02020500000000000000" pitchFamily="18" charset="-120"/>
              </a:rPr>
              <a:t>Certain physical physiotherapy procedures can only be effectively captured and monitored under the traditional one-on-one, hence introducing difficulties in assessing accuracy of quality-of-care improvement. 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Rabanifar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and Abdi, 2021)</a:t>
            </a:r>
            <a:endParaRPr lang="en-US" sz="2000" dirty="0">
              <a:ea typeface="PMingLiU" panose="02020500000000000000" pitchFamily="18" charset="-12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ea typeface="PMingLiU" panose="02020500000000000000" pitchFamily="18" charset="-120"/>
              </a:rPr>
              <a:t> The 4+4 model only captures a fixed routine therapy prescription and may not suit all aspects of patients rehab needs.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dirty="0">
                <a:ea typeface="PMingLiU" panose="02020500000000000000" pitchFamily="18" charset="-120"/>
              </a:rPr>
              <a:t>Patients with cognitive impairments, severe neurological symptoms or poor digital literacy, which are common in elderly,  are likely to respond less positively to tele-rehabilitation. 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US" sz="1800" kern="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Nuara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US" sz="1800" i="1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et al.</a:t>
            </a:r>
            <a:r>
              <a:rPr lang="en-US" sz="1800" kern="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2022)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000" dirty="0">
              <a:ea typeface="PMingLiU" panose="02020500000000000000" pitchFamily="18" charset="-12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5717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11486-3C9A-A28A-22D0-C40DFDFFD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Alternative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9F175-3DDC-4BA7-7F9A-A0ADC15F6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/>
              <a:t>Comparative Study: Different modalities, such as video game based telerehabilitation, traditional video conferencing and face-to-face therapy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/>
              <a:t>Longitudinal study: to investigate the patients’ </a:t>
            </a:r>
            <a:r>
              <a:rPr lang="en-US" dirty="0" err="1"/>
              <a:t>behaviour</a:t>
            </a:r>
            <a:r>
              <a:rPr lang="en-US" dirty="0"/>
              <a:t> for more than 8 weeks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/>
              <a:t>Conduct similar survey on healthcare providers and professionals instead of patients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dirty="0"/>
              <a:t>Investigate the user </a:t>
            </a:r>
            <a:r>
              <a:rPr lang="en-US" dirty="0" err="1"/>
              <a:t>behaviour</a:t>
            </a:r>
            <a:r>
              <a:rPr lang="en-US" dirty="0"/>
              <a:t> for patients who have a higher autonomy in continuing the rehabilitation process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8160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7F6FE-8DEE-3945-EB91-9757F881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D4C22E-E2F7-59FC-FF70-B98943F8F2AD}"/>
              </a:ext>
            </a:extLst>
          </p:cNvPr>
          <p:cNvSpPr txBox="1"/>
          <p:nvPr/>
        </p:nvSpPr>
        <p:spPr>
          <a:xfrm>
            <a:off x="691079" y="2357120"/>
            <a:ext cx="1053572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Gamble, C. et al. (2024) ‘Effectiveness of guided telerehabilitation on functional performance in community-dwelling older adults: A systematic review’, Clinical Rehabilitation, 38(4), pp. 457–477. Available at: https://</a:t>
            </a:r>
            <a:r>
              <a:rPr lang="en-US" dirty="0" err="1"/>
              <a:t>doi.org</a:t>
            </a:r>
            <a:r>
              <a:rPr lang="en-US" dirty="0"/>
              <a:t>/10.1177/02692155231217411.</a:t>
            </a:r>
          </a:p>
          <a:p>
            <a:endParaRPr lang="en-US" dirty="0"/>
          </a:p>
          <a:p>
            <a:r>
              <a:rPr lang="en-US" dirty="0"/>
              <a:t>Lau, A.Y. et al. (2017) ‘Challenges During Implementation of a Patient-Facing Mobile App for Surgical Rehabilitation: Feasibility Study’, JMIR Human Factors, 4(4), p. e31. Available at: https://</a:t>
            </a:r>
            <a:r>
              <a:rPr lang="en-US" dirty="0" err="1"/>
              <a:t>doi.org</a:t>
            </a:r>
            <a:r>
              <a:rPr lang="en-US" dirty="0"/>
              <a:t>/10.2196/humanfactors.8096.</a:t>
            </a:r>
          </a:p>
          <a:p>
            <a:endParaRPr lang="en-US" dirty="0"/>
          </a:p>
          <a:p>
            <a:r>
              <a:rPr lang="en-US" dirty="0" err="1"/>
              <a:t>Naeemabadi</a:t>
            </a:r>
            <a:r>
              <a:rPr lang="en-US" dirty="0"/>
              <a:t>, Mr. et al. (2020) ‘Telerehabilitation for Patients With Knee Osteoarthritis: A Focused Review of Technologies and Teleservices’, JMIR Biomedical Engineering, 5(1), p. e16991. Available at: https://</a:t>
            </a:r>
            <a:r>
              <a:rPr lang="en-US" dirty="0" err="1"/>
              <a:t>doi.org</a:t>
            </a:r>
            <a:r>
              <a:rPr lang="en-US" dirty="0"/>
              <a:t>/10.2196/16991.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488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209126-9586-97AA-588B-0204EE914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7CE51-9B98-014B-FBC4-EA04C3C18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AE01F5-6854-DB46-54C9-2D9A15A9BA5A}"/>
              </a:ext>
            </a:extLst>
          </p:cNvPr>
          <p:cNvSpPr txBox="1"/>
          <p:nvPr/>
        </p:nvSpPr>
        <p:spPr>
          <a:xfrm>
            <a:off x="691079" y="2357120"/>
            <a:ext cx="10535721" cy="4098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Nuara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A.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et al.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 ‘Telerehabilitation in response to constrained physical distance: an opportunity to rethink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neurorehabilitative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routines’,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Journal of Neurology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269(2), pp. 627–638. Available at: https://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doi.org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/10.1007/s00415-021-10397-w.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Rabanifar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N. and Abdi, K. (2021) ‘Barriers and Challenges of Implementing Telerehabilitation: A Systematic Review’,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Iranian Rehabilitation Journal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19(2), pp. 121–128. Available at: https://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doi.org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/10.32598/irj.19.2.1404.1.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</a:pP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Velayati, F.,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Ayatollahi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H. and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Hemmat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M. (2020) ‘A Systematic Review of the Effectiveness of Telerehabilitation Interventions for Therapeutic Purposes in the Elderly’, 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Methods of Information in Medicine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59(02/03), pp. 104–109. Available at: https://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doi.org</a:t>
            </a:r>
            <a:r>
              <a:rPr lang="en-US" sz="1800" kern="100" dirty="0">
                <a:effectLst/>
                <a:latin typeface="Aptos" panose="020B000402020202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/10.1055/s-0040-1713398.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6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89AE3-348D-F834-0C73-5368D2D7E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8B62F-E2EB-3857-2AC4-5FBD00058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>
                <a:solidFill>
                  <a:srgbClr val="0070C0"/>
                </a:solidFill>
              </a:rPr>
              <a:t>Comments and Advice Most Welcomed, Thank you 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022127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1168</Words>
  <Application>Microsoft Macintosh PowerPoint</Application>
  <PresentationFormat>Widescreen</PresentationFormat>
  <Paragraphs>72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PMingLiU</vt:lpstr>
      <vt:lpstr>Aptos</vt:lpstr>
      <vt:lpstr>Arial</vt:lpstr>
      <vt:lpstr>Grandview</vt:lpstr>
      <vt:lpstr>Times New Roman</vt:lpstr>
      <vt:lpstr>Wingdings</vt:lpstr>
      <vt:lpstr>CosineVTI</vt:lpstr>
      <vt:lpstr>PowerPoint Presentation</vt:lpstr>
      <vt:lpstr>PowerPoint Presentation</vt:lpstr>
      <vt:lpstr>Health care demand to skyrocket</vt:lpstr>
      <vt:lpstr>Summary of Proposal: Research Objective</vt:lpstr>
      <vt:lpstr>Conceptual Framework: Unified Theory of Acceptance and Use of Technology (UTAUT)</vt:lpstr>
      <vt:lpstr>Research Plan</vt:lpstr>
      <vt:lpstr>Research methodology</vt:lpstr>
      <vt:lpstr>Expected Outcomes</vt:lpstr>
      <vt:lpstr> Significance of Study</vt:lpstr>
      <vt:lpstr>PowerPoint Presentation</vt:lpstr>
      <vt:lpstr>Critique of Proposal: Strengths</vt:lpstr>
      <vt:lpstr>Critique of Proposal: Weaknesses</vt:lpstr>
      <vt:lpstr>Critique of Proposal: Limitations</vt:lpstr>
      <vt:lpstr>Alternative Approach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Yvonne Lai DSCI</dc:creator>
  <cp:lastModifiedBy>Yvonne Lai DSCI</cp:lastModifiedBy>
  <cp:revision>3</cp:revision>
  <dcterms:created xsi:type="dcterms:W3CDTF">2025-03-12T16:27:02Z</dcterms:created>
  <dcterms:modified xsi:type="dcterms:W3CDTF">2025-03-12T20:30:22Z</dcterms:modified>
</cp:coreProperties>
</file>