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1"/>
  </p:sldMasterIdLst>
  <p:sldIdLst>
    <p:sldId id="256" r:id="rId2"/>
    <p:sldId id="257" r:id="rId3"/>
    <p:sldId id="284" r:id="rId4"/>
    <p:sldId id="258" r:id="rId5"/>
    <p:sldId id="273" r:id="rId6"/>
    <p:sldId id="285" r:id="rId7"/>
    <p:sldId id="286" r:id="rId8"/>
    <p:sldId id="287" r:id="rId9"/>
    <p:sldId id="275" r:id="rId10"/>
    <p:sldId id="274" r:id="rId11"/>
    <p:sldId id="259" r:id="rId12"/>
    <p:sldId id="262" r:id="rId13"/>
    <p:sldId id="263" r:id="rId14"/>
    <p:sldId id="260" r:id="rId15"/>
    <p:sldId id="261" r:id="rId16"/>
    <p:sldId id="279" r:id="rId17"/>
    <p:sldId id="281" r:id="rId18"/>
    <p:sldId id="264" r:id="rId19"/>
    <p:sldId id="267" r:id="rId20"/>
    <p:sldId id="265" r:id="rId21"/>
    <p:sldId id="271" r:id="rId22"/>
    <p:sldId id="272" r:id="rId23"/>
    <p:sldId id="266" r:id="rId24"/>
    <p:sldId id="268" r:id="rId25"/>
    <p:sldId id="269" r:id="rId26"/>
    <p:sldId id="270" r:id="rId27"/>
    <p:sldId id="277" r:id="rId28"/>
    <p:sldId id="278" r:id="rId29"/>
    <p:sldId id="276" r:id="rId30"/>
    <p:sldId id="283"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6A0D779C-DD22-4A74-9408-B03A6162DD28}" type="datetimeFigureOut">
              <a:rPr lang="en-GB" smtClean="0"/>
              <a:t>10/11/2015</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D6CC888B-D9F9-4E54-B722-F151A9F45E95}" type="slidenum">
              <a:rPr lang="en-US" smtClean="0"/>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6A0D779C-DD22-4A74-9408-B03A6162DD28}" type="datetimeFigureOut">
              <a:rPr lang="en-GB" smtClean="0"/>
              <a:t>10/11/2015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A0D779C-DD22-4A74-9408-B03A6162DD28}" type="datetimeFigureOut">
              <a:rPr lang="en-GB" smtClean="0"/>
              <a:t>10/11/2015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6A0D779C-DD22-4A74-9408-B03A6162DD28}" type="datetimeFigureOut">
              <a:rPr lang="en-GB" smtClean="0"/>
              <a:t>10/11/2015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B74D73-05E9-42E7-88C3-536F26AB7BF0}"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6A0D779C-DD22-4A74-9408-B03A6162DD28}" type="datetimeFigureOut">
              <a:rPr lang="en-GB" smtClean="0"/>
              <a:t>10/11/2015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A0D779C-DD22-4A74-9408-B03A6162DD28}" type="datetimeFigureOut">
              <a:rPr lang="en-GB" smtClean="0"/>
              <a:t>10/11/2015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0D779C-DD22-4A74-9408-B03A6162DD28}" type="datetimeFigureOut">
              <a:rPr lang="en-GB" smtClean="0"/>
              <a:t>10/11/2015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A0D779C-DD22-4A74-9408-B03A6162DD28}" type="datetimeFigureOut">
              <a:rPr lang="en-GB" smtClean="0"/>
              <a:t>10/11/2015</a:t>
            </a:fld>
            <a:endParaRPr lang="en-GB"/>
          </a:p>
        </p:txBody>
      </p:sp>
      <p:sp>
        <p:nvSpPr>
          <p:cNvPr id="7" name="Slide Number Placeholder 6"/>
          <p:cNvSpPr>
            <a:spLocks noGrp="1"/>
          </p:cNvSpPr>
          <p:nvPr>
            <p:ph type="sldNum" sz="quarter" idx="12"/>
          </p:nvPr>
        </p:nvSpPr>
        <p:spPr/>
        <p:txBody>
          <a:bodyPr/>
          <a:lstStyle/>
          <a:p>
            <a:fld id="{18B74D73-05E9-42E7-88C3-536F26AB7BF0}"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A0D779C-DD22-4A74-9408-B03A6162DD28}" type="datetimeFigureOut">
              <a:rPr lang="en-GB" smtClean="0"/>
              <a:t>10/11/2015</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A0D779C-DD22-4A74-9408-B03A6162DD28}" type="datetimeFigureOut">
              <a:rPr lang="en-GB" smtClean="0"/>
              <a:t>10/11/2015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A0D779C-DD22-4A74-9408-B03A6162DD28}" type="datetimeFigureOut">
              <a:rPr lang="en-GB" smtClean="0"/>
              <a:t>10/11/2015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B74D73-05E9-42E7-88C3-536F26AB7BF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6A0D779C-DD22-4A74-9408-B03A6162DD28}" type="datetimeFigureOut">
              <a:rPr lang="en-GB" smtClean="0"/>
              <a:t>10/11/2015</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18B74D73-05E9-42E7-88C3-536F26AB7BF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543800" cy="2593975"/>
          </a:xfrm>
        </p:spPr>
        <p:txBody>
          <a:bodyPr/>
          <a:lstStyle/>
          <a:p>
            <a:pPr algn="ctr"/>
            <a:r>
              <a:rPr lang="en-GB" b="1" dirty="0" smtClean="0">
                <a:solidFill>
                  <a:schemeClr val="tx1"/>
                </a:solidFill>
              </a:rPr>
              <a:t>Nutrition for Health</a:t>
            </a:r>
            <a:endParaRPr lang="en-GB" b="1" dirty="0">
              <a:solidFill>
                <a:schemeClr val="tx1"/>
              </a:solidFill>
            </a:endParaRPr>
          </a:p>
        </p:txBody>
      </p:sp>
      <p:sp>
        <p:nvSpPr>
          <p:cNvPr id="3" name="Subtitle 2"/>
          <p:cNvSpPr>
            <a:spLocks noGrp="1"/>
          </p:cNvSpPr>
          <p:nvPr>
            <p:ph type="subTitle" idx="1"/>
          </p:nvPr>
        </p:nvSpPr>
        <p:spPr/>
        <p:txBody>
          <a:bodyPr>
            <a:normAutofit fontScale="85000" lnSpcReduction="10000"/>
          </a:bodyPr>
          <a:lstStyle/>
          <a:p>
            <a:pPr algn="ctr"/>
            <a:r>
              <a:rPr lang="en-GB" sz="4000" b="1" dirty="0" smtClean="0"/>
              <a:t>Micronutrients:</a:t>
            </a:r>
          </a:p>
          <a:p>
            <a:pPr algn="ctr"/>
            <a:r>
              <a:rPr lang="en-GB" sz="4000" b="1" dirty="0" smtClean="0"/>
              <a:t>Vitamins</a:t>
            </a:r>
            <a:endParaRPr lang="en-GB" sz="4000" b="1" dirty="0"/>
          </a:p>
        </p:txBody>
      </p:sp>
    </p:spTree>
    <p:extLst>
      <p:ext uri="{BB962C8B-B14F-4D97-AF65-F5344CB8AC3E}">
        <p14:creationId xmlns:p14="http://schemas.microsoft.com/office/powerpoint/2010/main" val="500547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Vitamins &amp; Minerals</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Vitamins and minerals are </a:t>
            </a:r>
            <a:r>
              <a:rPr lang="en-GB" sz="2800" b="1" dirty="0" smtClean="0"/>
              <a:t>essential nutrients </a:t>
            </a:r>
            <a:r>
              <a:rPr lang="en-GB" sz="2800" dirty="0" smtClean="0"/>
              <a:t>your body needs in small amounts to work properly, however </a:t>
            </a:r>
            <a:r>
              <a:rPr lang="en-GB" sz="2800" dirty="0"/>
              <a:t>they are </a:t>
            </a:r>
            <a:r>
              <a:rPr lang="en-GB" sz="2800" b="1" dirty="0"/>
              <a:t>required in much smaller amounts</a:t>
            </a:r>
            <a:r>
              <a:rPr lang="en-GB" sz="2800" dirty="0"/>
              <a:t> compared to the macronutrients: fat, carbohydrate and protein</a:t>
            </a:r>
            <a:r>
              <a:rPr lang="en-GB" sz="2800" dirty="0" smtClean="0"/>
              <a:t>.</a:t>
            </a:r>
          </a:p>
          <a:p>
            <a:pPr marL="114300" indent="0">
              <a:buNone/>
            </a:pPr>
            <a:endParaRPr lang="en-GB" sz="2800" dirty="0"/>
          </a:p>
          <a:p>
            <a:r>
              <a:rPr lang="en-GB" sz="2800" dirty="0" smtClean="0"/>
              <a:t>Vitamins and minerals need to be supplied in the diet.  Most people will get all the vitamins and minerals they need from eating a varied and balanced diet.</a:t>
            </a:r>
            <a:endParaRPr lang="en-GB" sz="2800" dirty="0"/>
          </a:p>
          <a:p>
            <a:pPr marL="114300" indent="0">
              <a:buNone/>
            </a:pPr>
            <a:endParaRPr lang="en-GB" sz="2800" dirty="0" smtClean="0"/>
          </a:p>
          <a:p>
            <a:endParaRPr lang="en-GB" sz="2800" dirty="0"/>
          </a:p>
          <a:p>
            <a:endParaRPr lang="en-GB" sz="2800" dirty="0"/>
          </a:p>
        </p:txBody>
      </p:sp>
    </p:spTree>
    <p:extLst>
      <p:ext uri="{BB962C8B-B14F-4D97-AF65-F5344CB8AC3E}">
        <p14:creationId xmlns:p14="http://schemas.microsoft.com/office/powerpoint/2010/main" val="995824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Vitamins &amp; Minerals</a:t>
            </a:r>
            <a:endParaRPr lang="en-US" dirty="0"/>
          </a:p>
        </p:txBody>
      </p:sp>
      <p:sp>
        <p:nvSpPr>
          <p:cNvPr id="3" name="Content Placeholder 2"/>
          <p:cNvSpPr>
            <a:spLocks noGrp="1"/>
          </p:cNvSpPr>
          <p:nvPr>
            <p:ph idx="1"/>
          </p:nvPr>
        </p:nvSpPr>
        <p:spPr/>
        <p:txBody>
          <a:bodyPr>
            <a:normAutofit fontScale="92500" lnSpcReduction="10000"/>
          </a:bodyPr>
          <a:lstStyle/>
          <a:p>
            <a:r>
              <a:rPr lang="en-GB" sz="2800" dirty="0"/>
              <a:t>The amounts of vitamins &amp; minerals people ingest daily and the amounts they require are measured in </a:t>
            </a:r>
            <a:r>
              <a:rPr lang="en-GB" sz="2800" i="1" dirty="0"/>
              <a:t>micrograms</a:t>
            </a:r>
            <a:r>
              <a:rPr lang="en-GB" sz="2800" dirty="0"/>
              <a:t> (µg)</a:t>
            </a:r>
            <a:r>
              <a:rPr lang="en-GB" sz="2800" i="1" dirty="0"/>
              <a:t> </a:t>
            </a:r>
            <a:r>
              <a:rPr lang="en-GB" sz="2800" dirty="0"/>
              <a:t>or </a:t>
            </a:r>
            <a:r>
              <a:rPr lang="en-GB" sz="2800" i="1" dirty="0"/>
              <a:t>milligrams </a:t>
            </a:r>
            <a:r>
              <a:rPr lang="en-GB" sz="2800" dirty="0"/>
              <a:t>(mg</a:t>
            </a:r>
            <a:r>
              <a:rPr lang="en-GB" sz="2800" dirty="0" smtClean="0"/>
              <a:t>)</a:t>
            </a:r>
          </a:p>
          <a:p>
            <a:endParaRPr lang="en-GB" sz="2800" dirty="0"/>
          </a:p>
          <a:p>
            <a:r>
              <a:rPr lang="en-GB" sz="2800" dirty="0" smtClean="0"/>
              <a:t>1mg = 0.001g</a:t>
            </a:r>
          </a:p>
          <a:p>
            <a:endParaRPr lang="en-GB" sz="2800" dirty="0"/>
          </a:p>
          <a:p>
            <a:r>
              <a:rPr lang="en-GB" sz="2800" dirty="0" smtClean="0"/>
              <a:t>1µg = 0.001mg</a:t>
            </a:r>
            <a:endParaRPr lang="en-GB" sz="2800" dirty="0"/>
          </a:p>
          <a:p>
            <a:pPr marL="114300" indent="0">
              <a:buNone/>
            </a:pPr>
            <a:endParaRPr lang="en-US" dirty="0"/>
          </a:p>
        </p:txBody>
      </p:sp>
    </p:spTree>
    <p:extLst>
      <p:ext uri="{BB962C8B-B14F-4D97-AF65-F5344CB8AC3E}">
        <p14:creationId xmlns:p14="http://schemas.microsoft.com/office/powerpoint/2010/main" val="1710307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Vitamins</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smtClean="0"/>
              <a:t>Vitamins are </a:t>
            </a:r>
            <a:r>
              <a:rPr lang="en-GB" sz="2800" b="1" dirty="0" smtClean="0"/>
              <a:t>‘organic’</a:t>
            </a:r>
            <a:r>
              <a:rPr lang="en-GB" sz="2800" dirty="0" smtClean="0"/>
              <a:t>, essential nutrients required in minute amounts to perform specific functions that promote growth, reproduction, or the maintenance of health and life.</a:t>
            </a:r>
          </a:p>
          <a:p>
            <a:endParaRPr lang="en-GB" sz="2800" dirty="0"/>
          </a:p>
          <a:p>
            <a:r>
              <a:rPr lang="en-GB" sz="2800" b="1" dirty="0" smtClean="0"/>
              <a:t>Organic: Carbon containing compounds</a:t>
            </a:r>
          </a:p>
          <a:p>
            <a:endParaRPr lang="en-GB" sz="2800" dirty="0"/>
          </a:p>
          <a:p>
            <a:r>
              <a:rPr lang="en-GB" sz="2800" b="1" dirty="0"/>
              <a:t>v</a:t>
            </a:r>
            <a:r>
              <a:rPr lang="en-GB" sz="2800" b="1" dirty="0" smtClean="0"/>
              <a:t>ita = life</a:t>
            </a:r>
          </a:p>
          <a:p>
            <a:r>
              <a:rPr lang="en-GB" sz="2800" b="1" dirty="0"/>
              <a:t>a</a:t>
            </a:r>
            <a:r>
              <a:rPr lang="en-GB" sz="2800" b="1" dirty="0" smtClean="0"/>
              <a:t>mine = containing nitrogen (the first vitamins discovered contained nitrogen)</a:t>
            </a:r>
            <a:endParaRPr lang="en-GB" sz="2800" b="1" dirty="0"/>
          </a:p>
        </p:txBody>
      </p:sp>
    </p:spTree>
    <p:extLst>
      <p:ext uri="{BB962C8B-B14F-4D97-AF65-F5344CB8AC3E}">
        <p14:creationId xmlns:p14="http://schemas.microsoft.com/office/powerpoint/2010/main" val="2482784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t>
            </a:r>
            <a:r>
              <a:rPr lang="en-US" dirty="0" smtClean="0"/>
              <a:t>itamins</a:t>
            </a:r>
            <a:endParaRPr lang="en-US" dirty="0"/>
          </a:p>
        </p:txBody>
      </p:sp>
      <p:sp>
        <p:nvSpPr>
          <p:cNvPr id="3" name="Content Placeholder 2"/>
          <p:cNvSpPr>
            <a:spLocks noGrp="1"/>
          </p:cNvSpPr>
          <p:nvPr>
            <p:ph idx="1"/>
          </p:nvPr>
        </p:nvSpPr>
        <p:spPr/>
        <p:txBody>
          <a:bodyPr>
            <a:normAutofit fontScale="85000" lnSpcReduction="20000"/>
          </a:bodyPr>
          <a:lstStyle/>
          <a:p>
            <a:pPr marL="114300" indent="0">
              <a:buNone/>
            </a:pPr>
            <a:r>
              <a:rPr lang="en-GB" sz="2800" dirty="0" smtClean="0"/>
              <a:t>There are two types of vitamins:-</a:t>
            </a:r>
            <a:endParaRPr lang="en-US" sz="2800" dirty="0" smtClean="0"/>
          </a:p>
          <a:p>
            <a:endParaRPr lang="en-US" sz="2800" dirty="0"/>
          </a:p>
          <a:p>
            <a:r>
              <a:rPr lang="en-US" sz="2800" b="1" dirty="0" smtClean="0"/>
              <a:t>Fat soluble vitamins: A, D, E &amp; K</a:t>
            </a:r>
          </a:p>
          <a:p>
            <a:endParaRPr lang="en-US" sz="2800" dirty="0"/>
          </a:p>
          <a:p>
            <a:r>
              <a:rPr lang="en-US" sz="2800" b="1" dirty="0" smtClean="0"/>
              <a:t>Water soluble vitamins: B vitamins and vitamin C</a:t>
            </a:r>
          </a:p>
          <a:p>
            <a:endParaRPr lang="en-US" sz="2800" dirty="0"/>
          </a:p>
          <a:p>
            <a:r>
              <a:rPr lang="en-US" sz="2800" dirty="0" smtClean="0"/>
              <a:t>The difference in solubility affects the way our body absorbs, transports and stores vitamins.</a:t>
            </a:r>
            <a:endParaRPr lang="en-US" sz="2800" dirty="0"/>
          </a:p>
        </p:txBody>
      </p:sp>
    </p:spTree>
    <p:extLst>
      <p:ext uri="{BB962C8B-B14F-4D97-AF65-F5344CB8AC3E}">
        <p14:creationId xmlns:p14="http://schemas.microsoft.com/office/powerpoint/2010/main" val="687035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Fat soluble vitamins: A, D, E, K</a:t>
            </a:r>
            <a:endParaRPr lang="en-US" dirty="0"/>
          </a:p>
        </p:txBody>
      </p:sp>
      <p:sp>
        <p:nvSpPr>
          <p:cNvPr id="3" name="Content Placeholder 2"/>
          <p:cNvSpPr>
            <a:spLocks noGrp="1"/>
          </p:cNvSpPr>
          <p:nvPr>
            <p:ph idx="1"/>
          </p:nvPr>
        </p:nvSpPr>
        <p:spPr/>
        <p:txBody>
          <a:bodyPr>
            <a:normAutofit fontScale="85000" lnSpcReduction="20000"/>
          </a:bodyPr>
          <a:lstStyle/>
          <a:p>
            <a:r>
              <a:rPr lang="en-US" sz="2800" dirty="0" smtClean="0"/>
              <a:t>The </a:t>
            </a:r>
            <a:r>
              <a:rPr lang="en-US" sz="2800" dirty="0"/>
              <a:t>fat soluble vitamins are soluble in lipids (fats). These vitamins are usually absorbed in fat globules (called chylomicrons) that travel through the lymphatic system of the small intestines and into the general blood circulation within the body. </a:t>
            </a:r>
          </a:p>
          <a:p>
            <a:pPr marL="114300" indent="0">
              <a:buNone/>
            </a:pPr>
            <a:endParaRPr lang="en-US" sz="2800" dirty="0"/>
          </a:p>
          <a:p>
            <a:r>
              <a:rPr lang="en-US" sz="2800" dirty="0" smtClean="0"/>
              <a:t>These </a:t>
            </a:r>
            <a:r>
              <a:rPr lang="en-US" sz="2800" dirty="0"/>
              <a:t>fat soluble vitamins, especially vitamins A and E, are then stored in body </a:t>
            </a:r>
            <a:r>
              <a:rPr lang="en-US" sz="2800" dirty="0" smtClean="0"/>
              <a:t>tissues, i.e. liver and adipose tissue.</a:t>
            </a:r>
          </a:p>
          <a:p>
            <a:pPr marL="114300" indent="0">
              <a:buNone/>
            </a:pPr>
            <a:endParaRPr lang="en-GB" sz="2800" dirty="0" smtClean="0"/>
          </a:p>
          <a:p>
            <a:pPr marL="114300" indent="0">
              <a:buNone/>
            </a:pPr>
            <a:endParaRPr lang="en-US" sz="2800" dirty="0"/>
          </a:p>
        </p:txBody>
      </p:sp>
    </p:spTree>
    <p:extLst>
      <p:ext uri="{BB962C8B-B14F-4D97-AF65-F5344CB8AC3E}">
        <p14:creationId xmlns:p14="http://schemas.microsoft.com/office/powerpoint/2010/main" val="2388922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Fat soluble vitamins: A, D, E, K</a:t>
            </a:r>
            <a:endParaRPr lang="en-US" dirty="0"/>
          </a:p>
        </p:txBody>
      </p:sp>
      <p:sp>
        <p:nvSpPr>
          <p:cNvPr id="3" name="Content Placeholder 2"/>
          <p:cNvSpPr>
            <a:spLocks noGrp="1"/>
          </p:cNvSpPr>
          <p:nvPr>
            <p:ph idx="1"/>
          </p:nvPr>
        </p:nvSpPr>
        <p:spPr/>
        <p:txBody>
          <a:bodyPr>
            <a:normAutofit fontScale="85000" lnSpcReduction="20000"/>
          </a:bodyPr>
          <a:lstStyle/>
          <a:p>
            <a:r>
              <a:rPr lang="en-US" sz="2800" dirty="0"/>
              <a:t>Fat soluble vitamins, once they have been stored in tissues in the body, tend to remain there. </a:t>
            </a:r>
            <a:endParaRPr lang="en-US" sz="2800" dirty="0" smtClean="0"/>
          </a:p>
          <a:p>
            <a:endParaRPr lang="en-US" sz="2800" dirty="0"/>
          </a:p>
          <a:p>
            <a:r>
              <a:rPr lang="en-US" sz="2800" dirty="0" smtClean="0"/>
              <a:t>This </a:t>
            </a:r>
            <a:r>
              <a:rPr lang="en-US" sz="2800" dirty="0"/>
              <a:t>means that if a person takes in too much of a fat soluble vitamin, over time they can have too much of that vitamin present in their body, a potentially dangerous condition called </a:t>
            </a:r>
            <a:r>
              <a:rPr lang="en-US" sz="2800" dirty="0" err="1" smtClean="0"/>
              <a:t>hypervitaminosis</a:t>
            </a:r>
            <a:r>
              <a:rPr lang="en-US" sz="2800" dirty="0" smtClean="0"/>
              <a:t>.</a:t>
            </a:r>
            <a:endParaRPr lang="en-US" sz="2800" dirty="0"/>
          </a:p>
        </p:txBody>
      </p:sp>
    </p:spTree>
    <p:extLst>
      <p:ext uri="{BB962C8B-B14F-4D97-AF65-F5344CB8AC3E}">
        <p14:creationId xmlns:p14="http://schemas.microsoft.com/office/powerpoint/2010/main" val="2919211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Fat soluble vitamins: A, D, E, K</a:t>
            </a:r>
            <a:endParaRPr lang="en-US" dirty="0"/>
          </a:p>
        </p:txBody>
      </p:sp>
      <p:sp>
        <p:nvSpPr>
          <p:cNvPr id="3" name="Content Placeholder 2"/>
          <p:cNvSpPr>
            <a:spLocks noGrp="1"/>
          </p:cNvSpPr>
          <p:nvPr>
            <p:ph idx="1"/>
          </p:nvPr>
        </p:nvSpPr>
        <p:spPr/>
        <p:txBody>
          <a:bodyPr>
            <a:normAutofit fontScale="77500" lnSpcReduction="20000"/>
          </a:bodyPr>
          <a:lstStyle/>
          <a:p>
            <a:r>
              <a:rPr lang="en-US" sz="2800" dirty="0" smtClean="0"/>
              <a:t>Individuals </a:t>
            </a:r>
            <a:r>
              <a:rPr lang="en-US" sz="2800" dirty="0"/>
              <a:t>can be also be deficient in the fat soluble vitamins if their fat intake is too low or if their fat absorption is </a:t>
            </a:r>
            <a:r>
              <a:rPr lang="en-US" sz="2800" dirty="0" smtClean="0"/>
              <a:t>compromised</a:t>
            </a:r>
          </a:p>
          <a:p>
            <a:endParaRPr lang="en-US" sz="2800" dirty="0"/>
          </a:p>
          <a:p>
            <a:r>
              <a:rPr lang="en-US" sz="2800" dirty="0"/>
              <a:t>F</a:t>
            </a:r>
            <a:r>
              <a:rPr lang="en-US" sz="2800" dirty="0" smtClean="0"/>
              <a:t>or </a:t>
            </a:r>
            <a:r>
              <a:rPr lang="en-US" sz="2800" dirty="0"/>
              <a:t>example, by certain drugs (that interfere with the absorption of fat from the intestine) or by certain diseases such as cystic fibrosis (in which there is a deficiency of enzymes from the pancreas which similarly interferes with the absorption of fat from the intestine). </a:t>
            </a:r>
          </a:p>
        </p:txBody>
      </p:sp>
    </p:spTree>
    <p:extLst>
      <p:ext uri="{BB962C8B-B14F-4D97-AF65-F5344CB8AC3E}">
        <p14:creationId xmlns:p14="http://schemas.microsoft.com/office/powerpoint/2010/main" val="3596011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 B Vitamins</a:t>
            </a:r>
            <a:endParaRPr lang="en-US" dirty="0"/>
          </a:p>
        </p:txBody>
      </p:sp>
      <p:sp>
        <p:nvSpPr>
          <p:cNvPr id="3" name="Content Placeholder 2"/>
          <p:cNvSpPr>
            <a:spLocks noGrp="1"/>
          </p:cNvSpPr>
          <p:nvPr>
            <p:ph idx="1"/>
          </p:nvPr>
        </p:nvSpPr>
        <p:spPr/>
        <p:txBody>
          <a:bodyPr>
            <a:normAutofit fontScale="92500" lnSpcReduction="10000"/>
          </a:bodyPr>
          <a:lstStyle/>
          <a:p>
            <a:r>
              <a:rPr lang="en-US" sz="2800" dirty="0" smtClean="0"/>
              <a:t>Thiamin </a:t>
            </a:r>
          </a:p>
          <a:p>
            <a:r>
              <a:rPr lang="en-US" sz="2800" dirty="0" smtClean="0"/>
              <a:t>Riboflavin </a:t>
            </a:r>
          </a:p>
          <a:p>
            <a:r>
              <a:rPr lang="en-US" sz="2800" dirty="0" smtClean="0"/>
              <a:t>Niacin </a:t>
            </a:r>
          </a:p>
          <a:p>
            <a:r>
              <a:rPr lang="en-US" sz="2800" dirty="0" smtClean="0"/>
              <a:t>Pantothenic acid</a:t>
            </a:r>
          </a:p>
          <a:p>
            <a:r>
              <a:rPr lang="en-US" sz="2800" dirty="0" smtClean="0"/>
              <a:t>Biotin</a:t>
            </a:r>
          </a:p>
          <a:p>
            <a:r>
              <a:rPr lang="en-US" sz="2800" dirty="0" err="1" smtClean="0"/>
              <a:t>Folate</a:t>
            </a:r>
            <a:endParaRPr lang="en-US" sz="2800" dirty="0" smtClean="0"/>
          </a:p>
          <a:p>
            <a:r>
              <a:rPr lang="en-US" sz="2800" dirty="0" smtClean="0"/>
              <a:t>Vitamin B6</a:t>
            </a:r>
          </a:p>
          <a:p>
            <a:r>
              <a:rPr lang="en-US" sz="2800" dirty="0" smtClean="0"/>
              <a:t>Vitamin B12</a:t>
            </a:r>
            <a:endParaRPr lang="en-US" sz="2800" dirty="0"/>
          </a:p>
        </p:txBody>
      </p:sp>
    </p:spTree>
    <p:extLst>
      <p:ext uri="{BB962C8B-B14F-4D97-AF65-F5344CB8AC3E}">
        <p14:creationId xmlns:p14="http://schemas.microsoft.com/office/powerpoint/2010/main" val="2555324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2634336885"/>
              </p:ext>
            </p:extLst>
          </p:nvPr>
        </p:nvGraphicFramePr>
        <p:xfrm>
          <a:off x="539552" y="260648"/>
          <a:ext cx="7620000" cy="6035040"/>
        </p:xfrm>
        <a:graphic>
          <a:graphicData uri="http://schemas.openxmlformats.org/drawingml/2006/table">
            <a:tbl>
              <a:tblPr firstRow="1" bandRow="1">
                <a:tableStyleId>{5C22544A-7EE6-4342-B048-85BDC9FD1C3A}</a:tableStyleId>
              </a:tblPr>
              <a:tblGrid>
                <a:gridCol w="2540000"/>
                <a:gridCol w="2540000"/>
                <a:gridCol w="2540000"/>
              </a:tblGrid>
              <a:tr h="370840">
                <a:tc>
                  <a:txBody>
                    <a:bodyPr/>
                    <a:lstStyle/>
                    <a:p>
                      <a:endParaRPr lang="en-US" dirty="0"/>
                    </a:p>
                  </a:txBody>
                  <a:tcPr/>
                </a:tc>
                <a:tc>
                  <a:txBody>
                    <a:bodyPr/>
                    <a:lstStyle/>
                    <a:p>
                      <a:r>
                        <a:rPr lang="en-US" dirty="0" smtClean="0"/>
                        <a:t>Water soluble</a:t>
                      </a:r>
                      <a:r>
                        <a:rPr lang="en-US" baseline="0" dirty="0" smtClean="0"/>
                        <a:t> vitamins:-</a:t>
                      </a:r>
                    </a:p>
                    <a:p>
                      <a:r>
                        <a:rPr lang="en-US" dirty="0" smtClean="0"/>
                        <a:t>B vitamins &amp; vitamin C</a:t>
                      </a:r>
                      <a:endParaRPr lang="en-US" dirty="0"/>
                    </a:p>
                  </a:txBody>
                  <a:tcPr/>
                </a:tc>
                <a:tc>
                  <a:txBody>
                    <a:bodyPr/>
                    <a:lstStyle/>
                    <a:p>
                      <a:r>
                        <a:rPr lang="en-US" dirty="0" smtClean="0"/>
                        <a:t>Fat soluble</a:t>
                      </a:r>
                      <a:r>
                        <a:rPr lang="en-US" baseline="0" dirty="0" smtClean="0"/>
                        <a:t> vitamins</a:t>
                      </a:r>
                    </a:p>
                    <a:p>
                      <a:r>
                        <a:rPr lang="en-US" baseline="0" dirty="0" smtClean="0"/>
                        <a:t>A, D, E, K</a:t>
                      </a:r>
                      <a:endParaRPr lang="en-US" dirty="0"/>
                    </a:p>
                  </a:txBody>
                  <a:tcPr/>
                </a:tc>
              </a:tr>
              <a:tr h="370840">
                <a:tc>
                  <a:txBody>
                    <a:bodyPr/>
                    <a:lstStyle/>
                    <a:p>
                      <a:r>
                        <a:rPr lang="en-US" dirty="0" smtClean="0"/>
                        <a:t>Absorption</a:t>
                      </a:r>
                      <a:endParaRPr lang="en-US" dirty="0"/>
                    </a:p>
                  </a:txBody>
                  <a:tcPr/>
                </a:tc>
                <a:tc>
                  <a:txBody>
                    <a:bodyPr/>
                    <a:lstStyle/>
                    <a:p>
                      <a:r>
                        <a:rPr lang="en-US" dirty="0" smtClean="0"/>
                        <a:t>Directly into the blood</a:t>
                      </a:r>
                      <a:endParaRPr lang="en-US" dirty="0"/>
                    </a:p>
                  </a:txBody>
                  <a:tcPr/>
                </a:tc>
                <a:tc>
                  <a:txBody>
                    <a:bodyPr/>
                    <a:lstStyle/>
                    <a:p>
                      <a:r>
                        <a:rPr lang="en-US" dirty="0" smtClean="0"/>
                        <a:t>First into the lymph, then the blood</a:t>
                      </a:r>
                      <a:endParaRPr lang="en-US" dirty="0"/>
                    </a:p>
                  </a:txBody>
                  <a:tcPr/>
                </a:tc>
              </a:tr>
              <a:tr h="370840">
                <a:tc>
                  <a:txBody>
                    <a:bodyPr/>
                    <a:lstStyle/>
                    <a:p>
                      <a:r>
                        <a:rPr lang="en-US" dirty="0" smtClean="0"/>
                        <a:t>Transport</a:t>
                      </a:r>
                      <a:endParaRPr lang="en-US" dirty="0"/>
                    </a:p>
                  </a:txBody>
                  <a:tcPr/>
                </a:tc>
                <a:tc>
                  <a:txBody>
                    <a:bodyPr/>
                    <a:lstStyle/>
                    <a:p>
                      <a:r>
                        <a:rPr lang="en-US" dirty="0" smtClean="0"/>
                        <a:t>Travel freely</a:t>
                      </a:r>
                      <a:endParaRPr lang="en-US" dirty="0"/>
                    </a:p>
                  </a:txBody>
                  <a:tcPr/>
                </a:tc>
                <a:tc>
                  <a:txBody>
                    <a:bodyPr/>
                    <a:lstStyle/>
                    <a:p>
                      <a:r>
                        <a:rPr lang="en-US" dirty="0" smtClean="0"/>
                        <a:t>Many require protein carriers</a:t>
                      </a:r>
                      <a:endParaRPr lang="en-US" dirty="0"/>
                    </a:p>
                  </a:txBody>
                  <a:tcPr/>
                </a:tc>
              </a:tr>
              <a:tr h="370840">
                <a:tc>
                  <a:txBody>
                    <a:bodyPr/>
                    <a:lstStyle/>
                    <a:p>
                      <a:r>
                        <a:rPr lang="en-US" dirty="0" smtClean="0"/>
                        <a:t>Storage</a:t>
                      </a:r>
                      <a:endParaRPr lang="en-US" dirty="0"/>
                    </a:p>
                  </a:txBody>
                  <a:tcPr/>
                </a:tc>
                <a:tc>
                  <a:txBody>
                    <a:bodyPr/>
                    <a:lstStyle/>
                    <a:p>
                      <a:r>
                        <a:rPr lang="en-US" dirty="0" smtClean="0"/>
                        <a:t>Freely circulate in water-filled parts of body</a:t>
                      </a:r>
                      <a:endParaRPr lang="en-US" dirty="0"/>
                    </a:p>
                  </a:txBody>
                  <a:tcPr/>
                </a:tc>
                <a:tc>
                  <a:txBody>
                    <a:bodyPr/>
                    <a:lstStyle/>
                    <a:p>
                      <a:r>
                        <a:rPr lang="en-US" dirty="0" smtClean="0"/>
                        <a:t>Trapped in cells associated with fat</a:t>
                      </a:r>
                      <a:endParaRPr lang="en-US" dirty="0"/>
                    </a:p>
                  </a:txBody>
                  <a:tcPr/>
                </a:tc>
              </a:tr>
              <a:tr h="370840">
                <a:tc>
                  <a:txBody>
                    <a:bodyPr/>
                    <a:lstStyle/>
                    <a:p>
                      <a:r>
                        <a:rPr lang="en-US" dirty="0" smtClean="0"/>
                        <a:t>Excretion</a:t>
                      </a:r>
                      <a:endParaRPr lang="en-US" dirty="0"/>
                    </a:p>
                  </a:txBody>
                  <a:tcPr/>
                </a:tc>
                <a:tc>
                  <a:txBody>
                    <a:bodyPr/>
                    <a:lstStyle/>
                    <a:p>
                      <a:r>
                        <a:rPr lang="en-US" dirty="0" smtClean="0"/>
                        <a:t>Kidneys detect &amp; remove</a:t>
                      </a:r>
                      <a:r>
                        <a:rPr lang="en-US" baseline="0" dirty="0" smtClean="0"/>
                        <a:t> excess in urine</a:t>
                      </a:r>
                      <a:endParaRPr lang="en-US" dirty="0"/>
                    </a:p>
                  </a:txBody>
                  <a:tcPr/>
                </a:tc>
                <a:tc>
                  <a:txBody>
                    <a:bodyPr/>
                    <a:lstStyle/>
                    <a:p>
                      <a:r>
                        <a:rPr lang="en-US" dirty="0" smtClean="0"/>
                        <a:t>Less readily excreted, tend to remain in fat storage sites</a:t>
                      </a:r>
                      <a:endParaRPr lang="en-US" dirty="0"/>
                    </a:p>
                  </a:txBody>
                  <a:tcPr/>
                </a:tc>
              </a:tr>
              <a:tr h="370840">
                <a:tc>
                  <a:txBody>
                    <a:bodyPr/>
                    <a:lstStyle/>
                    <a:p>
                      <a:r>
                        <a:rPr lang="en-US" dirty="0" smtClean="0"/>
                        <a:t>Toxicity</a:t>
                      </a:r>
                      <a:endParaRPr lang="en-US" dirty="0"/>
                    </a:p>
                  </a:txBody>
                  <a:tcPr/>
                </a:tc>
                <a:tc>
                  <a:txBody>
                    <a:bodyPr/>
                    <a:lstStyle/>
                    <a:p>
                      <a:r>
                        <a:rPr lang="en-US" dirty="0" smtClean="0"/>
                        <a:t>Possible to reach toxic levels when mega doses consumed from supplements</a:t>
                      </a:r>
                      <a:endParaRPr lang="en-US" dirty="0"/>
                    </a:p>
                  </a:txBody>
                  <a:tcPr/>
                </a:tc>
                <a:tc>
                  <a:txBody>
                    <a:bodyPr/>
                    <a:lstStyle/>
                    <a:p>
                      <a:r>
                        <a:rPr lang="en-US" dirty="0" smtClean="0"/>
                        <a:t>Likely to reach toxic</a:t>
                      </a:r>
                      <a:r>
                        <a:rPr lang="en-US" baseline="0" dirty="0" smtClean="0"/>
                        <a:t> levels when mega doses consumed from supplements</a:t>
                      </a:r>
                      <a:endParaRPr lang="en-US" dirty="0"/>
                    </a:p>
                  </a:txBody>
                  <a:tcPr/>
                </a:tc>
              </a:tr>
            </a:tbl>
          </a:graphicData>
        </a:graphic>
      </p:graphicFrame>
      <p:sp>
        <p:nvSpPr>
          <p:cNvPr id="5" name="TextBox 4"/>
          <p:cNvSpPr txBox="1"/>
          <p:nvPr/>
        </p:nvSpPr>
        <p:spPr>
          <a:xfrm>
            <a:off x="323528" y="6410890"/>
            <a:ext cx="7776864" cy="369332"/>
          </a:xfrm>
          <a:prstGeom prst="rect">
            <a:avLst/>
          </a:prstGeom>
          <a:noFill/>
        </p:spPr>
        <p:txBody>
          <a:bodyPr wrap="square" rtlCol="0">
            <a:spAutoFit/>
          </a:bodyPr>
          <a:lstStyle/>
          <a:p>
            <a:r>
              <a:rPr lang="en-US" dirty="0" smtClean="0"/>
              <a:t>Whitney &amp; </a:t>
            </a:r>
            <a:r>
              <a:rPr lang="en-US" dirty="0" err="1" smtClean="0"/>
              <a:t>Rolfes</a:t>
            </a:r>
            <a:r>
              <a:rPr lang="en-US" dirty="0" smtClean="0"/>
              <a:t> (1999)</a:t>
            </a:r>
            <a:endParaRPr lang="en-US" dirty="0"/>
          </a:p>
        </p:txBody>
      </p:sp>
    </p:spTree>
    <p:extLst>
      <p:ext uri="{BB962C8B-B14F-4D97-AF65-F5344CB8AC3E}">
        <p14:creationId xmlns:p14="http://schemas.microsoft.com/office/powerpoint/2010/main" val="983191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Vitamins</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Vitamins differ from macronutrients in the following ways:-</a:t>
            </a:r>
          </a:p>
          <a:p>
            <a:pPr marL="114300" indent="0">
              <a:buNone/>
            </a:pPr>
            <a:endParaRPr lang="en-GB" sz="2800" dirty="0" smtClean="0"/>
          </a:p>
          <a:p>
            <a:r>
              <a:rPr lang="en-GB" sz="2800" u="sng" dirty="0" smtClean="0"/>
              <a:t>Structure</a:t>
            </a:r>
            <a:r>
              <a:rPr lang="en-GB" sz="2800" dirty="0" smtClean="0"/>
              <a:t>: Vitamins are individual units, they are not linked in long chains.</a:t>
            </a:r>
          </a:p>
          <a:p>
            <a:pPr marL="114300" indent="0">
              <a:buNone/>
            </a:pPr>
            <a:endParaRPr lang="en-GB" sz="2800" dirty="0" smtClean="0"/>
          </a:p>
          <a:p>
            <a:r>
              <a:rPr lang="en-GB" sz="2800" u="sng" dirty="0" smtClean="0"/>
              <a:t>Function</a:t>
            </a:r>
            <a:r>
              <a:rPr lang="en-GB" sz="2800" dirty="0" smtClean="0"/>
              <a:t>: Vitamins do not yield energy when broken down, they assist the enzymes that release energy from carbohydrates, fats and proteins.</a:t>
            </a:r>
            <a:endParaRPr lang="en-GB" sz="2800" dirty="0"/>
          </a:p>
        </p:txBody>
      </p:sp>
    </p:spTree>
    <p:extLst>
      <p:ext uri="{BB962C8B-B14F-4D97-AF65-F5344CB8AC3E}">
        <p14:creationId xmlns:p14="http://schemas.microsoft.com/office/powerpoint/2010/main" val="2721727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Bioavailability of Vitamins</a:t>
            </a:r>
            <a:endParaRPr lang="en-GB" dirty="0"/>
          </a:p>
        </p:txBody>
      </p:sp>
      <p:sp>
        <p:nvSpPr>
          <p:cNvPr id="3" name="Content Placeholder 2"/>
          <p:cNvSpPr>
            <a:spLocks noGrp="1"/>
          </p:cNvSpPr>
          <p:nvPr>
            <p:ph idx="1"/>
          </p:nvPr>
        </p:nvSpPr>
        <p:spPr/>
        <p:txBody>
          <a:bodyPr>
            <a:normAutofit lnSpcReduction="10000"/>
          </a:bodyPr>
          <a:lstStyle/>
          <a:p>
            <a:pPr marL="68580" indent="0">
              <a:buNone/>
            </a:pPr>
            <a:r>
              <a:rPr lang="en-GB" sz="2800" dirty="0" smtClean="0"/>
              <a:t>The availability of vitamins from foods depends on two factors:</a:t>
            </a:r>
          </a:p>
          <a:p>
            <a:pPr marL="114300" indent="0">
              <a:buNone/>
            </a:pPr>
            <a:endParaRPr lang="en-GB" sz="2800" dirty="0" smtClean="0"/>
          </a:p>
          <a:p>
            <a:r>
              <a:rPr lang="en-GB" sz="2800" dirty="0"/>
              <a:t>t</a:t>
            </a:r>
            <a:r>
              <a:rPr lang="en-GB" sz="2800" dirty="0" smtClean="0"/>
              <a:t>he quantity provided by a food</a:t>
            </a:r>
          </a:p>
          <a:p>
            <a:endParaRPr lang="en-GB" sz="2800" dirty="0" smtClean="0"/>
          </a:p>
          <a:p>
            <a:r>
              <a:rPr lang="en-GB" sz="2800" dirty="0"/>
              <a:t>t</a:t>
            </a:r>
            <a:r>
              <a:rPr lang="en-GB" sz="2800" dirty="0" smtClean="0"/>
              <a:t>he amount absorbed and used by the body (the vitamin’s bioavailability)</a:t>
            </a:r>
          </a:p>
          <a:p>
            <a:endParaRPr lang="en-GB" sz="2800" dirty="0"/>
          </a:p>
          <a:p>
            <a:endParaRPr lang="en-GB" sz="2800" dirty="0"/>
          </a:p>
        </p:txBody>
      </p:sp>
    </p:spTree>
    <p:extLst>
      <p:ext uri="{BB962C8B-B14F-4D97-AF65-F5344CB8AC3E}">
        <p14:creationId xmlns:p14="http://schemas.microsoft.com/office/powerpoint/2010/main" val="2333204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476672"/>
            <a:ext cx="7024744" cy="1143000"/>
          </a:xfrm>
        </p:spPr>
        <p:txBody>
          <a:bodyPr/>
          <a:lstStyle/>
          <a:p>
            <a:r>
              <a:rPr lang="en-GB" dirty="0" smtClean="0"/>
              <a:t>Bioavailability of Vitamins</a:t>
            </a:r>
            <a:endParaRPr lang="en-GB" dirty="0"/>
          </a:p>
        </p:txBody>
      </p:sp>
      <p:sp>
        <p:nvSpPr>
          <p:cNvPr id="3" name="Content Placeholder 2"/>
          <p:cNvSpPr>
            <a:spLocks noGrp="1"/>
          </p:cNvSpPr>
          <p:nvPr>
            <p:ph idx="1"/>
          </p:nvPr>
        </p:nvSpPr>
        <p:spPr>
          <a:xfrm>
            <a:off x="971600" y="1700808"/>
            <a:ext cx="6777317" cy="3508977"/>
          </a:xfrm>
        </p:spPr>
        <p:txBody>
          <a:bodyPr>
            <a:noAutofit/>
          </a:bodyPr>
          <a:lstStyle/>
          <a:p>
            <a:pPr marL="114300" indent="0">
              <a:buNone/>
            </a:pPr>
            <a:r>
              <a:rPr lang="en-GB" sz="2000" dirty="0" smtClean="0"/>
              <a:t>Determining the bioavailability of a vitamin depends on many factors, including</a:t>
            </a:r>
            <a:r>
              <a:rPr lang="en-GB" sz="2000" dirty="0"/>
              <a:t>:</a:t>
            </a:r>
          </a:p>
          <a:p>
            <a:r>
              <a:rPr lang="en-GB" sz="2000" dirty="0" smtClean="0"/>
              <a:t>Efficiency of digestion &amp; time of transit through the GI tract.</a:t>
            </a:r>
          </a:p>
          <a:p>
            <a:r>
              <a:rPr lang="en-GB" sz="2000" dirty="0" smtClean="0"/>
              <a:t>Previous nutrient intake and nutritional status.</a:t>
            </a:r>
          </a:p>
          <a:p>
            <a:r>
              <a:rPr lang="en-GB" sz="2000" dirty="0" smtClean="0"/>
              <a:t>Other foods consumed at the same time.</a:t>
            </a:r>
          </a:p>
          <a:p>
            <a:r>
              <a:rPr lang="en-GB" sz="2000" dirty="0" smtClean="0"/>
              <a:t>Method of food preparation (raw, cooked, processed).</a:t>
            </a:r>
          </a:p>
          <a:p>
            <a:r>
              <a:rPr lang="en-GB" sz="2000" dirty="0" smtClean="0"/>
              <a:t>Source of the nutrient (synthetic, fortified, or naturally occurring).</a:t>
            </a:r>
          </a:p>
          <a:p>
            <a:endParaRPr lang="en-GB" sz="2000" dirty="0"/>
          </a:p>
          <a:p>
            <a:r>
              <a:rPr lang="en-GB" sz="2000" b="1" dirty="0" smtClean="0"/>
              <a:t>Experts consider these factors when estimating recommended intakes.</a:t>
            </a:r>
          </a:p>
        </p:txBody>
      </p:sp>
    </p:spTree>
    <p:extLst>
      <p:ext uri="{BB962C8B-B14F-4D97-AF65-F5344CB8AC3E}">
        <p14:creationId xmlns:p14="http://schemas.microsoft.com/office/powerpoint/2010/main" val="2439788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Vitamins</a:t>
            </a:r>
            <a:endParaRPr lang="en-GB" dirty="0"/>
          </a:p>
        </p:txBody>
      </p:sp>
      <p:sp>
        <p:nvSpPr>
          <p:cNvPr id="3" name="Content Placeholder 2"/>
          <p:cNvSpPr>
            <a:spLocks noGrp="1"/>
          </p:cNvSpPr>
          <p:nvPr>
            <p:ph idx="1"/>
          </p:nvPr>
        </p:nvSpPr>
        <p:spPr/>
        <p:txBody>
          <a:bodyPr>
            <a:normAutofit/>
          </a:bodyPr>
          <a:lstStyle/>
          <a:p>
            <a:endParaRPr lang="en-GB" sz="2800" u="sng" dirty="0"/>
          </a:p>
          <a:p>
            <a:r>
              <a:rPr lang="en-GB" sz="2800" dirty="0" smtClean="0"/>
              <a:t>Vitamins often work together to get their jobs done, so a deficiency of just one can cause profound health problems.</a:t>
            </a:r>
            <a:endParaRPr lang="en-GB" sz="2800" dirty="0"/>
          </a:p>
        </p:txBody>
      </p:sp>
    </p:spTree>
    <p:extLst>
      <p:ext uri="{BB962C8B-B14F-4D97-AF65-F5344CB8AC3E}">
        <p14:creationId xmlns:p14="http://schemas.microsoft.com/office/powerpoint/2010/main" val="772741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7024744" cy="1143000"/>
          </a:xfrm>
        </p:spPr>
        <p:txBody>
          <a:bodyPr/>
          <a:lstStyle/>
          <a:p>
            <a:r>
              <a:rPr lang="en-GB" dirty="0" smtClean="0"/>
              <a:t>Major roles of vitamins</a:t>
            </a:r>
            <a:endParaRPr lang="en-GB" dirty="0"/>
          </a:p>
        </p:txBody>
      </p:sp>
      <p:pic>
        <p:nvPicPr>
          <p:cNvPr id="1026" name="Picture 2" descr="C:\Users\Nola\AppData\Local\Microsoft\Windows\Temporary Internet Files\Content.IE5\S9O1Y27X\MP900385789[1].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2175706"/>
            <a:ext cx="1584176" cy="178650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Nola\AppData\Local\Microsoft\Windows\Temporary Internet Files\Content.IE5\NJIZ2AX5\MC90043880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2059748"/>
            <a:ext cx="2304256" cy="12961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Nola\AppData\Local\Microsoft\Windows\Temporary Internet Files\Content.IE5\S9O1Y27X\MP90040670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68" y="5013176"/>
            <a:ext cx="1872208" cy="1498637"/>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Nola\AppData\Local\Microsoft\Windows\Temporary Internet Files\Content.IE5\S9O1Y27X\MC900436917[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1008" y="4509120"/>
            <a:ext cx="1828572" cy="182857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http://t3.gstatic.com/images?q=tbn:ANd9GcQvUHC8jaHAzRt__rqMyI5mSfGiCh81wmJodTHACVwcs6454So6tw"/>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5856" y="3430635"/>
            <a:ext cx="1728192" cy="13127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457265" y="1340768"/>
            <a:ext cx="2088232" cy="646331"/>
          </a:xfrm>
          <a:prstGeom prst="rect">
            <a:avLst/>
          </a:prstGeom>
          <a:noFill/>
        </p:spPr>
        <p:txBody>
          <a:bodyPr wrap="square" rtlCol="0">
            <a:spAutoFit/>
          </a:bodyPr>
          <a:lstStyle/>
          <a:p>
            <a:r>
              <a:rPr lang="en-GB" dirty="0" smtClean="0"/>
              <a:t>Blood clotting</a:t>
            </a:r>
          </a:p>
          <a:p>
            <a:r>
              <a:rPr lang="en-GB" dirty="0" smtClean="0"/>
              <a:t>Vitamin K</a:t>
            </a:r>
            <a:endParaRPr lang="en-GB" dirty="0"/>
          </a:p>
        </p:txBody>
      </p:sp>
      <p:sp>
        <p:nvSpPr>
          <p:cNvPr id="5" name="TextBox 4"/>
          <p:cNvSpPr txBox="1"/>
          <p:nvPr/>
        </p:nvSpPr>
        <p:spPr>
          <a:xfrm>
            <a:off x="668582" y="1482536"/>
            <a:ext cx="1728192" cy="584775"/>
          </a:xfrm>
          <a:prstGeom prst="rect">
            <a:avLst/>
          </a:prstGeom>
          <a:noFill/>
        </p:spPr>
        <p:txBody>
          <a:bodyPr wrap="square" rtlCol="0">
            <a:spAutoFit/>
          </a:bodyPr>
          <a:lstStyle/>
          <a:p>
            <a:r>
              <a:rPr lang="en-GB" sz="1600" dirty="0" smtClean="0"/>
              <a:t>Bone health</a:t>
            </a:r>
          </a:p>
          <a:p>
            <a:r>
              <a:rPr lang="en-GB" sz="1600" dirty="0" smtClean="0"/>
              <a:t>Vitamins D &amp; K</a:t>
            </a:r>
            <a:endParaRPr lang="en-GB" sz="1600" dirty="0"/>
          </a:p>
        </p:txBody>
      </p:sp>
      <p:sp>
        <p:nvSpPr>
          <p:cNvPr id="6" name="TextBox 5"/>
          <p:cNvSpPr txBox="1"/>
          <p:nvPr/>
        </p:nvSpPr>
        <p:spPr>
          <a:xfrm>
            <a:off x="3259623" y="2432562"/>
            <a:ext cx="1584176" cy="923330"/>
          </a:xfrm>
          <a:prstGeom prst="rect">
            <a:avLst/>
          </a:prstGeom>
          <a:noFill/>
        </p:spPr>
        <p:txBody>
          <a:bodyPr wrap="square" rtlCol="0">
            <a:spAutoFit/>
          </a:bodyPr>
          <a:lstStyle/>
          <a:p>
            <a:r>
              <a:rPr lang="en-GB" dirty="0" smtClean="0"/>
              <a:t>Coenzymes</a:t>
            </a:r>
          </a:p>
          <a:p>
            <a:r>
              <a:rPr lang="en-GB" dirty="0" smtClean="0"/>
              <a:t>The 8 B-vitamins</a:t>
            </a:r>
            <a:endParaRPr lang="en-GB" dirty="0"/>
          </a:p>
        </p:txBody>
      </p:sp>
      <p:sp>
        <p:nvSpPr>
          <p:cNvPr id="7" name="TextBox 6"/>
          <p:cNvSpPr txBox="1"/>
          <p:nvPr/>
        </p:nvSpPr>
        <p:spPr>
          <a:xfrm>
            <a:off x="5817305" y="4078813"/>
            <a:ext cx="1728192" cy="646331"/>
          </a:xfrm>
          <a:prstGeom prst="rect">
            <a:avLst/>
          </a:prstGeom>
          <a:noFill/>
        </p:spPr>
        <p:txBody>
          <a:bodyPr wrap="square" rtlCol="0">
            <a:spAutoFit/>
          </a:bodyPr>
          <a:lstStyle/>
          <a:p>
            <a:r>
              <a:rPr lang="en-GB" dirty="0" smtClean="0"/>
              <a:t>Antioxidants</a:t>
            </a:r>
          </a:p>
          <a:p>
            <a:r>
              <a:rPr lang="en-GB" dirty="0" smtClean="0"/>
              <a:t>Vitamins E &amp; C</a:t>
            </a:r>
            <a:endParaRPr lang="en-GB" dirty="0"/>
          </a:p>
        </p:txBody>
      </p:sp>
      <p:sp>
        <p:nvSpPr>
          <p:cNvPr id="8" name="TextBox 7"/>
          <p:cNvSpPr txBox="1"/>
          <p:nvPr/>
        </p:nvSpPr>
        <p:spPr>
          <a:xfrm>
            <a:off x="683568" y="4185954"/>
            <a:ext cx="1872208" cy="646331"/>
          </a:xfrm>
          <a:prstGeom prst="rect">
            <a:avLst/>
          </a:prstGeom>
          <a:noFill/>
        </p:spPr>
        <p:txBody>
          <a:bodyPr wrap="square" rtlCol="0">
            <a:spAutoFit/>
          </a:bodyPr>
          <a:lstStyle/>
          <a:p>
            <a:r>
              <a:rPr lang="en-GB" dirty="0" smtClean="0"/>
              <a:t>Vision</a:t>
            </a:r>
          </a:p>
          <a:p>
            <a:r>
              <a:rPr lang="en-GB" dirty="0" smtClean="0"/>
              <a:t>Vitamin A</a:t>
            </a:r>
            <a:endParaRPr lang="en-GB" dirty="0"/>
          </a:p>
        </p:txBody>
      </p:sp>
    </p:spTree>
    <p:extLst>
      <p:ext uri="{BB962C8B-B14F-4D97-AF65-F5344CB8AC3E}">
        <p14:creationId xmlns:p14="http://schemas.microsoft.com/office/powerpoint/2010/main" val="4136599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Antioxidant Vitamins</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smtClean="0"/>
              <a:t>Some carotenes, vitamin C and Vitamin E have antioxidant properties.</a:t>
            </a:r>
          </a:p>
          <a:p>
            <a:endParaRPr lang="en-GB" sz="2800" dirty="0"/>
          </a:p>
          <a:p>
            <a:r>
              <a:rPr lang="en-GB" sz="2800" dirty="0" smtClean="0"/>
              <a:t>Antioxidants can help counter the effects of reactive oxygen species (FREE RADICALS), which are produced by the body’s normal metabolic processes.</a:t>
            </a:r>
          </a:p>
          <a:p>
            <a:endParaRPr lang="en-GB" sz="2800" dirty="0"/>
          </a:p>
          <a:p>
            <a:r>
              <a:rPr lang="en-GB" sz="2800" dirty="0" smtClean="0"/>
              <a:t>If free radicals accumulate they can damage key cellular molecules such as DNA &amp; proteins</a:t>
            </a:r>
            <a:endParaRPr lang="en-GB" sz="2800" dirty="0"/>
          </a:p>
        </p:txBody>
      </p:sp>
    </p:spTree>
    <p:extLst>
      <p:ext uri="{BB962C8B-B14F-4D97-AF65-F5344CB8AC3E}">
        <p14:creationId xmlns:p14="http://schemas.microsoft.com/office/powerpoint/2010/main" val="386666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Antioxidant Vitamins</a:t>
            </a:r>
          </a:p>
        </p:txBody>
      </p:sp>
      <p:sp>
        <p:nvSpPr>
          <p:cNvPr id="3" name="Content Placeholder 2"/>
          <p:cNvSpPr>
            <a:spLocks noGrp="1"/>
          </p:cNvSpPr>
          <p:nvPr>
            <p:ph idx="1"/>
          </p:nvPr>
        </p:nvSpPr>
        <p:spPr/>
        <p:txBody>
          <a:bodyPr>
            <a:normAutofit fontScale="70000" lnSpcReduction="20000"/>
          </a:bodyPr>
          <a:lstStyle/>
          <a:p>
            <a:r>
              <a:rPr lang="en-GB" sz="2800" dirty="0" smtClean="0"/>
              <a:t>Cells which do not repair all the damage to DNA may be more prone to developing cancer.</a:t>
            </a:r>
          </a:p>
          <a:p>
            <a:endParaRPr lang="en-GB" sz="2800" dirty="0"/>
          </a:p>
          <a:p>
            <a:r>
              <a:rPr lang="en-GB" sz="2800" dirty="0" smtClean="0"/>
              <a:t>Evidence to suggest that high intakes of fruit &amp; vegetables are protective against some cancers.</a:t>
            </a:r>
          </a:p>
          <a:p>
            <a:endParaRPr lang="en-GB" sz="2800" dirty="0"/>
          </a:p>
          <a:p>
            <a:r>
              <a:rPr lang="en-GB" sz="2800" dirty="0" smtClean="0"/>
              <a:t>However, not enough evidence to identify any single component, or mixture of components, as being the active principle, nor that individual vitamins, e.g. supplements protect against the development of cancers.</a:t>
            </a:r>
          </a:p>
          <a:p>
            <a:pPr marL="2103120" lvl="8" indent="0">
              <a:buNone/>
            </a:pPr>
            <a:r>
              <a:rPr lang="en-GB" sz="2000" dirty="0" smtClean="0"/>
              <a:t>		(Food Standards Agency, 2008)</a:t>
            </a:r>
            <a:endParaRPr lang="en-GB" sz="2000" dirty="0"/>
          </a:p>
        </p:txBody>
      </p:sp>
    </p:spTree>
    <p:extLst>
      <p:ext uri="{BB962C8B-B14F-4D97-AF65-F5344CB8AC3E}">
        <p14:creationId xmlns:p14="http://schemas.microsoft.com/office/powerpoint/2010/main" val="2876567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Minerals</a:t>
            </a:r>
            <a:endParaRPr lang="en-GB" dirty="0"/>
          </a:p>
        </p:txBody>
      </p:sp>
      <p:sp>
        <p:nvSpPr>
          <p:cNvPr id="3" name="Content Placeholder 2"/>
          <p:cNvSpPr>
            <a:spLocks noGrp="1"/>
          </p:cNvSpPr>
          <p:nvPr>
            <p:ph idx="1"/>
          </p:nvPr>
        </p:nvSpPr>
        <p:spPr/>
        <p:txBody>
          <a:bodyPr>
            <a:normAutofit fontScale="92500" lnSpcReduction="20000"/>
          </a:bodyPr>
          <a:lstStyle/>
          <a:p>
            <a:r>
              <a:rPr lang="en-GB" sz="2800" dirty="0" smtClean="0"/>
              <a:t>Minerals are </a:t>
            </a:r>
            <a:r>
              <a:rPr lang="en-GB" sz="2800" b="1" dirty="0" smtClean="0"/>
              <a:t>‘inorganic’ </a:t>
            </a:r>
            <a:r>
              <a:rPr lang="en-GB" sz="2800" dirty="0" smtClean="0"/>
              <a:t>elements, i.e. atoms or ions.</a:t>
            </a:r>
          </a:p>
          <a:p>
            <a:endParaRPr lang="en-GB" sz="2800" dirty="0"/>
          </a:p>
          <a:p>
            <a:r>
              <a:rPr lang="en-GB" sz="2800" dirty="0"/>
              <a:t>Unlike vitamins, minerals cannot be destroyed by heat, air, acid or mixing.</a:t>
            </a:r>
          </a:p>
          <a:p>
            <a:endParaRPr lang="en-GB" sz="2800" dirty="0"/>
          </a:p>
          <a:p>
            <a:r>
              <a:rPr lang="en-GB" sz="2800" dirty="0"/>
              <a:t>Minerals can be lost from food only when they leach into water that is then thrown away.</a:t>
            </a:r>
          </a:p>
          <a:p>
            <a:endParaRPr lang="en-GB" sz="2800" dirty="0"/>
          </a:p>
          <a:p>
            <a:endParaRPr lang="en-GB" sz="2800" dirty="0"/>
          </a:p>
          <a:p>
            <a:endParaRPr lang="en-GB" sz="2800" dirty="0" smtClean="0"/>
          </a:p>
          <a:p>
            <a:endParaRPr lang="en-GB" sz="2800" dirty="0" smtClean="0"/>
          </a:p>
        </p:txBody>
      </p:sp>
    </p:spTree>
    <p:extLst>
      <p:ext uri="{BB962C8B-B14F-4D97-AF65-F5344CB8AC3E}">
        <p14:creationId xmlns:p14="http://schemas.microsoft.com/office/powerpoint/2010/main" val="2842762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Minerals</a:t>
            </a:r>
            <a:endParaRPr lang="en-GB" dirty="0"/>
          </a:p>
        </p:txBody>
      </p:sp>
      <p:sp>
        <p:nvSpPr>
          <p:cNvPr id="3" name="Content Placeholder 2"/>
          <p:cNvSpPr>
            <a:spLocks noGrp="1"/>
          </p:cNvSpPr>
          <p:nvPr>
            <p:ph idx="1"/>
          </p:nvPr>
        </p:nvSpPr>
        <p:spPr/>
        <p:txBody>
          <a:bodyPr>
            <a:normAutofit fontScale="85000" lnSpcReduction="10000"/>
          </a:bodyPr>
          <a:lstStyle/>
          <a:p>
            <a:r>
              <a:rPr lang="en-GB" sz="2800" u="sng" dirty="0"/>
              <a:t>Major minerals</a:t>
            </a:r>
            <a:r>
              <a:rPr lang="en-GB" sz="2800" dirty="0"/>
              <a:t>: essential mineral nutrients that are present and needed in the largest amounts in the </a:t>
            </a:r>
            <a:r>
              <a:rPr lang="en-GB" sz="2800" dirty="0" smtClean="0"/>
              <a:t>body…You need more than 100 milligrams per day.</a:t>
            </a:r>
            <a:endParaRPr lang="en-GB" sz="2800" dirty="0"/>
          </a:p>
          <a:p>
            <a:endParaRPr lang="en-GB" sz="2800" dirty="0"/>
          </a:p>
          <a:p>
            <a:r>
              <a:rPr lang="en-GB" sz="2800" u="sng" dirty="0"/>
              <a:t>Trace minerals</a:t>
            </a:r>
            <a:r>
              <a:rPr lang="en-GB" sz="2800" dirty="0"/>
              <a:t>: essential mineral nutrients that are present and needed in the smallest amounts in the </a:t>
            </a:r>
            <a:r>
              <a:rPr lang="en-GB" sz="2800" dirty="0" smtClean="0"/>
              <a:t>body…You need less than 100 milligrams per day.</a:t>
            </a:r>
            <a:endParaRPr lang="en-GB" sz="2800" dirty="0"/>
          </a:p>
          <a:p>
            <a:endParaRPr lang="en-GB" sz="2800" dirty="0"/>
          </a:p>
        </p:txBody>
      </p:sp>
    </p:spTree>
    <p:extLst>
      <p:ext uri="{BB962C8B-B14F-4D97-AF65-F5344CB8AC3E}">
        <p14:creationId xmlns:p14="http://schemas.microsoft.com/office/powerpoint/2010/main" val="1560285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92696"/>
            <a:ext cx="7024744" cy="1143000"/>
          </a:xfrm>
        </p:spPr>
        <p:txBody>
          <a:bodyPr/>
          <a:lstStyle/>
          <a:p>
            <a:r>
              <a:rPr lang="en-GB" dirty="0" smtClean="0"/>
              <a:t>Minerals</a:t>
            </a:r>
            <a:endParaRPr lang="en-GB" dirty="0"/>
          </a:p>
        </p:txBody>
      </p:sp>
      <p:sp>
        <p:nvSpPr>
          <p:cNvPr id="3" name="Content Placeholder 2"/>
          <p:cNvSpPr>
            <a:spLocks noGrp="1"/>
          </p:cNvSpPr>
          <p:nvPr>
            <p:ph idx="1"/>
          </p:nvPr>
        </p:nvSpPr>
        <p:spPr>
          <a:xfrm>
            <a:off x="1043608" y="2060848"/>
            <a:ext cx="6777317" cy="3508977"/>
          </a:xfrm>
        </p:spPr>
        <p:txBody>
          <a:bodyPr>
            <a:noAutofit/>
          </a:bodyPr>
          <a:lstStyle/>
          <a:p>
            <a:r>
              <a:rPr lang="en-GB" dirty="0" smtClean="0"/>
              <a:t>Compared with the major minerals, the total amount of each trace mineral present in our body is small.</a:t>
            </a:r>
          </a:p>
          <a:p>
            <a:endParaRPr lang="en-GB" dirty="0"/>
          </a:p>
          <a:p>
            <a:r>
              <a:rPr lang="en-GB" dirty="0" smtClean="0"/>
              <a:t>For example, your total body iron </a:t>
            </a:r>
            <a:r>
              <a:rPr lang="en-GB" b="1" dirty="0" smtClean="0"/>
              <a:t>(a trace mineral) </a:t>
            </a:r>
            <a:r>
              <a:rPr lang="en-GB" dirty="0" smtClean="0"/>
              <a:t>is 2 to 4 grams, or about the amount of iron in a small nail.</a:t>
            </a:r>
          </a:p>
          <a:p>
            <a:endParaRPr lang="en-GB" dirty="0"/>
          </a:p>
          <a:p>
            <a:r>
              <a:rPr lang="en-GB" dirty="0" smtClean="0"/>
              <a:t>Compared to calcium </a:t>
            </a:r>
            <a:r>
              <a:rPr lang="en-GB" b="1" dirty="0" smtClean="0"/>
              <a:t>(a major mineral)</a:t>
            </a:r>
            <a:r>
              <a:rPr lang="en-GB" dirty="0" smtClean="0"/>
              <a:t>, most adult bodies contain over 1000 grams. </a:t>
            </a:r>
            <a:endParaRPr lang="en-GB" dirty="0"/>
          </a:p>
        </p:txBody>
      </p:sp>
    </p:spTree>
    <p:extLst>
      <p:ext uri="{BB962C8B-B14F-4D97-AF65-F5344CB8AC3E}">
        <p14:creationId xmlns:p14="http://schemas.microsoft.com/office/powerpoint/2010/main" val="406455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6 Major Minerals</a:t>
            </a:r>
            <a:endParaRPr lang="en-US" dirty="0"/>
          </a:p>
        </p:txBody>
      </p:sp>
      <p:sp>
        <p:nvSpPr>
          <p:cNvPr id="3" name="Content Placeholder 2"/>
          <p:cNvSpPr>
            <a:spLocks noGrp="1"/>
          </p:cNvSpPr>
          <p:nvPr>
            <p:ph idx="1"/>
          </p:nvPr>
        </p:nvSpPr>
        <p:spPr/>
        <p:txBody>
          <a:bodyPr>
            <a:normAutofit/>
          </a:bodyPr>
          <a:lstStyle/>
          <a:p>
            <a:r>
              <a:rPr lang="en-US" sz="2800" dirty="0" smtClean="0"/>
              <a:t>Calcium</a:t>
            </a:r>
          </a:p>
          <a:p>
            <a:r>
              <a:rPr lang="en-US" sz="2800" dirty="0" smtClean="0"/>
              <a:t>Phosphorus</a:t>
            </a:r>
          </a:p>
          <a:p>
            <a:r>
              <a:rPr lang="en-US" sz="2800" dirty="0" smtClean="0"/>
              <a:t>Magnesium</a:t>
            </a:r>
          </a:p>
          <a:p>
            <a:r>
              <a:rPr lang="en-US" sz="2800" dirty="0" smtClean="0"/>
              <a:t>Sodium</a:t>
            </a:r>
          </a:p>
          <a:p>
            <a:r>
              <a:rPr lang="en-US" sz="2800" dirty="0" smtClean="0"/>
              <a:t>Potassium</a:t>
            </a:r>
          </a:p>
          <a:p>
            <a:r>
              <a:rPr lang="en-US" sz="2800" dirty="0" smtClean="0"/>
              <a:t>Chloride</a:t>
            </a:r>
            <a:endParaRPr lang="en-US" sz="2800" dirty="0"/>
          </a:p>
        </p:txBody>
      </p:sp>
    </p:spTree>
    <p:extLst>
      <p:ext uri="{BB962C8B-B14F-4D97-AF65-F5344CB8AC3E}">
        <p14:creationId xmlns:p14="http://schemas.microsoft.com/office/powerpoint/2010/main" val="116836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9 Trace Minerals</a:t>
            </a:r>
            <a:endParaRPr lang="en-US" dirty="0"/>
          </a:p>
        </p:txBody>
      </p:sp>
      <p:sp>
        <p:nvSpPr>
          <p:cNvPr id="3" name="Content Placeholder 2"/>
          <p:cNvSpPr>
            <a:spLocks noGrp="1"/>
          </p:cNvSpPr>
          <p:nvPr>
            <p:ph idx="1"/>
          </p:nvPr>
        </p:nvSpPr>
        <p:spPr/>
        <p:txBody>
          <a:bodyPr>
            <a:normAutofit fontScale="85000" lnSpcReduction="20000"/>
          </a:bodyPr>
          <a:lstStyle/>
          <a:p>
            <a:r>
              <a:rPr lang="en-US" sz="2800" dirty="0" smtClean="0"/>
              <a:t>Iron</a:t>
            </a:r>
          </a:p>
          <a:p>
            <a:r>
              <a:rPr lang="en-US" sz="2800" dirty="0" smtClean="0"/>
              <a:t>Zinc</a:t>
            </a:r>
          </a:p>
          <a:p>
            <a:r>
              <a:rPr lang="en-US" sz="2800" dirty="0" smtClean="0"/>
              <a:t>Copper</a:t>
            </a:r>
          </a:p>
          <a:p>
            <a:r>
              <a:rPr lang="en-US" sz="2800" dirty="0" smtClean="0"/>
              <a:t>Selenium</a:t>
            </a:r>
          </a:p>
          <a:p>
            <a:r>
              <a:rPr lang="en-US" sz="2800" dirty="0" smtClean="0"/>
              <a:t>Molybdenum</a:t>
            </a:r>
          </a:p>
          <a:p>
            <a:r>
              <a:rPr lang="en-US" sz="2800" dirty="0" smtClean="0"/>
              <a:t>Manganese</a:t>
            </a:r>
          </a:p>
          <a:p>
            <a:r>
              <a:rPr lang="en-US" sz="2800" dirty="0" smtClean="0"/>
              <a:t>Chromium</a:t>
            </a:r>
          </a:p>
          <a:p>
            <a:r>
              <a:rPr lang="en-US" sz="2800" dirty="0" smtClean="0"/>
              <a:t>Iodine</a:t>
            </a:r>
          </a:p>
          <a:p>
            <a:r>
              <a:rPr lang="en-US" sz="2800" dirty="0" smtClean="0"/>
              <a:t>Fluoride</a:t>
            </a:r>
          </a:p>
          <a:p>
            <a:endParaRPr lang="en-US" sz="2800" dirty="0"/>
          </a:p>
        </p:txBody>
      </p:sp>
    </p:spTree>
    <p:extLst>
      <p:ext uri="{BB962C8B-B14F-4D97-AF65-F5344CB8AC3E}">
        <p14:creationId xmlns:p14="http://schemas.microsoft.com/office/powerpoint/2010/main" val="2094257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Bioavailability of Minerals</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The body absorbs a smaller proportion of minerals within the GI tract compared to vitamins.</a:t>
            </a:r>
          </a:p>
          <a:p>
            <a:endParaRPr lang="en-GB" sz="2800" dirty="0"/>
          </a:p>
          <a:p>
            <a:r>
              <a:rPr lang="en-GB" sz="2800" dirty="0" smtClean="0"/>
              <a:t>In many cases, the body adjusts mineral absorption in relation to needs.</a:t>
            </a:r>
          </a:p>
          <a:p>
            <a:endParaRPr lang="en-GB" sz="2800" dirty="0"/>
          </a:p>
          <a:p>
            <a:r>
              <a:rPr lang="en-GB" sz="2800" dirty="0" smtClean="0"/>
              <a:t>For example, a calcium deficient person absorbs calcium more readily compared to a person with normal calcium levels.</a:t>
            </a:r>
            <a:endParaRPr lang="en-GB" sz="2800" dirty="0"/>
          </a:p>
        </p:txBody>
      </p:sp>
    </p:spTree>
    <p:extLst>
      <p:ext uri="{BB962C8B-B14F-4D97-AF65-F5344CB8AC3E}">
        <p14:creationId xmlns:p14="http://schemas.microsoft.com/office/powerpoint/2010/main" val="3157896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Bioavailability of Minerals</a:t>
            </a:r>
            <a:endParaRPr lang="en-US" dirty="0"/>
          </a:p>
        </p:txBody>
      </p:sp>
      <p:sp>
        <p:nvSpPr>
          <p:cNvPr id="3" name="Content Placeholder 2"/>
          <p:cNvSpPr>
            <a:spLocks noGrp="1"/>
          </p:cNvSpPr>
          <p:nvPr>
            <p:ph idx="1"/>
          </p:nvPr>
        </p:nvSpPr>
        <p:spPr/>
        <p:txBody>
          <a:bodyPr>
            <a:normAutofit fontScale="70000" lnSpcReduction="20000"/>
          </a:bodyPr>
          <a:lstStyle/>
          <a:p>
            <a:r>
              <a:rPr lang="en-US" sz="3100" dirty="0" smtClean="0"/>
              <a:t>Mega dosing with single-mineral supplements can hamper the absorption of other minerals.</a:t>
            </a:r>
          </a:p>
          <a:p>
            <a:endParaRPr lang="en-US" sz="3100" dirty="0"/>
          </a:p>
          <a:p>
            <a:r>
              <a:rPr lang="en-US" sz="3100" dirty="0" smtClean="0"/>
              <a:t>For example, minerals such as calcium, iron, zinc and magnesium all have similar chemical properties and compete for absorption.</a:t>
            </a:r>
          </a:p>
          <a:p>
            <a:endParaRPr lang="en-US" sz="3100" dirty="0"/>
          </a:p>
          <a:p>
            <a:r>
              <a:rPr lang="en-US" sz="3100" dirty="0" err="1" smtClean="0"/>
              <a:t>Fibre</a:t>
            </a:r>
            <a:r>
              <a:rPr lang="en-US" sz="3100" dirty="0" smtClean="0"/>
              <a:t> and other components of food also affect mineral bioavailability</a:t>
            </a:r>
            <a:r>
              <a:rPr lang="en-US" sz="2800" dirty="0" smtClean="0"/>
              <a:t>.</a:t>
            </a:r>
            <a:endParaRPr lang="en-US" sz="2800" dirty="0"/>
          </a:p>
        </p:txBody>
      </p:sp>
    </p:spTree>
    <p:extLst>
      <p:ext uri="{BB962C8B-B14F-4D97-AF65-F5344CB8AC3E}">
        <p14:creationId xmlns:p14="http://schemas.microsoft.com/office/powerpoint/2010/main" val="23178993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Bioavailability of Minerals</a:t>
            </a:r>
            <a:endParaRPr lang="en-US" dirty="0"/>
          </a:p>
        </p:txBody>
      </p:sp>
      <p:sp>
        <p:nvSpPr>
          <p:cNvPr id="3" name="Content Placeholder 2"/>
          <p:cNvSpPr>
            <a:spLocks noGrp="1"/>
          </p:cNvSpPr>
          <p:nvPr>
            <p:ph idx="1"/>
          </p:nvPr>
        </p:nvSpPr>
        <p:spPr/>
        <p:txBody>
          <a:bodyPr>
            <a:normAutofit fontScale="85000" lnSpcReduction="20000"/>
          </a:bodyPr>
          <a:lstStyle/>
          <a:p>
            <a:pPr marL="114300" indent="0">
              <a:buNone/>
            </a:pPr>
            <a:r>
              <a:rPr lang="en-US" sz="2800" b="1" dirty="0" smtClean="0"/>
              <a:t>High </a:t>
            </a:r>
            <a:r>
              <a:rPr lang="en-US" sz="2800" b="1" dirty="0" err="1" smtClean="0"/>
              <a:t>fibre</a:t>
            </a:r>
            <a:r>
              <a:rPr lang="en-US" sz="2800" b="1" dirty="0" smtClean="0"/>
              <a:t> </a:t>
            </a:r>
            <a:r>
              <a:rPr lang="en-US" sz="2800" dirty="0" smtClean="0"/>
              <a:t>diets reduce absorption of: </a:t>
            </a:r>
          </a:p>
          <a:p>
            <a:r>
              <a:rPr lang="en-US" sz="2800" dirty="0" smtClean="0"/>
              <a:t>Iron</a:t>
            </a:r>
          </a:p>
          <a:p>
            <a:r>
              <a:rPr lang="en-US" sz="2800" dirty="0"/>
              <a:t>C</a:t>
            </a:r>
            <a:r>
              <a:rPr lang="en-US" sz="2800" dirty="0" smtClean="0"/>
              <a:t>alcium </a:t>
            </a:r>
          </a:p>
          <a:p>
            <a:r>
              <a:rPr lang="en-US" sz="2800" dirty="0" smtClean="0"/>
              <a:t>Zinc  </a:t>
            </a:r>
          </a:p>
          <a:p>
            <a:r>
              <a:rPr lang="en-US" sz="2800" dirty="0" smtClean="0"/>
              <a:t>Magnesium</a:t>
            </a:r>
          </a:p>
          <a:p>
            <a:endParaRPr lang="en-US" sz="2800" dirty="0"/>
          </a:p>
          <a:p>
            <a:pPr marL="68580" indent="0">
              <a:buNone/>
            </a:pPr>
            <a:r>
              <a:rPr lang="en-US" sz="2800" b="1" dirty="0" err="1" smtClean="0"/>
              <a:t>Phytate</a:t>
            </a:r>
            <a:r>
              <a:rPr lang="en-US" sz="2800" dirty="0" smtClean="0"/>
              <a:t> (a phosphorus containing compound found in cereal grains) binds minerals and carries them out of the intestine unabsorbed</a:t>
            </a:r>
            <a:endParaRPr lang="en-US" sz="2800" dirty="0"/>
          </a:p>
        </p:txBody>
      </p:sp>
    </p:spTree>
    <p:extLst>
      <p:ext uri="{BB962C8B-B14F-4D97-AF65-F5344CB8AC3E}">
        <p14:creationId xmlns:p14="http://schemas.microsoft.com/office/powerpoint/2010/main" val="19759203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Bioavailability of Minerals</a:t>
            </a:r>
            <a:endParaRPr lang="en-US" dirty="0"/>
          </a:p>
        </p:txBody>
      </p:sp>
      <p:sp>
        <p:nvSpPr>
          <p:cNvPr id="3" name="Content Placeholder 2"/>
          <p:cNvSpPr>
            <a:spLocks noGrp="1"/>
          </p:cNvSpPr>
          <p:nvPr>
            <p:ph idx="1"/>
          </p:nvPr>
        </p:nvSpPr>
        <p:spPr/>
        <p:txBody>
          <a:bodyPr>
            <a:normAutofit/>
          </a:bodyPr>
          <a:lstStyle/>
          <a:p>
            <a:r>
              <a:rPr lang="en-US" sz="2800" b="1" dirty="0" smtClean="0"/>
              <a:t>Oxalate</a:t>
            </a:r>
            <a:r>
              <a:rPr lang="en-US" sz="2800" dirty="0" smtClean="0"/>
              <a:t> (an organic acid found in spinach and rhubarb) binds calcium, markedly reducing calcium absorption</a:t>
            </a:r>
            <a:endParaRPr lang="en-US" sz="2800" b="1" dirty="0"/>
          </a:p>
        </p:txBody>
      </p:sp>
    </p:spTree>
    <p:extLst>
      <p:ext uri="{BB962C8B-B14F-4D97-AF65-F5344CB8AC3E}">
        <p14:creationId xmlns:p14="http://schemas.microsoft.com/office/powerpoint/2010/main" val="3145106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Major functions of Minerals</a:t>
            </a:r>
            <a:endParaRPr lang="en-US" dirty="0"/>
          </a:p>
        </p:txBody>
      </p:sp>
      <p:sp>
        <p:nvSpPr>
          <p:cNvPr id="5" name="Content Placeholder 4"/>
          <p:cNvSpPr>
            <a:spLocks noGrp="1"/>
          </p:cNvSpPr>
          <p:nvPr>
            <p:ph idx="1"/>
          </p:nvPr>
        </p:nvSpPr>
        <p:spPr/>
        <p:txBody>
          <a:bodyPr>
            <a:normAutofit fontScale="85000" lnSpcReduction="20000"/>
          </a:bodyPr>
          <a:lstStyle/>
          <a:p>
            <a:pPr marL="68580" indent="0">
              <a:buNone/>
            </a:pPr>
            <a:r>
              <a:rPr lang="en-US" sz="2800" dirty="0" smtClean="0"/>
              <a:t>Minerals have </a:t>
            </a:r>
            <a:r>
              <a:rPr lang="en-US" sz="2800" b="1" dirty="0" smtClean="0"/>
              <a:t>three </a:t>
            </a:r>
            <a:r>
              <a:rPr lang="en-US" sz="2800" dirty="0" smtClean="0"/>
              <a:t>main functions:-</a:t>
            </a:r>
          </a:p>
          <a:p>
            <a:endParaRPr lang="en-US" sz="2800" dirty="0"/>
          </a:p>
          <a:p>
            <a:r>
              <a:rPr lang="en-US" sz="2800" dirty="0" smtClean="0"/>
              <a:t>As constituents of bones and teeth (calcium, phosphorus &amp; magnesium)</a:t>
            </a:r>
          </a:p>
          <a:p>
            <a:endParaRPr lang="en-US" sz="2800" dirty="0"/>
          </a:p>
          <a:p>
            <a:r>
              <a:rPr lang="en-US" sz="2800" dirty="0" smtClean="0"/>
              <a:t>As soluble salts which help control the composition of body fluids &amp; cells (sodium &amp; chloride in extracellular fluids, potassium, magnesium &amp; phosphorus in intracellular fluids)</a:t>
            </a:r>
            <a:endParaRPr lang="en-US" sz="2800" dirty="0"/>
          </a:p>
        </p:txBody>
      </p:sp>
    </p:spTree>
    <p:extLst>
      <p:ext uri="{BB962C8B-B14F-4D97-AF65-F5344CB8AC3E}">
        <p14:creationId xmlns:p14="http://schemas.microsoft.com/office/powerpoint/2010/main" val="964396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functions of Minerals</a:t>
            </a:r>
          </a:p>
        </p:txBody>
      </p:sp>
      <p:sp>
        <p:nvSpPr>
          <p:cNvPr id="3" name="Content Placeholder 2"/>
          <p:cNvSpPr>
            <a:spLocks noGrp="1"/>
          </p:cNvSpPr>
          <p:nvPr>
            <p:ph idx="1"/>
          </p:nvPr>
        </p:nvSpPr>
        <p:spPr/>
        <p:txBody>
          <a:bodyPr>
            <a:normAutofit/>
          </a:bodyPr>
          <a:lstStyle/>
          <a:p>
            <a:r>
              <a:rPr lang="en-US" sz="2800" dirty="0" smtClean="0"/>
              <a:t>As essential adjuncts to many enzymes and other proteins such as </a:t>
            </a:r>
            <a:r>
              <a:rPr lang="en-US" sz="2800" dirty="0" err="1" smtClean="0"/>
              <a:t>haemoglobin</a:t>
            </a:r>
            <a:r>
              <a:rPr lang="en-US" sz="2800" dirty="0" smtClean="0"/>
              <a:t>, which are necessary for the release and </a:t>
            </a:r>
            <a:r>
              <a:rPr lang="en-US" sz="2800" dirty="0" err="1" smtClean="0"/>
              <a:t>utililisation</a:t>
            </a:r>
            <a:r>
              <a:rPr lang="en-US" sz="2800" dirty="0" smtClean="0"/>
              <a:t> of energy; (Iron, phosphorus and zinc act in this way).</a:t>
            </a:r>
            <a:endParaRPr lang="en-US" sz="2800" dirty="0"/>
          </a:p>
        </p:txBody>
      </p:sp>
    </p:spTree>
    <p:extLst>
      <p:ext uri="{BB962C8B-B14F-4D97-AF65-F5344CB8AC3E}">
        <p14:creationId xmlns:p14="http://schemas.microsoft.com/office/powerpoint/2010/main" val="36078621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Reference Nutrient Intakes (RNIs) for Vitamins &amp; Minerals</a:t>
            </a:r>
            <a:endParaRPr lang="en-US" dirty="0"/>
          </a:p>
        </p:txBody>
      </p:sp>
      <p:sp>
        <p:nvSpPr>
          <p:cNvPr id="3" name="Content Placeholder 2"/>
          <p:cNvSpPr>
            <a:spLocks noGrp="1"/>
          </p:cNvSpPr>
          <p:nvPr>
            <p:ph idx="1"/>
          </p:nvPr>
        </p:nvSpPr>
        <p:spPr/>
        <p:txBody>
          <a:bodyPr>
            <a:normAutofit fontScale="77500" lnSpcReduction="20000"/>
          </a:bodyPr>
          <a:lstStyle/>
          <a:p>
            <a:r>
              <a:rPr lang="en-US" sz="2800" dirty="0" smtClean="0"/>
              <a:t>RNI is the amount of a nutrient that is enough for almost every individual, even those with high needs.</a:t>
            </a:r>
          </a:p>
          <a:p>
            <a:endParaRPr lang="en-US" sz="2800" dirty="0"/>
          </a:p>
          <a:p>
            <a:r>
              <a:rPr lang="en-US" sz="2800" dirty="0" smtClean="0"/>
              <a:t>The RNI is much higher than most people need and in practice it is very unlikely that anyone consuming this much will be deficient in that nutrient.</a:t>
            </a:r>
          </a:p>
          <a:p>
            <a:endParaRPr lang="en-US" sz="2800" dirty="0"/>
          </a:p>
          <a:p>
            <a:r>
              <a:rPr lang="en-US" sz="2800" dirty="0" smtClean="0"/>
              <a:t>SEE HANDOUT ON RNIs FOR VITAMINS &amp; MINERALS</a:t>
            </a:r>
            <a:endParaRPr lang="en-US" sz="2800" dirty="0"/>
          </a:p>
        </p:txBody>
      </p:sp>
    </p:spTree>
    <p:extLst>
      <p:ext uri="{BB962C8B-B14F-4D97-AF65-F5344CB8AC3E}">
        <p14:creationId xmlns:p14="http://schemas.microsoft.com/office/powerpoint/2010/main" val="117118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
            </a:r>
            <a:r>
              <a:rPr lang="en-GB" dirty="0" smtClean="0"/>
              <a:t>eferences</a:t>
            </a:r>
            <a:endParaRPr lang="en-GB" dirty="0"/>
          </a:p>
        </p:txBody>
      </p:sp>
      <p:sp>
        <p:nvSpPr>
          <p:cNvPr id="3" name="Content Placeholder 2"/>
          <p:cNvSpPr>
            <a:spLocks noGrp="1"/>
          </p:cNvSpPr>
          <p:nvPr>
            <p:ph idx="1"/>
          </p:nvPr>
        </p:nvSpPr>
        <p:spPr/>
        <p:txBody>
          <a:bodyPr>
            <a:normAutofit/>
          </a:bodyPr>
          <a:lstStyle/>
          <a:p>
            <a:r>
              <a:rPr lang="en-GB" sz="2800" dirty="0" smtClean="0"/>
              <a:t>Food Standards Agency (2008) </a:t>
            </a:r>
            <a:r>
              <a:rPr lang="en-GB" sz="2800" i="1" dirty="0" smtClean="0"/>
              <a:t>Manual of Nutrition </a:t>
            </a:r>
            <a:r>
              <a:rPr lang="en-GB" sz="2800" dirty="0" smtClean="0"/>
              <a:t>(Eleventh Edition) London: TSO.</a:t>
            </a:r>
          </a:p>
          <a:p>
            <a:endParaRPr lang="en-GB" sz="2800" dirty="0"/>
          </a:p>
          <a:p>
            <a:r>
              <a:rPr lang="en-GB" sz="2800" dirty="0"/>
              <a:t>Whitney, E.N. &amp; </a:t>
            </a:r>
            <a:r>
              <a:rPr lang="en-GB" sz="2800" dirty="0" err="1"/>
              <a:t>Rolfes</a:t>
            </a:r>
            <a:r>
              <a:rPr lang="en-GB" sz="2800" dirty="0"/>
              <a:t>, S.R. (1999) </a:t>
            </a:r>
            <a:r>
              <a:rPr lang="en-GB" sz="2800" i="1" dirty="0"/>
              <a:t>Understanding Nutrition</a:t>
            </a:r>
            <a:r>
              <a:rPr lang="en-GB" sz="2800" dirty="0"/>
              <a:t>. (Eighth Edition). Belmont: Wadsworth.</a:t>
            </a:r>
          </a:p>
          <a:p>
            <a:endParaRPr lang="en-GB" sz="2800" dirty="0"/>
          </a:p>
        </p:txBody>
      </p:sp>
    </p:spTree>
    <p:extLst>
      <p:ext uri="{BB962C8B-B14F-4D97-AF65-F5344CB8AC3E}">
        <p14:creationId xmlns:p14="http://schemas.microsoft.com/office/powerpoint/2010/main" val="12127744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514</TotalTime>
  <Words>1433</Words>
  <Application>Microsoft Office PowerPoint</Application>
  <PresentationFormat>On-screen Show (4:3)</PresentationFormat>
  <Paragraphs>193</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Austin</vt:lpstr>
      <vt:lpstr>Nutrition for Health</vt:lpstr>
      <vt:lpstr>Vitamins &amp; Minerals</vt:lpstr>
      <vt:lpstr>Vitamins &amp; Minerals</vt:lpstr>
      <vt:lpstr>Vitamins</vt:lpstr>
      <vt:lpstr>Vitamins</vt:lpstr>
      <vt:lpstr>Fat soluble vitamins: A, D, E, K</vt:lpstr>
      <vt:lpstr>Fat soluble vitamins: A, D, E, K</vt:lpstr>
      <vt:lpstr>Fat soluble vitamins: A, D, E, K</vt:lpstr>
      <vt:lpstr>8 B Vitamins</vt:lpstr>
      <vt:lpstr>PowerPoint Presentation</vt:lpstr>
      <vt:lpstr>Vitamins</vt:lpstr>
      <vt:lpstr>Bioavailability of Vitamins</vt:lpstr>
      <vt:lpstr>Bioavailability of Vitamins</vt:lpstr>
      <vt:lpstr>Vitamins</vt:lpstr>
      <vt:lpstr>Major roles of vitamins</vt:lpstr>
      <vt:lpstr>Antioxidant Vitamins</vt:lpstr>
      <vt:lpstr>Antioxidant Vitamins</vt:lpstr>
      <vt:lpstr>Minerals</vt:lpstr>
      <vt:lpstr>Minerals</vt:lpstr>
      <vt:lpstr>Minerals</vt:lpstr>
      <vt:lpstr>6 Major Minerals</vt:lpstr>
      <vt:lpstr>9 Trace Minerals</vt:lpstr>
      <vt:lpstr>Bioavailability of Minerals</vt:lpstr>
      <vt:lpstr>Bioavailability of Minerals</vt:lpstr>
      <vt:lpstr>Bioavailability of Minerals</vt:lpstr>
      <vt:lpstr>Bioavailability of Minerals</vt:lpstr>
      <vt:lpstr>Major functions of Minerals</vt:lpstr>
      <vt:lpstr>Major functions of Minerals</vt:lpstr>
      <vt:lpstr>Reference Nutrient Intakes (RNIs) for Vitamins &amp; Minerals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Nola</dc:creator>
  <cp:lastModifiedBy>Administrator</cp:lastModifiedBy>
  <cp:revision>42</cp:revision>
  <dcterms:created xsi:type="dcterms:W3CDTF">2012-11-01T13:36:42Z</dcterms:created>
  <dcterms:modified xsi:type="dcterms:W3CDTF">2015-11-10T16:23:01Z</dcterms:modified>
</cp:coreProperties>
</file>