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5486400" cy="3657600"/>
  <p:notesSz cx="5486400" cy="36576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2857499"/>
            <a:ext cx="5486400" cy="502919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16764" y="275081"/>
            <a:ext cx="0" cy="3088005"/>
          </a:xfrm>
          <a:custGeom>
            <a:avLst/>
            <a:gdLst/>
            <a:ahLst/>
            <a:cxnLst/>
            <a:rect l="l" t="t" r="r" b="b"/>
            <a:pathLst>
              <a:path h="3088004">
                <a:moveTo>
                  <a:pt x="0" y="3087624"/>
                </a:moveTo>
                <a:lnTo>
                  <a:pt x="0" y="0"/>
                </a:lnTo>
              </a:path>
            </a:pathLst>
          </a:custGeom>
          <a:ln w="3175">
            <a:solidFill>
              <a:srgbClr val="083F5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5487923" y="278129"/>
            <a:ext cx="0" cy="3084830"/>
          </a:xfrm>
          <a:custGeom>
            <a:avLst/>
            <a:gdLst/>
            <a:ahLst/>
            <a:cxnLst/>
            <a:rect l="l" t="t" r="r" b="b"/>
            <a:pathLst>
              <a:path h="3084829">
                <a:moveTo>
                  <a:pt x="0" y="3084576"/>
                </a:moveTo>
                <a:lnTo>
                  <a:pt x="0" y="0"/>
                </a:lnTo>
              </a:path>
            </a:pathLst>
          </a:custGeom>
          <a:ln w="3175">
            <a:solidFill>
              <a:srgbClr val="083F5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9131" y="2853689"/>
            <a:ext cx="5477510" cy="503555"/>
          </a:xfrm>
          <a:custGeom>
            <a:avLst/>
            <a:gdLst/>
            <a:ahLst/>
            <a:cxnLst/>
            <a:rect l="l" t="t" r="r" b="b"/>
            <a:pathLst>
              <a:path w="5477510" h="503554">
                <a:moveTo>
                  <a:pt x="5477256" y="499884"/>
                </a:moveTo>
                <a:lnTo>
                  <a:pt x="0" y="499884"/>
                </a:lnTo>
                <a:lnTo>
                  <a:pt x="0" y="502932"/>
                </a:lnTo>
                <a:lnTo>
                  <a:pt x="5477256" y="502932"/>
                </a:lnTo>
                <a:lnTo>
                  <a:pt x="5477256" y="499884"/>
                </a:lnTo>
                <a:close/>
              </a:path>
              <a:path w="5477510" h="503554">
                <a:moveTo>
                  <a:pt x="5477256" y="0"/>
                </a:moveTo>
                <a:lnTo>
                  <a:pt x="0" y="0"/>
                </a:lnTo>
                <a:lnTo>
                  <a:pt x="0" y="3048"/>
                </a:lnTo>
                <a:lnTo>
                  <a:pt x="5477256" y="3048"/>
                </a:lnTo>
                <a:lnTo>
                  <a:pt x="5477256" y="0"/>
                </a:lnTo>
                <a:close/>
              </a:path>
            </a:pathLst>
          </a:custGeom>
          <a:solidFill>
            <a:srgbClr val="083F5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76578" y="461645"/>
            <a:ext cx="2733243" cy="3683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5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822960" y="2048256"/>
            <a:ext cx="3840480" cy="9144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12/23/25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25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12/23/25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2857499"/>
            <a:ext cx="5486400" cy="502919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16764" y="275081"/>
            <a:ext cx="0" cy="3088005"/>
          </a:xfrm>
          <a:custGeom>
            <a:avLst/>
            <a:gdLst/>
            <a:ahLst/>
            <a:cxnLst/>
            <a:rect l="l" t="t" r="r" b="b"/>
            <a:pathLst>
              <a:path h="3088004">
                <a:moveTo>
                  <a:pt x="0" y="3087624"/>
                </a:moveTo>
                <a:lnTo>
                  <a:pt x="0" y="0"/>
                </a:lnTo>
              </a:path>
            </a:pathLst>
          </a:custGeom>
          <a:ln w="3175">
            <a:solidFill>
              <a:srgbClr val="083F5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5487923" y="278129"/>
            <a:ext cx="0" cy="3084830"/>
          </a:xfrm>
          <a:custGeom>
            <a:avLst/>
            <a:gdLst/>
            <a:ahLst/>
            <a:cxnLst/>
            <a:rect l="l" t="t" r="r" b="b"/>
            <a:pathLst>
              <a:path h="3084829">
                <a:moveTo>
                  <a:pt x="0" y="3084576"/>
                </a:moveTo>
                <a:lnTo>
                  <a:pt x="0" y="0"/>
                </a:lnTo>
              </a:path>
            </a:pathLst>
          </a:custGeom>
          <a:ln w="3175">
            <a:solidFill>
              <a:srgbClr val="083F5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9131" y="2853689"/>
            <a:ext cx="5477510" cy="503555"/>
          </a:xfrm>
          <a:custGeom>
            <a:avLst/>
            <a:gdLst/>
            <a:ahLst/>
            <a:cxnLst/>
            <a:rect l="l" t="t" r="r" b="b"/>
            <a:pathLst>
              <a:path w="5477510" h="503554">
                <a:moveTo>
                  <a:pt x="5477256" y="499884"/>
                </a:moveTo>
                <a:lnTo>
                  <a:pt x="0" y="499884"/>
                </a:lnTo>
                <a:lnTo>
                  <a:pt x="0" y="502932"/>
                </a:lnTo>
                <a:lnTo>
                  <a:pt x="5477256" y="502932"/>
                </a:lnTo>
                <a:lnTo>
                  <a:pt x="5477256" y="499884"/>
                </a:lnTo>
                <a:close/>
              </a:path>
              <a:path w="5477510" h="503554">
                <a:moveTo>
                  <a:pt x="5477256" y="0"/>
                </a:moveTo>
                <a:lnTo>
                  <a:pt x="0" y="0"/>
                </a:lnTo>
                <a:lnTo>
                  <a:pt x="0" y="3048"/>
                </a:lnTo>
                <a:lnTo>
                  <a:pt x="5477256" y="3048"/>
                </a:lnTo>
                <a:lnTo>
                  <a:pt x="5477256" y="0"/>
                </a:lnTo>
                <a:close/>
              </a:path>
            </a:pathLst>
          </a:custGeom>
          <a:solidFill>
            <a:srgbClr val="083F5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490727" y="1783842"/>
            <a:ext cx="2252980" cy="0"/>
          </a:xfrm>
          <a:custGeom>
            <a:avLst/>
            <a:gdLst/>
            <a:ahLst/>
            <a:cxnLst/>
            <a:rect l="l" t="t" r="r" b="b"/>
            <a:pathLst>
              <a:path w="2252980">
                <a:moveTo>
                  <a:pt x="0" y="0"/>
                </a:moveTo>
                <a:lnTo>
                  <a:pt x="2252472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25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274320" y="841248"/>
            <a:ext cx="2386584" cy="241401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2825496" y="841248"/>
            <a:ext cx="2386584" cy="241401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12/23/25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25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12/23/25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2846070"/>
            <a:ext cx="5486400" cy="51435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13716" y="275081"/>
            <a:ext cx="0" cy="3088005"/>
          </a:xfrm>
          <a:custGeom>
            <a:avLst/>
            <a:gdLst/>
            <a:ahLst/>
            <a:cxnLst/>
            <a:rect l="l" t="t" r="r" b="b"/>
            <a:pathLst>
              <a:path h="3088004">
                <a:moveTo>
                  <a:pt x="0" y="3087624"/>
                </a:moveTo>
                <a:lnTo>
                  <a:pt x="0" y="0"/>
                </a:lnTo>
              </a:path>
            </a:pathLst>
          </a:custGeom>
          <a:ln w="3175">
            <a:solidFill>
              <a:srgbClr val="0F446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5487923" y="275081"/>
            <a:ext cx="0" cy="3088005"/>
          </a:xfrm>
          <a:custGeom>
            <a:avLst/>
            <a:gdLst/>
            <a:ahLst/>
            <a:cxnLst/>
            <a:rect l="l" t="t" r="r" b="b"/>
            <a:pathLst>
              <a:path h="3088004">
                <a:moveTo>
                  <a:pt x="0" y="3087624"/>
                </a:moveTo>
                <a:lnTo>
                  <a:pt x="0" y="0"/>
                </a:lnTo>
              </a:path>
            </a:pathLst>
          </a:custGeom>
          <a:ln w="3175">
            <a:solidFill>
              <a:srgbClr val="0F446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9131" y="2850654"/>
            <a:ext cx="5477510" cy="506095"/>
          </a:xfrm>
          <a:custGeom>
            <a:avLst/>
            <a:gdLst/>
            <a:ahLst/>
            <a:cxnLst/>
            <a:rect l="l" t="t" r="r" b="b"/>
            <a:pathLst>
              <a:path w="5477510" h="506095">
                <a:moveTo>
                  <a:pt x="5477256" y="502920"/>
                </a:moveTo>
                <a:lnTo>
                  <a:pt x="0" y="502920"/>
                </a:lnTo>
                <a:lnTo>
                  <a:pt x="0" y="505968"/>
                </a:lnTo>
                <a:lnTo>
                  <a:pt x="5477256" y="505968"/>
                </a:lnTo>
                <a:lnTo>
                  <a:pt x="5477256" y="502920"/>
                </a:lnTo>
                <a:close/>
              </a:path>
              <a:path w="5477510" h="506095">
                <a:moveTo>
                  <a:pt x="5477256" y="0"/>
                </a:moveTo>
                <a:lnTo>
                  <a:pt x="0" y="0"/>
                </a:lnTo>
                <a:lnTo>
                  <a:pt x="0" y="3048"/>
                </a:lnTo>
                <a:lnTo>
                  <a:pt x="5477256" y="3048"/>
                </a:lnTo>
                <a:lnTo>
                  <a:pt x="5477256" y="0"/>
                </a:lnTo>
                <a:close/>
              </a:path>
            </a:pathLst>
          </a:custGeom>
          <a:solidFill>
            <a:srgbClr val="0F446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12/23/25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09478" y="294957"/>
            <a:ext cx="4667443" cy="7143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5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59519" y="1121727"/>
            <a:ext cx="5056505" cy="8712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1865376" y="3401568"/>
            <a:ext cx="1755648" cy="1828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274320" y="3401568"/>
            <a:ext cx="1261872" cy="1828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12/23/25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3950208" y="3401568"/>
            <a:ext cx="1261872" cy="1828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83937" y="548106"/>
            <a:ext cx="4518526" cy="1829347"/>
          </a:xfrm>
          <a:prstGeom prst="rect">
            <a:avLst/>
          </a:prstGeom>
        </p:spPr>
        <p:txBody>
          <a:bodyPr vert="horz" wrap="square" lIns="0" tIns="46355" rIns="0" bIns="0" rtlCol="0" anchor="ctr">
            <a:spAutoFit/>
          </a:bodyPr>
          <a:lstStyle/>
          <a:p>
            <a:pPr marL="12065" marR="149225" algn="ctr">
              <a:lnSpc>
                <a:spcPts val="1730"/>
              </a:lnSpc>
              <a:spcBef>
                <a:spcPts val="365"/>
              </a:spcBef>
              <a:tabLst>
                <a:tab pos="171450" algn="l"/>
                <a:tab pos="176530" algn="l"/>
              </a:tabLst>
            </a:pPr>
            <a:r>
              <a:rPr lang="en-GB" sz="1600" u="sng" dirty="0">
                <a:latin typeface="Calibri"/>
                <a:cs typeface="Calibri"/>
              </a:rPr>
              <a:t>Module Title:</a:t>
            </a:r>
            <a:r>
              <a:rPr lang="en-GB" sz="1600" dirty="0">
                <a:latin typeface="Calibri"/>
                <a:cs typeface="Calibri"/>
              </a:rPr>
              <a:t> Professional CareerDevelopment within H&amp;SC</a:t>
            </a:r>
          </a:p>
          <a:p>
            <a:pPr marL="12065" marR="149225" algn="ctr">
              <a:lnSpc>
                <a:spcPts val="1730"/>
              </a:lnSpc>
              <a:spcBef>
                <a:spcPts val="365"/>
              </a:spcBef>
              <a:tabLst>
                <a:tab pos="171450" algn="l"/>
                <a:tab pos="176530" algn="l"/>
              </a:tabLst>
            </a:pPr>
            <a:r>
              <a:rPr lang="en-GB" sz="1600" u="sng" dirty="0">
                <a:latin typeface="Calibri"/>
                <a:cs typeface="Calibri"/>
              </a:rPr>
              <a:t>Module Number:</a:t>
            </a:r>
            <a:r>
              <a:rPr lang="en-GB" sz="1600" dirty="0">
                <a:latin typeface="Calibri"/>
                <a:cs typeface="Calibri"/>
              </a:rPr>
              <a:t> LCHS 4009 (LON)</a:t>
            </a:r>
          </a:p>
          <a:p>
            <a:pPr marL="12065" marR="149225" algn="ctr">
              <a:lnSpc>
                <a:spcPts val="1730"/>
              </a:lnSpc>
              <a:spcBef>
                <a:spcPts val="365"/>
              </a:spcBef>
              <a:tabLst>
                <a:tab pos="171450" algn="l"/>
                <a:tab pos="176530" algn="l"/>
              </a:tabLst>
            </a:pPr>
            <a:r>
              <a:rPr lang="en-GB" sz="1600" u="sng" dirty="0">
                <a:latin typeface="Calibri"/>
                <a:cs typeface="Calibri"/>
              </a:rPr>
              <a:t>Assignment No</a:t>
            </a:r>
            <a:r>
              <a:rPr lang="en-GB" sz="1600" dirty="0">
                <a:latin typeface="Calibri"/>
                <a:cs typeface="Calibri"/>
              </a:rPr>
              <a:t>: ASSIGNMENT 1</a:t>
            </a:r>
          </a:p>
          <a:p>
            <a:pPr marL="12065" marR="149225" algn="ctr">
              <a:lnSpc>
                <a:spcPts val="1730"/>
              </a:lnSpc>
              <a:spcBef>
                <a:spcPts val="365"/>
              </a:spcBef>
              <a:tabLst>
                <a:tab pos="171450" algn="l"/>
                <a:tab pos="176530" algn="l"/>
              </a:tabLst>
            </a:pPr>
            <a:r>
              <a:rPr lang="en-GB" sz="1600" u="sng" dirty="0">
                <a:latin typeface="Calibri"/>
                <a:cs typeface="Calibri"/>
              </a:rPr>
              <a:t>Student Name:</a:t>
            </a:r>
            <a:r>
              <a:rPr lang="en-GB" sz="1600" dirty="0">
                <a:latin typeface="Calibri"/>
                <a:cs typeface="Calibri"/>
              </a:rPr>
              <a:t> </a:t>
            </a:r>
            <a:r>
              <a:rPr lang="en-GB" sz="1600" dirty="0" err="1">
                <a:latin typeface="Calibri"/>
                <a:cs typeface="Calibri"/>
              </a:rPr>
              <a:t>Ionela</a:t>
            </a:r>
            <a:r>
              <a:rPr lang="en-GB" sz="1600" dirty="0">
                <a:latin typeface="Calibri"/>
                <a:cs typeface="Calibri"/>
              </a:rPr>
              <a:t> Maria Mihai</a:t>
            </a:r>
          </a:p>
          <a:p>
            <a:pPr marL="12065" marR="149225" algn="ctr">
              <a:lnSpc>
                <a:spcPts val="1730"/>
              </a:lnSpc>
              <a:spcBef>
                <a:spcPts val="365"/>
              </a:spcBef>
              <a:tabLst>
                <a:tab pos="171450" algn="l"/>
                <a:tab pos="176530" algn="l"/>
              </a:tabLst>
            </a:pPr>
            <a:r>
              <a:rPr lang="en-GB" sz="1600" u="sng" dirty="0">
                <a:latin typeface="Calibri"/>
                <a:cs typeface="Calibri"/>
              </a:rPr>
              <a:t>Student ID:</a:t>
            </a:r>
            <a:r>
              <a:rPr lang="en-GB" sz="1600" dirty="0">
                <a:latin typeface="Calibri"/>
                <a:cs typeface="Calibri"/>
              </a:rPr>
              <a:t> 2423135</a:t>
            </a:r>
          </a:p>
          <a:p>
            <a:pPr marL="12065" marR="149225" algn="ctr">
              <a:lnSpc>
                <a:spcPts val="1730"/>
              </a:lnSpc>
              <a:spcBef>
                <a:spcPts val="365"/>
              </a:spcBef>
              <a:tabLst>
                <a:tab pos="171450" algn="l"/>
                <a:tab pos="176530" algn="l"/>
              </a:tabLst>
            </a:pPr>
            <a:r>
              <a:rPr lang="en-GB" sz="1600" u="sng" dirty="0">
                <a:latin typeface="Calibri"/>
                <a:cs typeface="Calibri"/>
              </a:rPr>
              <a:t>Lecturer's Name:</a:t>
            </a:r>
            <a:r>
              <a:rPr lang="en-GB" sz="1600" dirty="0">
                <a:latin typeface="Calibri"/>
                <a:cs typeface="Calibri"/>
              </a:rPr>
              <a:t> </a:t>
            </a:r>
            <a:r>
              <a:rPr lang="en-GB" sz="1600" dirty="0" err="1">
                <a:latin typeface="Calibri"/>
                <a:cs typeface="Calibri"/>
              </a:rPr>
              <a:t>Odette</a:t>
            </a:r>
            <a:r>
              <a:rPr lang="en-GB" sz="1600" dirty="0">
                <a:latin typeface="Calibri"/>
                <a:cs typeface="Calibri"/>
              </a:rPr>
              <a:t> Jack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240">
              <a:lnSpc>
                <a:spcPct val="100000"/>
              </a:lnSpc>
              <a:spcBef>
                <a:spcPts val="100"/>
              </a:spcBef>
            </a:pPr>
            <a:r>
              <a:rPr spc="-85" dirty="0">
                <a:latin typeface="Arial MT"/>
                <a:cs typeface="Arial MT"/>
              </a:rPr>
              <a:t>Acknowledge</a:t>
            </a:r>
            <a:r>
              <a:rPr spc="-5" dirty="0">
                <a:latin typeface="Arial MT"/>
                <a:cs typeface="Arial MT"/>
              </a:rPr>
              <a:t> </a:t>
            </a:r>
            <a:r>
              <a:rPr spc="-180" dirty="0">
                <a:latin typeface="Arial MT"/>
                <a:cs typeface="Arial MT"/>
              </a:rPr>
              <a:t>use</a:t>
            </a:r>
            <a:r>
              <a:rPr spc="-15" dirty="0">
                <a:latin typeface="Arial MT"/>
                <a:cs typeface="Arial MT"/>
              </a:rPr>
              <a:t> </a:t>
            </a:r>
            <a:r>
              <a:rPr dirty="0">
                <a:latin typeface="Arial MT"/>
                <a:cs typeface="Arial MT"/>
              </a:rPr>
              <a:t>of</a:t>
            </a:r>
            <a:r>
              <a:rPr spc="-30" dirty="0">
                <a:latin typeface="Arial MT"/>
                <a:cs typeface="Arial MT"/>
              </a:rPr>
              <a:t> </a:t>
            </a:r>
            <a:r>
              <a:rPr spc="-25" dirty="0">
                <a:latin typeface="Arial MT"/>
                <a:cs typeface="Arial MT"/>
              </a:rPr>
              <a:t>AI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90857" y="996314"/>
            <a:ext cx="4103370" cy="481965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497840" marR="5080" indent="-485775">
              <a:lnSpc>
                <a:spcPts val="1730"/>
              </a:lnSpc>
              <a:spcBef>
                <a:spcPts val="265"/>
              </a:spcBef>
            </a:pPr>
            <a:r>
              <a:rPr sz="1550" dirty="0">
                <a:latin typeface="Calibri"/>
                <a:cs typeface="Calibri"/>
              </a:rPr>
              <a:t>I</a:t>
            </a:r>
            <a:r>
              <a:rPr sz="1550" spc="15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only</a:t>
            </a:r>
            <a:r>
              <a:rPr sz="1550" spc="30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used</a:t>
            </a:r>
            <a:r>
              <a:rPr sz="1550" spc="50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AI</a:t>
            </a:r>
            <a:r>
              <a:rPr sz="1550" spc="20" dirty="0">
                <a:latin typeface="Calibri"/>
                <a:cs typeface="Calibri"/>
              </a:rPr>
              <a:t> </a:t>
            </a:r>
            <a:r>
              <a:rPr sz="1550" spc="-10" dirty="0">
                <a:latin typeface="Calibri"/>
                <a:cs typeface="Calibri"/>
              </a:rPr>
              <a:t>(co-</a:t>
            </a:r>
            <a:r>
              <a:rPr sz="1550" dirty="0">
                <a:latin typeface="Calibri"/>
                <a:cs typeface="Calibri"/>
              </a:rPr>
              <a:t>pilot)</a:t>
            </a:r>
            <a:r>
              <a:rPr sz="1550" spc="135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to</a:t>
            </a:r>
            <a:r>
              <a:rPr sz="1550" spc="60" dirty="0">
                <a:latin typeface="Calibri"/>
                <a:cs typeface="Calibri"/>
              </a:rPr>
              <a:t> </a:t>
            </a:r>
            <a:r>
              <a:rPr sz="1550" spc="-20" dirty="0">
                <a:latin typeface="Calibri"/>
                <a:cs typeface="Calibri"/>
              </a:rPr>
              <a:t>proof-</a:t>
            </a:r>
            <a:r>
              <a:rPr sz="1550" dirty="0">
                <a:latin typeface="Calibri"/>
                <a:cs typeface="Calibri"/>
              </a:rPr>
              <a:t>read</a:t>
            </a:r>
            <a:r>
              <a:rPr sz="1550" spc="120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and</a:t>
            </a:r>
            <a:r>
              <a:rPr sz="1550" spc="75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help</a:t>
            </a:r>
            <a:r>
              <a:rPr sz="1550" spc="60" dirty="0">
                <a:latin typeface="Calibri"/>
                <a:cs typeface="Calibri"/>
              </a:rPr>
              <a:t> </a:t>
            </a:r>
            <a:r>
              <a:rPr sz="1550" spc="-25" dirty="0">
                <a:latin typeface="Calibri"/>
                <a:cs typeface="Calibri"/>
              </a:rPr>
              <a:t>me </a:t>
            </a:r>
            <a:r>
              <a:rPr sz="1550" dirty="0">
                <a:latin typeface="Calibri"/>
                <a:cs typeface="Calibri"/>
              </a:rPr>
              <a:t>understand</a:t>
            </a:r>
            <a:r>
              <a:rPr sz="1550" spc="90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concepts</a:t>
            </a:r>
            <a:r>
              <a:rPr sz="1550" spc="60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I</a:t>
            </a:r>
            <a:r>
              <a:rPr sz="1550" spc="-40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had</a:t>
            </a:r>
            <a:r>
              <a:rPr sz="1550" spc="5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issues</a:t>
            </a:r>
            <a:r>
              <a:rPr sz="1550" spc="10" dirty="0">
                <a:latin typeface="Calibri"/>
                <a:cs typeface="Calibri"/>
              </a:rPr>
              <a:t> </a:t>
            </a:r>
            <a:r>
              <a:rPr sz="1550" spc="-10" dirty="0">
                <a:latin typeface="Calibri"/>
                <a:cs typeface="Calibri"/>
              </a:rPr>
              <a:t>with.</a:t>
            </a:r>
            <a:endParaRPr sz="155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275081"/>
            <a:ext cx="5489575" cy="3088005"/>
            <a:chOff x="0" y="275081"/>
            <a:chExt cx="5489575" cy="308800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2846070"/>
              <a:ext cx="5486400" cy="51435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3716" y="275081"/>
              <a:ext cx="0" cy="3088005"/>
            </a:xfrm>
            <a:custGeom>
              <a:avLst/>
              <a:gdLst/>
              <a:ahLst/>
              <a:cxnLst/>
              <a:rect l="l" t="t" r="r" b="b"/>
              <a:pathLst>
                <a:path h="3088004">
                  <a:moveTo>
                    <a:pt x="0" y="308762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F446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9131" y="2850654"/>
              <a:ext cx="5477510" cy="506095"/>
            </a:xfrm>
            <a:custGeom>
              <a:avLst/>
              <a:gdLst/>
              <a:ahLst/>
              <a:cxnLst/>
              <a:rect l="l" t="t" r="r" b="b"/>
              <a:pathLst>
                <a:path w="5477510" h="506095">
                  <a:moveTo>
                    <a:pt x="5477256" y="502920"/>
                  </a:moveTo>
                  <a:lnTo>
                    <a:pt x="0" y="502920"/>
                  </a:lnTo>
                  <a:lnTo>
                    <a:pt x="0" y="505968"/>
                  </a:lnTo>
                  <a:lnTo>
                    <a:pt x="5477256" y="505968"/>
                  </a:lnTo>
                  <a:lnTo>
                    <a:pt x="5477256" y="502920"/>
                  </a:lnTo>
                  <a:close/>
                </a:path>
                <a:path w="5477510" h="506095">
                  <a:moveTo>
                    <a:pt x="5477256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477256" y="3048"/>
                  </a:lnTo>
                  <a:lnTo>
                    <a:pt x="5477256" y="0"/>
                  </a:lnTo>
                  <a:close/>
                </a:path>
              </a:pathLst>
            </a:custGeom>
            <a:solidFill>
              <a:srgbClr val="0F446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2171517" y="471487"/>
            <a:ext cx="1117600" cy="353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50" spc="-45" dirty="0">
                <a:latin typeface="Arial MT"/>
                <a:cs typeface="Arial MT"/>
              </a:rPr>
              <a:t>Overview</a:t>
            </a:r>
            <a:endParaRPr sz="21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82397" y="995142"/>
            <a:ext cx="4799491" cy="1680332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71450" indent="-158750">
              <a:lnSpc>
                <a:spcPct val="100000"/>
              </a:lnSpc>
              <a:spcBef>
                <a:spcPts val="295"/>
              </a:spcBef>
              <a:buChar char="•"/>
              <a:tabLst>
                <a:tab pos="171450" algn="l"/>
              </a:tabLst>
            </a:pPr>
            <a:r>
              <a:rPr lang="en-GB" sz="1150" dirty="0">
                <a:latin typeface="Arial MT"/>
                <a:cs typeface="Arial MT"/>
              </a:rPr>
              <a:t>Introduction</a:t>
            </a:r>
          </a:p>
          <a:p>
            <a:pPr marL="171450" indent="-158750">
              <a:lnSpc>
                <a:spcPct val="100000"/>
              </a:lnSpc>
              <a:spcBef>
                <a:spcPts val="295"/>
              </a:spcBef>
              <a:buChar char="•"/>
              <a:tabLst>
                <a:tab pos="171450" algn="l"/>
              </a:tabLst>
            </a:pPr>
            <a:r>
              <a:rPr lang="en-GB" sz="1150" dirty="0">
                <a:latin typeface="Arial MT"/>
                <a:cs typeface="Arial MT"/>
              </a:rPr>
              <a:t>What is a SWOT analysis and why is it important in personal and professional development?</a:t>
            </a:r>
          </a:p>
          <a:p>
            <a:pPr marL="171450" indent="-158750">
              <a:lnSpc>
                <a:spcPct val="100000"/>
              </a:lnSpc>
              <a:spcBef>
                <a:spcPts val="295"/>
              </a:spcBef>
              <a:buChar char="•"/>
              <a:tabLst>
                <a:tab pos="171450" algn="l"/>
              </a:tabLst>
            </a:pPr>
            <a:r>
              <a:rPr lang="en-GB" sz="1150" dirty="0">
                <a:latin typeface="Arial MT"/>
                <a:cs typeface="Arial MT"/>
              </a:rPr>
              <a:t>SWOT analysis for future career</a:t>
            </a:r>
          </a:p>
          <a:p>
            <a:pPr marL="171450" indent="-158750">
              <a:lnSpc>
                <a:spcPct val="100000"/>
              </a:lnSpc>
              <a:spcBef>
                <a:spcPts val="295"/>
              </a:spcBef>
              <a:buChar char="•"/>
              <a:tabLst>
                <a:tab pos="171450" algn="l"/>
              </a:tabLst>
            </a:pPr>
            <a:r>
              <a:rPr lang="en-GB" sz="1150" dirty="0">
                <a:latin typeface="Arial MT"/>
                <a:cs typeface="Arial MT"/>
              </a:rPr>
              <a:t>Using strengths to overcome weaknesses and minimise threats</a:t>
            </a:r>
          </a:p>
          <a:p>
            <a:pPr marL="171450" indent="-158750">
              <a:lnSpc>
                <a:spcPct val="100000"/>
              </a:lnSpc>
              <a:spcBef>
                <a:spcPts val="295"/>
              </a:spcBef>
              <a:buChar char="•"/>
              <a:tabLst>
                <a:tab pos="171450" algn="l"/>
              </a:tabLst>
            </a:pPr>
            <a:r>
              <a:rPr lang="en-GB" sz="1150" dirty="0">
                <a:latin typeface="Arial MT"/>
                <a:cs typeface="Arial MT"/>
              </a:rPr>
              <a:t>Available opportunities and how I will utilise them with my strengths</a:t>
            </a:r>
          </a:p>
          <a:p>
            <a:pPr marL="171450" indent="-158750">
              <a:lnSpc>
                <a:spcPct val="100000"/>
              </a:lnSpc>
              <a:spcBef>
                <a:spcPts val="295"/>
              </a:spcBef>
              <a:buChar char="•"/>
              <a:tabLst>
                <a:tab pos="171450" algn="l"/>
              </a:tabLst>
            </a:pPr>
            <a:r>
              <a:rPr lang="en-GB" sz="1150" dirty="0">
                <a:latin typeface="Arial MT"/>
                <a:cs typeface="Arial MT"/>
              </a:rPr>
              <a:t>Conclusion</a:t>
            </a:r>
          </a:p>
          <a:p>
            <a:pPr marL="171450" indent="-158750">
              <a:lnSpc>
                <a:spcPct val="100000"/>
              </a:lnSpc>
              <a:spcBef>
                <a:spcPts val="295"/>
              </a:spcBef>
              <a:buChar char="•"/>
              <a:tabLst>
                <a:tab pos="171450" algn="l"/>
              </a:tabLst>
            </a:pPr>
            <a:r>
              <a:rPr lang="en-GB" sz="1150" dirty="0">
                <a:latin typeface="Arial MT"/>
                <a:cs typeface="Arial MT"/>
              </a:rPr>
              <a:t>Reference</a:t>
            </a:r>
            <a:endParaRPr sz="115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275081"/>
            <a:ext cx="5489575" cy="3088005"/>
            <a:chOff x="0" y="275081"/>
            <a:chExt cx="5489575" cy="308800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2846070"/>
              <a:ext cx="5486400" cy="51435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3716" y="275081"/>
              <a:ext cx="0" cy="3088005"/>
            </a:xfrm>
            <a:custGeom>
              <a:avLst/>
              <a:gdLst/>
              <a:ahLst/>
              <a:cxnLst/>
              <a:rect l="l" t="t" r="r" b="b"/>
              <a:pathLst>
                <a:path h="3088004">
                  <a:moveTo>
                    <a:pt x="0" y="308762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F446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9131" y="2850654"/>
              <a:ext cx="5477510" cy="506095"/>
            </a:xfrm>
            <a:custGeom>
              <a:avLst/>
              <a:gdLst/>
              <a:ahLst/>
              <a:cxnLst/>
              <a:rect l="l" t="t" r="r" b="b"/>
              <a:pathLst>
                <a:path w="5477510" h="506095">
                  <a:moveTo>
                    <a:pt x="5477256" y="502920"/>
                  </a:moveTo>
                  <a:lnTo>
                    <a:pt x="0" y="502920"/>
                  </a:lnTo>
                  <a:lnTo>
                    <a:pt x="0" y="505968"/>
                  </a:lnTo>
                  <a:lnTo>
                    <a:pt x="5477256" y="505968"/>
                  </a:lnTo>
                  <a:lnTo>
                    <a:pt x="5477256" y="502920"/>
                  </a:lnTo>
                  <a:close/>
                </a:path>
                <a:path w="5477510" h="506095">
                  <a:moveTo>
                    <a:pt x="5477256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477256" y="3048"/>
                  </a:lnTo>
                  <a:lnTo>
                    <a:pt x="5477256" y="0"/>
                  </a:lnTo>
                  <a:close/>
                </a:path>
              </a:pathLst>
            </a:custGeom>
            <a:solidFill>
              <a:srgbClr val="0F446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987312" y="416877"/>
            <a:ext cx="1500505" cy="3225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950" spc="95" dirty="0">
                <a:latin typeface="Arial MT"/>
                <a:cs typeface="Arial MT"/>
              </a:rPr>
              <a:t>Introduction</a:t>
            </a:r>
            <a:endParaRPr sz="19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88314" y="899159"/>
            <a:ext cx="3559810" cy="153987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11125" indent="-96520">
              <a:lnSpc>
                <a:spcPct val="100000"/>
              </a:lnSpc>
              <a:spcBef>
                <a:spcPts val="195"/>
              </a:spcBef>
              <a:buChar char="•"/>
              <a:tabLst>
                <a:tab pos="111125" algn="l"/>
              </a:tabLst>
            </a:pPr>
            <a:r>
              <a:rPr sz="1250" dirty="0">
                <a:latin typeface="Arial MT"/>
                <a:cs typeface="Arial MT"/>
              </a:rPr>
              <a:t>My</a:t>
            </a:r>
            <a:r>
              <a:rPr sz="1250" spc="-50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name</a:t>
            </a:r>
            <a:r>
              <a:rPr sz="1250" spc="-25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is</a:t>
            </a:r>
            <a:r>
              <a:rPr sz="1250" spc="-45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lonela</a:t>
            </a:r>
            <a:r>
              <a:rPr sz="1250" spc="-10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Maria</a:t>
            </a:r>
            <a:r>
              <a:rPr sz="1250" spc="5" dirty="0">
                <a:latin typeface="Arial MT"/>
                <a:cs typeface="Arial MT"/>
              </a:rPr>
              <a:t> </a:t>
            </a:r>
            <a:r>
              <a:rPr sz="1250" spc="-10" dirty="0">
                <a:latin typeface="Arial MT"/>
                <a:cs typeface="Arial MT"/>
              </a:rPr>
              <a:t>Mihai.</a:t>
            </a:r>
            <a:endParaRPr sz="1250">
              <a:latin typeface="Arial MT"/>
              <a:cs typeface="Arial MT"/>
            </a:endParaRPr>
          </a:p>
          <a:p>
            <a:pPr marL="12700" marR="187325" indent="98425">
              <a:lnSpc>
                <a:spcPts val="1390"/>
              </a:lnSpc>
              <a:spcBef>
                <a:spcPts val="235"/>
              </a:spcBef>
              <a:buChar char="•"/>
              <a:tabLst>
                <a:tab pos="111125" algn="l"/>
              </a:tabLst>
            </a:pPr>
            <a:r>
              <a:rPr sz="1250" dirty="0">
                <a:latin typeface="Arial MT"/>
                <a:cs typeface="Arial MT"/>
              </a:rPr>
              <a:t>I</a:t>
            </a:r>
            <a:r>
              <a:rPr sz="1250" spc="-50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am</a:t>
            </a:r>
            <a:r>
              <a:rPr sz="1250" spc="-45" dirty="0">
                <a:latin typeface="Arial MT"/>
                <a:cs typeface="Arial MT"/>
              </a:rPr>
              <a:t> </a:t>
            </a:r>
            <a:r>
              <a:rPr sz="1250" spc="-10" dirty="0">
                <a:latin typeface="Arial MT"/>
                <a:cs typeface="Arial MT"/>
              </a:rPr>
              <a:t>studying</a:t>
            </a:r>
            <a:r>
              <a:rPr sz="1250" spc="-20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Health</a:t>
            </a:r>
            <a:r>
              <a:rPr sz="1250" spc="-5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and</a:t>
            </a:r>
            <a:r>
              <a:rPr sz="1250" spc="-55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Social</a:t>
            </a:r>
            <a:r>
              <a:rPr sz="1250" spc="-15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Care</a:t>
            </a:r>
            <a:r>
              <a:rPr sz="1250" spc="-50" dirty="0">
                <a:latin typeface="Arial MT"/>
                <a:cs typeface="Arial MT"/>
              </a:rPr>
              <a:t> </a:t>
            </a:r>
            <a:r>
              <a:rPr sz="1250" spc="-10" dirty="0">
                <a:latin typeface="Arial MT"/>
                <a:cs typeface="Arial MT"/>
              </a:rPr>
              <a:t>because </a:t>
            </a:r>
            <a:r>
              <a:rPr sz="1250" dirty="0">
                <a:latin typeface="Arial MT"/>
                <a:cs typeface="Arial MT"/>
              </a:rPr>
              <a:t>my</a:t>
            </a:r>
            <a:r>
              <a:rPr sz="1250" spc="-15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dream</a:t>
            </a:r>
            <a:r>
              <a:rPr sz="1250" spc="5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is</a:t>
            </a:r>
            <a:r>
              <a:rPr sz="1250" spc="-45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to</a:t>
            </a:r>
            <a:r>
              <a:rPr sz="1250" spc="-35" dirty="0">
                <a:latin typeface="Arial MT"/>
                <a:cs typeface="Arial MT"/>
              </a:rPr>
              <a:t> </a:t>
            </a:r>
            <a:r>
              <a:rPr sz="1250" spc="-10" dirty="0">
                <a:latin typeface="Arial MT"/>
                <a:cs typeface="Arial MT"/>
              </a:rPr>
              <a:t>become</a:t>
            </a:r>
            <a:r>
              <a:rPr sz="1250" spc="20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a</a:t>
            </a:r>
            <a:r>
              <a:rPr sz="1250" spc="-20" dirty="0">
                <a:latin typeface="Arial MT"/>
                <a:cs typeface="Arial MT"/>
              </a:rPr>
              <a:t> </a:t>
            </a:r>
            <a:r>
              <a:rPr sz="1250" spc="-10" dirty="0">
                <a:latin typeface="Arial MT"/>
                <a:cs typeface="Arial MT"/>
              </a:rPr>
              <a:t>nurse.</a:t>
            </a:r>
            <a:endParaRPr sz="1250">
              <a:latin typeface="Arial MT"/>
              <a:cs typeface="Arial MT"/>
            </a:endParaRPr>
          </a:p>
          <a:p>
            <a:pPr marL="12700" marR="5080" indent="101600">
              <a:lnSpc>
                <a:spcPts val="1400"/>
              </a:lnSpc>
              <a:spcBef>
                <a:spcPts val="185"/>
              </a:spcBef>
              <a:buChar char="•"/>
              <a:tabLst>
                <a:tab pos="114300" algn="l"/>
              </a:tabLst>
            </a:pPr>
            <a:r>
              <a:rPr sz="1250" dirty="0">
                <a:latin typeface="Arial MT"/>
                <a:cs typeface="Arial MT"/>
              </a:rPr>
              <a:t>As</a:t>
            </a:r>
            <a:r>
              <a:rPr sz="1250" spc="-40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a</a:t>
            </a:r>
            <a:r>
              <a:rPr sz="1250" spc="-60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mother of</a:t>
            </a:r>
            <a:r>
              <a:rPr sz="1250" spc="-40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three</a:t>
            </a:r>
            <a:r>
              <a:rPr sz="1250" spc="-25" dirty="0">
                <a:latin typeface="Arial MT"/>
                <a:cs typeface="Arial MT"/>
              </a:rPr>
              <a:t> </a:t>
            </a:r>
            <a:r>
              <a:rPr sz="1250" spc="-10" dirty="0">
                <a:latin typeface="Arial MT"/>
                <a:cs typeface="Arial MT"/>
              </a:rPr>
              <a:t>children,</a:t>
            </a:r>
            <a:r>
              <a:rPr sz="1250" spc="5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I</a:t>
            </a:r>
            <a:r>
              <a:rPr sz="1250" spc="-75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often</a:t>
            </a:r>
            <a:r>
              <a:rPr sz="1250" spc="-25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take</a:t>
            </a:r>
            <a:r>
              <a:rPr sz="1250" spc="-20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care</a:t>
            </a:r>
            <a:r>
              <a:rPr sz="1250" spc="-30" dirty="0">
                <a:latin typeface="Arial MT"/>
                <a:cs typeface="Arial MT"/>
              </a:rPr>
              <a:t> </a:t>
            </a:r>
            <a:r>
              <a:rPr sz="1250" spc="-25" dirty="0">
                <a:latin typeface="Arial MT"/>
                <a:cs typeface="Arial MT"/>
              </a:rPr>
              <a:t>of </a:t>
            </a:r>
            <a:r>
              <a:rPr sz="1250" dirty="0">
                <a:latin typeface="Arial MT"/>
                <a:cs typeface="Arial MT"/>
              </a:rPr>
              <a:t>them</a:t>
            </a:r>
            <a:r>
              <a:rPr sz="1250" spc="-40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when</a:t>
            </a:r>
            <a:r>
              <a:rPr sz="1250" spc="-25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they</a:t>
            </a:r>
            <a:r>
              <a:rPr sz="1250" spc="-45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are</a:t>
            </a:r>
            <a:r>
              <a:rPr sz="1250" spc="-55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sick,</a:t>
            </a:r>
            <a:r>
              <a:rPr sz="1250" spc="-55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which</a:t>
            </a:r>
            <a:r>
              <a:rPr sz="1250" spc="-25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has</a:t>
            </a:r>
            <a:r>
              <a:rPr sz="1250" spc="-50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taught</a:t>
            </a:r>
            <a:r>
              <a:rPr sz="1250" spc="-15" dirty="0">
                <a:latin typeface="Arial MT"/>
                <a:cs typeface="Arial MT"/>
              </a:rPr>
              <a:t> </a:t>
            </a:r>
            <a:r>
              <a:rPr sz="1250" spc="-25" dirty="0">
                <a:latin typeface="Arial MT"/>
                <a:cs typeface="Arial MT"/>
              </a:rPr>
              <a:t>me</a:t>
            </a:r>
            <a:r>
              <a:rPr sz="1250" spc="500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how</a:t>
            </a:r>
            <a:r>
              <a:rPr sz="1250" spc="-30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to</a:t>
            </a:r>
            <a:r>
              <a:rPr sz="1250" spc="-50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be</a:t>
            </a:r>
            <a:r>
              <a:rPr sz="1250" spc="-55" dirty="0">
                <a:latin typeface="Arial MT"/>
                <a:cs typeface="Arial MT"/>
              </a:rPr>
              <a:t> </a:t>
            </a:r>
            <a:r>
              <a:rPr sz="1250" spc="-10" dirty="0">
                <a:latin typeface="Arial MT"/>
                <a:cs typeface="Arial MT"/>
              </a:rPr>
              <a:t>patient,</a:t>
            </a:r>
            <a:r>
              <a:rPr sz="1250" dirty="0">
                <a:latin typeface="Arial MT"/>
                <a:cs typeface="Arial MT"/>
              </a:rPr>
              <a:t> caring,</a:t>
            </a:r>
            <a:r>
              <a:rPr sz="1250" spc="-5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and</a:t>
            </a:r>
            <a:r>
              <a:rPr sz="1250" spc="-30" dirty="0">
                <a:latin typeface="Arial MT"/>
                <a:cs typeface="Arial MT"/>
              </a:rPr>
              <a:t> </a:t>
            </a:r>
            <a:r>
              <a:rPr sz="1250" spc="-10" dirty="0">
                <a:latin typeface="Arial MT"/>
                <a:cs typeface="Arial MT"/>
              </a:rPr>
              <a:t>responsible.</a:t>
            </a:r>
            <a:endParaRPr sz="1250">
              <a:latin typeface="Arial MT"/>
              <a:cs typeface="Arial MT"/>
            </a:endParaRPr>
          </a:p>
          <a:p>
            <a:pPr marL="12700" marR="359410" indent="100330">
              <a:lnSpc>
                <a:spcPts val="1400"/>
              </a:lnSpc>
              <a:spcBef>
                <a:spcPts val="165"/>
              </a:spcBef>
              <a:buChar char="•"/>
              <a:tabLst>
                <a:tab pos="113030" algn="l"/>
              </a:tabLst>
            </a:pPr>
            <a:r>
              <a:rPr sz="1250" dirty="0">
                <a:latin typeface="Arial MT"/>
                <a:cs typeface="Arial MT"/>
              </a:rPr>
              <a:t>This</a:t>
            </a:r>
            <a:r>
              <a:rPr sz="1250" spc="-45" dirty="0">
                <a:latin typeface="Arial MT"/>
                <a:cs typeface="Arial MT"/>
              </a:rPr>
              <a:t> </a:t>
            </a:r>
            <a:r>
              <a:rPr sz="1250" spc="-10" dirty="0">
                <a:latin typeface="Arial MT"/>
                <a:cs typeface="Arial MT"/>
              </a:rPr>
              <a:t>presentation</a:t>
            </a:r>
            <a:r>
              <a:rPr sz="1250" spc="35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shows</a:t>
            </a:r>
            <a:r>
              <a:rPr sz="1250" spc="-15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my</a:t>
            </a:r>
            <a:r>
              <a:rPr sz="1250" spc="-35" dirty="0">
                <a:latin typeface="Arial MT"/>
                <a:cs typeface="Arial MT"/>
              </a:rPr>
              <a:t> </a:t>
            </a:r>
            <a:r>
              <a:rPr sz="1250" spc="-10" dirty="0">
                <a:latin typeface="Arial MT"/>
                <a:cs typeface="Arial MT"/>
              </a:rPr>
              <a:t>self-awareness </a:t>
            </a:r>
            <a:r>
              <a:rPr sz="1250" dirty="0">
                <a:latin typeface="Arial MT"/>
                <a:cs typeface="Arial MT"/>
              </a:rPr>
              <a:t>using</a:t>
            </a:r>
            <a:r>
              <a:rPr sz="1250" spc="-30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a</a:t>
            </a:r>
            <a:r>
              <a:rPr sz="1250" spc="-60" dirty="0">
                <a:latin typeface="Arial MT"/>
                <a:cs typeface="Arial MT"/>
              </a:rPr>
              <a:t> </a:t>
            </a:r>
            <a:r>
              <a:rPr sz="1250" spc="-10" dirty="0">
                <a:latin typeface="Arial MT"/>
                <a:cs typeface="Arial MT"/>
              </a:rPr>
              <a:t>personal</a:t>
            </a:r>
            <a:r>
              <a:rPr sz="1250" spc="-15" dirty="0">
                <a:latin typeface="Arial MT"/>
                <a:cs typeface="Arial MT"/>
              </a:rPr>
              <a:t> </a:t>
            </a:r>
            <a:r>
              <a:rPr sz="1250" dirty="0">
                <a:latin typeface="Arial MT"/>
                <a:cs typeface="Arial MT"/>
              </a:rPr>
              <a:t>SWOT</a:t>
            </a:r>
            <a:r>
              <a:rPr sz="1250" spc="-35" dirty="0">
                <a:latin typeface="Arial MT"/>
                <a:cs typeface="Arial MT"/>
              </a:rPr>
              <a:t> </a:t>
            </a:r>
            <a:r>
              <a:rPr sz="1250" spc="-10" dirty="0">
                <a:latin typeface="Arial MT"/>
                <a:cs typeface="Arial MT"/>
              </a:rPr>
              <a:t>analysis.</a:t>
            </a:r>
            <a:endParaRPr sz="12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275081"/>
            <a:ext cx="5489575" cy="3088005"/>
            <a:chOff x="0" y="275081"/>
            <a:chExt cx="5489575" cy="308800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2846070"/>
              <a:ext cx="5486400" cy="51435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3716" y="275081"/>
              <a:ext cx="0" cy="3088005"/>
            </a:xfrm>
            <a:custGeom>
              <a:avLst/>
              <a:gdLst/>
              <a:ahLst/>
              <a:cxnLst/>
              <a:rect l="l" t="t" r="r" b="b"/>
              <a:pathLst>
                <a:path h="3088004">
                  <a:moveTo>
                    <a:pt x="0" y="308762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F446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9131" y="2850654"/>
              <a:ext cx="5477510" cy="506095"/>
            </a:xfrm>
            <a:custGeom>
              <a:avLst/>
              <a:gdLst/>
              <a:ahLst/>
              <a:cxnLst/>
              <a:rect l="l" t="t" r="r" b="b"/>
              <a:pathLst>
                <a:path w="5477510" h="506095">
                  <a:moveTo>
                    <a:pt x="5477256" y="502920"/>
                  </a:moveTo>
                  <a:lnTo>
                    <a:pt x="0" y="502920"/>
                  </a:lnTo>
                  <a:lnTo>
                    <a:pt x="0" y="505968"/>
                  </a:lnTo>
                  <a:lnTo>
                    <a:pt x="5477256" y="505968"/>
                  </a:lnTo>
                  <a:lnTo>
                    <a:pt x="5477256" y="502920"/>
                  </a:lnTo>
                  <a:close/>
                </a:path>
                <a:path w="5477510" h="506095">
                  <a:moveTo>
                    <a:pt x="5477256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477256" y="3048"/>
                  </a:lnTo>
                  <a:lnTo>
                    <a:pt x="5477256" y="0"/>
                  </a:lnTo>
                  <a:close/>
                </a:path>
              </a:pathLst>
            </a:custGeom>
            <a:solidFill>
              <a:srgbClr val="0F446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86359" rIns="0" bIns="0" rtlCol="0">
            <a:spAutoFit/>
          </a:bodyPr>
          <a:lstStyle/>
          <a:p>
            <a:pPr marL="368935" marR="5080" indent="-251460">
              <a:lnSpc>
                <a:spcPts val="1730"/>
              </a:lnSpc>
              <a:spcBef>
                <a:spcPts val="365"/>
              </a:spcBef>
            </a:pPr>
            <a:r>
              <a:rPr sz="1650" dirty="0"/>
              <a:t>What</a:t>
            </a:r>
            <a:r>
              <a:rPr sz="1650" spc="55" dirty="0"/>
              <a:t> </a:t>
            </a:r>
            <a:r>
              <a:rPr sz="1650" dirty="0"/>
              <a:t>is</a:t>
            </a:r>
            <a:r>
              <a:rPr sz="1650" spc="-10" dirty="0"/>
              <a:t> </a:t>
            </a:r>
            <a:r>
              <a:rPr sz="1650" spc="60" dirty="0"/>
              <a:t>a</a:t>
            </a:r>
            <a:r>
              <a:rPr sz="1650" spc="-10" dirty="0"/>
              <a:t> </a:t>
            </a:r>
            <a:r>
              <a:rPr sz="1650" dirty="0"/>
              <a:t>SWOT</a:t>
            </a:r>
            <a:r>
              <a:rPr sz="1650" spc="100" dirty="0"/>
              <a:t> </a:t>
            </a:r>
            <a:r>
              <a:rPr sz="1650" dirty="0"/>
              <a:t>Analysis</a:t>
            </a:r>
            <a:r>
              <a:rPr sz="1650" spc="90" dirty="0"/>
              <a:t> </a:t>
            </a:r>
            <a:r>
              <a:rPr sz="1650" dirty="0"/>
              <a:t>and</a:t>
            </a:r>
            <a:r>
              <a:rPr sz="1650" spc="45" dirty="0"/>
              <a:t> </a:t>
            </a:r>
            <a:r>
              <a:rPr sz="1650" dirty="0"/>
              <a:t>why</a:t>
            </a:r>
            <a:r>
              <a:rPr sz="1650" spc="15" dirty="0"/>
              <a:t> </a:t>
            </a:r>
            <a:r>
              <a:rPr sz="1650" dirty="0"/>
              <a:t>is</a:t>
            </a:r>
            <a:r>
              <a:rPr sz="1650" spc="-20" dirty="0"/>
              <a:t> </a:t>
            </a:r>
            <a:r>
              <a:rPr sz="1650" dirty="0"/>
              <a:t>it</a:t>
            </a:r>
            <a:r>
              <a:rPr sz="1650" spc="-5" dirty="0"/>
              <a:t> </a:t>
            </a:r>
            <a:r>
              <a:rPr sz="1650" dirty="0"/>
              <a:t>important</a:t>
            </a:r>
            <a:r>
              <a:rPr sz="1650" spc="135" dirty="0"/>
              <a:t> </a:t>
            </a:r>
            <a:r>
              <a:rPr sz="1650" spc="-25" dirty="0"/>
              <a:t>to </a:t>
            </a:r>
            <a:r>
              <a:rPr sz="1650" dirty="0"/>
              <a:t>your</a:t>
            </a:r>
            <a:r>
              <a:rPr sz="1650" spc="5" dirty="0"/>
              <a:t> </a:t>
            </a:r>
            <a:r>
              <a:rPr sz="1650" dirty="0"/>
              <a:t>personal</a:t>
            </a:r>
            <a:r>
              <a:rPr sz="1650" spc="30" dirty="0"/>
              <a:t> </a:t>
            </a:r>
            <a:r>
              <a:rPr sz="1650" dirty="0"/>
              <a:t>and</a:t>
            </a:r>
            <a:r>
              <a:rPr sz="1650" spc="-15" dirty="0"/>
              <a:t> </a:t>
            </a:r>
            <a:r>
              <a:rPr sz="1650" dirty="0"/>
              <a:t>professional</a:t>
            </a:r>
            <a:r>
              <a:rPr sz="1650" spc="130" dirty="0"/>
              <a:t> </a:t>
            </a:r>
            <a:r>
              <a:rPr sz="1650" spc="-10" dirty="0"/>
              <a:t>development?</a:t>
            </a:r>
            <a:endParaRPr sz="1650"/>
          </a:p>
        </p:txBody>
      </p:sp>
      <p:sp>
        <p:nvSpPr>
          <p:cNvPr id="7" name="object 7"/>
          <p:cNvSpPr txBox="1"/>
          <p:nvPr/>
        </p:nvSpPr>
        <p:spPr>
          <a:xfrm>
            <a:off x="293514" y="1209357"/>
            <a:ext cx="4216400" cy="9944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34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•A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SWOT</a:t>
            </a:r>
            <a:r>
              <a:rPr sz="1200" spc="3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analysis</a:t>
            </a:r>
            <a:r>
              <a:rPr sz="1200" spc="5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helps</a:t>
            </a:r>
            <a:r>
              <a:rPr sz="1200" spc="2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to</a:t>
            </a:r>
            <a:r>
              <a:rPr sz="1200" spc="-10" dirty="0">
                <a:latin typeface="Arial MT"/>
                <a:cs typeface="Arial MT"/>
              </a:rPr>
              <a:t> understand:</a:t>
            </a:r>
            <a:endParaRPr sz="1200">
              <a:latin typeface="Arial MT"/>
              <a:cs typeface="Arial MT"/>
            </a:endParaRPr>
          </a:p>
          <a:p>
            <a:pPr marL="108585" indent="-95885">
              <a:lnSpc>
                <a:spcPts val="1240"/>
              </a:lnSpc>
              <a:buChar char="•"/>
              <a:tabLst>
                <a:tab pos="108585" algn="l"/>
              </a:tabLst>
            </a:pPr>
            <a:r>
              <a:rPr sz="1200" dirty="0">
                <a:latin typeface="Arial MT"/>
                <a:cs typeface="Arial MT"/>
              </a:rPr>
              <a:t>Strengths</a:t>
            </a:r>
            <a:r>
              <a:rPr sz="1200" spc="8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-</a:t>
            </a:r>
            <a:r>
              <a:rPr sz="1200" spc="-1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what</a:t>
            </a:r>
            <a:r>
              <a:rPr sz="1200" spc="2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I</a:t>
            </a:r>
            <a:r>
              <a:rPr sz="1200" spc="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am</a:t>
            </a:r>
            <a:r>
              <a:rPr sz="1200" spc="1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good</a:t>
            </a:r>
            <a:r>
              <a:rPr sz="1200" spc="25" dirty="0">
                <a:latin typeface="Arial MT"/>
                <a:cs typeface="Arial MT"/>
              </a:rPr>
              <a:t> </a:t>
            </a:r>
            <a:r>
              <a:rPr sz="1200" spc="-25" dirty="0">
                <a:latin typeface="Arial MT"/>
                <a:cs typeface="Arial MT"/>
              </a:rPr>
              <a:t>at</a:t>
            </a:r>
            <a:endParaRPr sz="1200">
              <a:latin typeface="Arial MT"/>
              <a:cs typeface="Arial MT"/>
            </a:endParaRPr>
          </a:p>
          <a:p>
            <a:pPr marL="110489" indent="-97790">
              <a:lnSpc>
                <a:spcPts val="1240"/>
              </a:lnSpc>
              <a:buChar char="•"/>
              <a:tabLst>
                <a:tab pos="110489" algn="l"/>
              </a:tabLst>
            </a:pPr>
            <a:r>
              <a:rPr sz="1200" dirty="0">
                <a:latin typeface="Arial MT"/>
                <a:cs typeface="Arial MT"/>
              </a:rPr>
              <a:t>Weaknesses</a:t>
            </a:r>
            <a:r>
              <a:rPr sz="1200" spc="114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-</a:t>
            </a:r>
            <a:r>
              <a:rPr sz="1200" spc="-3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what</a:t>
            </a:r>
            <a:r>
              <a:rPr sz="1200" spc="4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I</a:t>
            </a:r>
            <a:r>
              <a:rPr sz="1200" spc="-2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need</a:t>
            </a:r>
            <a:r>
              <a:rPr sz="1200" spc="2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to</a:t>
            </a:r>
            <a:r>
              <a:rPr sz="1200" spc="-10" dirty="0">
                <a:latin typeface="Arial MT"/>
                <a:cs typeface="Arial MT"/>
              </a:rPr>
              <a:t> improve</a:t>
            </a:r>
            <a:endParaRPr sz="1200">
              <a:latin typeface="Arial MT"/>
              <a:cs typeface="Arial MT"/>
            </a:endParaRPr>
          </a:p>
          <a:p>
            <a:pPr marL="110489" indent="-97790">
              <a:lnSpc>
                <a:spcPts val="1240"/>
              </a:lnSpc>
              <a:buChar char="•"/>
              <a:tabLst>
                <a:tab pos="110489" algn="l"/>
              </a:tabLst>
            </a:pPr>
            <a:r>
              <a:rPr sz="1200" dirty="0">
                <a:latin typeface="Arial MT"/>
                <a:cs typeface="Arial MT"/>
              </a:rPr>
              <a:t>Opportunities</a:t>
            </a:r>
            <a:r>
              <a:rPr sz="1200" spc="9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-</a:t>
            </a:r>
            <a:r>
              <a:rPr sz="1200" spc="-1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chances</a:t>
            </a:r>
            <a:r>
              <a:rPr sz="1200" spc="6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to</a:t>
            </a:r>
            <a:r>
              <a:rPr sz="1200" spc="-1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learn</a:t>
            </a:r>
            <a:r>
              <a:rPr sz="1200" spc="3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and</a:t>
            </a:r>
            <a:r>
              <a:rPr sz="1200" spc="20" dirty="0">
                <a:latin typeface="Arial MT"/>
                <a:cs typeface="Arial MT"/>
              </a:rPr>
              <a:t> </a:t>
            </a:r>
            <a:r>
              <a:rPr sz="1200" spc="-20" dirty="0">
                <a:latin typeface="Arial MT"/>
                <a:cs typeface="Arial MT"/>
              </a:rPr>
              <a:t>grow</a:t>
            </a:r>
            <a:endParaRPr sz="1200">
              <a:latin typeface="Arial MT"/>
              <a:cs typeface="Arial MT"/>
            </a:endParaRPr>
          </a:p>
          <a:p>
            <a:pPr marL="108585" indent="-95885">
              <a:lnSpc>
                <a:spcPts val="1235"/>
              </a:lnSpc>
              <a:buChar char="•"/>
              <a:tabLst>
                <a:tab pos="108585" algn="l"/>
              </a:tabLst>
            </a:pPr>
            <a:r>
              <a:rPr sz="1200" dirty="0">
                <a:latin typeface="Arial MT"/>
                <a:cs typeface="Arial MT"/>
              </a:rPr>
              <a:t>Threats</a:t>
            </a:r>
            <a:r>
              <a:rPr sz="1200" spc="5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-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things</a:t>
            </a:r>
            <a:r>
              <a:rPr sz="1200" spc="4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that</a:t>
            </a:r>
            <a:r>
              <a:rPr sz="1200" spc="3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might</a:t>
            </a:r>
            <a:r>
              <a:rPr sz="1200" spc="4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make</a:t>
            </a:r>
            <a:r>
              <a:rPr sz="1200" spc="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progress</a:t>
            </a:r>
            <a:r>
              <a:rPr sz="1200" spc="35" dirty="0">
                <a:latin typeface="Arial MT"/>
                <a:cs typeface="Arial MT"/>
              </a:rPr>
              <a:t> </a:t>
            </a:r>
            <a:r>
              <a:rPr sz="1200" spc="-10" dirty="0">
                <a:latin typeface="Arial MT"/>
                <a:cs typeface="Arial MT"/>
              </a:rPr>
              <a:t>harder</a:t>
            </a:r>
            <a:endParaRPr sz="1200">
              <a:latin typeface="Arial MT"/>
              <a:cs typeface="Arial MT"/>
            </a:endParaRPr>
          </a:p>
          <a:p>
            <a:pPr marL="109855" indent="-97155">
              <a:lnSpc>
                <a:spcPts val="1340"/>
              </a:lnSpc>
              <a:buChar char="•"/>
              <a:tabLst>
                <a:tab pos="109855" algn="l"/>
              </a:tabLst>
            </a:pPr>
            <a:r>
              <a:rPr sz="1200" dirty="0">
                <a:latin typeface="Arial MT"/>
                <a:cs typeface="Arial MT"/>
              </a:rPr>
              <a:t>It</a:t>
            </a:r>
            <a:r>
              <a:rPr sz="1200" spc="-2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helps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me</a:t>
            </a:r>
            <a:r>
              <a:rPr sz="1200" spc="-2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plan</a:t>
            </a:r>
            <a:r>
              <a:rPr sz="1200" spc="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my</a:t>
            </a:r>
            <a:r>
              <a:rPr sz="1200" spc="-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personal</a:t>
            </a:r>
            <a:r>
              <a:rPr sz="1200" spc="7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and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professional</a:t>
            </a:r>
            <a:r>
              <a:rPr sz="1200" spc="105" dirty="0">
                <a:latin typeface="Arial MT"/>
                <a:cs typeface="Arial MT"/>
              </a:rPr>
              <a:t> </a:t>
            </a:r>
            <a:r>
              <a:rPr sz="1200" spc="-10" dirty="0">
                <a:latin typeface="Arial MT"/>
                <a:cs typeface="Arial MT"/>
              </a:rPr>
              <a:t>development.</a:t>
            </a:r>
            <a:endParaRPr sz="1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E1DD8BD1-3D7E-07DD-2952-93DF47A6C2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924" y="340108"/>
            <a:ext cx="5084551" cy="232020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275081"/>
            <a:ext cx="5489575" cy="3088005"/>
            <a:chOff x="0" y="275081"/>
            <a:chExt cx="5489575" cy="308800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2857499"/>
              <a:ext cx="5486400" cy="50291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6764" y="275081"/>
              <a:ext cx="0" cy="3088005"/>
            </a:xfrm>
            <a:custGeom>
              <a:avLst/>
              <a:gdLst/>
              <a:ahLst/>
              <a:cxnLst/>
              <a:rect l="l" t="t" r="r" b="b"/>
              <a:pathLst>
                <a:path h="3088004">
                  <a:moveTo>
                    <a:pt x="0" y="308762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83F5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9131" y="2853689"/>
              <a:ext cx="5477510" cy="503555"/>
            </a:xfrm>
            <a:custGeom>
              <a:avLst/>
              <a:gdLst/>
              <a:ahLst/>
              <a:cxnLst/>
              <a:rect l="l" t="t" r="r" b="b"/>
              <a:pathLst>
                <a:path w="5477510" h="503554">
                  <a:moveTo>
                    <a:pt x="5477256" y="499884"/>
                  </a:moveTo>
                  <a:lnTo>
                    <a:pt x="0" y="499884"/>
                  </a:lnTo>
                  <a:lnTo>
                    <a:pt x="0" y="502932"/>
                  </a:lnTo>
                  <a:lnTo>
                    <a:pt x="5477256" y="502932"/>
                  </a:lnTo>
                  <a:lnTo>
                    <a:pt x="5477256" y="499884"/>
                  </a:lnTo>
                  <a:close/>
                </a:path>
                <a:path w="5477510" h="503554">
                  <a:moveTo>
                    <a:pt x="5477256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477256" y="3048"/>
                  </a:lnTo>
                  <a:lnTo>
                    <a:pt x="5477256" y="0"/>
                  </a:lnTo>
                  <a:close/>
                </a:path>
              </a:pathLst>
            </a:custGeom>
            <a:solidFill>
              <a:srgbClr val="083F5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5719" rIns="0" bIns="0" rtlCol="0">
            <a:spAutoFit/>
          </a:bodyPr>
          <a:lstStyle/>
          <a:p>
            <a:pPr marR="5080" indent="-1270" algn="ctr">
              <a:lnSpc>
                <a:spcPct val="86900"/>
              </a:lnSpc>
              <a:spcBef>
                <a:spcPts val="359"/>
              </a:spcBef>
            </a:pPr>
            <a:r>
              <a:rPr sz="1650" spc="-80" dirty="0">
                <a:latin typeface="Arial MT"/>
                <a:cs typeface="Arial MT"/>
              </a:rPr>
              <a:t>Using</a:t>
            </a:r>
            <a:r>
              <a:rPr sz="1650" spc="-40" dirty="0">
                <a:latin typeface="Arial MT"/>
                <a:cs typeface="Arial MT"/>
              </a:rPr>
              <a:t> </a:t>
            </a:r>
            <a:r>
              <a:rPr sz="1650" spc="-95" dirty="0">
                <a:latin typeface="Arial MT"/>
                <a:cs typeface="Arial MT"/>
              </a:rPr>
              <a:t>examples:</a:t>
            </a:r>
            <a:r>
              <a:rPr sz="1650" spc="-10" dirty="0">
                <a:latin typeface="Arial MT"/>
                <a:cs typeface="Arial MT"/>
              </a:rPr>
              <a:t> </a:t>
            </a:r>
            <a:r>
              <a:rPr sz="1650" spc="-80" dirty="0">
                <a:latin typeface="Arial MT"/>
                <a:cs typeface="Arial MT"/>
              </a:rPr>
              <a:t>Explain</a:t>
            </a:r>
            <a:r>
              <a:rPr sz="1650" spc="25" dirty="0">
                <a:latin typeface="Arial MT"/>
                <a:cs typeface="Arial MT"/>
              </a:rPr>
              <a:t> </a:t>
            </a:r>
            <a:r>
              <a:rPr sz="1650" spc="-65" dirty="0">
                <a:latin typeface="Arial MT"/>
                <a:cs typeface="Arial MT"/>
              </a:rPr>
              <a:t>how</a:t>
            </a:r>
            <a:r>
              <a:rPr sz="1650" spc="-45" dirty="0">
                <a:latin typeface="Arial MT"/>
                <a:cs typeface="Arial MT"/>
              </a:rPr>
              <a:t> </a:t>
            </a:r>
            <a:r>
              <a:rPr sz="1650" spc="-40" dirty="0">
                <a:latin typeface="Arial MT"/>
                <a:cs typeface="Arial MT"/>
              </a:rPr>
              <a:t>you</a:t>
            </a:r>
            <a:r>
              <a:rPr sz="1650" spc="-75" dirty="0">
                <a:latin typeface="Arial MT"/>
                <a:cs typeface="Arial MT"/>
              </a:rPr>
              <a:t> </a:t>
            </a:r>
            <a:r>
              <a:rPr sz="1650" spc="-35" dirty="0">
                <a:latin typeface="Arial MT"/>
                <a:cs typeface="Arial MT"/>
              </a:rPr>
              <a:t>could</a:t>
            </a:r>
            <a:r>
              <a:rPr sz="1650" spc="-25" dirty="0">
                <a:latin typeface="Arial MT"/>
                <a:cs typeface="Arial MT"/>
              </a:rPr>
              <a:t> </a:t>
            </a:r>
            <a:r>
              <a:rPr sz="1650" spc="-90" dirty="0">
                <a:latin typeface="Arial MT"/>
                <a:cs typeface="Arial MT"/>
              </a:rPr>
              <a:t>leverage</a:t>
            </a:r>
            <a:r>
              <a:rPr sz="1650" spc="-15" dirty="0">
                <a:latin typeface="Arial MT"/>
                <a:cs typeface="Arial MT"/>
              </a:rPr>
              <a:t> </a:t>
            </a:r>
            <a:r>
              <a:rPr sz="1650" spc="-20" dirty="0">
                <a:latin typeface="Arial MT"/>
                <a:cs typeface="Arial MT"/>
              </a:rPr>
              <a:t>your </a:t>
            </a:r>
            <a:r>
              <a:rPr sz="1650" spc="-45" dirty="0">
                <a:latin typeface="Arial MT"/>
                <a:cs typeface="Arial MT"/>
              </a:rPr>
              <a:t>strengths</a:t>
            </a:r>
            <a:r>
              <a:rPr sz="1650" spc="25" dirty="0">
                <a:latin typeface="Arial MT"/>
                <a:cs typeface="Arial MT"/>
              </a:rPr>
              <a:t> </a:t>
            </a:r>
            <a:r>
              <a:rPr sz="1650" dirty="0">
                <a:latin typeface="Arial MT"/>
                <a:cs typeface="Arial MT"/>
              </a:rPr>
              <a:t>to</a:t>
            </a:r>
            <a:r>
              <a:rPr sz="1650" spc="-85" dirty="0">
                <a:latin typeface="Arial MT"/>
                <a:cs typeface="Arial MT"/>
              </a:rPr>
              <a:t> overcome</a:t>
            </a:r>
            <a:r>
              <a:rPr sz="1650" spc="-10" dirty="0">
                <a:latin typeface="Arial MT"/>
                <a:cs typeface="Arial MT"/>
              </a:rPr>
              <a:t> </a:t>
            </a:r>
            <a:r>
              <a:rPr sz="1650" spc="-20" dirty="0">
                <a:latin typeface="Arial MT"/>
                <a:cs typeface="Arial MT"/>
              </a:rPr>
              <a:t>your</a:t>
            </a:r>
            <a:r>
              <a:rPr sz="1650" spc="-30" dirty="0">
                <a:latin typeface="Arial MT"/>
                <a:cs typeface="Arial MT"/>
              </a:rPr>
              <a:t> </a:t>
            </a:r>
            <a:r>
              <a:rPr sz="1650" spc="-135" dirty="0">
                <a:latin typeface="Arial MT"/>
                <a:cs typeface="Arial MT"/>
              </a:rPr>
              <a:t>weaknesses</a:t>
            </a:r>
            <a:r>
              <a:rPr sz="1650" spc="35" dirty="0">
                <a:latin typeface="Arial MT"/>
                <a:cs typeface="Arial MT"/>
              </a:rPr>
              <a:t> </a:t>
            </a:r>
            <a:r>
              <a:rPr sz="1650" spc="-80" dirty="0">
                <a:latin typeface="Arial MT"/>
                <a:cs typeface="Arial MT"/>
              </a:rPr>
              <a:t>and</a:t>
            </a:r>
            <a:r>
              <a:rPr sz="1650" spc="-50" dirty="0">
                <a:latin typeface="Arial MT"/>
                <a:cs typeface="Arial MT"/>
              </a:rPr>
              <a:t> minimise </a:t>
            </a:r>
            <a:r>
              <a:rPr sz="1650" spc="-10" dirty="0">
                <a:latin typeface="Arial MT"/>
                <a:cs typeface="Arial MT"/>
              </a:rPr>
              <a:t>threats</a:t>
            </a:r>
            <a:endParaRPr sz="16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89545" y="1262062"/>
            <a:ext cx="4712970" cy="853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8425" indent="-84455">
              <a:lnSpc>
                <a:spcPts val="1315"/>
              </a:lnSpc>
              <a:spcBef>
                <a:spcPts val="100"/>
              </a:spcBef>
              <a:buChar char="•"/>
              <a:tabLst>
                <a:tab pos="98425" algn="l"/>
              </a:tabLst>
            </a:pPr>
            <a:r>
              <a:rPr sz="1100" dirty="0">
                <a:latin typeface="Arial MT"/>
                <a:cs typeface="Arial MT"/>
              </a:rPr>
              <a:t>My</a:t>
            </a:r>
            <a:r>
              <a:rPr sz="1100" spc="-60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caring</a:t>
            </a:r>
            <a:r>
              <a:rPr sz="1100" spc="-3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and</a:t>
            </a:r>
            <a:r>
              <a:rPr sz="1100" spc="-50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patient</a:t>
            </a:r>
            <a:r>
              <a:rPr sz="1100" spc="-35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nature</a:t>
            </a:r>
            <a:r>
              <a:rPr sz="1100" spc="-35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helps</a:t>
            </a:r>
            <a:r>
              <a:rPr sz="1100" spc="-4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me</a:t>
            </a:r>
            <a:r>
              <a:rPr sz="1100" spc="-55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support</a:t>
            </a:r>
            <a:r>
              <a:rPr sz="1100" spc="-2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others</a:t>
            </a:r>
            <a:r>
              <a:rPr sz="1100" spc="-55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calmly</a:t>
            </a:r>
            <a:r>
              <a:rPr sz="1100" spc="-15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and</a:t>
            </a:r>
            <a:r>
              <a:rPr sz="1100" spc="-65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kindly.</a:t>
            </a:r>
            <a:endParaRPr sz="1100">
              <a:latin typeface="Arial MT"/>
              <a:cs typeface="Arial MT"/>
            </a:endParaRPr>
          </a:p>
          <a:p>
            <a:pPr marL="13970" marR="5080" indent="82550">
              <a:lnSpc>
                <a:spcPts val="1280"/>
              </a:lnSpc>
              <a:spcBef>
                <a:spcPts val="65"/>
              </a:spcBef>
              <a:buChar char="•"/>
              <a:tabLst>
                <a:tab pos="96520" algn="l"/>
              </a:tabLst>
            </a:pPr>
            <a:r>
              <a:rPr sz="1100" dirty="0">
                <a:latin typeface="Arial MT"/>
                <a:cs typeface="Arial MT"/>
              </a:rPr>
              <a:t>The</a:t>
            </a:r>
            <a:r>
              <a:rPr sz="1100" spc="-45" dirty="0">
                <a:latin typeface="Arial MT"/>
                <a:cs typeface="Arial MT"/>
              </a:rPr>
              <a:t> </a:t>
            </a:r>
            <a:r>
              <a:rPr sz="1100" spc="-25" dirty="0">
                <a:latin typeface="Arial MT"/>
                <a:cs typeface="Arial MT"/>
              </a:rPr>
              <a:t>experience</a:t>
            </a:r>
            <a:r>
              <a:rPr sz="1100" spc="4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I</a:t>
            </a:r>
            <a:r>
              <a:rPr sz="1100" spc="-75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have</a:t>
            </a:r>
            <a:r>
              <a:rPr sz="1100" spc="-2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from</a:t>
            </a:r>
            <a:r>
              <a:rPr sz="1100" spc="-30" dirty="0">
                <a:latin typeface="Arial MT"/>
                <a:cs typeface="Arial MT"/>
              </a:rPr>
              <a:t> </a:t>
            </a:r>
            <a:r>
              <a:rPr sz="1100" spc="-20" dirty="0">
                <a:latin typeface="Arial MT"/>
                <a:cs typeface="Arial MT"/>
              </a:rPr>
              <a:t>caring</a:t>
            </a:r>
            <a:r>
              <a:rPr sz="1100" spc="-1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for</a:t>
            </a:r>
            <a:r>
              <a:rPr sz="1100" spc="-4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my</a:t>
            </a:r>
            <a:r>
              <a:rPr sz="1100" spc="-25" dirty="0">
                <a:latin typeface="Arial MT"/>
                <a:cs typeface="Arial MT"/>
              </a:rPr>
              <a:t> </a:t>
            </a:r>
            <a:r>
              <a:rPr sz="1100" spc="-20" dirty="0">
                <a:latin typeface="Arial MT"/>
                <a:cs typeface="Arial MT"/>
              </a:rPr>
              <a:t>children</a:t>
            </a:r>
            <a:r>
              <a:rPr sz="1100" spc="15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gives</a:t>
            </a:r>
            <a:r>
              <a:rPr sz="1100" spc="-3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me</a:t>
            </a:r>
            <a:r>
              <a:rPr sz="1100" spc="-40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basic</a:t>
            </a:r>
            <a:r>
              <a:rPr sz="1100" spc="-3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care</a:t>
            </a:r>
            <a:r>
              <a:rPr sz="1100" spc="-20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skills and</a:t>
            </a:r>
            <a:r>
              <a:rPr sz="1100" spc="-55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empathy.</a:t>
            </a:r>
            <a:endParaRPr sz="1100">
              <a:latin typeface="Arial MT"/>
              <a:cs typeface="Arial MT"/>
            </a:endParaRPr>
          </a:p>
          <a:p>
            <a:pPr marL="12700" marR="123189" indent="82550">
              <a:lnSpc>
                <a:spcPts val="1280"/>
              </a:lnSpc>
              <a:spcBef>
                <a:spcPts val="50"/>
              </a:spcBef>
              <a:buChar char="•"/>
              <a:tabLst>
                <a:tab pos="95250" algn="l"/>
              </a:tabLst>
            </a:pPr>
            <a:r>
              <a:rPr sz="1100" dirty="0">
                <a:latin typeface="Arial MT"/>
                <a:cs typeface="Arial MT"/>
              </a:rPr>
              <a:t>I</a:t>
            </a:r>
            <a:r>
              <a:rPr sz="1100" spc="-70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can</a:t>
            </a:r>
            <a:r>
              <a:rPr sz="1100" spc="-5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use</a:t>
            </a:r>
            <a:r>
              <a:rPr sz="1100" spc="-5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my</a:t>
            </a:r>
            <a:r>
              <a:rPr sz="1100" spc="-45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motivation</a:t>
            </a:r>
            <a:r>
              <a:rPr sz="1100" spc="-3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to</a:t>
            </a:r>
            <a:r>
              <a:rPr sz="1100" spc="-65" dirty="0">
                <a:latin typeface="Arial MT"/>
                <a:cs typeface="Arial MT"/>
              </a:rPr>
              <a:t> </a:t>
            </a:r>
            <a:r>
              <a:rPr sz="1100" spc="-20" dirty="0">
                <a:latin typeface="Arial MT"/>
                <a:cs typeface="Arial MT"/>
              </a:rPr>
              <a:t>improve</a:t>
            </a:r>
            <a:r>
              <a:rPr sz="1100" spc="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my</a:t>
            </a:r>
            <a:r>
              <a:rPr sz="1100" spc="-55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English</a:t>
            </a:r>
            <a:r>
              <a:rPr sz="1100" spc="-2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and</a:t>
            </a:r>
            <a:r>
              <a:rPr sz="1100" spc="-30" dirty="0">
                <a:latin typeface="Arial MT"/>
                <a:cs typeface="Arial MT"/>
              </a:rPr>
              <a:t> </a:t>
            </a:r>
            <a:r>
              <a:rPr sz="1100" spc="-20" dirty="0">
                <a:latin typeface="Arial MT"/>
                <a:cs typeface="Arial MT"/>
              </a:rPr>
              <a:t>communicate</a:t>
            </a:r>
            <a:r>
              <a:rPr sz="1100" spc="4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better</a:t>
            </a:r>
            <a:r>
              <a:rPr sz="1100" spc="-25" dirty="0">
                <a:latin typeface="Arial MT"/>
                <a:cs typeface="Arial MT"/>
              </a:rPr>
              <a:t> in </a:t>
            </a:r>
            <a:r>
              <a:rPr sz="1100" spc="-20" dirty="0">
                <a:latin typeface="Arial MT"/>
                <a:cs typeface="Arial MT"/>
              </a:rPr>
              <a:t>healthcare</a:t>
            </a:r>
            <a:r>
              <a:rPr sz="1100" spc="5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settings.</a:t>
            </a:r>
            <a:endParaRPr sz="11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275081"/>
            <a:ext cx="5489575" cy="3088005"/>
            <a:chOff x="0" y="275081"/>
            <a:chExt cx="5489575" cy="308800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2846070"/>
              <a:ext cx="5486400" cy="51435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3716" y="275081"/>
              <a:ext cx="0" cy="3088005"/>
            </a:xfrm>
            <a:custGeom>
              <a:avLst/>
              <a:gdLst/>
              <a:ahLst/>
              <a:cxnLst/>
              <a:rect l="l" t="t" r="r" b="b"/>
              <a:pathLst>
                <a:path h="3088004">
                  <a:moveTo>
                    <a:pt x="0" y="308762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F446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9131" y="2850654"/>
              <a:ext cx="5477510" cy="506095"/>
            </a:xfrm>
            <a:custGeom>
              <a:avLst/>
              <a:gdLst/>
              <a:ahLst/>
              <a:cxnLst/>
              <a:rect l="l" t="t" r="r" b="b"/>
              <a:pathLst>
                <a:path w="5477510" h="506095">
                  <a:moveTo>
                    <a:pt x="5477256" y="502920"/>
                  </a:moveTo>
                  <a:lnTo>
                    <a:pt x="0" y="502920"/>
                  </a:lnTo>
                  <a:lnTo>
                    <a:pt x="0" y="505968"/>
                  </a:lnTo>
                  <a:lnTo>
                    <a:pt x="5477256" y="505968"/>
                  </a:lnTo>
                  <a:lnTo>
                    <a:pt x="5477256" y="502920"/>
                  </a:lnTo>
                  <a:close/>
                </a:path>
                <a:path w="5477510" h="506095">
                  <a:moveTo>
                    <a:pt x="5477256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477256" y="3048"/>
                  </a:lnTo>
                  <a:lnTo>
                    <a:pt x="5477256" y="0"/>
                  </a:lnTo>
                  <a:close/>
                </a:path>
              </a:pathLst>
            </a:custGeom>
            <a:solidFill>
              <a:srgbClr val="0F446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4939" rIns="0" bIns="0" rtlCol="0">
            <a:spAutoFit/>
          </a:bodyPr>
          <a:lstStyle/>
          <a:p>
            <a:pPr marL="643890" marR="5080" indent="-666115">
              <a:lnSpc>
                <a:spcPts val="1730"/>
              </a:lnSpc>
              <a:spcBef>
                <a:spcPts val="365"/>
              </a:spcBef>
            </a:pPr>
            <a:r>
              <a:rPr sz="1650" dirty="0"/>
              <a:t>What</a:t>
            </a:r>
            <a:r>
              <a:rPr sz="1650" spc="25" dirty="0"/>
              <a:t> </a:t>
            </a:r>
            <a:r>
              <a:rPr sz="1650" dirty="0"/>
              <a:t>opportunities</a:t>
            </a:r>
            <a:r>
              <a:rPr sz="1650" spc="125" dirty="0"/>
              <a:t> </a:t>
            </a:r>
            <a:r>
              <a:rPr sz="1650" dirty="0"/>
              <a:t>are</a:t>
            </a:r>
            <a:r>
              <a:rPr sz="1650" spc="-45" dirty="0"/>
              <a:t> </a:t>
            </a:r>
            <a:r>
              <a:rPr sz="1650" dirty="0"/>
              <a:t>available</a:t>
            </a:r>
            <a:r>
              <a:rPr sz="1650" spc="70" dirty="0"/>
              <a:t> </a:t>
            </a:r>
            <a:r>
              <a:rPr sz="1650" dirty="0"/>
              <a:t>to</a:t>
            </a:r>
            <a:r>
              <a:rPr sz="1650" spc="-30" dirty="0"/>
              <a:t> </a:t>
            </a:r>
            <a:r>
              <a:rPr sz="1650" dirty="0"/>
              <a:t>you,</a:t>
            </a:r>
            <a:r>
              <a:rPr sz="1650" spc="-10" dirty="0"/>
              <a:t> </a:t>
            </a:r>
            <a:r>
              <a:rPr sz="1650" dirty="0"/>
              <a:t>and</a:t>
            </a:r>
            <a:r>
              <a:rPr sz="1650" spc="-15" dirty="0"/>
              <a:t> </a:t>
            </a:r>
            <a:r>
              <a:rPr sz="1650" dirty="0"/>
              <a:t>how</a:t>
            </a:r>
            <a:r>
              <a:rPr sz="1650" spc="-5" dirty="0"/>
              <a:t> </a:t>
            </a:r>
            <a:r>
              <a:rPr sz="1650" spc="-25" dirty="0"/>
              <a:t>do </a:t>
            </a:r>
            <a:r>
              <a:rPr sz="1650" dirty="0"/>
              <a:t>you</a:t>
            </a:r>
            <a:r>
              <a:rPr sz="1650" spc="20" dirty="0"/>
              <a:t> </a:t>
            </a:r>
            <a:r>
              <a:rPr sz="1650" dirty="0"/>
              <a:t>utilise</a:t>
            </a:r>
            <a:r>
              <a:rPr sz="1650" spc="65" dirty="0"/>
              <a:t> </a:t>
            </a:r>
            <a:r>
              <a:rPr sz="1650" dirty="0"/>
              <a:t>them</a:t>
            </a:r>
            <a:r>
              <a:rPr sz="1650" spc="35" dirty="0"/>
              <a:t> </a:t>
            </a:r>
            <a:r>
              <a:rPr sz="1650" dirty="0"/>
              <a:t>with</a:t>
            </a:r>
            <a:r>
              <a:rPr sz="1650" spc="5" dirty="0"/>
              <a:t> </a:t>
            </a:r>
            <a:r>
              <a:rPr sz="1650" dirty="0"/>
              <a:t>your</a:t>
            </a:r>
            <a:r>
              <a:rPr sz="1650" spc="65" dirty="0"/>
              <a:t> </a:t>
            </a:r>
            <a:r>
              <a:rPr sz="1650" spc="-10" dirty="0"/>
              <a:t>strengths?</a:t>
            </a:r>
            <a:endParaRPr sz="1650"/>
          </a:p>
        </p:txBody>
      </p:sp>
      <p:sp>
        <p:nvSpPr>
          <p:cNvPr id="7" name="object 7"/>
          <p:cNvSpPr txBox="1"/>
          <p:nvPr/>
        </p:nvSpPr>
        <p:spPr>
          <a:xfrm>
            <a:off x="301882" y="1127760"/>
            <a:ext cx="4462780" cy="6616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7790" indent="-84455">
              <a:lnSpc>
                <a:spcPts val="1265"/>
              </a:lnSpc>
              <a:spcBef>
                <a:spcPts val="100"/>
              </a:spcBef>
              <a:buChar char="•"/>
              <a:tabLst>
                <a:tab pos="97790" algn="l"/>
              </a:tabLst>
            </a:pPr>
            <a:r>
              <a:rPr sz="1100" dirty="0">
                <a:latin typeface="Arial MT"/>
                <a:cs typeface="Arial MT"/>
              </a:rPr>
              <a:t>I</a:t>
            </a:r>
            <a:r>
              <a:rPr sz="1100" spc="-75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will</a:t>
            </a:r>
            <a:r>
              <a:rPr sz="1100" spc="-4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use</a:t>
            </a:r>
            <a:r>
              <a:rPr sz="1100" spc="-5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my</a:t>
            </a:r>
            <a:r>
              <a:rPr sz="1100" spc="-45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course</a:t>
            </a:r>
            <a:r>
              <a:rPr sz="1100" spc="-4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and</a:t>
            </a:r>
            <a:r>
              <a:rPr sz="1100" spc="-35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placements</a:t>
            </a:r>
            <a:r>
              <a:rPr sz="1100" spc="3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to</a:t>
            </a:r>
            <a:r>
              <a:rPr sz="1100" spc="-60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build</a:t>
            </a:r>
            <a:r>
              <a:rPr sz="1100" spc="-4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real</a:t>
            </a:r>
            <a:r>
              <a:rPr sz="1100" spc="-45" dirty="0">
                <a:latin typeface="Arial MT"/>
                <a:cs typeface="Arial MT"/>
              </a:rPr>
              <a:t> </a:t>
            </a:r>
            <a:r>
              <a:rPr sz="1100" spc="-20" dirty="0">
                <a:latin typeface="Arial MT"/>
                <a:cs typeface="Arial MT"/>
              </a:rPr>
              <a:t>nursing</a:t>
            </a:r>
            <a:r>
              <a:rPr sz="1100" spc="-15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experience.</a:t>
            </a:r>
            <a:endParaRPr sz="1100">
              <a:latin typeface="Arial MT"/>
              <a:cs typeface="Arial MT"/>
            </a:endParaRPr>
          </a:p>
          <a:p>
            <a:pPr marL="97790" indent="-84455">
              <a:lnSpc>
                <a:spcPts val="1205"/>
              </a:lnSpc>
              <a:buChar char="•"/>
              <a:tabLst>
                <a:tab pos="97790" algn="l"/>
              </a:tabLst>
            </a:pPr>
            <a:r>
              <a:rPr sz="1100" dirty="0">
                <a:latin typeface="Arial MT"/>
                <a:cs typeface="Arial MT"/>
              </a:rPr>
              <a:t>I</a:t>
            </a:r>
            <a:r>
              <a:rPr sz="1100" spc="-75" dirty="0">
                <a:latin typeface="Arial MT"/>
                <a:cs typeface="Arial MT"/>
              </a:rPr>
              <a:t> </a:t>
            </a:r>
            <a:r>
              <a:rPr sz="1100" spc="-20" dirty="0">
                <a:latin typeface="Arial MT"/>
                <a:cs typeface="Arial MT"/>
              </a:rPr>
              <a:t>will</a:t>
            </a:r>
            <a:r>
              <a:rPr sz="1100" spc="-40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keep</a:t>
            </a:r>
            <a:r>
              <a:rPr sz="1100" spc="-35" dirty="0">
                <a:latin typeface="Arial MT"/>
                <a:cs typeface="Arial MT"/>
              </a:rPr>
              <a:t> </a:t>
            </a:r>
            <a:r>
              <a:rPr sz="1100" spc="-25" dirty="0">
                <a:latin typeface="Arial MT"/>
                <a:cs typeface="Arial MT"/>
              </a:rPr>
              <a:t>improving</a:t>
            </a:r>
            <a:r>
              <a:rPr sz="1100" spc="1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my</a:t>
            </a:r>
            <a:r>
              <a:rPr sz="1100" spc="-40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English</a:t>
            </a:r>
            <a:r>
              <a:rPr sz="1100" spc="-30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through</a:t>
            </a:r>
            <a:r>
              <a:rPr sz="1100" spc="10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classes and</a:t>
            </a:r>
            <a:r>
              <a:rPr sz="1100" spc="-45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everyday</a:t>
            </a:r>
            <a:r>
              <a:rPr sz="1100" spc="20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practice.</a:t>
            </a:r>
            <a:endParaRPr sz="1100">
              <a:latin typeface="Arial MT"/>
              <a:cs typeface="Arial MT"/>
            </a:endParaRPr>
          </a:p>
          <a:p>
            <a:pPr marL="12700" marR="425450" indent="85090">
              <a:lnSpc>
                <a:spcPts val="1280"/>
              </a:lnSpc>
              <a:spcBef>
                <a:spcPts val="10"/>
              </a:spcBef>
              <a:buChar char="•"/>
              <a:tabLst>
                <a:tab pos="97790" algn="l"/>
              </a:tabLst>
            </a:pPr>
            <a:r>
              <a:rPr sz="1100" dirty="0">
                <a:latin typeface="Arial MT"/>
                <a:cs typeface="Arial MT"/>
              </a:rPr>
              <a:t>My</a:t>
            </a:r>
            <a:r>
              <a:rPr sz="1100" spc="-6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goal</a:t>
            </a:r>
            <a:r>
              <a:rPr sz="1100" spc="-3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is</a:t>
            </a:r>
            <a:r>
              <a:rPr sz="1100" spc="-6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to</a:t>
            </a:r>
            <a:r>
              <a:rPr sz="1100" spc="-55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qualify</a:t>
            </a:r>
            <a:r>
              <a:rPr sz="1100" spc="-2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as</a:t>
            </a:r>
            <a:r>
              <a:rPr sz="1100" spc="-6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a</a:t>
            </a:r>
            <a:r>
              <a:rPr sz="1100" spc="-7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nurse</a:t>
            </a:r>
            <a:r>
              <a:rPr sz="1100" spc="-30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and</a:t>
            </a:r>
            <a:r>
              <a:rPr sz="1100" spc="-6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help</a:t>
            </a:r>
            <a:r>
              <a:rPr sz="1100" spc="-60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people with</a:t>
            </a:r>
            <a:r>
              <a:rPr sz="1100" spc="-40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respect</a:t>
            </a:r>
            <a:r>
              <a:rPr sz="1100" spc="-15" dirty="0">
                <a:latin typeface="Arial MT"/>
                <a:cs typeface="Arial MT"/>
              </a:rPr>
              <a:t> </a:t>
            </a:r>
            <a:r>
              <a:rPr sz="1100" spc="-25" dirty="0">
                <a:latin typeface="Arial MT"/>
                <a:cs typeface="Arial MT"/>
              </a:rPr>
              <a:t>and </a:t>
            </a:r>
            <a:r>
              <a:rPr sz="1100" spc="-10" dirty="0">
                <a:latin typeface="Arial MT"/>
                <a:cs typeface="Arial MT"/>
              </a:rPr>
              <a:t>compassion.</a:t>
            </a:r>
            <a:endParaRPr sz="11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275081"/>
            <a:ext cx="5489575" cy="3088005"/>
            <a:chOff x="0" y="275081"/>
            <a:chExt cx="5489575" cy="308800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2857499"/>
              <a:ext cx="5486400" cy="50291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6764" y="275081"/>
              <a:ext cx="0" cy="3088005"/>
            </a:xfrm>
            <a:custGeom>
              <a:avLst/>
              <a:gdLst/>
              <a:ahLst/>
              <a:cxnLst/>
              <a:rect l="l" t="t" r="r" b="b"/>
              <a:pathLst>
                <a:path h="3088004">
                  <a:moveTo>
                    <a:pt x="0" y="308762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83F5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9131" y="2853689"/>
              <a:ext cx="5477510" cy="503555"/>
            </a:xfrm>
            <a:custGeom>
              <a:avLst/>
              <a:gdLst/>
              <a:ahLst/>
              <a:cxnLst/>
              <a:rect l="l" t="t" r="r" b="b"/>
              <a:pathLst>
                <a:path w="5477510" h="503554">
                  <a:moveTo>
                    <a:pt x="5477256" y="499884"/>
                  </a:moveTo>
                  <a:lnTo>
                    <a:pt x="0" y="499884"/>
                  </a:lnTo>
                  <a:lnTo>
                    <a:pt x="0" y="502932"/>
                  </a:lnTo>
                  <a:lnTo>
                    <a:pt x="5477256" y="502932"/>
                  </a:lnTo>
                  <a:lnTo>
                    <a:pt x="5477256" y="499884"/>
                  </a:lnTo>
                  <a:close/>
                </a:path>
                <a:path w="5477510" h="503554">
                  <a:moveTo>
                    <a:pt x="5477256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477256" y="3048"/>
                  </a:lnTo>
                  <a:lnTo>
                    <a:pt x="5477256" y="0"/>
                  </a:lnTo>
                  <a:close/>
                </a:path>
              </a:pathLst>
            </a:custGeom>
            <a:solidFill>
              <a:srgbClr val="083F5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9384" rIns="0" bIns="0" rtlCol="0">
            <a:spAutoFit/>
          </a:bodyPr>
          <a:lstStyle/>
          <a:p>
            <a:pPr marL="168275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Conclusion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83424" y="1344929"/>
            <a:ext cx="4548505" cy="848994"/>
          </a:xfrm>
          <a:prstGeom prst="rect">
            <a:avLst/>
          </a:prstGeom>
        </p:spPr>
        <p:txBody>
          <a:bodyPr vert="horz" wrap="square" lIns="0" tIns="22225" rIns="0" bIns="0" rtlCol="0">
            <a:spAutoFit/>
          </a:bodyPr>
          <a:lstStyle/>
          <a:p>
            <a:pPr marL="12700" marR="146685" indent="83820">
              <a:lnSpc>
                <a:spcPts val="1280"/>
              </a:lnSpc>
              <a:spcBef>
                <a:spcPts val="175"/>
              </a:spcBef>
              <a:buChar char="•"/>
              <a:tabLst>
                <a:tab pos="96520" algn="l"/>
              </a:tabLst>
            </a:pPr>
            <a:r>
              <a:rPr sz="1100" dirty="0">
                <a:latin typeface="Arial MT"/>
                <a:cs typeface="Arial MT"/>
              </a:rPr>
              <a:t>The</a:t>
            </a:r>
            <a:r>
              <a:rPr sz="1100" spc="-30" dirty="0">
                <a:latin typeface="Arial MT"/>
                <a:cs typeface="Arial MT"/>
              </a:rPr>
              <a:t> </a:t>
            </a:r>
            <a:r>
              <a:rPr sz="1100" spc="-25" dirty="0">
                <a:latin typeface="Arial MT"/>
                <a:cs typeface="Arial MT"/>
              </a:rPr>
              <a:t>SWOT</a:t>
            </a:r>
            <a:r>
              <a:rPr sz="1100" spc="-15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analysis helps</a:t>
            </a:r>
            <a:r>
              <a:rPr sz="1100" spc="-2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me</a:t>
            </a:r>
            <a:r>
              <a:rPr sz="1100" spc="-45" dirty="0">
                <a:latin typeface="Arial MT"/>
                <a:cs typeface="Arial MT"/>
              </a:rPr>
              <a:t> </a:t>
            </a:r>
            <a:r>
              <a:rPr sz="1100" spc="-20" dirty="0">
                <a:latin typeface="Arial MT"/>
                <a:cs typeface="Arial MT"/>
              </a:rPr>
              <a:t>understand</a:t>
            </a:r>
            <a:r>
              <a:rPr sz="1100" spc="4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my</a:t>
            </a:r>
            <a:r>
              <a:rPr sz="1100" spc="-40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strengths</a:t>
            </a:r>
            <a:r>
              <a:rPr sz="1100" spc="-2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and</a:t>
            </a:r>
            <a:r>
              <a:rPr sz="1100" spc="-5" dirty="0">
                <a:latin typeface="Arial MT"/>
                <a:cs typeface="Arial MT"/>
              </a:rPr>
              <a:t> </a:t>
            </a:r>
            <a:r>
              <a:rPr sz="1100" spc="-20" dirty="0">
                <a:latin typeface="Arial MT"/>
                <a:cs typeface="Arial MT"/>
              </a:rPr>
              <a:t>what</a:t>
            </a:r>
            <a:r>
              <a:rPr sz="1100" spc="-1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I</a:t>
            </a:r>
            <a:r>
              <a:rPr sz="1100" spc="-65" dirty="0">
                <a:latin typeface="Arial MT"/>
                <a:cs typeface="Arial MT"/>
              </a:rPr>
              <a:t> </a:t>
            </a:r>
            <a:r>
              <a:rPr sz="1100" spc="-25" dirty="0">
                <a:latin typeface="Arial MT"/>
                <a:cs typeface="Arial MT"/>
              </a:rPr>
              <a:t>can </a:t>
            </a:r>
            <a:r>
              <a:rPr sz="1100" spc="-10" dirty="0">
                <a:latin typeface="Arial MT"/>
                <a:cs typeface="Arial MT"/>
              </a:rPr>
              <a:t>improve.</a:t>
            </a:r>
            <a:endParaRPr sz="1100">
              <a:latin typeface="Arial MT"/>
              <a:cs typeface="Arial MT"/>
            </a:endParaRPr>
          </a:p>
          <a:p>
            <a:pPr marL="99060" indent="-84455">
              <a:lnSpc>
                <a:spcPts val="1240"/>
              </a:lnSpc>
              <a:buChar char="•"/>
              <a:tabLst>
                <a:tab pos="99060" algn="l"/>
              </a:tabLst>
            </a:pPr>
            <a:r>
              <a:rPr sz="1100" dirty="0">
                <a:latin typeface="Arial MT"/>
                <a:cs typeface="Arial MT"/>
              </a:rPr>
              <a:t>I</a:t>
            </a:r>
            <a:r>
              <a:rPr sz="1100" spc="-75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will</a:t>
            </a:r>
            <a:r>
              <a:rPr sz="1100" spc="-6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use</a:t>
            </a:r>
            <a:r>
              <a:rPr sz="1100" spc="-4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my</a:t>
            </a:r>
            <a:r>
              <a:rPr sz="1100" spc="-40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caring attitude</a:t>
            </a:r>
            <a:r>
              <a:rPr sz="1100" spc="-2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and</a:t>
            </a:r>
            <a:r>
              <a:rPr sz="1100" spc="-30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motivation</a:t>
            </a:r>
            <a:r>
              <a:rPr sz="1100" spc="-1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to</a:t>
            </a:r>
            <a:r>
              <a:rPr sz="1100" spc="-55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reach</a:t>
            </a:r>
            <a:r>
              <a:rPr sz="1100" spc="-3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my</a:t>
            </a:r>
            <a:r>
              <a:rPr sz="1100" spc="-25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goal.</a:t>
            </a:r>
            <a:endParaRPr sz="1100">
              <a:latin typeface="Arial MT"/>
              <a:cs typeface="Arial MT"/>
            </a:endParaRPr>
          </a:p>
          <a:p>
            <a:pPr marL="99060" indent="-84455">
              <a:lnSpc>
                <a:spcPts val="1270"/>
              </a:lnSpc>
              <a:buChar char="•"/>
              <a:tabLst>
                <a:tab pos="99060" algn="l"/>
              </a:tabLst>
            </a:pPr>
            <a:r>
              <a:rPr sz="1100" dirty="0">
                <a:latin typeface="Arial MT"/>
                <a:cs typeface="Arial MT"/>
              </a:rPr>
              <a:t>With</a:t>
            </a:r>
            <a:r>
              <a:rPr sz="1100" spc="-6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hard</a:t>
            </a:r>
            <a:r>
              <a:rPr sz="1100" spc="-15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work,</a:t>
            </a:r>
            <a:r>
              <a:rPr sz="1100" spc="-2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I</a:t>
            </a:r>
            <a:r>
              <a:rPr sz="1100" spc="-75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believe</a:t>
            </a:r>
            <a:r>
              <a:rPr sz="1100" spc="-30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I</a:t>
            </a:r>
            <a:r>
              <a:rPr sz="1100" spc="-7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can</a:t>
            </a:r>
            <a:r>
              <a:rPr sz="1100" spc="-50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become</a:t>
            </a:r>
            <a:r>
              <a:rPr sz="1100" spc="-2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a</a:t>
            </a:r>
            <a:r>
              <a:rPr sz="1100" spc="-45" dirty="0">
                <a:latin typeface="Arial MT"/>
                <a:cs typeface="Arial MT"/>
              </a:rPr>
              <a:t> </a:t>
            </a:r>
            <a:r>
              <a:rPr sz="1100" spc="-10" dirty="0">
                <a:latin typeface="Arial MT"/>
                <a:cs typeface="Arial MT"/>
              </a:rPr>
              <a:t>confident</a:t>
            </a:r>
            <a:r>
              <a:rPr sz="1100" spc="15" dirty="0">
                <a:latin typeface="Arial MT"/>
                <a:cs typeface="Arial MT"/>
              </a:rPr>
              <a:t> </a:t>
            </a:r>
            <a:r>
              <a:rPr sz="1100" dirty="0">
                <a:latin typeface="Arial MT"/>
                <a:cs typeface="Arial MT"/>
              </a:rPr>
              <a:t>and</a:t>
            </a:r>
            <a:r>
              <a:rPr sz="1100" spc="-40" dirty="0">
                <a:latin typeface="Arial MT"/>
                <a:cs typeface="Arial MT"/>
              </a:rPr>
              <a:t> </a:t>
            </a:r>
            <a:r>
              <a:rPr sz="1100" spc="-20" dirty="0">
                <a:latin typeface="Arial MT"/>
                <a:cs typeface="Arial MT"/>
              </a:rPr>
              <a:t>successful </a:t>
            </a:r>
            <a:r>
              <a:rPr sz="1100" spc="-10" dirty="0">
                <a:latin typeface="Arial MT"/>
                <a:cs typeface="Arial MT"/>
              </a:rPr>
              <a:t>nurse.</a:t>
            </a:r>
            <a:endParaRPr sz="1100">
              <a:latin typeface="Arial MT"/>
              <a:cs typeface="Arial MT"/>
            </a:endParaRPr>
          </a:p>
          <a:p>
            <a:pPr marL="12700">
              <a:lnSpc>
                <a:spcPts val="1335"/>
              </a:lnSpc>
            </a:pPr>
            <a:r>
              <a:rPr sz="1150" spc="-10" dirty="0">
                <a:latin typeface="Arial MT"/>
                <a:cs typeface="Arial MT"/>
              </a:rPr>
              <a:t>nurse.</a:t>
            </a:r>
            <a:endParaRPr sz="11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275081"/>
            <a:ext cx="5489575" cy="3088005"/>
            <a:chOff x="0" y="275081"/>
            <a:chExt cx="5489575" cy="308800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2857499"/>
              <a:ext cx="5486400" cy="50291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6764" y="275081"/>
              <a:ext cx="0" cy="3088005"/>
            </a:xfrm>
            <a:custGeom>
              <a:avLst/>
              <a:gdLst/>
              <a:ahLst/>
              <a:cxnLst/>
              <a:rect l="l" t="t" r="r" b="b"/>
              <a:pathLst>
                <a:path h="3088004">
                  <a:moveTo>
                    <a:pt x="0" y="3087624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83F5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9131" y="2853689"/>
              <a:ext cx="5477510" cy="503555"/>
            </a:xfrm>
            <a:custGeom>
              <a:avLst/>
              <a:gdLst/>
              <a:ahLst/>
              <a:cxnLst/>
              <a:rect l="l" t="t" r="r" b="b"/>
              <a:pathLst>
                <a:path w="5477510" h="503554">
                  <a:moveTo>
                    <a:pt x="5477256" y="499884"/>
                  </a:moveTo>
                  <a:lnTo>
                    <a:pt x="0" y="499884"/>
                  </a:lnTo>
                  <a:lnTo>
                    <a:pt x="0" y="502932"/>
                  </a:lnTo>
                  <a:lnTo>
                    <a:pt x="5477256" y="502932"/>
                  </a:lnTo>
                  <a:lnTo>
                    <a:pt x="5477256" y="499884"/>
                  </a:lnTo>
                  <a:close/>
                </a:path>
                <a:path w="5477510" h="503554">
                  <a:moveTo>
                    <a:pt x="5477256" y="0"/>
                  </a:moveTo>
                  <a:lnTo>
                    <a:pt x="0" y="0"/>
                  </a:lnTo>
                  <a:lnTo>
                    <a:pt x="0" y="3048"/>
                  </a:lnTo>
                  <a:lnTo>
                    <a:pt x="5477256" y="3048"/>
                  </a:lnTo>
                  <a:lnTo>
                    <a:pt x="5477256" y="0"/>
                  </a:lnTo>
                  <a:close/>
                </a:path>
              </a:pathLst>
            </a:custGeom>
            <a:solidFill>
              <a:srgbClr val="083F5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851785" y="474345"/>
            <a:ext cx="1769110" cy="353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50" spc="-110" dirty="0">
                <a:latin typeface="Arial MT"/>
                <a:cs typeface="Arial MT"/>
              </a:rPr>
              <a:t>References</a:t>
            </a:r>
            <a:r>
              <a:rPr sz="2150" spc="40" dirty="0">
                <a:latin typeface="Arial MT"/>
                <a:cs typeface="Arial MT"/>
              </a:rPr>
              <a:t> </a:t>
            </a:r>
            <a:r>
              <a:rPr sz="2150" spc="-40" dirty="0">
                <a:latin typeface="Arial MT"/>
                <a:cs typeface="Arial MT"/>
              </a:rPr>
              <a:t>List</a:t>
            </a:r>
            <a:endParaRPr sz="2150">
              <a:latin typeface="Arial MT"/>
              <a:cs typeface="Arial MT"/>
            </a:endParaRP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6DD7CE2-4297-CC6D-1CBD-E66B25D4D4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519" y="1121727"/>
            <a:ext cx="5056505" cy="830997"/>
          </a:xfrm>
        </p:spPr>
        <p:txBody>
          <a:bodyPr/>
          <a:lstStyle/>
          <a:p>
            <a:r>
              <a:rPr lang="en-GB" dirty="0"/>
              <a:t>•H</a:t>
            </a:r>
            <a:r>
              <a:rPr lang="en-US" dirty="0"/>
              <a:t>elms, M. M., &amp; Nixon, J. (2010). Exploring SWOT analysis-Where are we now? Journal o f Strategy andManagement, 3(3), 215-251.</a:t>
            </a:r>
            <a:endParaRPr lang="en-GB" dirty="0"/>
          </a:p>
          <a:p>
            <a:r>
              <a:rPr lang="en-US" dirty="0"/>
              <a:t>• </a:t>
            </a:r>
            <a:r>
              <a:rPr lang="en-US" dirty="0" err="1"/>
              <a:t>Phadermrod</a:t>
            </a:r>
            <a:r>
              <a:rPr lang="en-US" dirty="0"/>
              <a:t>, B., Crowder, R. M., &amp; Wills, G. B. (2019). Importance-performance analysis based SWOT analysis.International Journal of Information Management, 44, 194-203.</a:t>
            </a:r>
            <a:endParaRPr lang="en-GB" dirty="0"/>
          </a:p>
          <a:p>
            <a:r>
              <a:rPr lang="en-US" dirty="0"/>
              <a:t>• Nursing and Midwifery Council (NMC). (2018). The Code:Professional standards o f practice and </a:t>
            </a:r>
            <a:r>
              <a:rPr lang="en-US" dirty="0" err="1"/>
              <a:t>behaviour</a:t>
            </a:r>
            <a:r>
              <a:rPr lang="en-US" dirty="0"/>
              <a:t> </a:t>
            </a:r>
            <a:r>
              <a:rPr lang="en-US" dirty="0" err="1"/>
              <a:t>fornurses</a:t>
            </a:r>
            <a:r>
              <a:rPr lang="en-US" dirty="0"/>
              <a:t>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Custom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Acknowledge use of AI</vt:lpstr>
      <vt:lpstr>Overview</vt:lpstr>
      <vt:lpstr>Introduction</vt:lpstr>
      <vt:lpstr>What is a SWOT Analysis and why is it important to your personal and professional development?</vt:lpstr>
      <vt:lpstr>PowerPoint Presentation</vt:lpstr>
      <vt:lpstr>Using examples: Explain how you could leverage your strengths to overcome your weaknesses and minimise threats</vt:lpstr>
      <vt:lpstr>What opportunities are available to you, and how do you utilise them with your strengths?</vt:lpstr>
      <vt:lpstr>Conclusion</vt:lpstr>
      <vt:lpstr>References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PDFelement</dc:title>
  <cp:lastModifiedBy>Victoria Mihai</cp:lastModifiedBy>
  <cp:revision>1</cp:revision>
  <dcterms:created xsi:type="dcterms:W3CDTF">2025-12-23T23:45:29Z</dcterms:created>
  <dcterms:modified xsi:type="dcterms:W3CDTF">2025-12-23T23:58:21Z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2025-11-09T00:00:00Z</vt:filetime>
  </property>
  <property fmtid="{D5CDD505-2E9C-101B-9397-08002B2CF9AE}" pid="3" name="Creator">
    <vt:lpwstr>PDFelement</vt:lpwstr>
  </property>
  <property fmtid="{D5CDD505-2E9C-101B-9397-08002B2CF9AE}" pid="4" name="LastSaved">
    <vt:filetime>2025-12-23T00:00:00Z</vt:filetime>
  </property>
  <property fmtid="{D5CDD505-2E9C-101B-9397-08002B2CF9AE}" pid="5" name="Producer">
    <vt:lpwstr>iOS Version 26.0.1 (Build 23A355) Quartz PDFContext</vt:lpwstr>
  </property>
</Properties>
</file>