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7" r:id="rId2"/>
    <p:sldId id="266" r:id="rId3"/>
    <p:sldId id="257" r:id="rId4"/>
    <p:sldId id="260" r:id="rId5"/>
    <p:sldId id="262" r:id="rId6"/>
    <p:sldId id="263" r:id="rId7"/>
    <p:sldId id="265" r:id="rId8"/>
    <p:sldId id="269" r:id="rId9"/>
    <p:sldId id="271" r:id="rId10"/>
    <p:sldId id="27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84" y="2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E573DD-F887-49F6-BAFC-CFAC042BCBCC}"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7FCB8D7B-9858-42D8-98FB-85D08447D2A3}">
      <dgm:prSet/>
      <dgm:spPr/>
      <dgm:t>
        <a:bodyPr/>
        <a:lstStyle/>
        <a:p>
          <a:r>
            <a:rPr lang="en-GB" noProof="0"/>
            <a:t>Joint effort between all  partnerships</a:t>
          </a:r>
        </a:p>
      </dgm:t>
    </dgm:pt>
    <dgm:pt modelId="{99557B3C-4F30-4B0B-B194-9038C2DC52BB}" type="parTrans" cxnId="{8DFE45CE-2EEE-42C6-A9BE-AA3A1BD44043}">
      <dgm:prSet/>
      <dgm:spPr/>
      <dgm:t>
        <a:bodyPr/>
        <a:lstStyle/>
        <a:p>
          <a:endParaRPr lang="en-US"/>
        </a:p>
      </dgm:t>
    </dgm:pt>
    <dgm:pt modelId="{394A81A7-3050-4A64-9C1B-B7FBD7EA3C85}" type="sibTrans" cxnId="{8DFE45CE-2EEE-42C6-A9BE-AA3A1BD44043}">
      <dgm:prSet/>
      <dgm:spPr/>
      <dgm:t>
        <a:bodyPr/>
        <a:lstStyle/>
        <a:p>
          <a:endParaRPr lang="en-US"/>
        </a:p>
      </dgm:t>
    </dgm:pt>
    <dgm:pt modelId="{7F0FDA6E-5F7B-413E-89A5-B5A19848F02C}">
      <dgm:prSet/>
      <dgm:spPr/>
      <dgm:t>
        <a:bodyPr/>
        <a:lstStyle/>
        <a:p>
          <a:r>
            <a:rPr lang="en-GB" noProof="0"/>
            <a:t>Ethical avoids heavy-handed policing </a:t>
          </a:r>
        </a:p>
      </dgm:t>
    </dgm:pt>
    <dgm:pt modelId="{DA3DBB90-276F-4F84-8051-500270694367}" type="parTrans" cxnId="{075EC95A-FA69-4955-A82E-4D7428E64350}">
      <dgm:prSet/>
      <dgm:spPr/>
      <dgm:t>
        <a:bodyPr/>
        <a:lstStyle/>
        <a:p>
          <a:endParaRPr lang="en-US"/>
        </a:p>
      </dgm:t>
    </dgm:pt>
    <dgm:pt modelId="{407EE98A-197F-4A16-A1A0-F8EF55357C36}" type="sibTrans" cxnId="{075EC95A-FA69-4955-A82E-4D7428E64350}">
      <dgm:prSet/>
      <dgm:spPr/>
      <dgm:t>
        <a:bodyPr/>
        <a:lstStyle/>
        <a:p>
          <a:endParaRPr lang="en-US"/>
        </a:p>
      </dgm:t>
    </dgm:pt>
    <dgm:pt modelId="{DDF797BE-09AC-4958-B990-33BDF2F038AB}">
      <dgm:prSet/>
      <dgm:spPr/>
      <dgm:t>
        <a:bodyPr/>
        <a:lstStyle/>
        <a:p>
          <a:r>
            <a:rPr lang="en-GB" noProof="0"/>
            <a:t>Investigates reasons for Anti social behaviour (ASB). </a:t>
          </a:r>
        </a:p>
      </dgm:t>
    </dgm:pt>
    <dgm:pt modelId="{47C6EB76-1CE3-4ED4-B4AA-2613064167B0}" type="parTrans" cxnId="{F5B03988-0EBE-47A8-8897-8B8EFF373449}">
      <dgm:prSet/>
      <dgm:spPr/>
      <dgm:t>
        <a:bodyPr/>
        <a:lstStyle/>
        <a:p>
          <a:endParaRPr lang="en-US"/>
        </a:p>
      </dgm:t>
    </dgm:pt>
    <dgm:pt modelId="{B20E60C5-0CF2-46B0-9F89-D9FC5D74B631}" type="sibTrans" cxnId="{F5B03988-0EBE-47A8-8897-8B8EFF373449}">
      <dgm:prSet/>
      <dgm:spPr/>
      <dgm:t>
        <a:bodyPr/>
        <a:lstStyle/>
        <a:p>
          <a:endParaRPr lang="en-US"/>
        </a:p>
      </dgm:t>
    </dgm:pt>
    <dgm:pt modelId="{BBB918FC-C16B-4321-86FA-54579B589BAC}">
      <dgm:prSet/>
      <dgm:spPr/>
      <dgm:t>
        <a:bodyPr/>
        <a:lstStyle/>
        <a:p>
          <a:r>
            <a:rPr lang="en-GB" noProof="0"/>
            <a:t>Targets hot spots </a:t>
          </a:r>
        </a:p>
      </dgm:t>
    </dgm:pt>
    <dgm:pt modelId="{696F236E-0504-4464-A218-49DCEFE7C907}" type="parTrans" cxnId="{3CA72E02-1FA9-4630-A5CA-E10F11A57EB3}">
      <dgm:prSet/>
      <dgm:spPr/>
      <dgm:t>
        <a:bodyPr/>
        <a:lstStyle/>
        <a:p>
          <a:endParaRPr lang="en-US"/>
        </a:p>
      </dgm:t>
    </dgm:pt>
    <dgm:pt modelId="{22CC24BE-32AF-4590-8A05-9D5C27BADAF2}" type="sibTrans" cxnId="{3CA72E02-1FA9-4630-A5CA-E10F11A57EB3}">
      <dgm:prSet/>
      <dgm:spPr/>
      <dgm:t>
        <a:bodyPr/>
        <a:lstStyle/>
        <a:p>
          <a:endParaRPr lang="en-US"/>
        </a:p>
      </dgm:t>
    </dgm:pt>
    <dgm:pt modelId="{69782056-1D10-44C4-8D23-E1B0DAB6499E}">
      <dgm:prSet/>
      <dgm:spPr/>
      <dgm:t>
        <a:bodyPr/>
        <a:lstStyle/>
        <a:p>
          <a:r>
            <a:rPr lang="en-GB" noProof="0"/>
            <a:t>Strengthens trust between law and communities.</a:t>
          </a:r>
        </a:p>
      </dgm:t>
    </dgm:pt>
    <dgm:pt modelId="{AD8CCA2E-5E33-46DF-AAD3-9826B9554FF4}" type="parTrans" cxnId="{2CC06BBE-6100-4657-92DC-C1106E1B7027}">
      <dgm:prSet/>
      <dgm:spPr/>
      <dgm:t>
        <a:bodyPr/>
        <a:lstStyle/>
        <a:p>
          <a:endParaRPr lang="en-US"/>
        </a:p>
      </dgm:t>
    </dgm:pt>
    <dgm:pt modelId="{DC8C1586-C205-4494-907C-C35E213603B8}" type="sibTrans" cxnId="{2CC06BBE-6100-4657-92DC-C1106E1B7027}">
      <dgm:prSet/>
      <dgm:spPr/>
      <dgm:t>
        <a:bodyPr/>
        <a:lstStyle/>
        <a:p>
          <a:endParaRPr lang="en-US"/>
        </a:p>
      </dgm:t>
    </dgm:pt>
    <dgm:pt modelId="{5E6AFB77-3730-4291-8053-6F954189DA4F}" type="pres">
      <dgm:prSet presAssocID="{3FE573DD-F887-49F6-BAFC-CFAC042BCBCC}" presName="compositeShape" presStyleCnt="0">
        <dgm:presLayoutVars>
          <dgm:chMax val="7"/>
          <dgm:dir/>
          <dgm:resizeHandles val="exact"/>
        </dgm:presLayoutVars>
      </dgm:prSet>
      <dgm:spPr/>
    </dgm:pt>
    <dgm:pt modelId="{E3CA3C08-D660-4BE8-8E07-AF063654A4B1}" type="pres">
      <dgm:prSet presAssocID="{3FE573DD-F887-49F6-BAFC-CFAC042BCBCC}" presName="wedge1" presStyleLbl="node1" presStyleIdx="0" presStyleCnt="5"/>
      <dgm:spPr/>
    </dgm:pt>
    <dgm:pt modelId="{0280DDB3-57DB-4067-A1BF-87E304AA9FB3}" type="pres">
      <dgm:prSet presAssocID="{3FE573DD-F887-49F6-BAFC-CFAC042BCBCC}" presName="dummy1a" presStyleCnt="0"/>
      <dgm:spPr/>
    </dgm:pt>
    <dgm:pt modelId="{25F5FA5C-C413-4C5B-8A08-22FCDD53F381}" type="pres">
      <dgm:prSet presAssocID="{3FE573DD-F887-49F6-BAFC-CFAC042BCBCC}" presName="dummy1b" presStyleCnt="0"/>
      <dgm:spPr/>
    </dgm:pt>
    <dgm:pt modelId="{6ADA25B1-CC80-4A61-B64E-93B2A985CB0F}" type="pres">
      <dgm:prSet presAssocID="{3FE573DD-F887-49F6-BAFC-CFAC042BCBCC}" presName="wedge1Tx" presStyleLbl="node1" presStyleIdx="0" presStyleCnt="5">
        <dgm:presLayoutVars>
          <dgm:chMax val="0"/>
          <dgm:chPref val="0"/>
          <dgm:bulletEnabled val="1"/>
        </dgm:presLayoutVars>
      </dgm:prSet>
      <dgm:spPr/>
    </dgm:pt>
    <dgm:pt modelId="{15CD9169-930F-4C7A-98AC-62436F7CBEC8}" type="pres">
      <dgm:prSet presAssocID="{3FE573DD-F887-49F6-BAFC-CFAC042BCBCC}" presName="wedge2" presStyleLbl="node1" presStyleIdx="1" presStyleCnt="5"/>
      <dgm:spPr/>
    </dgm:pt>
    <dgm:pt modelId="{4CD195AC-981F-42F3-901D-0692B054B96D}" type="pres">
      <dgm:prSet presAssocID="{3FE573DD-F887-49F6-BAFC-CFAC042BCBCC}" presName="dummy2a" presStyleCnt="0"/>
      <dgm:spPr/>
    </dgm:pt>
    <dgm:pt modelId="{24A2F155-EA49-4859-963D-C4924EB9865F}" type="pres">
      <dgm:prSet presAssocID="{3FE573DD-F887-49F6-BAFC-CFAC042BCBCC}" presName="dummy2b" presStyleCnt="0"/>
      <dgm:spPr/>
    </dgm:pt>
    <dgm:pt modelId="{E13C2229-AFA6-4DA8-AD90-AED4258BE2A8}" type="pres">
      <dgm:prSet presAssocID="{3FE573DD-F887-49F6-BAFC-CFAC042BCBCC}" presName="wedge2Tx" presStyleLbl="node1" presStyleIdx="1" presStyleCnt="5">
        <dgm:presLayoutVars>
          <dgm:chMax val="0"/>
          <dgm:chPref val="0"/>
          <dgm:bulletEnabled val="1"/>
        </dgm:presLayoutVars>
      </dgm:prSet>
      <dgm:spPr/>
    </dgm:pt>
    <dgm:pt modelId="{51CEB581-D382-455D-BA35-103257B7281A}" type="pres">
      <dgm:prSet presAssocID="{3FE573DD-F887-49F6-BAFC-CFAC042BCBCC}" presName="wedge3" presStyleLbl="node1" presStyleIdx="2" presStyleCnt="5"/>
      <dgm:spPr/>
    </dgm:pt>
    <dgm:pt modelId="{AF4036FF-7551-437E-8778-10842BBD05F0}" type="pres">
      <dgm:prSet presAssocID="{3FE573DD-F887-49F6-BAFC-CFAC042BCBCC}" presName="dummy3a" presStyleCnt="0"/>
      <dgm:spPr/>
    </dgm:pt>
    <dgm:pt modelId="{94512CAF-5D1C-4D97-9B05-DFCE44CA0DFA}" type="pres">
      <dgm:prSet presAssocID="{3FE573DD-F887-49F6-BAFC-CFAC042BCBCC}" presName="dummy3b" presStyleCnt="0"/>
      <dgm:spPr/>
    </dgm:pt>
    <dgm:pt modelId="{6C8EEF01-7CB7-40A1-AE06-5B813CFC2ACE}" type="pres">
      <dgm:prSet presAssocID="{3FE573DD-F887-49F6-BAFC-CFAC042BCBCC}" presName="wedge3Tx" presStyleLbl="node1" presStyleIdx="2" presStyleCnt="5">
        <dgm:presLayoutVars>
          <dgm:chMax val="0"/>
          <dgm:chPref val="0"/>
          <dgm:bulletEnabled val="1"/>
        </dgm:presLayoutVars>
      </dgm:prSet>
      <dgm:spPr/>
    </dgm:pt>
    <dgm:pt modelId="{E76C1BBD-DFF1-40FE-A81C-2141455A099A}" type="pres">
      <dgm:prSet presAssocID="{3FE573DD-F887-49F6-BAFC-CFAC042BCBCC}" presName="wedge4" presStyleLbl="node1" presStyleIdx="3" presStyleCnt="5"/>
      <dgm:spPr/>
    </dgm:pt>
    <dgm:pt modelId="{853099FD-5A9D-4865-91A7-A7D18BAD3332}" type="pres">
      <dgm:prSet presAssocID="{3FE573DD-F887-49F6-BAFC-CFAC042BCBCC}" presName="dummy4a" presStyleCnt="0"/>
      <dgm:spPr/>
    </dgm:pt>
    <dgm:pt modelId="{818E26FA-62A9-4A56-B84E-7B02B9BA19DD}" type="pres">
      <dgm:prSet presAssocID="{3FE573DD-F887-49F6-BAFC-CFAC042BCBCC}" presName="dummy4b" presStyleCnt="0"/>
      <dgm:spPr/>
    </dgm:pt>
    <dgm:pt modelId="{91352F01-276A-4DF7-B346-C02A0E318158}" type="pres">
      <dgm:prSet presAssocID="{3FE573DD-F887-49F6-BAFC-CFAC042BCBCC}" presName="wedge4Tx" presStyleLbl="node1" presStyleIdx="3" presStyleCnt="5">
        <dgm:presLayoutVars>
          <dgm:chMax val="0"/>
          <dgm:chPref val="0"/>
          <dgm:bulletEnabled val="1"/>
        </dgm:presLayoutVars>
      </dgm:prSet>
      <dgm:spPr/>
    </dgm:pt>
    <dgm:pt modelId="{2A219EA9-D811-4648-AE38-405D4BF49956}" type="pres">
      <dgm:prSet presAssocID="{3FE573DD-F887-49F6-BAFC-CFAC042BCBCC}" presName="wedge5" presStyleLbl="node1" presStyleIdx="4" presStyleCnt="5" custLinFactNeighborX="-674" custLinFactNeighborY="914"/>
      <dgm:spPr/>
    </dgm:pt>
    <dgm:pt modelId="{3F95B1E9-61DD-4966-BAC7-C7FC1B48B96A}" type="pres">
      <dgm:prSet presAssocID="{3FE573DD-F887-49F6-BAFC-CFAC042BCBCC}" presName="dummy5a" presStyleCnt="0"/>
      <dgm:spPr/>
    </dgm:pt>
    <dgm:pt modelId="{95302B74-4629-4509-930F-480B3A779E93}" type="pres">
      <dgm:prSet presAssocID="{3FE573DD-F887-49F6-BAFC-CFAC042BCBCC}" presName="dummy5b" presStyleCnt="0"/>
      <dgm:spPr/>
    </dgm:pt>
    <dgm:pt modelId="{374B1E38-220E-478C-800F-A7C44A31C4B9}" type="pres">
      <dgm:prSet presAssocID="{3FE573DD-F887-49F6-BAFC-CFAC042BCBCC}" presName="wedge5Tx" presStyleLbl="node1" presStyleIdx="4" presStyleCnt="5">
        <dgm:presLayoutVars>
          <dgm:chMax val="0"/>
          <dgm:chPref val="0"/>
          <dgm:bulletEnabled val="1"/>
        </dgm:presLayoutVars>
      </dgm:prSet>
      <dgm:spPr/>
    </dgm:pt>
    <dgm:pt modelId="{92F591A6-2E15-4BBC-BFE4-6AB2BABC5B70}" type="pres">
      <dgm:prSet presAssocID="{394A81A7-3050-4A64-9C1B-B7FBD7EA3C85}" presName="arrowWedge1" presStyleLbl="fgSibTrans2D1" presStyleIdx="0" presStyleCnt="5"/>
      <dgm:spPr/>
    </dgm:pt>
    <dgm:pt modelId="{39748407-2078-44C4-A39A-BB89585F2FFC}" type="pres">
      <dgm:prSet presAssocID="{407EE98A-197F-4A16-A1A0-F8EF55357C36}" presName="arrowWedge2" presStyleLbl="fgSibTrans2D1" presStyleIdx="1" presStyleCnt="5"/>
      <dgm:spPr/>
    </dgm:pt>
    <dgm:pt modelId="{02B1856D-BBDD-4BF8-BC47-FEB3116CC1BD}" type="pres">
      <dgm:prSet presAssocID="{B20E60C5-0CF2-46B0-9F89-D9FC5D74B631}" presName="arrowWedge3" presStyleLbl="fgSibTrans2D1" presStyleIdx="2" presStyleCnt="5"/>
      <dgm:spPr/>
    </dgm:pt>
    <dgm:pt modelId="{6380DF09-51AC-4771-995A-E228DAFAA8D9}" type="pres">
      <dgm:prSet presAssocID="{22CC24BE-32AF-4590-8A05-9D5C27BADAF2}" presName="arrowWedge4" presStyleLbl="fgSibTrans2D1" presStyleIdx="3" presStyleCnt="5"/>
      <dgm:spPr/>
    </dgm:pt>
    <dgm:pt modelId="{3FA918A8-EAFA-4D1E-A0A3-4F6B169C9F5E}" type="pres">
      <dgm:prSet presAssocID="{DC8C1586-C205-4494-907C-C35E213603B8}" presName="arrowWedge5" presStyleLbl="fgSibTrans2D1" presStyleIdx="4" presStyleCnt="5"/>
      <dgm:spPr/>
    </dgm:pt>
  </dgm:ptLst>
  <dgm:cxnLst>
    <dgm:cxn modelId="{C45FF700-5FF4-4C80-9E4D-2598A3145EB6}" type="presOf" srcId="{69782056-1D10-44C4-8D23-E1B0DAB6499E}" destId="{2A219EA9-D811-4648-AE38-405D4BF49956}" srcOrd="0" destOrd="0" presId="urn:microsoft.com/office/officeart/2005/8/layout/cycle8"/>
    <dgm:cxn modelId="{3CA72E02-1FA9-4630-A5CA-E10F11A57EB3}" srcId="{3FE573DD-F887-49F6-BAFC-CFAC042BCBCC}" destId="{BBB918FC-C16B-4321-86FA-54579B589BAC}" srcOrd="3" destOrd="0" parTransId="{696F236E-0504-4464-A218-49DCEFE7C907}" sibTransId="{22CC24BE-32AF-4590-8A05-9D5C27BADAF2}"/>
    <dgm:cxn modelId="{31DBBE09-B073-4135-B515-78FD5A8F7955}" type="presOf" srcId="{7F0FDA6E-5F7B-413E-89A5-B5A19848F02C}" destId="{15CD9169-930F-4C7A-98AC-62436F7CBEC8}" srcOrd="0" destOrd="0" presId="urn:microsoft.com/office/officeart/2005/8/layout/cycle8"/>
    <dgm:cxn modelId="{0CAAEE0D-39F5-47EF-99FD-80C46E708C4D}" type="presOf" srcId="{DDF797BE-09AC-4958-B990-33BDF2F038AB}" destId="{51CEB581-D382-455D-BA35-103257B7281A}" srcOrd="0" destOrd="0" presId="urn:microsoft.com/office/officeart/2005/8/layout/cycle8"/>
    <dgm:cxn modelId="{45A2D11A-B615-48CD-AD78-EFC6088FBA1E}" type="presOf" srcId="{BBB918FC-C16B-4321-86FA-54579B589BAC}" destId="{91352F01-276A-4DF7-B346-C02A0E318158}" srcOrd="1" destOrd="0" presId="urn:microsoft.com/office/officeart/2005/8/layout/cycle8"/>
    <dgm:cxn modelId="{2C71F23F-3D80-4DA1-BC62-6D472A9437FC}" type="presOf" srcId="{7FCB8D7B-9858-42D8-98FB-85D08447D2A3}" destId="{6ADA25B1-CC80-4A61-B64E-93B2A985CB0F}" srcOrd="1" destOrd="0" presId="urn:microsoft.com/office/officeart/2005/8/layout/cycle8"/>
    <dgm:cxn modelId="{892AD765-E3B4-4948-A6FD-70B54716A001}" type="presOf" srcId="{3FE573DD-F887-49F6-BAFC-CFAC042BCBCC}" destId="{5E6AFB77-3730-4291-8053-6F954189DA4F}" srcOrd="0" destOrd="0" presId="urn:microsoft.com/office/officeart/2005/8/layout/cycle8"/>
    <dgm:cxn modelId="{075EC95A-FA69-4955-A82E-4D7428E64350}" srcId="{3FE573DD-F887-49F6-BAFC-CFAC042BCBCC}" destId="{7F0FDA6E-5F7B-413E-89A5-B5A19848F02C}" srcOrd="1" destOrd="0" parTransId="{DA3DBB90-276F-4F84-8051-500270694367}" sibTransId="{407EE98A-197F-4A16-A1A0-F8EF55357C36}"/>
    <dgm:cxn modelId="{F5B03988-0EBE-47A8-8897-8B8EFF373449}" srcId="{3FE573DD-F887-49F6-BAFC-CFAC042BCBCC}" destId="{DDF797BE-09AC-4958-B990-33BDF2F038AB}" srcOrd="2" destOrd="0" parTransId="{47C6EB76-1CE3-4ED4-B4AA-2613064167B0}" sibTransId="{B20E60C5-0CF2-46B0-9F89-D9FC5D74B631}"/>
    <dgm:cxn modelId="{3944558E-D1A6-40A3-843F-288F9941DF3F}" type="presOf" srcId="{DDF797BE-09AC-4958-B990-33BDF2F038AB}" destId="{6C8EEF01-7CB7-40A1-AE06-5B813CFC2ACE}" srcOrd="1" destOrd="0" presId="urn:microsoft.com/office/officeart/2005/8/layout/cycle8"/>
    <dgm:cxn modelId="{0C9FBE8F-443E-47E7-8F07-79C79055AE56}" type="presOf" srcId="{7F0FDA6E-5F7B-413E-89A5-B5A19848F02C}" destId="{E13C2229-AFA6-4DA8-AD90-AED4258BE2A8}" srcOrd="1" destOrd="0" presId="urn:microsoft.com/office/officeart/2005/8/layout/cycle8"/>
    <dgm:cxn modelId="{2CC06BBE-6100-4657-92DC-C1106E1B7027}" srcId="{3FE573DD-F887-49F6-BAFC-CFAC042BCBCC}" destId="{69782056-1D10-44C4-8D23-E1B0DAB6499E}" srcOrd="4" destOrd="0" parTransId="{AD8CCA2E-5E33-46DF-AAD3-9826B9554FF4}" sibTransId="{DC8C1586-C205-4494-907C-C35E213603B8}"/>
    <dgm:cxn modelId="{8DFE45CE-2EEE-42C6-A9BE-AA3A1BD44043}" srcId="{3FE573DD-F887-49F6-BAFC-CFAC042BCBCC}" destId="{7FCB8D7B-9858-42D8-98FB-85D08447D2A3}" srcOrd="0" destOrd="0" parTransId="{99557B3C-4F30-4B0B-B194-9038C2DC52BB}" sibTransId="{394A81A7-3050-4A64-9C1B-B7FBD7EA3C85}"/>
    <dgm:cxn modelId="{7C69F0D3-DD98-4F11-9DE7-8B37ADB7C68D}" type="presOf" srcId="{BBB918FC-C16B-4321-86FA-54579B589BAC}" destId="{E76C1BBD-DFF1-40FE-A81C-2141455A099A}" srcOrd="0" destOrd="0" presId="urn:microsoft.com/office/officeart/2005/8/layout/cycle8"/>
    <dgm:cxn modelId="{4AEE66E0-5DC6-41D9-9361-DA85E816FC40}" type="presOf" srcId="{7FCB8D7B-9858-42D8-98FB-85D08447D2A3}" destId="{E3CA3C08-D660-4BE8-8E07-AF063654A4B1}" srcOrd="0" destOrd="0" presId="urn:microsoft.com/office/officeart/2005/8/layout/cycle8"/>
    <dgm:cxn modelId="{07EF27E2-5835-43AA-98E5-580323CD22CD}" type="presOf" srcId="{69782056-1D10-44C4-8D23-E1B0DAB6499E}" destId="{374B1E38-220E-478C-800F-A7C44A31C4B9}" srcOrd="1" destOrd="0" presId="urn:microsoft.com/office/officeart/2005/8/layout/cycle8"/>
    <dgm:cxn modelId="{F6954D02-40AA-4BC3-B377-737779A6AF7E}" type="presParOf" srcId="{5E6AFB77-3730-4291-8053-6F954189DA4F}" destId="{E3CA3C08-D660-4BE8-8E07-AF063654A4B1}" srcOrd="0" destOrd="0" presId="urn:microsoft.com/office/officeart/2005/8/layout/cycle8"/>
    <dgm:cxn modelId="{FAE473D9-D48B-4DC8-BECD-BE1FCDD9F800}" type="presParOf" srcId="{5E6AFB77-3730-4291-8053-6F954189DA4F}" destId="{0280DDB3-57DB-4067-A1BF-87E304AA9FB3}" srcOrd="1" destOrd="0" presId="urn:microsoft.com/office/officeart/2005/8/layout/cycle8"/>
    <dgm:cxn modelId="{54A2D81E-9EB0-43FF-8CDE-59082C00F8C4}" type="presParOf" srcId="{5E6AFB77-3730-4291-8053-6F954189DA4F}" destId="{25F5FA5C-C413-4C5B-8A08-22FCDD53F381}" srcOrd="2" destOrd="0" presId="urn:microsoft.com/office/officeart/2005/8/layout/cycle8"/>
    <dgm:cxn modelId="{EE594271-0BC6-4E27-950E-24E65D1BAF51}" type="presParOf" srcId="{5E6AFB77-3730-4291-8053-6F954189DA4F}" destId="{6ADA25B1-CC80-4A61-B64E-93B2A985CB0F}" srcOrd="3" destOrd="0" presId="urn:microsoft.com/office/officeart/2005/8/layout/cycle8"/>
    <dgm:cxn modelId="{6A7CD2C5-C844-4350-BEFD-96C88F808D7B}" type="presParOf" srcId="{5E6AFB77-3730-4291-8053-6F954189DA4F}" destId="{15CD9169-930F-4C7A-98AC-62436F7CBEC8}" srcOrd="4" destOrd="0" presId="urn:microsoft.com/office/officeart/2005/8/layout/cycle8"/>
    <dgm:cxn modelId="{5DE2CC73-A9F5-4A1D-88F4-8537A2F17CBC}" type="presParOf" srcId="{5E6AFB77-3730-4291-8053-6F954189DA4F}" destId="{4CD195AC-981F-42F3-901D-0692B054B96D}" srcOrd="5" destOrd="0" presId="urn:microsoft.com/office/officeart/2005/8/layout/cycle8"/>
    <dgm:cxn modelId="{DE31BC07-0D8C-4BB3-BA31-9BB8C2ED158F}" type="presParOf" srcId="{5E6AFB77-3730-4291-8053-6F954189DA4F}" destId="{24A2F155-EA49-4859-963D-C4924EB9865F}" srcOrd="6" destOrd="0" presId="urn:microsoft.com/office/officeart/2005/8/layout/cycle8"/>
    <dgm:cxn modelId="{9EC2B35B-FFF3-4817-BD9F-D8A3D62A3804}" type="presParOf" srcId="{5E6AFB77-3730-4291-8053-6F954189DA4F}" destId="{E13C2229-AFA6-4DA8-AD90-AED4258BE2A8}" srcOrd="7" destOrd="0" presId="urn:microsoft.com/office/officeart/2005/8/layout/cycle8"/>
    <dgm:cxn modelId="{1B26B539-CDA5-422F-BEDB-13F6405F1D3A}" type="presParOf" srcId="{5E6AFB77-3730-4291-8053-6F954189DA4F}" destId="{51CEB581-D382-455D-BA35-103257B7281A}" srcOrd="8" destOrd="0" presId="urn:microsoft.com/office/officeart/2005/8/layout/cycle8"/>
    <dgm:cxn modelId="{77B01DC2-838C-4981-B751-28DA25205B95}" type="presParOf" srcId="{5E6AFB77-3730-4291-8053-6F954189DA4F}" destId="{AF4036FF-7551-437E-8778-10842BBD05F0}" srcOrd="9" destOrd="0" presId="urn:microsoft.com/office/officeart/2005/8/layout/cycle8"/>
    <dgm:cxn modelId="{04EB0E4E-3B97-4B9D-8D9C-8C139CA2A6E0}" type="presParOf" srcId="{5E6AFB77-3730-4291-8053-6F954189DA4F}" destId="{94512CAF-5D1C-4D97-9B05-DFCE44CA0DFA}" srcOrd="10" destOrd="0" presId="urn:microsoft.com/office/officeart/2005/8/layout/cycle8"/>
    <dgm:cxn modelId="{F4C76DAF-C4F1-4AAF-ABFC-7EC521482C69}" type="presParOf" srcId="{5E6AFB77-3730-4291-8053-6F954189DA4F}" destId="{6C8EEF01-7CB7-40A1-AE06-5B813CFC2ACE}" srcOrd="11" destOrd="0" presId="urn:microsoft.com/office/officeart/2005/8/layout/cycle8"/>
    <dgm:cxn modelId="{28142494-9429-49BC-A72E-29FD3E553FA4}" type="presParOf" srcId="{5E6AFB77-3730-4291-8053-6F954189DA4F}" destId="{E76C1BBD-DFF1-40FE-A81C-2141455A099A}" srcOrd="12" destOrd="0" presId="urn:microsoft.com/office/officeart/2005/8/layout/cycle8"/>
    <dgm:cxn modelId="{EAB8390B-D7A0-4D4E-8A8C-9A4C2A16BEF9}" type="presParOf" srcId="{5E6AFB77-3730-4291-8053-6F954189DA4F}" destId="{853099FD-5A9D-4865-91A7-A7D18BAD3332}" srcOrd="13" destOrd="0" presId="urn:microsoft.com/office/officeart/2005/8/layout/cycle8"/>
    <dgm:cxn modelId="{391C1F67-7AB2-4BA6-B3FA-F8BD4B9267F4}" type="presParOf" srcId="{5E6AFB77-3730-4291-8053-6F954189DA4F}" destId="{818E26FA-62A9-4A56-B84E-7B02B9BA19DD}" srcOrd="14" destOrd="0" presId="urn:microsoft.com/office/officeart/2005/8/layout/cycle8"/>
    <dgm:cxn modelId="{E2F7C1FD-08B1-4AF8-BBD6-C3B573D2F0A5}" type="presParOf" srcId="{5E6AFB77-3730-4291-8053-6F954189DA4F}" destId="{91352F01-276A-4DF7-B346-C02A0E318158}" srcOrd="15" destOrd="0" presId="urn:microsoft.com/office/officeart/2005/8/layout/cycle8"/>
    <dgm:cxn modelId="{3165139A-2336-461D-9E59-F57F253B7D32}" type="presParOf" srcId="{5E6AFB77-3730-4291-8053-6F954189DA4F}" destId="{2A219EA9-D811-4648-AE38-405D4BF49956}" srcOrd="16" destOrd="0" presId="urn:microsoft.com/office/officeart/2005/8/layout/cycle8"/>
    <dgm:cxn modelId="{07EE8D15-0ACE-4690-9771-58CB26A836C6}" type="presParOf" srcId="{5E6AFB77-3730-4291-8053-6F954189DA4F}" destId="{3F95B1E9-61DD-4966-BAC7-C7FC1B48B96A}" srcOrd="17" destOrd="0" presId="urn:microsoft.com/office/officeart/2005/8/layout/cycle8"/>
    <dgm:cxn modelId="{60F4CA52-4E10-4B1B-BEA8-1FAEBB54DA35}" type="presParOf" srcId="{5E6AFB77-3730-4291-8053-6F954189DA4F}" destId="{95302B74-4629-4509-930F-480B3A779E93}" srcOrd="18" destOrd="0" presId="urn:microsoft.com/office/officeart/2005/8/layout/cycle8"/>
    <dgm:cxn modelId="{0B852664-79CE-41E0-A9D3-821EFAF7E669}" type="presParOf" srcId="{5E6AFB77-3730-4291-8053-6F954189DA4F}" destId="{374B1E38-220E-478C-800F-A7C44A31C4B9}" srcOrd="19" destOrd="0" presId="urn:microsoft.com/office/officeart/2005/8/layout/cycle8"/>
    <dgm:cxn modelId="{06197842-34C6-423A-A396-4B0760C520C7}" type="presParOf" srcId="{5E6AFB77-3730-4291-8053-6F954189DA4F}" destId="{92F591A6-2E15-4BBC-BFE4-6AB2BABC5B70}" srcOrd="20" destOrd="0" presId="urn:microsoft.com/office/officeart/2005/8/layout/cycle8"/>
    <dgm:cxn modelId="{4684D5FE-B175-4BFD-8900-6CFA0FBED908}" type="presParOf" srcId="{5E6AFB77-3730-4291-8053-6F954189DA4F}" destId="{39748407-2078-44C4-A39A-BB89585F2FFC}" srcOrd="21" destOrd="0" presId="urn:microsoft.com/office/officeart/2005/8/layout/cycle8"/>
    <dgm:cxn modelId="{50F8870D-728D-4BFA-9574-552E96678B5E}" type="presParOf" srcId="{5E6AFB77-3730-4291-8053-6F954189DA4F}" destId="{02B1856D-BBDD-4BF8-BC47-FEB3116CC1BD}" srcOrd="22" destOrd="0" presId="urn:microsoft.com/office/officeart/2005/8/layout/cycle8"/>
    <dgm:cxn modelId="{FFDC53CB-C5F0-4DB9-BE2C-0A1604157553}" type="presParOf" srcId="{5E6AFB77-3730-4291-8053-6F954189DA4F}" destId="{6380DF09-51AC-4771-995A-E228DAFAA8D9}" srcOrd="23" destOrd="0" presId="urn:microsoft.com/office/officeart/2005/8/layout/cycle8"/>
    <dgm:cxn modelId="{EFF21466-63BA-481F-AF33-44498FA9B8B7}" type="presParOf" srcId="{5E6AFB77-3730-4291-8053-6F954189DA4F}" destId="{3FA918A8-EAFA-4D1E-A0A3-4F6B169C9F5E}"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640DF7-2E44-474E-A279-D2875E976BCF}"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9722A26D-0E0C-4EE1-BBE5-3173E3F9B374}">
      <dgm:prSet custT="1"/>
      <dgm:spPr/>
      <dgm:t>
        <a:bodyPr/>
        <a:lstStyle/>
        <a:p>
          <a:r>
            <a:rPr lang="en-GB" sz="2000" noProof="0"/>
            <a:t>This ethical policing approach creates a safer community.</a:t>
          </a:r>
        </a:p>
        <a:p>
          <a:endParaRPr lang="en-GB" sz="1300" noProof="0"/>
        </a:p>
      </dgm:t>
    </dgm:pt>
    <dgm:pt modelId="{CE1B0FC8-D3A9-4563-861F-9862D4FABF59}" type="parTrans" cxnId="{49F26B85-1E74-4F62-A506-552BE9E4C846}">
      <dgm:prSet/>
      <dgm:spPr/>
      <dgm:t>
        <a:bodyPr/>
        <a:lstStyle/>
        <a:p>
          <a:endParaRPr lang="en-US"/>
        </a:p>
      </dgm:t>
    </dgm:pt>
    <dgm:pt modelId="{AFAE0214-61CB-4DA2-BC49-2673B875FD08}" type="sibTrans" cxnId="{49F26B85-1E74-4F62-A506-552BE9E4C846}">
      <dgm:prSet/>
      <dgm:spPr/>
      <dgm:t>
        <a:bodyPr/>
        <a:lstStyle/>
        <a:p>
          <a:endParaRPr lang="en-US"/>
        </a:p>
      </dgm:t>
    </dgm:pt>
    <dgm:pt modelId="{147C58AF-551C-4DBF-892A-55358DE393C4}">
      <dgm:prSet custT="1"/>
      <dgm:spPr/>
      <dgm:t>
        <a:bodyPr/>
        <a:lstStyle/>
        <a:p>
          <a:r>
            <a:rPr lang="en-GB" sz="2000" noProof="0"/>
            <a:t>The reports of </a:t>
          </a:r>
          <a:r>
            <a:rPr lang="en-US" sz="2000" noProof="0"/>
            <a:t>antisocial behaviour (ASB) incidents in the local areas where the</a:t>
          </a:r>
          <a:r>
            <a:rPr lang="en-GB" sz="2000" noProof="0"/>
            <a:t> youth bus was stationed have fallen by a large percentage.</a:t>
          </a:r>
        </a:p>
        <a:p>
          <a:r>
            <a:rPr lang="en-GB" sz="2000" noProof="0"/>
            <a:t> The number of calls made about antisocial behaviour in </a:t>
          </a:r>
          <a:r>
            <a:rPr lang="en-GB" sz="2000" noProof="0" err="1"/>
            <a:t>Maesteg</a:t>
          </a:r>
          <a:r>
            <a:rPr lang="en-GB" sz="2000" noProof="0"/>
            <a:t> decreased by 72% and in Bridgend by 67%. </a:t>
          </a:r>
        </a:p>
        <a:p>
          <a:endParaRPr lang="en-GB" sz="2000" noProof="0"/>
        </a:p>
      </dgm:t>
    </dgm:pt>
    <dgm:pt modelId="{F7021376-3A13-4866-BFC9-DED5B67CD7DA}" type="parTrans" cxnId="{45ACF04A-82B6-458B-91AE-ACA3A16BCF8D}">
      <dgm:prSet/>
      <dgm:spPr/>
      <dgm:t>
        <a:bodyPr/>
        <a:lstStyle/>
        <a:p>
          <a:endParaRPr lang="en-US"/>
        </a:p>
      </dgm:t>
    </dgm:pt>
    <dgm:pt modelId="{D1BE7599-94C5-4974-9507-3E9D78AA3C3F}" type="sibTrans" cxnId="{45ACF04A-82B6-458B-91AE-ACA3A16BCF8D}">
      <dgm:prSet/>
      <dgm:spPr/>
      <dgm:t>
        <a:bodyPr/>
        <a:lstStyle/>
        <a:p>
          <a:endParaRPr lang="en-US"/>
        </a:p>
      </dgm:t>
    </dgm:pt>
    <dgm:pt modelId="{69689725-0155-4DD8-9630-8DB356E242CE}" type="pres">
      <dgm:prSet presAssocID="{8F640DF7-2E44-474E-A279-D2875E976BCF}" presName="Name0" presStyleCnt="0">
        <dgm:presLayoutVars>
          <dgm:dir/>
          <dgm:animLvl val="lvl"/>
          <dgm:resizeHandles val="exact"/>
        </dgm:presLayoutVars>
      </dgm:prSet>
      <dgm:spPr/>
    </dgm:pt>
    <dgm:pt modelId="{168BC4F9-35A5-4897-AC80-ADEEF6B1E3D2}" type="pres">
      <dgm:prSet presAssocID="{147C58AF-551C-4DBF-892A-55358DE393C4}" presName="boxAndChildren" presStyleCnt="0"/>
      <dgm:spPr/>
    </dgm:pt>
    <dgm:pt modelId="{DE3EFAF9-2C83-4BD9-BEAA-A65BE730DCF6}" type="pres">
      <dgm:prSet presAssocID="{147C58AF-551C-4DBF-892A-55358DE393C4}" presName="parentTextBox" presStyleLbl="node1" presStyleIdx="0" presStyleCnt="2" custScaleY="248040"/>
      <dgm:spPr/>
    </dgm:pt>
    <dgm:pt modelId="{C5D866CA-F561-4B8E-A93B-E6E88A93A4F8}" type="pres">
      <dgm:prSet presAssocID="{AFAE0214-61CB-4DA2-BC49-2673B875FD08}" presName="sp" presStyleCnt="0"/>
      <dgm:spPr/>
    </dgm:pt>
    <dgm:pt modelId="{A10F6AF4-EB3E-4310-8A88-61903EFCA1BA}" type="pres">
      <dgm:prSet presAssocID="{9722A26D-0E0C-4EE1-BBE5-3173E3F9B374}" presName="arrowAndChildren" presStyleCnt="0"/>
      <dgm:spPr/>
    </dgm:pt>
    <dgm:pt modelId="{CEFCE9DE-124C-41AD-A5CE-C89C7F81CD1E}" type="pres">
      <dgm:prSet presAssocID="{9722A26D-0E0C-4EE1-BBE5-3173E3F9B374}" presName="parentTextArrow" presStyleLbl="node1" presStyleIdx="1" presStyleCnt="2" custLinFactNeighborY="3042"/>
      <dgm:spPr/>
    </dgm:pt>
  </dgm:ptLst>
  <dgm:cxnLst>
    <dgm:cxn modelId="{84E24938-15C3-4251-9268-7B455A34DEEE}" type="presOf" srcId="{8F640DF7-2E44-474E-A279-D2875E976BCF}" destId="{69689725-0155-4DD8-9630-8DB356E242CE}" srcOrd="0" destOrd="0" presId="urn:microsoft.com/office/officeart/2005/8/layout/process4"/>
    <dgm:cxn modelId="{45ACF04A-82B6-458B-91AE-ACA3A16BCF8D}" srcId="{8F640DF7-2E44-474E-A279-D2875E976BCF}" destId="{147C58AF-551C-4DBF-892A-55358DE393C4}" srcOrd="1" destOrd="0" parTransId="{F7021376-3A13-4866-BFC9-DED5B67CD7DA}" sibTransId="{D1BE7599-94C5-4974-9507-3E9D78AA3C3F}"/>
    <dgm:cxn modelId="{5F25A67F-2D97-4C6E-979E-185A8CF2E025}" type="presOf" srcId="{9722A26D-0E0C-4EE1-BBE5-3173E3F9B374}" destId="{CEFCE9DE-124C-41AD-A5CE-C89C7F81CD1E}" srcOrd="0" destOrd="0" presId="urn:microsoft.com/office/officeart/2005/8/layout/process4"/>
    <dgm:cxn modelId="{49F26B85-1E74-4F62-A506-552BE9E4C846}" srcId="{8F640DF7-2E44-474E-A279-D2875E976BCF}" destId="{9722A26D-0E0C-4EE1-BBE5-3173E3F9B374}" srcOrd="0" destOrd="0" parTransId="{CE1B0FC8-D3A9-4563-861F-9862D4FABF59}" sibTransId="{AFAE0214-61CB-4DA2-BC49-2673B875FD08}"/>
    <dgm:cxn modelId="{854ABAB8-BE70-4A4F-A627-E69E46AD49FD}" type="presOf" srcId="{147C58AF-551C-4DBF-892A-55358DE393C4}" destId="{DE3EFAF9-2C83-4BD9-BEAA-A65BE730DCF6}" srcOrd="0" destOrd="0" presId="urn:microsoft.com/office/officeart/2005/8/layout/process4"/>
    <dgm:cxn modelId="{9EBFE9F3-D416-4371-B61B-1E5237101808}" type="presParOf" srcId="{69689725-0155-4DD8-9630-8DB356E242CE}" destId="{168BC4F9-35A5-4897-AC80-ADEEF6B1E3D2}" srcOrd="0" destOrd="0" presId="urn:microsoft.com/office/officeart/2005/8/layout/process4"/>
    <dgm:cxn modelId="{0F9A3735-0E46-49B9-8B67-1D0B2E72DE4A}" type="presParOf" srcId="{168BC4F9-35A5-4897-AC80-ADEEF6B1E3D2}" destId="{DE3EFAF9-2C83-4BD9-BEAA-A65BE730DCF6}" srcOrd="0" destOrd="0" presId="urn:microsoft.com/office/officeart/2005/8/layout/process4"/>
    <dgm:cxn modelId="{6ED8EC1F-0E08-4E17-8856-8BC5E75BBEC8}" type="presParOf" srcId="{69689725-0155-4DD8-9630-8DB356E242CE}" destId="{C5D866CA-F561-4B8E-A93B-E6E88A93A4F8}" srcOrd="1" destOrd="0" presId="urn:microsoft.com/office/officeart/2005/8/layout/process4"/>
    <dgm:cxn modelId="{FE242EBB-9487-4A39-86C6-C241A1F24256}" type="presParOf" srcId="{69689725-0155-4DD8-9630-8DB356E242CE}" destId="{A10F6AF4-EB3E-4310-8A88-61903EFCA1BA}" srcOrd="2" destOrd="0" presId="urn:microsoft.com/office/officeart/2005/8/layout/process4"/>
    <dgm:cxn modelId="{5A53E1EF-99B9-4B02-8092-C13370C4FFC9}" type="presParOf" srcId="{A10F6AF4-EB3E-4310-8A88-61903EFCA1BA}" destId="{CEFCE9DE-124C-41AD-A5CE-C89C7F81CD1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A3C08-D660-4BE8-8E07-AF063654A4B1}">
      <dsp:nvSpPr>
        <dsp:cNvPr id="0" name=""/>
        <dsp:cNvSpPr/>
      </dsp:nvSpPr>
      <dsp:spPr>
        <a:xfrm>
          <a:off x="747739" y="241687"/>
          <a:ext cx="3279769" cy="3279769"/>
        </a:xfrm>
        <a:prstGeom prst="pie">
          <a:avLst>
            <a:gd name="adj1" fmla="val 16200000"/>
            <a:gd name="adj2" fmla="val 2052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Joint effort between all  partnerships</a:t>
          </a:r>
        </a:p>
      </dsp:txBody>
      <dsp:txXfrm>
        <a:off x="2458686" y="793001"/>
        <a:ext cx="1054211" cy="702807"/>
      </dsp:txXfrm>
    </dsp:sp>
    <dsp:sp modelId="{15CD9169-930F-4C7A-98AC-62436F7CBEC8}">
      <dsp:nvSpPr>
        <dsp:cNvPr id="0" name=""/>
        <dsp:cNvSpPr/>
      </dsp:nvSpPr>
      <dsp:spPr>
        <a:xfrm>
          <a:off x="775852" y="329148"/>
          <a:ext cx="3279769" cy="3279769"/>
        </a:xfrm>
        <a:prstGeom prst="pie">
          <a:avLst>
            <a:gd name="adj1" fmla="val 20520000"/>
            <a:gd name="adj2" fmla="val 324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Ethical avoids heavy-handed policing </a:t>
          </a:r>
        </a:p>
      </dsp:txBody>
      <dsp:txXfrm>
        <a:off x="2888179" y="1827690"/>
        <a:ext cx="976121" cy="780897"/>
      </dsp:txXfrm>
    </dsp:sp>
    <dsp:sp modelId="{51CEB581-D382-455D-BA35-103257B7281A}">
      <dsp:nvSpPr>
        <dsp:cNvPr id="0" name=""/>
        <dsp:cNvSpPr/>
      </dsp:nvSpPr>
      <dsp:spPr>
        <a:xfrm>
          <a:off x="701666" y="383030"/>
          <a:ext cx="3279769" cy="3279769"/>
        </a:xfrm>
        <a:prstGeom prst="pie">
          <a:avLst>
            <a:gd name="adj1" fmla="val 3240000"/>
            <a:gd name="adj2" fmla="val 756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Investigates reasons for Anti social behaviour (ASB). </a:t>
          </a:r>
        </a:p>
      </dsp:txBody>
      <dsp:txXfrm>
        <a:off x="1873013" y="2686677"/>
        <a:ext cx="937076" cy="858987"/>
      </dsp:txXfrm>
    </dsp:sp>
    <dsp:sp modelId="{E76C1BBD-DFF1-40FE-A81C-2141455A099A}">
      <dsp:nvSpPr>
        <dsp:cNvPr id="0" name=""/>
        <dsp:cNvSpPr/>
      </dsp:nvSpPr>
      <dsp:spPr>
        <a:xfrm>
          <a:off x="627481" y="329148"/>
          <a:ext cx="3279769" cy="3279769"/>
        </a:xfrm>
        <a:prstGeom prst="pie">
          <a:avLst>
            <a:gd name="adj1" fmla="val 7560000"/>
            <a:gd name="adj2" fmla="val 1188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Targets hot spots </a:t>
          </a:r>
        </a:p>
      </dsp:txBody>
      <dsp:txXfrm>
        <a:off x="818801" y="1827690"/>
        <a:ext cx="976121" cy="780897"/>
      </dsp:txXfrm>
    </dsp:sp>
    <dsp:sp modelId="{2A219EA9-D811-4648-AE38-405D4BF49956}">
      <dsp:nvSpPr>
        <dsp:cNvPr id="0" name=""/>
        <dsp:cNvSpPr/>
      </dsp:nvSpPr>
      <dsp:spPr>
        <a:xfrm>
          <a:off x="633488" y="271664"/>
          <a:ext cx="3279769" cy="3279769"/>
        </a:xfrm>
        <a:prstGeom prst="pie">
          <a:avLst>
            <a:gd name="adj1" fmla="val 1188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Strengthens trust between law and communities.</a:t>
          </a:r>
        </a:p>
      </dsp:txBody>
      <dsp:txXfrm>
        <a:off x="1148099" y="822978"/>
        <a:ext cx="1054211" cy="702807"/>
      </dsp:txXfrm>
    </dsp:sp>
    <dsp:sp modelId="{92F591A6-2E15-4BBC-BFE4-6AB2BABC5B70}">
      <dsp:nvSpPr>
        <dsp:cNvPr id="0" name=""/>
        <dsp:cNvSpPr/>
      </dsp:nvSpPr>
      <dsp:spPr>
        <a:xfrm>
          <a:off x="544552" y="38654"/>
          <a:ext cx="3685835" cy="3685835"/>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748407-2078-44C4-A39A-BB89585F2FFC}">
      <dsp:nvSpPr>
        <dsp:cNvPr id="0" name=""/>
        <dsp:cNvSpPr/>
      </dsp:nvSpPr>
      <dsp:spPr>
        <a:xfrm>
          <a:off x="573045" y="126086"/>
          <a:ext cx="3685835" cy="3685835"/>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2B1856D-BBDD-4BF8-BC47-FEB3116CC1BD}">
      <dsp:nvSpPr>
        <dsp:cNvPr id="0" name=""/>
        <dsp:cNvSpPr/>
      </dsp:nvSpPr>
      <dsp:spPr>
        <a:xfrm>
          <a:off x="498633" y="180132"/>
          <a:ext cx="3685835" cy="3685835"/>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80DF09-51AC-4771-995A-E228DAFAA8D9}">
      <dsp:nvSpPr>
        <dsp:cNvPr id="0" name=""/>
        <dsp:cNvSpPr/>
      </dsp:nvSpPr>
      <dsp:spPr>
        <a:xfrm>
          <a:off x="424221" y="126086"/>
          <a:ext cx="3685835" cy="3685835"/>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A918A8-EAFA-4D1E-A0A3-4F6B169C9F5E}">
      <dsp:nvSpPr>
        <dsp:cNvPr id="0" name=""/>
        <dsp:cNvSpPr/>
      </dsp:nvSpPr>
      <dsp:spPr>
        <a:xfrm>
          <a:off x="430609" y="68631"/>
          <a:ext cx="3685835" cy="3685835"/>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EFAF9-2C83-4BD9-BEAA-A65BE730DCF6}">
      <dsp:nvSpPr>
        <dsp:cNvPr id="0" name=""/>
        <dsp:cNvSpPr/>
      </dsp:nvSpPr>
      <dsp:spPr>
        <a:xfrm>
          <a:off x="0" y="2122043"/>
          <a:ext cx="6615554" cy="34554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noProof="0"/>
            <a:t>The reports of </a:t>
          </a:r>
          <a:r>
            <a:rPr lang="en-US" sz="2000" kern="1200" noProof="0"/>
            <a:t>antisocial behaviour (ASB) incidents in the local areas where the</a:t>
          </a:r>
          <a:r>
            <a:rPr lang="en-GB" sz="2000" kern="1200" noProof="0"/>
            <a:t> youth bus was stationed have fallen by a large percentage.</a:t>
          </a:r>
        </a:p>
        <a:p>
          <a:pPr marL="0" lvl="0" indent="0" algn="ctr" defTabSz="889000">
            <a:lnSpc>
              <a:spcPct val="90000"/>
            </a:lnSpc>
            <a:spcBef>
              <a:spcPct val="0"/>
            </a:spcBef>
            <a:spcAft>
              <a:spcPct val="35000"/>
            </a:spcAft>
            <a:buNone/>
          </a:pPr>
          <a:r>
            <a:rPr lang="en-GB" sz="2000" kern="1200" noProof="0"/>
            <a:t> The number of calls made about antisocial behaviour in </a:t>
          </a:r>
          <a:r>
            <a:rPr lang="en-GB" sz="2000" kern="1200" noProof="0" err="1"/>
            <a:t>Maesteg</a:t>
          </a:r>
          <a:r>
            <a:rPr lang="en-GB" sz="2000" kern="1200" noProof="0"/>
            <a:t> decreased by 72% and in Bridgend by 67%. </a:t>
          </a:r>
        </a:p>
        <a:p>
          <a:pPr marL="0" lvl="0" indent="0" algn="ctr" defTabSz="889000">
            <a:lnSpc>
              <a:spcPct val="90000"/>
            </a:lnSpc>
            <a:spcBef>
              <a:spcPct val="0"/>
            </a:spcBef>
            <a:spcAft>
              <a:spcPct val="35000"/>
            </a:spcAft>
            <a:buNone/>
          </a:pPr>
          <a:endParaRPr lang="en-GB" sz="2000" kern="1200" noProof="0"/>
        </a:p>
      </dsp:txBody>
      <dsp:txXfrm>
        <a:off x="0" y="2122043"/>
        <a:ext cx="6615554" cy="3455440"/>
      </dsp:txXfrm>
    </dsp:sp>
    <dsp:sp modelId="{CEFCE9DE-124C-41AD-A5CE-C89C7F81CD1E}">
      <dsp:nvSpPr>
        <dsp:cNvPr id="0" name=""/>
        <dsp:cNvSpPr/>
      </dsp:nvSpPr>
      <dsp:spPr>
        <a:xfrm rot="10800000">
          <a:off x="0" y="65532"/>
          <a:ext cx="6615554" cy="2142585"/>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noProof="0"/>
            <a:t>This ethical policing approach creates a safer community.</a:t>
          </a:r>
        </a:p>
        <a:p>
          <a:pPr marL="0" lvl="0" indent="0" algn="ctr" defTabSz="889000">
            <a:lnSpc>
              <a:spcPct val="90000"/>
            </a:lnSpc>
            <a:spcBef>
              <a:spcPct val="0"/>
            </a:spcBef>
            <a:spcAft>
              <a:spcPct val="35000"/>
            </a:spcAft>
            <a:buNone/>
          </a:pPr>
          <a:endParaRPr lang="en-GB" sz="1300" kern="1200" noProof="0"/>
        </a:p>
      </dsp:txBody>
      <dsp:txXfrm rot="10800000">
        <a:off x="0" y="65532"/>
        <a:ext cx="6615554" cy="1392187"/>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58B8A-71BF-4FEE-9FC3-A51B72907AFF}" type="datetimeFigureOut">
              <a:rPr lang="en-GB" smtClean="0"/>
              <a:t>28/04/2025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B8E31B-F1DC-4573-9A0F-63B520C28010}" type="slidenum">
              <a:rPr lang="en-GB" smtClean="0"/>
              <a:t>‹#›</a:t>
            </a:fld>
            <a:endParaRPr lang="en-GB"/>
          </a:p>
        </p:txBody>
      </p:sp>
    </p:spTree>
    <p:extLst>
      <p:ext uri="{BB962C8B-B14F-4D97-AF65-F5344CB8AC3E}">
        <p14:creationId xmlns:p14="http://schemas.microsoft.com/office/powerpoint/2010/main" val="1928360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5545DA-DD62-4639-9D45-3B8781D0BF7C}" type="slidenum">
              <a:rPr lang="en-GB" smtClean="0"/>
              <a:t>2</a:t>
            </a:fld>
            <a:endParaRPr lang="en-GB"/>
          </a:p>
        </p:txBody>
      </p:sp>
    </p:spTree>
    <p:extLst>
      <p:ext uri="{BB962C8B-B14F-4D97-AF65-F5344CB8AC3E}">
        <p14:creationId xmlns:p14="http://schemas.microsoft.com/office/powerpoint/2010/main" val="1263403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5545DA-DD62-4639-9D45-3B8781D0BF7C}" type="slidenum">
              <a:rPr lang="en-GB" smtClean="0"/>
              <a:t>3</a:t>
            </a:fld>
            <a:endParaRPr lang="en-GB"/>
          </a:p>
        </p:txBody>
      </p:sp>
    </p:spTree>
    <p:extLst>
      <p:ext uri="{BB962C8B-B14F-4D97-AF65-F5344CB8AC3E}">
        <p14:creationId xmlns:p14="http://schemas.microsoft.com/office/powerpoint/2010/main" val="2201893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5545DA-DD62-4639-9D45-3B8781D0BF7C}" type="slidenum">
              <a:rPr lang="en-GB" smtClean="0"/>
              <a:t>9</a:t>
            </a:fld>
            <a:endParaRPr lang="en-GB"/>
          </a:p>
        </p:txBody>
      </p:sp>
    </p:spTree>
    <p:extLst>
      <p:ext uri="{BB962C8B-B14F-4D97-AF65-F5344CB8AC3E}">
        <p14:creationId xmlns:p14="http://schemas.microsoft.com/office/powerpoint/2010/main" val="38626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F042D-00EE-06FB-4D36-46ADF32BBF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27D1C2-89F5-92C0-A05D-2BC765833A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A0F96A-ADD2-0BB7-7698-C92E7D0B4A3A}"/>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5" name="Footer Placeholder 4">
            <a:extLst>
              <a:ext uri="{FF2B5EF4-FFF2-40B4-BE49-F238E27FC236}">
                <a16:creationId xmlns:a16="http://schemas.microsoft.com/office/drawing/2014/main" id="{80C4F19D-2B3B-A0F3-8BD1-E1BBD2E59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07B36E-31FA-C518-D31F-ED152175BED8}"/>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598145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EAB8B-52AB-B7F1-8297-EA9C661735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10EF5-EDCC-C267-A7BA-F95480ABC3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FDB69-F2AF-BB53-4673-0873655055A7}"/>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5" name="Footer Placeholder 4">
            <a:extLst>
              <a:ext uri="{FF2B5EF4-FFF2-40B4-BE49-F238E27FC236}">
                <a16:creationId xmlns:a16="http://schemas.microsoft.com/office/drawing/2014/main" id="{EAC793BC-F92A-48E4-4910-4F3F8ECA5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11D08-881A-7D4B-1744-5246F7603B2B}"/>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3812771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19544-B826-AB87-4B6B-761CF5DB38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D51AC2-81CD-CACC-7FA6-FFDFC9FC62E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8F9080-0704-2B68-4E56-0DB917A6348D}"/>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5" name="Footer Placeholder 4">
            <a:extLst>
              <a:ext uri="{FF2B5EF4-FFF2-40B4-BE49-F238E27FC236}">
                <a16:creationId xmlns:a16="http://schemas.microsoft.com/office/drawing/2014/main" id="{82EB7B55-932F-A516-D9DC-0F745B8B40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6C4B8A-3176-F594-4DA5-6D075DE20FF8}"/>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2636686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F61C-08AF-8B81-1945-E9BE6F03F4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1354B3-9563-CD01-8082-14BE8CDD9B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82AF50-A897-AB22-B853-A0FA96F169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A69671-14CB-74AD-974E-81C4AF785FB0}"/>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6" name="Footer Placeholder 5">
            <a:extLst>
              <a:ext uri="{FF2B5EF4-FFF2-40B4-BE49-F238E27FC236}">
                <a16:creationId xmlns:a16="http://schemas.microsoft.com/office/drawing/2014/main" id="{383AE2D8-4596-EFAF-424F-0562E51BD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52547B-972D-DF2A-D164-3B1C2D241F5F}"/>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3319170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6BA41-917D-4BE3-A9B7-EB797F4217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89A3CE-6B66-C562-75F2-09FC1FC213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4FFFF7-5E42-6D89-76AA-06D9D4781C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C48167-626E-CD27-8DAD-D88A4C824E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65F477-BDDA-26A8-B257-B298E3F6C3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8ECEE4-A494-9F14-E452-60FA433500CA}"/>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8" name="Footer Placeholder 7">
            <a:extLst>
              <a:ext uri="{FF2B5EF4-FFF2-40B4-BE49-F238E27FC236}">
                <a16:creationId xmlns:a16="http://schemas.microsoft.com/office/drawing/2014/main" id="{C286C56A-C9EA-7DD9-D8A7-44774DE58E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E298C6-B324-5EAF-A375-7B811870F187}"/>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391940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CD0AD-E731-4B6B-27D9-D6154FB985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338C9B-90B0-4D23-713A-552CD35F2F15}"/>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4" name="Footer Placeholder 3">
            <a:extLst>
              <a:ext uri="{FF2B5EF4-FFF2-40B4-BE49-F238E27FC236}">
                <a16:creationId xmlns:a16="http://schemas.microsoft.com/office/drawing/2014/main" id="{7CD28C8D-CB6E-F8C4-B57D-AB38C6AA1B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F6EC89-DC2A-90E8-9737-103F9E53CEAB}"/>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3284045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E71461-E92B-97EB-813F-CC4624104373}"/>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3" name="Footer Placeholder 2">
            <a:extLst>
              <a:ext uri="{FF2B5EF4-FFF2-40B4-BE49-F238E27FC236}">
                <a16:creationId xmlns:a16="http://schemas.microsoft.com/office/drawing/2014/main" id="{CA7A18C1-071A-B9CC-4F7B-08FB5CF964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28469C-531F-AD40-DDFC-09DC25A38953}"/>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2938182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1E0E-84B0-B122-7858-7DD18DA04E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00F15B-DD02-4C14-C7BB-BC801298A2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3CFB0D-0255-E954-DA0A-9CAF7B9F90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047A7B-FD30-BB15-2B8D-E5D1D0190157}"/>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6" name="Footer Placeholder 5">
            <a:extLst>
              <a:ext uri="{FF2B5EF4-FFF2-40B4-BE49-F238E27FC236}">
                <a16:creationId xmlns:a16="http://schemas.microsoft.com/office/drawing/2014/main" id="{1AB6D2B7-00E2-BEAE-C3DE-0B1C1F67B7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B6929-998D-B5BB-D1C0-1AC3AA146679}"/>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3880512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481F6-1CD1-5499-3E13-7EA0BD570C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8957A8-47ED-F1C4-6E21-A55479401B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0A47B9-BD42-225B-A293-EF6B0A1256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CF2DB9-A01B-CFCA-DCF5-FA9D8E009109}"/>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6" name="Footer Placeholder 5">
            <a:extLst>
              <a:ext uri="{FF2B5EF4-FFF2-40B4-BE49-F238E27FC236}">
                <a16:creationId xmlns:a16="http://schemas.microsoft.com/office/drawing/2014/main" id="{066D58EF-434D-D071-6199-E336A49E88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26A6C7-0F6F-E481-A21F-8EA1D383971C}"/>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2639540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AFF67-B1F4-8600-8B5A-6D786E9C57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4BC5CB-9094-846C-3619-45AD243CCB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249E2-FEB0-BACF-8E32-C2A2F6C5012E}"/>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5" name="Footer Placeholder 4">
            <a:extLst>
              <a:ext uri="{FF2B5EF4-FFF2-40B4-BE49-F238E27FC236}">
                <a16:creationId xmlns:a16="http://schemas.microsoft.com/office/drawing/2014/main" id="{A4F47ADB-89BA-01DB-D4B9-C90FB92C3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033139-2B73-E9C4-E4FB-D149D2C57FC3}"/>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2858306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F455A9-F943-C303-39EB-9C69B32729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D4EA13-3BAB-2CB0-5A4A-CBF25ECE15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01E73-1B3D-AE07-63C4-55629907BF8F}"/>
              </a:ext>
            </a:extLst>
          </p:cNvPr>
          <p:cNvSpPr>
            <a:spLocks noGrp="1"/>
          </p:cNvSpPr>
          <p:nvPr>
            <p:ph type="dt" sz="half" idx="10"/>
          </p:nvPr>
        </p:nvSpPr>
        <p:spPr/>
        <p:txBody>
          <a:bodyPr/>
          <a:lstStyle/>
          <a:p>
            <a:fld id="{ABF0A762-ED73-418B-8635-35A70AC7E784}" type="datetimeFigureOut">
              <a:rPr lang="en-GB" smtClean="0"/>
              <a:t>28/04/2025</a:t>
            </a:fld>
            <a:endParaRPr lang="en-GB"/>
          </a:p>
        </p:txBody>
      </p:sp>
      <p:sp>
        <p:nvSpPr>
          <p:cNvPr id="5" name="Footer Placeholder 4">
            <a:extLst>
              <a:ext uri="{FF2B5EF4-FFF2-40B4-BE49-F238E27FC236}">
                <a16:creationId xmlns:a16="http://schemas.microsoft.com/office/drawing/2014/main" id="{5931413E-D737-938B-9E6C-918C548F3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A77D6-86DA-B35F-F0DB-934056DC8F2A}"/>
              </a:ext>
            </a:extLst>
          </p:cNvPr>
          <p:cNvSpPr>
            <a:spLocks noGrp="1"/>
          </p:cNvSpPr>
          <p:nvPr>
            <p:ph type="sldNum" sz="quarter" idx="12"/>
          </p:nvPr>
        </p:nvSpPr>
        <p:spPr/>
        <p:txBody>
          <a:bodyPr/>
          <a:lstStyle/>
          <a:p>
            <a:fld id="{C9D8E52E-525A-4832-B30D-FAA4F5170F1C}" type="slidenum">
              <a:rPr lang="en-GB" smtClean="0"/>
              <a:t>‹#›</a:t>
            </a:fld>
            <a:endParaRPr lang="en-GB"/>
          </a:p>
        </p:txBody>
      </p:sp>
    </p:spTree>
    <p:extLst>
      <p:ext uri="{BB962C8B-B14F-4D97-AF65-F5344CB8AC3E}">
        <p14:creationId xmlns:p14="http://schemas.microsoft.com/office/powerpoint/2010/main" val="1723736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5749B3-AEE9-C686-5694-4E285693B6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47973D-9F35-DFA9-F052-8DAED93F36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02298-9E3E-5A45-79EC-4890D28177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F0A762-ED73-418B-8635-35A70AC7E784}" type="datetimeFigureOut">
              <a:rPr lang="en-GB" smtClean="0"/>
              <a:t>28/04/2025</a:t>
            </a:fld>
            <a:endParaRPr lang="en-GB"/>
          </a:p>
        </p:txBody>
      </p:sp>
      <p:sp>
        <p:nvSpPr>
          <p:cNvPr id="5" name="Footer Placeholder 4">
            <a:extLst>
              <a:ext uri="{FF2B5EF4-FFF2-40B4-BE49-F238E27FC236}">
                <a16:creationId xmlns:a16="http://schemas.microsoft.com/office/drawing/2014/main" id="{98A8F4A2-0B5F-FE94-5518-C126681130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56218B-CB1A-6030-3C4F-29859008F8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9D8E52E-525A-4832-B30D-FAA4F5170F1C}" type="slidenum">
              <a:rPr lang="en-GB" smtClean="0"/>
              <a:t>‹#›</a:t>
            </a:fld>
            <a:endParaRPr lang="en-GB"/>
          </a:p>
        </p:txBody>
      </p:sp>
    </p:spTree>
    <p:extLst>
      <p:ext uri="{BB962C8B-B14F-4D97-AF65-F5344CB8AC3E}">
        <p14:creationId xmlns:p14="http://schemas.microsoft.com/office/powerpoint/2010/main" val="79053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wansea.gov.uk/pawsonpatrol" TargetMode="External"/><Relationship Id="rId2" Type="http://schemas.openxmlformats.org/officeDocument/2006/relationships/hyperlink" Target="https://www.bridgend.gov.uk/news/tackle-after-dark-project-celebrated-at-wales-safer-communities-award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6" name="Rectangle 55">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FD668-31E1-EF69-05F9-6A924A95AF44}"/>
              </a:ext>
            </a:extLst>
          </p:cNvPr>
          <p:cNvSpPr>
            <a:spLocks noGrp="1"/>
          </p:cNvSpPr>
          <p:nvPr>
            <p:ph type="title"/>
          </p:nvPr>
        </p:nvSpPr>
        <p:spPr>
          <a:xfrm>
            <a:off x="1153886" y="1741337"/>
            <a:ext cx="10668000" cy="2387918"/>
          </a:xfrm>
        </p:spPr>
        <p:txBody>
          <a:bodyPr vert="horz" lIns="91440" tIns="45720" rIns="91440" bIns="45720" rtlCol="0" anchor="b">
            <a:normAutofit/>
          </a:bodyPr>
          <a:lstStyle/>
          <a:p>
            <a:pPr algn="ctr"/>
            <a:r>
              <a:rPr lang="en-US" sz="4000" kern="1200" noProof="0" dirty="0">
                <a:solidFill>
                  <a:schemeClr val="tx2"/>
                </a:solidFill>
                <a:latin typeface="+mj-lt"/>
                <a:ea typeface="+mj-ea"/>
                <a:cs typeface="+mj-cs"/>
              </a:rPr>
              <a:t>Code of Ethics and NDM Projects used Ethical Policing </a:t>
            </a:r>
            <a:r>
              <a:rPr lang="en-US" sz="4000" kern="1200" dirty="0">
                <a:solidFill>
                  <a:schemeClr val="tx2"/>
                </a:solidFill>
                <a:latin typeface="+mj-lt"/>
                <a:ea typeface="+mj-ea"/>
                <a:cs typeface="+mj-cs"/>
              </a:rPr>
              <a:t>with</a:t>
            </a:r>
            <a:r>
              <a:rPr lang="en-US" sz="4000" kern="1200" noProof="0" dirty="0">
                <a:solidFill>
                  <a:schemeClr val="tx2"/>
                </a:solidFill>
                <a:latin typeface="+mj-lt"/>
                <a:ea typeface="+mj-ea"/>
                <a:cs typeface="+mj-cs"/>
              </a:rPr>
              <a:t> Evidence-based Policing strategies.</a:t>
            </a:r>
          </a:p>
        </p:txBody>
      </p:sp>
      <p:grpSp>
        <p:nvGrpSpPr>
          <p:cNvPr id="58" name="Group 57">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59" name="Freeform: Shape 58">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4" name="Group 63">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5" name="Freeform: Shape 64">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68" name="Freeform: Shape 67">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10658375"/>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F6CA-DDC8-CCBD-EB0B-1B4556394136}"/>
              </a:ext>
            </a:extLst>
          </p:cNvPr>
          <p:cNvSpPr>
            <a:spLocks noGrp="1"/>
          </p:cNvSpPr>
          <p:nvPr>
            <p:ph type="ctrTitle"/>
          </p:nvPr>
        </p:nvSpPr>
        <p:spPr>
          <a:xfrm>
            <a:off x="3215729" y="676657"/>
            <a:ext cx="5760846" cy="978407"/>
          </a:xfrm>
        </p:spPr>
        <p:txBody>
          <a:bodyPr>
            <a:normAutofit fontScale="90000"/>
          </a:bodyPr>
          <a:lstStyle/>
          <a:p>
            <a:r>
              <a:rPr lang="en-GB" sz="4000" u="sng" noProof="0"/>
              <a:t>Importance of ethical decision-making</a:t>
            </a:r>
            <a:endParaRPr lang="en-GB" sz="5200" noProof="0">
              <a:solidFill>
                <a:schemeClr val="tx2"/>
              </a:solidFill>
            </a:endParaRPr>
          </a:p>
        </p:txBody>
      </p:sp>
      <p:sp>
        <p:nvSpPr>
          <p:cNvPr id="3" name="Subtitle 2">
            <a:extLst>
              <a:ext uri="{FF2B5EF4-FFF2-40B4-BE49-F238E27FC236}">
                <a16:creationId xmlns:a16="http://schemas.microsoft.com/office/drawing/2014/main" id="{D0267E99-21ED-ECAF-EAA4-97FD536AC05A}"/>
              </a:ext>
            </a:extLst>
          </p:cNvPr>
          <p:cNvSpPr>
            <a:spLocks noGrp="1"/>
          </p:cNvSpPr>
          <p:nvPr>
            <p:ph type="subTitle" idx="1"/>
          </p:nvPr>
        </p:nvSpPr>
        <p:spPr>
          <a:xfrm>
            <a:off x="135565" y="2455106"/>
            <a:ext cx="6569304" cy="3904488"/>
          </a:xfrm>
        </p:spPr>
        <p:txBody>
          <a:bodyPr>
            <a:normAutofit lnSpcReduction="10000"/>
          </a:bodyPr>
          <a:lstStyle/>
          <a:p>
            <a:pPr marL="342900" indent="-342900" algn="l">
              <a:buFont typeface="Arial" panose="020B0604020202020204" pitchFamily="34" charset="0"/>
              <a:buChar char="•"/>
            </a:pPr>
            <a:r>
              <a:rPr lang="en-GB" noProof="0"/>
              <a:t>To build trust.</a:t>
            </a:r>
          </a:p>
          <a:p>
            <a:pPr marL="342900" indent="-342900" algn="l">
              <a:buFont typeface="Arial" panose="020B0604020202020204" pitchFamily="34" charset="0"/>
              <a:buChar char="•"/>
            </a:pPr>
            <a:endParaRPr lang="en-GB" noProof="0"/>
          </a:p>
          <a:p>
            <a:pPr marL="342900" indent="-342900" algn="l">
              <a:buFont typeface="Arial" panose="020B0604020202020204" pitchFamily="34" charset="0"/>
              <a:buChar char="•"/>
            </a:pPr>
            <a:r>
              <a:rPr lang="en-GB" noProof="0"/>
              <a:t>Long-term prevention</a:t>
            </a:r>
          </a:p>
          <a:p>
            <a:pPr marL="342900" indent="-342900" algn="l">
              <a:buFont typeface="Arial" panose="020B0604020202020204" pitchFamily="34" charset="0"/>
              <a:buChar char="•"/>
            </a:pPr>
            <a:endParaRPr lang="en-GB" noProof="0"/>
          </a:p>
          <a:p>
            <a:pPr marL="342900" indent="-342900" algn="l">
              <a:buFont typeface="Arial" panose="020B0604020202020204" pitchFamily="34" charset="0"/>
              <a:buChar char="•"/>
            </a:pPr>
            <a:r>
              <a:rPr lang="en-GB" noProof="0"/>
              <a:t>No short-term punishment</a:t>
            </a:r>
          </a:p>
          <a:p>
            <a:pPr marL="342900" indent="-342900" algn="l">
              <a:buFont typeface="Arial" panose="020B0604020202020204" pitchFamily="34" charset="0"/>
              <a:buChar char="•"/>
            </a:pPr>
            <a:endParaRPr lang="en-GB" noProof="0"/>
          </a:p>
          <a:p>
            <a:pPr marL="342900" indent="-342900" algn="l">
              <a:buFont typeface="Arial" panose="020B0604020202020204" pitchFamily="34" charset="0"/>
              <a:buChar char="•"/>
            </a:pPr>
            <a:r>
              <a:rPr lang="en-GB" noProof="0"/>
              <a:t>Positive relationships.</a:t>
            </a:r>
          </a:p>
          <a:p>
            <a:pPr marL="342900" indent="-342900" algn="l">
              <a:buFont typeface="Arial" panose="020B0604020202020204" pitchFamily="34" charset="0"/>
              <a:buChar char="•"/>
            </a:pPr>
            <a:endParaRPr lang="en-GB" noProof="0"/>
          </a:p>
          <a:p>
            <a:pPr algn="l"/>
            <a:r>
              <a:rPr lang="en-GB" noProof="0"/>
              <a:t>                                                              (</a:t>
            </a:r>
            <a:r>
              <a:rPr lang="en-US"/>
              <a:t>Kleinig, 1996)</a:t>
            </a:r>
            <a:endParaRPr lang="en-GB" noProof="0"/>
          </a:p>
          <a:p>
            <a:pPr marL="342900" indent="-342900" algn="l">
              <a:buFont typeface="Arial" panose="020B0604020202020204" pitchFamily="34" charset="0"/>
              <a:buChar char="•"/>
            </a:pPr>
            <a:endParaRPr lang="en-GB" noProof="0"/>
          </a:p>
          <a:p>
            <a:pPr algn="l"/>
            <a:endParaRPr lang="en-GB" noProof="0"/>
          </a:p>
          <a:p>
            <a:endParaRPr lang="en-GB" noProof="0">
              <a:solidFill>
                <a:schemeClr val="tx2"/>
              </a:solidFill>
            </a:endParaRPr>
          </a:p>
        </p:txBody>
      </p:sp>
      <p:sp>
        <p:nvSpPr>
          <p:cNvPr id="4" name="TextBox 3">
            <a:extLst>
              <a:ext uri="{FF2B5EF4-FFF2-40B4-BE49-F238E27FC236}">
                <a16:creationId xmlns:a16="http://schemas.microsoft.com/office/drawing/2014/main" id="{A56CD4D4-D643-46BA-D86F-E488928AC506}"/>
              </a:ext>
            </a:extLst>
          </p:cNvPr>
          <p:cNvSpPr txBox="1"/>
          <p:nvPr/>
        </p:nvSpPr>
        <p:spPr>
          <a:xfrm>
            <a:off x="6464258" y="2455106"/>
            <a:ext cx="4956048" cy="461665"/>
          </a:xfrm>
          <a:prstGeom prst="rect">
            <a:avLst/>
          </a:prstGeom>
          <a:noFill/>
        </p:spPr>
        <p:txBody>
          <a:bodyPr wrap="square" rtlCol="0">
            <a:spAutoFit/>
          </a:bodyPr>
          <a:lstStyle/>
          <a:p>
            <a:r>
              <a:rPr lang="en-GB" sz="2400" noProof="0"/>
              <a:t>Collaboration for community safety</a:t>
            </a:r>
          </a:p>
        </p:txBody>
      </p:sp>
      <p:graphicFrame>
        <p:nvGraphicFramePr>
          <p:cNvPr id="22" name="Content Placeholder 2">
            <a:extLst>
              <a:ext uri="{FF2B5EF4-FFF2-40B4-BE49-F238E27FC236}">
                <a16:creationId xmlns:a16="http://schemas.microsoft.com/office/drawing/2014/main" id="{42A67741-AC72-8904-5855-14800A164054}"/>
              </a:ext>
            </a:extLst>
          </p:cNvPr>
          <p:cNvGraphicFramePr/>
          <p:nvPr/>
        </p:nvGraphicFramePr>
        <p:xfrm>
          <a:off x="6842165" y="2808151"/>
          <a:ext cx="4683103" cy="39044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98150"/>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CAEAD-849F-914F-430B-FB0FC8A4427A}"/>
              </a:ext>
            </a:extLst>
          </p:cNvPr>
          <p:cNvSpPr>
            <a:spLocks noGrp="1"/>
          </p:cNvSpPr>
          <p:nvPr>
            <p:ph type="title"/>
          </p:nvPr>
        </p:nvSpPr>
        <p:spPr>
          <a:xfrm>
            <a:off x="804672" y="802955"/>
            <a:ext cx="4766330" cy="1454051"/>
          </a:xfrm>
        </p:spPr>
        <p:txBody>
          <a:bodyPr>
            <a:normAutofit/>
          </a:bodyPr>
          <a:lstStyle/>
          <a:p>
            <a:r>
              <a:rPr lang="en-GB" sz="3600" noProof="0">
                <a:solidFill>
                  <a:schemeClr val="tx2"/>
                </a:solidFill>
              </a:rPr>
              <a:t>Collaborated on projects based on Ethical Policing</a:t>
            </a:r>
          </a:p>
        </p:txBody>
      </p:sp>
      <p:sp>
        <p:nvSpPr>
          <p:cNvPr id="3" name="Content Placeholder 2">
            <a:extLst>
              <a:ext uri="{FF2B5EF4-FFF2-40B4-BE49-F238E27FC236}">
                <a16:creationId xmlns:a16="http://schemas.microsoft.com/office/drawing/2014/main" id="{BCE4683A-28A4-E935-1D57-2ACE95F233DF}"/>
              </a:ext>
            </a:extLst>
          </p:cNvPr>
          <p:cNvSpPr>
            <a:spLocks noGrp="1"/>
          </p:cNvSpPr>
          <p:nvPr>
            <p:ph idx="1"/>
          </p:nvPr>
        </p:nvSpPr>
        <p:spPr>
          <a:xfrm>
            <a:off x="804672" y="2421683"/>
            <a:ext cx="4765949" cy="3353476"/>
          </a:xfrm>
        </p:spPr>
        <p:txBody>
          <a:bodyPr anchor="t">
            <a:normAutofit/>
          </a:bodyPr>
          <a:lstStyle/>
          <a:p>
            <a:r>
              <a:rPr lang="en-GB" sz="1500" noProof="0">
                <a:solidFill>
                  <a:schemeClr val="tx2"/>
                </a:solidFill>
              </a:rPr>
              <a:t>The tackle after-dark project, run in Bridgend County Borough. </a:t>
            </a:r>
          </a:p>
          <a:p>
            <a:pPr marL="0" indent="0">
              <a:buNone/>
            </a:pPr>
            <a:endParaRPr lang="en-GB" sz="1500" noProof="0">
              <a:solidFill>
                <a:schemeClr val="tx2"/>
              </a:solidFill>
            </a:endParaRPr>
          </a:p>
          <a:p>
            <a:r>
              <a:rPr lang="en-GB" sz="1500" noProof="0">
                <a:solidFill>
                  <a:schemeClr val="tx2"/>
                </a:solidFill>
              </a:rPr>
              <a:t>A community initiative in Partnership with South Wales police, Bridgend council, youth services, and local sports organisations such as Ospreys. </a:t>
            </a:r>
          </a:p>
          <a:p>
            <a:pPr marL="0" indent="0">
              <a:buNone/>
            </a:pPr>
            <a:endParaRPr lang="en-GB" sz="1500" noProof="0">
              <a:solidFill>
                <a:schemeClr val="tx2"/>
              </a:solidFill>
            </a:endParaRPr>
          </a:p>
          <a:p>
            <a:r>
              <a:rPr lang="en-GB" sz="1500" noProof="0">
                <a:solidFill>
                  <a:schemeClr val="tx2"/>
                </a:solidFill>
              </a:rPr>
              <a:t>Using youth engagement on the youth service bus.</a:t>
            </a:r>
          </a:p>
          <a:p>
            <a:pPr marL="0" indent="0">
              <a:buNone/>
            </a:pPr>
            <a:r>
              <a:rPr lang="en-GB" sz="1500" noProof="0">
                <a:solidFill>
                  <a:schemeClr val="tx2"/>
                </a:solidFill>
              </a:rPr>
              <a:t> </a:t>
            </a:r>
          </a:p>
          <a:p>
            <a:pPr marL="0" indent="0">
              <a:buNone/>
            </a:pPr>
            <a:r>
              <a:rPr lang="en-GB" sz="1500" noProof="0">
                <a:solidFill>
                  <a:schemeClr val="tx2"/>
                </a:solidFill>
              </a:rPr>
              <a:t>(</a:t>
            </a:r>
            <a:r>
              <a:rPr lang="en-US" sz="1500">
                <a:solidFill>
                  <a:schemeClr val="tx2"/>
                </a:solidFill>
              </a:rPr>
              <a:t>Bridgend County Borough Council, 2024. </a:t>
            </a:r>
            <a:r>
              <a:rPr lang="en-GB" sz="1500" noProof="0">
                <a:solidFill>
                  <a:schemeClr val="tx2"/>
                </a:solidFill>
              </a:rPr>
              <a:t>)</a:t>
            </a:r>
          </a:p>
          <a:p>
            <a:pPr marL="0" indent="0">
              <a:buNone/>
            </a:pPr>
            <a:endParaRPr lang="en-GB" sz="1500" noProof="0">
              <a:solidFill>
                <a:schemeClr val="tx2"/>
              </a:solidFill>
            </a:endParaRPr>
          </a:p>
          <a:p>
            <a:pPr marL="0" indent="0">
              <a:buNone/>
            </a:pPr>
            <a:endParaRPr lang="en-GB" sz="1500" noProof="0">
              <a:solidFill>
                <a:schemeClr val="tx2"/>
              </a:solidFill>
            </a:endParaRPr>
          </a:p>
          <a:p>
            <a:endParaRPr lang="en-GB" sz="1500" noProof="0">
              <a:solidFill>
                <a:schemeClr val="tx2"/>
              </a:solidFill>
            </a:endParaRPr>
          </a:p>
          <a:p>
            <a:endParaRPr lang="en-GB" sz="1500" noProof="0">
              <a:solidFill>
                <a:schemeClr val="tx2"/>
              </a:solidFill>
            </a:endParaRPr>
          </a:p>
          <a:p>
            <a:endParaRPr lang="en-GB" sz="1500" noProof="0">
              <a:solidFill>
                <a:schemeClr val="tx2"/>
              </a:solidFill>
            </a:endParaRP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CB1CD62B-0265-DB3A-1A32-E08FF5BE92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08392" y="2558475"/>
            <a:ext cx="4142232" cy="2664593"/>
          </a:xfrm>
          <a:prstGeom prst="rect">
            <a:avLst/>
          </a:prstGeom>
          <a:noFill/>
        </p:spPr>
      </p:pic>
    </p:spTree>
    <p:extLst>
      <p:ext uri="{BB962C8B-B14F-4D97-AF65-F5344CB8AC3E}">
        <p14:creationId xmlns:p14="http://schemas.microsoft.com/office/powerpoint/2010/main" val="228647172"/>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93876-8795-A118-86AC-7F2E010BDDEC}"/>
              </a:ext>
            </a:extLst>
          </p:cNvPr>
          <p:cNvSpPr>
            <a:spLocks noGrp="1"/>
          </p:cNvSpPr>
          <p:nvPr>
            <p:ph type="title"/>
          </p:nvPr>
        </p:nvSpPr>
        <p:spPr>
          <a:xfrm>
            <a:off x="513229" y="97971"/>
            <a:ext cx="2514948" cy="1415143"/>
          </a:xfrm>
        </p:spPr>
        <p:txBody>
          <a:bodyPr vert="horz" lIns="91440" tIns="45720" rIns="91440" bIns="45720" rtlCol="0" anchor="b">
            <a:normAutofit/>
          </a:bodyPr>
          <a:lstStyle/>
          <a:p>
            <a:pPr algn="ctr"/>
            <a:r>
              <a:rPr lang="en-GB" sz="5200" kern="1200" noProof="0">
                <a:solidFill>
                  <a:schemeClr val="tx2"/>
                </a:solidFill>
                <a:latin typeface="+mj-lt"/>
                <a:ea typeface="+mj-ea"/>
                <a:cs typeface="+mj-cs"/>
              </a:rPr>
              <a:t>Results.</a:t>
            </a:r>
          </a:p>
        </p:txBody>
      </p:sp>
      <p:graphicFrame>
        <p:nvGraphicFramePr>
          <p:cNvPr id="34" name="TextBox 4">
            <a:extLst>
              <a:ext uri="{FF2B5EF4-FFF2-40B4-BE49-F238E27FC236}">
                <a16:creationId xmlns:a16="http://schemas.microsoft.com/office/drawing/2014/main" id="{BCE1913E-EF8A-545D-3161-2D9D5E06265F}"/>
              </a:ext>
            </a:extLst>
          </p:cNvPr>
          <p:cNvGraphicFramePr/>
          <p:nvPr/>
        </p:nvGraphicFramePr>
        <p:xfrm>
          <a:off x="4561914" y="365760"/>
          <a:ext cx="661555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2133DA4-1D02-3D93-0813-AB7EF672667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0087" y="2084832"/>
            <a:ext cx="3217599" cy="2189108"/>
          </a:xfrm>
          <a:prstGeom prst="rect">
            <a:avLst/>
          </a:prstGeom>
          <a:noFill/>
        </p:spPr>
      </p:pic>
      <p:sp>
        <p:nvSpPr>
          <p:cNvPr id="6" name="TextBox 5">
            <a:extLst>
              <a:ext uri="{FF2B5EF4-FFF2-40B4-BE49-F238E27FC236}">
                <a16:creationId xmlns:a16="http://schemas.microsoft.com/office/drawing/2014/main" id="{9FB9D04A-3AA2-9117-68A5-2C01C26035E8}"/>
              </a:ext>
            </a:extLst>
          </p:cNvPr>
          <p:cNvSpPr txBox="1"/>
          <p:nvPr/>
        </p:nvSpPr>
        <p:spPr>
          <a:xfrm>
            <a:off x="918676" y="4471416"/>
            <a:ext cx="2353780" cy="1200329"/>
          </a:xfrm>
          <a:prstGeom prst="rect">
            <a:avLst/>
          </a:prstGeom>
          <a:noFill/>
        </p:spPr>
        <p:txBody>
          <a:bodyPr wrap="square" rtlCol="0">
            <a:spAutoFit/>
          </a:bodyPr>
          <a:lstStyle/>
          <a:p>
            <a:pPr lvl="0"/>
            <a:r>
              <a:rPr lang="en-GB" sz="1800" noProof="0"/>
              <a:t>The Tackle After Dark project won the Community</a:t>
            </a:r>
          </a:p>
          <a:p>
            <a:pPr lvl="0"/>
            <a:r>
              <a:rPr lang="en-GB" sz="1800" noProof="0"/>
              <a:t>Awards in  2024</a:t>
            </a:r>
          </a:p>
        </p:txBody>
      </p:sp>
    </p:spTree>
    <p:extLst>
      <p:ext uri="{BB962C8B-B14F-4D97-AF65-F5344CB8AC3E}">
        <p14:creationId xmlns:p14="http://schemas.microsoft.com/office/powerpoint/2010/main" val="4080989140"/>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734433-A4AB-E463-A79C-1471DF89C654}"/>
              </a:ext>
            </a:extLst>
          </p:cNvPr>
          <p:cNvSpPr>
            <a:spLocks noGrp="1"/>
          </p:cNvSpPr>
          <p:nvPr>
            <p:ph type="title"/>
          </p:nvPr>
        </p:nvSpPr>
        <p:spPr>
          <a:xfrm>
            <a:off x="804672" y="802955"/>
            <a:ext cx="4977976" cy="1454051"/>
          </a:xfrm>
        </p:spPr>
        <p:txBody>
          <a:bodyPr>
            <a:normAutofit/>
          </a:bodyPr>
          <a:lstStyle/>
          <a:p>
            <a:r>
              <a:rPr lang="en-GB" sz="3300" noProof="0">
                <a:solidFill>
                  <a:schemeClr val="tx2"/>
                </a:solidFill>
              </a:rPr>
              <a:t> Paws on Patrol - Swansea</a:t>
            </a:r>
            <a:br>
              <a:rPr lang="en-GB" sz="3300" noProof="0">
                <a:solidFill>
                  <a:schemeClr val="tx2"/>
                </a:solidFill>
              </a:rPr>
            </a:br>
            <a:endParaRPr lang="en-GB" sz="3300" noProof="0">
              <a:solidFill>
                <a:schemeClr val="tx2"/>
              </a:solidFill>
            </a:endParaRPr>
          </a:p>
        </p:txBody>
      </p:sp>
      <p:sp>
        <p:nvSpPr>
          <p:cNvPr id="3" name="Content Placeholder 2">
            <a:extLst>
              <a:ext uri="{FF2B5EF4-FFF2-40B4-BE49-F238E27FC236}">
                <a16:creationId xmlns:a16="http://schemas.microsoft.com/office/drawing/2014/main" id="{8D63145F-DB27-3E14-829D-8A5D2883A879}"/>
              </a:ext>
            </a:extLst>
          </p:cNvPr>
          <p:cNvSpPr>
            <a:spLocks noGrp="1"/>
          </p:cNvSpPr>
          <p:nvPr>
            <p:ph idx="1"/>
          </p:nvPr>
        </p:nvSpPr>
        <p:spPr>
          <a:xfrm>
            <a:off x="804672" y="2421682"/>
            <a:ext cx="4977578" cy="3639289"/>
          </a:xfrm>
        </p:spPr>
        <p:txBody>
          <a:bodyPr anchor="ctr">
            <a:normAutofit/>
          </a:bodyPr>
          <a:lstStyle/>
          <a:p>
            <a:pPr marL="0" indent="0">
              <a:buNone/>
            </a:pPr>
            <a:endParaRPr lang="en-GB" sz="1000">
              <a:solidFill>
                <a:schemeClr val="tx2"/>
              </a:solidFill>
            </a:endParaRPr>
          </a:p>
          <a:p>
            <a:r>
              <a:rPr lang="en-GB" sz="1000" noProof="0">
                <a:solidFill>
                  <a:schemeClr val="tx2"/>
                </a:solidFill>
              </a:rPr>
              <a:t>A community initiative, started in Swansea in 2011</a:t>
            </a:r>
          </a:p>
          <a:p>
            <a:endParaRPr lang="en-GB" sz="1000" noProof="0">
              <a:solidFill>
                <a:schemeClr val="tx2"/>
              </a:solidFill>
            </a:endParaRPr>
          </a:p>
          <a:p>
            <a:r>
              <a:rPr lang="en-GB" sz="1000" noProof="0">
                <a:solidFill>
                  <a:schemeClr val="tx2"/>
                </a:solidFill>
              </a:rPr>
              <a:t>A collaboration between South Wales police, fire service, and local residents.</a:t>
            </a:r>
          </a:p>
          <a:p>
            <a:br>
              <a:rPr lang="en-GB" sz="1000" noProof="0">
                <a:solidFill>
                  <a:schemeClr val="tx2"/>
                </a:solidFill>
              </a:rPr>
            </a:br>
            <a:r>
              <a:rPr lang="en-GB" sz="1000" noProof="0">
                <a:solidFill>
                  <a:schemeClr val="tx2"/>
                </a:solidFill>
              </a:rPr>
              <a:t>An ethical way to use dog walkers to help fight crime in their communities. </a:t>
            </a:r>
          </a:p>
          <a:p>
            <a:endParaRPr lang="en-GB" sz="1000" noProof="0">
              <a:solidFill>
                <a:schemeClr val="tx2"/>
              </a:solidFill>
            </a:endParaRPr>
          </a:p>
          <a:p>
            <a:r>
              <a:rPr lang="en-GB" sz="1000" noProof="0">
                <a:solidFill>
                  <a:schemeClr val="tx2"/>
                </a:solidFill>
              </a:rPr>
              <a:t>They observe and report without getting involved and remaining anonymous. </a:t>
            </a:r>
          </a:p>
          <a:p>
            <a:endParaRPr lang="en-GB" sz="1000" noProof="0">
              <a:solidFill>
                <a:schemeClr val="tx2"/>
              </a:solidFill>
            </a:endParaRPr>
          </a:p>
          <a:p>
            <a:r>
              <a:rPr lang="en-GB" sz="1000" noProof="0">
                <a:solidFill>
                  <a:schemeClr val="tx2"/>
                </a:solidFill>
              </a:rPr>
              <a:t>They have over 1600 members. </a:t>
            </a:r>
          </a:p>
          <a:p>
            <a:endParaRPr lang="en-GB" sz="1000" noProof="0">
              <a:solidFill>
                <a:schemeClr val="tx2"/>
              </a:solidFill>
            </a:endParaRPr>
          </a:p>
          <a:p>
            <a:r>
              <a:rPr lang="en-GB" sz="1000" noProof="0">
                <a:solidFill>
                  <a:schemeClr val="tx2"/>
                </a:solidFill>
              </a:rPr>
              <a:t>Won a highly commended award in 2024. </a:t>
            </a:r>
          </a:p>
          <a:p>
            <a:pPr marL="0" indent="0">
              <a:buNone/>
            </a:pPr>
            <a:endParaRPr lang="en-GB" sz="1000">
              <a:solidFill>
                <a:schemeClr val="tx2"/>
              </a:solidFill>
            </a:endParaRPr>
          </a:p>
          <a:p>
            <a:pPr marL="0" indent="0">
              <a:buNone/>
            </a:pPr>
            <a:r>
              <a:rPr lang="en-GB" sz="1000" noProof="0">
                <a:solidFill>
                  <a:schemeClr val="tx2"/>
                </a:solidFill>
              </a:rPr>
              <a:t>(</a:t>
            </a:r>
            <a:r>
              <a:rPr lang="en-US" sz="1000">
                <a:solidFill>
                  <a:schemeClr val="tx2"/>
                </a:solidFill>
              </a:rPr>
              <a:t>Swansea Council, 2021. </a:t>
            </a:r>
            <a:r>
              <a:rPr lang="en-US" sz="1000" i="1">
                <a:solidFill>
                  <a:schemeClr val="tx2"/>
                </a:solidFill>
              </a:rPr>
              <a:t>Paws on Patrol</a:t>
            </a:r>
            <a:r>
              <a:rPr lang="en-US" sz="1000">
                <a:solidFill>
                  <a:schemeClr val="tx2"/>
                </a:solidFill>
              </a:rPr>
              <a:t>) </a:t>
            </a:r>
            <a:endParaRPr lang="en-GB" sz="1000" noProof="0">
              <a:solidFill>
                <a:schemeClr val="tx2"/>
              </a:solidFill>
            </a:endParaRPr>
          </a:p>
          <a:p>
            <a:endParaRPr lang="en-GB" sz="1000" noProof="0">
              <a:solidFill>
                <a:schemeClr val="tx2"/>
              </a:solidFill>
            </a:endParaRPr>
          </a:p>
          <a:p>
            <a:endParaRPr lang="en-GB" sz="1000" noProof="0">
              <a:solidFill>
                <a:schemeClr val="tx2"/>
              </a:solidFill>
            </a:endParaRPr>
          </a:p>
        </p:txBody>
      </p:sp>
      <p:grpSp>
        <p:nvGrpSpPr>
          <p:cNvPr id="16" name="Group 15">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Paw Prints">
            <a:extLst>
              <a:ext uri="{FF2B5EF4-FFF2-40B4-BE49-F238E27FC236}">
                <a16:creationId xmlns:a16="http://schemas.microsoft.com/office/drawing/2014/main" id="{54E64A04-41A2-A5AC-909A-D6CEB3BA8C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910586373"/>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7FD8DDA-DC8C-F8F6-DABA-47E1324B0C65}"/>
              </a:ext>
            </a:extLst>
          </p:cNvPr>
          <p:cNvSpPr/>
          <p:nvPr/>
        </p:nvSpPr>
        <p:spPr>
          <a:xfrm>
            <a:off x="317411" y="1636776"/>
            <a:ext cx="5053244" cy="4489704"/>
          </a:xfrm>
          <a:prstGeom prst="roundRect">
            <a:avLst/>
          </a:prstGeom>
          <a:solidFill>
            <a:srgbClr val="E3F9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C429413-CFC4-73B6-C495-BEF524BA9912}"/>
              </a:ext>
            </a:extLst>
          </p:cNvPr>
          <p:cNvSpPr>
            <a:spLocks noGrp="1"/>
          </p:cNvSpPr>
          <p:nvPr>
            <p:ph type="title"/>
          </p:nvPr>
        </p:nvSpPr>
        <p:spPr>
          <a:xfrm>
            <a:off x="640420" y="1145431"/>
            <a:ext cx="4620584" cy="4567137"/>
          </a:xfrm>
        </p:spPr>
        <p:txBody>
          <a:bodyPr vert="horz" lIns="91440" tIns="45720" rIns="91440" bIns="45720" rtlCol="0" anchor="b">
            <a:normAutofit/>
          </a:bodyPr>
          <a:lstStyle/>
          <a:p>
            <a:br>
              <a:rPr lang="en-GB" sz="2400" noProof="0"/>
            </a:br>
            <a:br>
              <a:rPr lang="en-GB" sz="2400" noProof="0"/>
            </a:br>
            <a:r>
              <a:rPr lang="en-GB" sz="2400" noProof="0"/>
              <a:t>Encourages trust and cooperation.</a:t>
            </a:r>
            <a:br>
              <a:rPr lang="en-GB" sz="2400" noProof="0"/>
            </a:br>
            <a:br>
              <a:rPr lang="en-GB" sz="2400" noProof="0"/>
            </a:br>
            <a:r>
              <a:rPr lang="en-GB" sz="2400" noProof="0"/>
              <a:t>Focus on prevention.</a:t>
            </a:r>
            <a:br>
              <a:rPr lang="en-GB" sz="2400" noProof="0"/>
            </a:br>
            <a:br>
              <a:rPr lang="en-GB" sz="2400" noProof="0"/>
            </a:br>
            <a:r>
              <a:rPr lang="en-GB" sz="2400" noProof="0"/>
              <a:t>Help empower citizens to protect their areas. </a:t>
            </a:r>
            <a:br>
              <a:rPr lang="en-GB" sz="2400" noProof="0"/>
            </a:br>
            <a:br>
              <a:rPr lang="en-GB" sz="2400"/>
            </a:br>
            <a:r>
              <a:rPr lang="en-US" sz="2400"/>
              <a:t>Kappeler, Gaines, and Schaefer, (2020). </a:t>
            </a:r>
            <a:br>
              <a:rPr lang="en-GB" sz="2400" noProof="0"/>
            </a:br>
            <a:endParaRPr lang="en-GB" sz="2400" noProof="0"/>
          </a:p>
        </p:txBody>
      </p:sp>
      <p:pic>
        <p:nvPicPr>
          <p:cNvPr id="5" name="Picture 4" descr="Adult with seeing eye dog crossing street">
            <a:extLst>
              <a:ext uri="{FF2B5EF4-FFF2-40B4-BE49-F238E27FC236}">
                <a16:creationId xmlns:a16="http://schemas.microsoft.com/office/drawing/2014/main" id="{189069B2-2886-67E2-17CC-E7A309DB2A02}"/>
              </a:ext>
            </a:extLst>
          </p:cNvPr>
          <p:cNvPicPr>
            <a:picLocks noChangeAspect="1"/>
          </p:cNvPicPr>
          <p:nvPr/>
        </p:nvPicPr>
        <p:blipFill>
          <a:blip r:embed="rId2">
            <a:extLst>
              <a:ext uri="{28A0092B-C50C-407E-A947-70E740481C1C}">
                <a14:useLocalDpi xmlns:a14="http://schemas.microsoft.com/office/drawing/2010/main" val="0"/>
              </a:ext>
            </a:extLst>
          </a:blip>
          <a:srcRect l="14195" r="27767" b="-1"/>
          <a:stretch/>
        </p:blipFill>
        <p:spPr>
          <a:xfrm>
            <a:off x="5264053" y="10"/>
            <a:ext cx="692794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20741099"/>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6CFEB-2292-7EEF-F687-4271168F4D85}"/>
              </a:ext>
            </a:extLst>
          </p:cNvPr>
          <p:cNvSpPr>
            <a:spLocks noGrp="1"/>
          </p:cNvSpPr>
          <p:nvPr>
            <p:ph type="title"/>
          </p:nvPr>
        </p:nvSpPr>
        <p:spPr>
          <a:xfrm>
            <a:off x="3091932" y="-48705"/>
            <a:ext cx="5754696" cy="1837349"/>
          </a:xfrm>
        </p:spPr>
        <p:txBody>
          <a:bodyPr>
            <a:normAutofit/>
          </a:bodyPr>
          <a:lstStyle/>
          <a:p>
            <a:pPr algn="ctr"/>
            <a:r>
              <a:rPr lang="en-GB" sz="3600" noProof="0">
                <a:solidFill>
                  <a:schemeClr val="tx2"/>
                </a:solidFill>
              </a:rPr>
              <a:t>Conclusion </a:t>
            </a:r>
          </a:p>
        </p:txBody>
      </p:sp>
      <p:sp>
        <p:nvSpPr>
          <p:cNvPr id="3" name="Content Placeholder 2">
            <a:extLst>
              <a:ext uri="{FF2B5EF4-FFF2-40B4-BE49-F238E27FC236}">
                <a16:creationId xmlns:a16="http://schemas.microsoft.com/office/drawing/2014/main" id="{2573467E-3B72-B394-14E4-4930703863B2}"/>
              </a:ext>
            </a:extLst>
          </p:cNvPr>
          <p:cNvSpPr>
            <a:spLocks noGrp="1"/>
          </p:cNvSpPr>
          <p:nvPr>
            <p:ph idx="1"/>
          </p:nvPr>
        </p:nvSpPr>
        <p:spPr>
          <a:xfrm>
            <a:off x="438912" y="2428661"/>
            <a:ext cx="11375136" cy="2981539"/>
          </a:xfrm>
        </p:spPr>
        <p:txBody>
          <a:bodyPr anchor="t">
            <a:normAutofit/>
          </a:bodyPr>
          <a:lstStyle/>
          <a:p>
            <a:pPr marL="0" indent="0">
              <a:buNone/>
            </a:pPr>
            <a:endParaRPr lang="en-GB" sz="2200" noProof="0">
              <a:solidFill>
                <a:schemeClr val="tx2"/>
              </a:solidFill>
            </a:endParaRPr>
          </a:p>
          <a:p>
            <a:endParaRPr lang="en-GB" sz="1300" noProof="0">
              <a:solidFill>
                <a:schemeClr val="tx2"/>
              </a:solidFill>
            </a:endParaRPr>
          </a:p>
        </p:txBody>
      </p:sp>
      <p:sp>
        <p:nvSpPr>
          <p:cNvPr id="4" name="Rectangle: Rounded Corners 3">
            <a:extLst>
              <a:ext uri="{FF2B5EF4-FFF2-40B4-BE49-F238E27FC236}">
                <a16:creationId xmlns:a16="http://schemas.microsoft.com/office/drawing/2014/main" id="{76D6C44B-E470-C4DD-7D83-3E747FFFFA4D}"/>
              </a:ext>
            </a:extLst>
          </p:cNvPr>
          <p:cNvSpPr/>
          <p:nvPr/>
        </p:nvSpPr>
        <p:spPr>
          <a:xfrm>
            <a:off x="609600" y="1527048"/>
            <a:ext cx="10983686" cy="5102352"/>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3">
            <a:extLst>
              <a:ext uri="{FF2B5EF4-FFF2-40B4-BE49-F238E27FC236}">
                <a16:creationId xmlns:a16="http://schemas.microsoft.com/office/drawing/2014/main" id="{C485B1A1-952B-0554-CC49-7C663BE8C81B}"/>
              </a:ext>
            </a:extLst>
          </p:cNvPr>
          <p:cNvSpPr>
            <a:spLocks noChangeArrowheads="1"/>
          </p:cNvSpPr>
          <p:nvPr/>
        </p:nvSpPr>
        <p:spPr bwMode="auto">
          <a:xfrm rot="10800000" flipV="1">
            <a:off x="978180" y="1788644"/>
            <a:ext cx="9982200" cy="39170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ptos Display" panose="020B0004020202020204" pitchFamily="34" charset="0"/>
              </a:rPr>
              <a:t>In conclusion, our examination of the advantages, disadvantages, and ethical frameworks revealed that community policing is an effective strategy, as Kappeler, Gaines, and Schaefer (2020) indicated. It builds confidence between communities and law enforcement, encourages responsible behaviour in people and young people, and leads to safer areas. Decreasing crime statistics emphasize these measures’ positive influence on local safety and community well-being.</a:t>
            </a:r>
          </a:p>
        </p:txBody>
      </p:sp>
    </p:spTree>
    <p:extLst>
      <p:ext uri="{BB962C8B-B14F-4D97-AF65-F5344CB8AC3E}">
        <p14:creationId xmlns:p14="http://schemas.microsoft.com/office/powerpoint/2010/main" val="876093492"/>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52D7795-9ED7-2173-9A39-6409F9EC95F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References</a:t>
            </a:r>
          </a:p>
        </p:txBody>
      </p:sp>
      <p:sp>
        <p:nvSpPr>
          <p:cNvPr id="3" name="Content Placeholder 2">
            <a:extLst>
              <a:ext uri="{FF2B5EF4-FFF2-40B4-BE49-F238E27FC236}">
                <a16:creationId xmlns:a16="http://schemas.microsoft.com/office/drawing/2014/main" id="{DB37D469-1538-A40C-F3DD-8F8B9C0756B2}"/>
              </a:ext>
            </a:extLst>
          </p:cNvPr>
          <p:cNvSpPr>
            <a:spLocks noGrp="1"/>
          </p:cNvSpPr>
          <p:nvPr>
            <p:ph idx="1"/>
          </p:nvPr>
        </p:nvSpPr>
        <p:spPr>
          <a:xfrm>
            <a:off x="6172200" y="804672"/>
            <a:ext cx="5221224" cy="5230368"/>
          </a:xfrm>
        </p:spPr>
        <p:txBody>
          <a:bodyPr anchor="ctr">
            <a:normAutofit/>
          </a:bodyPr>
          <a:lstStyle/>
          <a:p>
            <a:endParaRPr lang="en-GB" sz="1800" noProof="0">
              <a:solidFill>
                <a:schemeClr val="tx2"/>
              </a:solidFill>
            </a:endParaRPr>
          </a:p>
          <a:p>
            <a:r>
              <a:rPr lang="en-GB" sz="1800" noProof="0">
                <a:solidFill>
                  <a:schemeClr val="tx2"/>
                </a:solidFill>
              </a:rPr>
              <a:t>Denise Jones. 2405845.</a:t>
            </a:r>
          </a:p>
          <a:p>
            <a:r>
              <a:rPr lang="en-GB" sz="1800" noProof="0">
                <a:solidFill>
                  <a:schemeClr val="tx2"/>
                </a:solidFill>
              </a:rPr>
              <a:t> </a:t>
            </a:r>
            <a:r>
              <a:rPr lang="en-US" sz="1800">
                <a:solidFill>
                  <a:schemeClr val="tx2"/>
                </a:solidFill>
              </a:rPr>
              <a:t>Kleinig, J., (1996). </a:t>
            </a:r>
            <a:r>
              <a:rPr lang="en-US" sz="1800" i="1">
                <a:solidFill>
                  <a:schemeClr val="tx2"/>
                </a:solidFill>
              </a:rPr>
              <a:t>The ethics of policing</a:t>
            </a:r>
            <a:r>
              <a:rPr lang="en-US" sz="1800">
                <a:solidFill>
                  <a:schemeClr val="tx2"/>
                </a:solidFill>
              </a:rPr>
              <a:t>. Cambridge: Cambridge University Press</a:t>
            </a:r>
          </a:p>
          <a:p>
            <a:r>
              <a:rPr lang="en-US" sz="1800">
                <a:solidFill>
                  <a:schemeClr val="tx2"/>
                </a:solidFill>
              </a:rPr>
              <a:t>Kappeler, V.E., Gaines, L.K., and Schaefer, B.P., (2020). </a:t>
            </a:r>
            <a:r>
              <a:rPr lang="en-US" sz="1800" i="1">
                <a:solidFill>
                  <a:schemeClr val="tx2"/>
                </a:solidFill>
              </a:rPr>
              <a:t>Community policing</a:t>
            </a:r>
            <a:r>
              <a:rPr lang="en-US" sz="1800">
                <a:solidFill>
                  <a:schemeClr val="tx2"/>
                </a:solidFill>
              </a:rPr>
              <a:t>. 8th ed. New York: Routledge.</a:t>
            </a:r>
          </a:p>
          <a:p>
            <a:r>
              <a:rPr lang="en-US" sz="1800">
                <a:solidFill>
                  <a:schemeClr val="tx2"/>
                </a:solidFill>
              </a:rPr>
              <a:t>Bridgend County Borough Council, (2024). </a:t>
            </a:r>
            <a:r>
              <a:rPr lang="en-US" sz="1800" i="1">
                <a:solidFill>
                  <a:schemeClr val="tx2"/>
                </a:solidFill>
              </a:rPr>
              <a:t>'Tackle after Dark' project celebrated at Wales Safer Communities Awards</a:t>
            </a:r>
            <a:r>
              <a:rPr lang="en-US" sz="1800">
                <a:solidFill>
                  <a:schemeClr val="tx2"/>
                </a:solidFill>
              </a:rPr>
              <a:t>. [online] Available at: </a:t>
            </a:r>
            <a:r>
              <a:rPr lang="en-US" sz="1800">
                <a:solidFill>
                  <a:schemeClr val="tx2"/>
                </a:solidFill>
                <a:hlinkClick r:id="rId2"/>
              </a:rPr>
              <a:t>https://www.bridgend.gov.uk/news/tackle-after-dark-project-celebrated-at-wales-safer-communities-awards/</a:t>
            </a:r>
            <a:r>
              <a:rPr lang="en-US" sz="1800">
                <a:solidFill>
                  <a:schemeClr val="tx2"/>
                </a:solidFill>
              </a:rPr>
              <a:t> [Accessed 6 April 2025].</a:t>
            </a:r>
          </a:p>
          <a:p>
            <a:r>
              <a:rPr lang="en-US" sz="1800">
                <a:solidFill>
                  <a:schemeClr val="tx2"/>
                </a:solidFill>
              </a:rPr>
              <a:t>Swansea Council, (2021). </a:t>
            </a:r>
            <a:r>
              <a:rPr lang="en-US" sz="1800" i="1">
                <a:solidFill>
                  <a:schemeClr val="tx2"/>
                </a:solidFill>
              </a:rPr>
              <a:t>Paws on Patrol</a:t>
            </a:r>
            <a:r>
              <a:rPr lang="en-US" sz="1800">
                <a:solidFill>
                  <a:schemeClr val="tx2"/>
                </a:solidFill>
              </a:rPr>
              <a:t>. [online] Available at: </a:t>
            </a:r>
            <a:r>
              <a:rPr lang="en-US" sz="1800">
                <a:solidFill>
                  <a:schemeClr val="tx2"/>
                </a:solidFill>
                <a:hlinkClick r:id="rId3"/>
              </a:rPr>
              <a:t>https://www.swansea.gov.uk/pawsonpatrol</a:t>
            </a:r>
            <a:r>
              <a:rPr lang="en-US" sz="1800">
                <a:solidFill>
                  <a:schemeClr val="tx2"/>
                </a:solidFill>
              </a:rPr>
              <a:t> [Accessed 6 April 2025].</a:t>
            </a:r>
            <a:endParaRPr lang="en-GB" sz="1800">
              <a:solidFill>
                <a:schemeClr val="tx2"/>
              </a:solidFill>
            </a:endParaRPr>
          </a:p>
        </p:txBody>
      </p:sp>
    </p:spTree>
    <p:extLst>
      <p:ext uri="{BB962C8B-B14F-4D97-AF65-F5344CB8AC3E}">
        <p14:creationId xmlns:p14="http://schemas.microsoft.com/office/powerpoint/2010/main" val="2581665275"/>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61F6724-CA79-4990-DFE4-2AF5CF0FEB4D}"/>
              </a:ext>
            </a:extLst>
          </p:cNvPr>
          <p:cNvSpPr txBox="1"/>
          <p:nvPr/>
        </p:nvSpPr>
        <p:spPr>
          <a:xfrm>
            <a:off x="804672" y="2421682"/>
            <a:ext cx="4977578"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900" b="1">
                <a:solidFill>
                  <a:schemeClr val="tx2"/>
                </a:solidFill>
              </a:rPr>
              <a:t>My timeline.    </a:t>
            </a:r>
          </a:p>
          <a:p>
            <a:pPr indent="-228600">
              <a:lnSpc>
                <a:spcPct val="90000"/>
              </a:lnSpc>
              <a:spcAft>
                <a:spcPts val="600"/>
              </a:spcAft>
              <a:buFont typeface="Arial" panose="020B0604020202020204" pitchFamily="34" charset="0"/>
              <a:buChar char="•"/>
            </a:pPr>
            <a:endParaRPr lang="en-US" sz="900" b="1">
              <a:solidFill>
                <a:schemeClr val="tx2"/>
              </a:solidFill>
            </a:endParaRPr>
          </a:p>
          <a:p>
            <a:pPr indent="-228600">
              <a:lnSpc>
                <a:spcPct val="90000"/>
              </a:lnSpc>
              <a:spcAft>
                <a:spcPts val="600"/>
              </a:spcAft>
              <a:buFont typeface="Arial" panose="020B0604020202020204" pitchFamily="34" charset="0"/>
              <a:buChar char="•"/>
            </a:pPr>
            <a:r>
              <a:rPr lang="en-US" sz="900" b="1">
                <a:solidFill>
                  <a:schemeClr val="tx2"/>
                </a:solidFill>
              </a:rPr>
              <a:t>Denise jones 2405845.</a:t>
            </a:r>
          </a:p>
          <a:p>
            <a:pPr indent="-228600">
              <a:lnSpc>
                <a:spcPct val="90000"/>
              </a:lnSpc>
              <a:spcAft>
                <a:spcPts val="600"/>
              </a:spcAft>
              <a:buFont typeface="Arial" panose="020B0604020202020204" pitchFamily="34" charset="0"/>
              <a:buChar char="•"/>
            </a:pPr>
            <a:endParaRPr lang="en-US" sz="900">
              <a:solidFill>
                <a:schemeClr val="tx2"/>
              </a:solidFill>
            </a:endParaRPr>
          </a:p>
          <a:p>
            <a:pPr indent="-228600">
              <a:lnSpc>
                <a:spcPct val="90000"/>
              </a:lnSpc>
              <a:spcAft>
                <a:spcPts val="600"/>
              </a:spcAft>
              <a:buFont typeface="Arial" panose="020B0604020202020204" pitchFamily="34" charset="0"/>
              <a:buChar char="•"/>
            </a:pPr>
            <a:r>
              <a:rPr lang="en-US" sz="900" b="1">
                <a:solidFill>
                  <a:schemeClr val="tx2"/>
                </a:solidFill>
              </a:rPr>
              <a:t>Week one :</a:t>
            </a:r>
          </a:p>
          <a:p>
            <a:pPr indent="-228600">
              <a:lnSpc>
                <a:spcPct val="90000"/>
              </a:lnSpc>
              <a:spcAft>
                <a:spcPts val="600"/>
              </a:spcAft>
              <a:buFont typeface="Arial" panose="020B0604020202020204" pitchFamily="34" charset="0"/>
              <a:buChar char="•"/>
            </a:pPr>
            <a:r>
              <a:rPr lang="en-US" sz="900">
                <a:solidFill>
                  <a:schemeClr val="tx2"/>
                </a:solidFill>
              </a:rPr>
              <a:t>Class meeting with the group. </a:t>
            </a:r>
          </a:p>
          <a:p>
            <a:pPr indent="-228600">
              <a:lnSpc>
                <a:spcPct val="90000"/>
              </a:lnSpc>
              <a:spcAft>
                <a:spcPts val="600"/>
              </a:spcAft>
              <a:buFont typeface="Arial" panose="020B0604020202020204" pitchFamily="34" charset="0"/>
              <a:buChar char="•"/>
            </a:pPr>
            <a:r>
              <a:rPr lang="en-US" sz="900">
                <a:solidFill>
                  <a:schemeClr val="tx2"/>
                </a:solidFill>
              </a:rPr>
              <a:t>Set up a WhatsApp group. </a:t>
            </a:r>
          </a:p>
          <a:p>
            <a:pPr indent="-228600">
              <a:lnSpc>
                <a:spcPct val="90000"/>
              </a:lnSpc>
              <a:spcAft>
                <a:spcPts val="600"/>
              </a:spcAft>
              <a:buFont typeface="Arial" panose="020B0604020202020204" pitchFamily="34" charset="0"/>
              <a:buChar char="•"/>
            </a:pPr>
            <a:r>
              <a:rPr lang="en-US" sz="900">
                <a:solidFill>
                  <a:schemeClr val="tx2"/>
                </a:solidFill>
              </a:rPr>
              <a:t>Discussed what area each one of us would cover. </a:t>
            </a:r>
          </a:p>
          <a:p>
            <a:pPr indent="-228600">
              <a:lnSpc>
                <a:spcPct val="90000"/>
              </a:lnSpc>
              <a:spcAft>
                <a:spcPts val="600"/>
              </a:spcAft>
              <a:buFont typeface="Arial" panose="020B0604020202020204" pitchFamily="34" charset="0"/>
              <a:buChar char="•"/>
            </a:pPr>
            <a:endParaRPr lang="en-US" sz="900" b="1">
              <a:solidFill>
                <a:schemeClr val="tx2"/>
              </a:solidFill>
            </a:endParaRPr>
          </a:p>
          <a:p>
            <a:pPr indent="-228600">
              <a:lnSpc>
                <a:spcPct val="90000"/>
              </a:lnSpc>
              <a:spcAft>
                <a:spcPts val="600"/>
              </a:spcAft>
              <a:buFont typeface="Arial" panose="020B0604020202020204" pitchFamily="34" charset="0"/>
              <a:buChar char="•"/>
            </a:pPr>
            <a:r>
              <a:rPr lang="en-US" sz="900" b="1">
                <a:solidFill>
                  <a:schemeClr val="tx2"/>
                </a:solidFill>
              </a:rPr>
              <a:t>Week two:</a:t>
            </a:r>
          </a:p>
          <a:p>
            <a:pPr indent="-228600">
              <a:lnSpc>
                <a:spcPct val="90000"/>
              </a:lnSpc>
              <a:spcAft>
                <a:spcPts val="600"/>
              </a:spcAft>
              <a:buFont typeface="Arial" panose="020B0604020202020204" pitchFamily="34" charset="0"/>
              <a:buChar char="•"/>
            </a:pPr>
            <a:r>
              <a:rPr lang="en-US" sz="900">
                <a:solidFill>
                  <a:schemeClr val="tx2"/>
                </a:solidFill>
              </a:rPr>
              <a:t>Started research using the ethics of policing and community policing books. </a:t>
            </a:r>
          </a:p>
          <a:p>
            <a:pPr indent="-228600">
              <a:lnSpc>
                <a:spcPct val="90000"/>
              </a:lnSpc>
              <a:spcAft>
                <a:spcPts val="600"/>
              </a:spcAft>
              <a:buFont typeface="Arial" panose="020B0604020202020204" pitchFamily="34" charset="0"/>
              <a:buChar char="•"/>
            </a:pPr>
            <a:r>
              <a:rPr lang="en-US" sz="900">
                <a:solidFill>
                  <a:schemeClr val="tx2"/>
                </a:solidFill>
              </a:rPr>
              <a:t>Spoke to the group on WhatsApp. </a:t>
            </a:r>
          </a:p>
          <a:p>
            <a:pPr indent="-228600">
              <a:lnSpc>
                <a:spcPct val="90000"/>
              </a:lnSpc>
              <a:spcAft>
                <a:spcPts val="600"/>
              </a:spcAft>
              <a:buFont typeface="Arial" panose="020B0604020202020204" pitchFamily="34" charset="0"/>
              <a:buChar char="•"/>
            </a:pPr>
            <a:endParaRPr lang="en-US" sz="900">
              <a:solidFill>
                <a:schemeClr val="tx2"/>
              </a:solidFill>
            </a:endParaRPr>
          </a:p>
          <a:p>
            <a:pPr indent="-228600">
              <a:lnSpc>
                <a:spcPct val="90000"/>
              </a:lnSpc>
              <a:spcAft>
                <a:spcPts val="600"/>
              </a:spcAft>
              <a:buFont typeface="Arial" panose="020B0604020202020204" pitchFamily="34" charset="0"/>
              <a:buChar char="•"/>
            </a:pPr>
            <a:r>
              <a:rPr lang="en-US" sz="900" b="1">
                <a:solidFill>
                  <a:schemeClr val="tx2"/>
                </a:solidFill>
              </a:rPr>
              <a:t>Week three:</a:t>
            </a:r>
          </a:p>
          <a:p>
            <a:pPr indent="-228600">
              <a:lnSpc>
                <a:spcPct val="90000"/>
              </a:lnSpc>
              <a:spcAft>
                <a:spcPts val="600"/>
              </a:spcAft>
              <a:buFont typeface="Arial" panose="020B0604020202020204" pitchFamily="34" charset="0"/>
              <a:buChar char="•"/>
            </a:pPr>
            <a:r>
              <a:rPr lang="en-US" sz="900">
                <a:solidFill>
                  <a:schemeClr val="tx2"/>
                </a:solidFill>
              </a:rPr>
              <a:t>Structured layout for PowerPoint slides.</a:t>
            </a:r>
          </a:p>
          <a:p>
            <a:pPr indent="-228600">
              <a:lnSpc>
                <a:spcPct val="90000"/>
              </a:lnSpc>
              <a:spcAft>
                <a:spcPts val="600"/>
              </a:spcAft>
              <a:buFont typeface="Arial" panose="020B0604020202020204" pitchFamily="34" charset="0"/>
              <a:buChar char="•"/>
            </a:pPr>
            <a:r>
              <a:rPr lang="en-US" sz="900">
                <a:solidFill>
                  <a:schemeClr val="tx2"/>
                </a:solidFill>
              </a:rPr>
              <a:t>Did research on the two projects I would cover. </a:t>
            </a:r>
          </a:p>
          <a:p>
            <a:pPr indent="-228600">
              <a:lnSpc>
                <a:spcPct val="90000"/>
              </a:lnSpc>
              <a:spcAft>
                <a:spcPts val="600"/>
              </a:spcAft>
              <a:buFont typeface="Arial" panose="020B0604020202020204" pitchFamily="34" charset="0"/>
              <a:buChar char="•"/>
            </a:pPr>
            <a:r>
              <a:rPr lang="en-US" sz="900">
                <a:solidFill>
                  <a:schemeClr val="tx2"/>
                </a:solidFill>
              </a:rPr>
              <a:t>I looked at the Swansea and Bridgend council websites.</a:t>
            </a:r>
          </a:p>
          <a:p>
            <a:pPr indent="-228600">
              <a:lnSpc>
                <a:spcPct val="90000"/>
              </a:lnSpc>
              <a:spcAft>
                <a:spcPts val="600"/>
              </a:spcAft>
              <a:buFont typeface="Arial" panose="020B0604020202020204" pitchFamily="34" charset="0"/>
              <a:buChar char="•"/>
            </a:pPr>
            <a:endParaRPr lang="en-US" sz="900">
              <a:solidFill>
                <a:schemeClr val="tx2"/>
              </a:solidFill>
            </a:endParaRP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Graphic 5" descr="Users">
            <a:extLst>
              <a:ext uri="{FF2B5EF4-FFF2-40B4-BE49-F238E27FC236}">
                <a16:creationId xmlns:a16="http://schemas.microsoft.com/office/drawing/2014/main" id="{98D91AA3-38F8-4110-0FF9-1D126286FA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770193955"/>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66B92D5E-8130-9528-A527-05BBBDF06189}"/>
              </a:ext>
            </a:extLst>
          </p:cNvPr>
          <p:cNvSpPr txBox="1"/>
          <p:nvPr/>
        </p:nvSpPr>
        <p:spPr>
          <a:xfrm>
            <a:off x="6172200" y="804672"/>
            <a:ext cx="5221224" cy="523036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b="1">
                <a:solidFill>
                  <a:schemeClr val="tx2"/>
                </a:solidFill>
              </a:rPr>
              <a:t>Denise jones 2405845. </a:t>
            </a:r>
          </a:p>
          <a:p>
            <a:pPr indent="-228600">
              <a:lnSpc>
                <a:spcPct val="90000"/>
              </a:lnSpc>
              <a:spcAft>
                <a:spcPts val="600"/>
              </a:spcAft>
              <a:buFont typeface="Arial" panose="020B0604020202020204" pitchFamily="34" charset="0"/>
              <a:buChar char="•"/>
            </a:pPr>
            <a:endParaRPr lang="en-US" b="1">
              <a:solidFill>
                <a:schemeClr val="tx2"/>
              </a:solidFill>
            </a:endParaRPr>
          </a:p>
          <a:p>
            <a:pPr indent="-228600">
              <a:lnSpc>
                <a:spcPct val="90000"/>
              </a:lnSpc>
              <a:spcAft>
                <a:spcPts val="600"/>
              </a:spcAft>
              <a:buFont typeface="Arial" panose="020B0604020202020204" pitchFamily="34" charset="0"/>
              <a:buChar char="•"/>
            </a:pPr>
            <a:r>
              <a:rPr lang="en-US" b="1">
                <a:solidFill>
                  <a:schemeClr val="tx2"/>
                </a:solidFill>
              </a:rPr>
              <a:t>Week four: </a:t>
            </a:r>
          </a:p>
          <a:p>
            <a:pPr indent="-228600">
              <a:lnSpc>
                <a:spcPct val="90000"/>
              </a:lnSpc>
              <a:spcAft>
                <a:spcPts val="600"/>
              </a:spcAft>
              <a:buFont typeface="Arial" panose="020B0604020202020204" pitchFamily="34" charset="0"/>
              <a:buChar char="•"/>
            </a:pPr>
            <a:r>
              <a:rPr lang="en-US">
                <a:solidFill>
                  <a:schemeClr val="tx2"/>
                </a:solidFill>
              </a:rPr>
              <a:t>Put together my conclusion. </a:t>
            </a:r>
          </a:p>
          <a:p>
            <a:pPr indent="-228600">
              <a:lnSpc>
                <a:spcPct val="90000"/>
              </a:lnSpc>
              <a:spcAft>
                <a:spcPts val="600"/>
              </a:spcAft>
              <a:buFont typeface="Arial" panose="020B0604020202020204" pitchFamily="34" charset="0"/>
              <a:buChar char="•"/>
            </a:pPr>
            <a:r>
              <a:rPr lang="en-US">
                <a:solidFill>
                  <a:schemeClr val="tx2"/>
                </a:solidFill>
              </a:rPr>
              <a:t>Spoke to the group on WhatsApp. </a:t>
            </a:r>
          </a:p>
          <a:p>
            <a:pPr indent="-228600">
              <a:lnSpc>
                <a:spcPct val="90000"/>
              </a:lnSpc>
              <a:spcAft>
                <a:spcPts val="600"/>
              </a:spcAft>
              <a:buFont typeface="Arial" panose="020B0604020202020204" pitchFamily="34" charset="0"/>
              <a:buChar char="•"/>
            </a:pPr>
            <a:r>
              <a:rPr lang="en-US">
                <a:solidFill>
                  <a:schemeClr val="tx2"/>
                </a:solidFill>
              </a:rPr>
              <a:t>Did reference list. </a:t>
            </a:r>
          </a:p>
          <a:p>
            <a:pPr indent="-228600">
              <a:lnSpc>
                <a:spcPct val="90000"/>
              </a:lnSpc>
              <a:spcAft>
                <a:spcPts val="600"/>
              </a:spcAft>
              <a:buFont typeface="Arial" panose="020B0604020202020204" pitchFamily="34" charset="0"/>
              <a:buChar char="•"/>
            </a:pPr>
            <a:endParaRPr lang="en-US">
              <a:solidFill>
                <a:schemeClr val="tx2"/>
              </a:solidFill>
            </a:endParaRPr>
          </a:p>
          <a:p>
            <a:pPr indent="-228600">
              <a:lnSpc>
                <a:spcPct val="90000"/>
              </a:lnSpc>
              <a:spcAft>
                <a:spcPts val="600"/>
              </a:spcAft>
              <a:buFont typeface="Arial" panose="020B0604020202020204" pitchFamily="34" charset="0"/>
              <a:buChar char="•"/>
            </a:pPr>
            <a:r>
              <a:rPr lang="en-US" b="1">
                <a:solidFill>
                  <a:schemeClr val="tx2"/>
                </a:solidFill>
              </a:rPr>
              <a:t>Week five:</a:t>
            </a:r>
          </a:p>
          <a:p>
            <a:pPr indent="-228600">
              <a:lnSpc>
                <a:spcPct val="90000"/>
              </a:lnSpc>
              <a:spcAft>
                <a:spcPts val="600"/>
              </a:spcAft>
              <a:buFont typeface="Arial" panose="020B0604020202020204" pitchFamily="34" charset="0"/>
              <a:buChar char="•"/>
            </a:pPr>
            <a:r>
              <a:rPr lang="en-US">
                <a:solidFill>
                  <a:schemeClr val="tx2"/>
                </a:solidFill>
              </a:rPr>
              <a:t>My main challenge was to do this presentation via a WhatsApp group. </a:t>
            </a:r>
          </a:p>
          <a:p>
            <a:pPr indent="-228600">
              <a:lnSpc>
                <a:spcPct val="90000"/>
              </a:lnSpc>
              <a:spcAft>
                <a:spcPts val="600"/>
              </a:spcAft>
              <a:buFont typeface="Arial" panose="020B0604020202020204" pitchFamily="34" charset="0"/>
              <a:buChar char="•"/>
            </a:pPr>
            <a:r>
              <a:rPr lang="en-US">
                <a:solidFill>
                  <a:schemeClr val="tx2"/>
                </a:solidFill>
              </a:rPr>
              <a:t>Would prefer to do face-to-face in a classroom setting. </a:t>
            </a:r>
          </a:p>
          <a:p>
            <a:pPr indent="-228600">
              <a:lnSpc>
                <a:spcPct val="90000"/>
              </a:lnSpc>
              <a:spcAft>
                <a:spcPts val="600"/>
              </a:spcAft>
              <a:buFont typeface="Arial" panose="020B0604020202020204" pitchFamily="34" charset="0"/>
              <a:buChar char="•"/>
            </a:pPr>
            <a:r>
              <a:rPr lang="en-US">
                <a:solidFill>
                  <a:schemeClr val="tx2"/>
                </a:solidFill>
              </a:rPr>
              <a:t>I found it difficult to upload my PowerPoint presentation to be attached to the others. </a:t>
            </a:r>
          </a:p>
          <a:p>
            <a:pPr indent="-228600">
              <a:lnSpc>
                <a:spcPct val="90000"/>
              </a:lnSpc>
              <a:spcAft>
                <a:spcPts val="600"/>
              </a:spcAft>
              <a:buFont typeface="Arial" panose="020B0604020202020204" pitchFamily="34" charset="0"/>
              <a:buChar char="•"/>
            </a:pPr>
            <a:r>
              <a:rPr lang="en-US">
                <a:solidFill>
                  <a:schemeClr val="tx2"/>
                </a:solidFill>
              </a:rPr>
              <a:t> More training is needed on this type of work For me. </a:t>
            </a:r>
          </a:p>
        </p:txBody>
      </p:sp>
    </p:spTree>
    <p:extLst>
      <p:ext uri="{BB962C8B-B14F-4D97-AF65-F5344CB8AC3E}">
        <p14:creationId xmlns:p14="http://schemas.microsoft.com/office/powerpoint/2010/main" val="2232682946"/>
      </p:ext>
    </p:extLst>
  </p:cSld>
  <p:clrMapOvr>
    <a:masterClrMapping/>
  </p:clrMapOvr>
  <mc:AlternateContent xmlns:mc="http://schemas.openxmlformats.org/markup-compatibility/2006" xmlns:p14="http://schemas.microsoft.com/office/powerpoint/2010/main">
    <mc:Choice Requires="p14">
      <p:transition spd="slow" p14:dur="1750">
        <p:wipe/>
      </p:transition>
    </mc:Choice>
    <mc:Fallback xmlns="">
      <p:transition spd="slow">
        <p:wip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TotalTime>
  <Words>691</Words>
  <Application>Microsoft Office PowerPoint</Application>
  <PresentationFormat>Widescreen</PresentationFormat>
  <Paragraphs>91</Paragraphs>
  <Slides>10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Code of Ethics and NDM Projects used Ethical Policing with Evidence-based Policing strategies.</vt:lpstr>
      <vt:lpstr>Importance of ethical decision-making</vt:lpstr>
      <vt:lpstr>Collaborated on projects based on Ethical Policing</vt:lpstr>
      <vt:lpstr>Results.</vt:lpstr>
      <vt:lpstr> Paws on Patrol - Swansea </vt:lpstr>
      <vt:lpstr>  Encourages trust and cooperation.  Focus on prevention.  Help empower citizens to protect their areas.   Kappeler, Gaines, and Schaefer, (2020).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Denise Jones</dc:creator>
  <cp:lastModifiedBy>Denise Jones</cp:lastModifiedBy>
  <cp:revision>1</cp:revision>
  <dcterms:created xsi:type="dcterms:W3CDTF">2025-04-28T13:07:07Z</dcterms:created>
  <dcterms:modified xsi:type="dcterms:W3CDTF">2025-04-28T13:19:14Z</dcterms:modified>
</cp:coreProperties>
</file>