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75" r:id="rId3"/>
    <p:sldId id="257" r:id="rId4"/>
    <p:sldId id="258" r:id="rId5"/>
    <p:sldId id="259" r:id="rId6"/>
    <p:sldId id="260" r:id="rId7"/>
    <p:sldId id="261" r:id="rId8"/>
    <p:sldId id="262" r:id="rId9"/>
    <p:sldId id="276" r:id="rId10"/>
    <p:sldId id="272" r:id="rId11"/>
    <p:sldId id="273" r:id="rId12"/>
    <p:sldId id="274"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4"/>
  </p:normalViewPr>
  <p:slideViewPr>
    <p:cSldViewPr>
      <p:cViewPr varScale="1">
        <p:scale>
          <a:sx n="106" d="100"/>
          <a:sy n="106" d="100"/>
        </p:scale>
        <p:origin x="18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3CCB46-B9BB-4C1D-BBE5-006E9A437F3E}" type="datetimeFigureOut">
              <a:rPr lang="en-US" smtClean="0"/>
              <a:pPr/>
              <a:t>3/13/22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4ED8C-4B5C-447B-9AB5-F1F1E71E41DF}"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Times New Roman" pitchFamily="18" charset="0"/>
                <a:ea typeface="+mn-ea"/>
                <a:cs typeface="Times New Roman" pitchFamily="18" charset="0"/>
              </a:rPr>
              <a:t>Effective communication can encourage agile team building practices like getting collective feedback and acting on it, along with recognising efforts and providing rewards in accordance with that. Accurate implementation, along with analytics of speaking time can serve as indicator for measuring the communication within the team (Salinas </a:t>
            </a:r>
            <a:r>
              <a:rPr lang="en-IN" sz="1200" i="1" kern="1200" dirty="0">
                <a:solidFill>
                  <a:schemeClr val="tx1"/>
                </a:solidFill>
                <a:latin typeface="Times New Roman" pitchFamily="18" charset="0"/>
                <a:ea typeface="+mn-ea"/>
                <a:cs typeface="Times New Roman" pitchFamily="18" charset="0"/>
              </a:rPr>
              <a:t>et al.</a:t>
            </a:r>
            <a:r>
              <a:rPr lang="en-IN" sz="1200" kern="1200" dirty="0">
                <a:solidFill>
                  <a:schemeClr val="tx1"/>
                </a:solidFill>
                <a:latin typeface="Times New Roman" pitchFamily="18" charset="0"/>
                <a:ea typeface="+mn-ea"/>
                <a:cs typeface="Times New Roman" pitchFamily="18" charset="0"/>
              </a:rPr>
              <a:t>, 2021). Effective team can increase the quality of work and quantity of work output. There are certain benefits from the effective communication they are;</a:t>
            </a:r>
          </a:p>
          <a:p>
            <a:r>
              <a:rPr lang="en-IN" sz="1200" kern="1200" dirty="0">
                <a:solidFill>
                  <a:schemeClr val="tx1"/>
                </a:solidFill>
                <a:latin typeface="Times New Roman" pitchFamily="18" charset="0"/>
                <a:ea typeface="+mn-ea"/>
                <a:cs typeface="Times New Roman" pitchFamily="18" charset="0"/>
              </a:rPr>
              <a:t>It can help in mitigating conflicts, by effective problem resolution between team members (</a:t>
            </a:r>
            <a:r>
              <a:rPr lang="en-IN" sz="1200" kern="1200" dirty="0" err="1">
                <a:solidFill>
                  <a:schemeClr val="tx1"/>
                </a:solidFill>
                <a:latin typeface="Times New Roman" pitchFamily="18" charset="0"/>
                <a:ea typeface="+mn-ea"/>
                <a:cs typeface="Times New Roman" pitchFamily="18" charset="0"/>
              </a:rPr>
              <a:t>Lacerenza</a:t>
            </a:r>
            <a:r>
              <a:rPr lang="en-IN" sz="1200" kern="1200" dirty="0">
                <a:solidFill>
                  <a:schemeClr val="tx1"/>
                </a:solidFill>
                <a:latin typeface="Times New Roman" pitchFamily="18" charset="0"/>
                <a:ea typeface="+mn-ea"/>
                <a:cs typeface="Times New Roman" pitchFamily="18" charset="0"/>
              </a:rPr>
              <a:t> </a:t>
            </a:r>
            <a:r>
              <a:rPr lang="en-IN" sz="1200" i="1" kern="1200" dirty="0">
                <a:solidFill>
                  <a:schemeClr val="tx1"/>
                </a:solidFill>
                <a:latin typeface="Times New Roman" pitchFamily="18" charset="0"/>
                <a:ea typeface="+mn-ea"/>
                <a:cs typeface="Times New Roman" pitchFamily="18" charset="0"/>
              </a:rPr>
              <a:t>et al.</a:t>
            </a:r>
            <a:r>
              <a:rPr lang="en-IN" sz="1200" kern="1200" dirty="0">
                <a:solidFill>
                  <a:schemeClr val="tx1"/>
                </a:solidFill>
                <a:latin typeface="Times New Roman" pitchFamily="18" charset="0"/>
                <a:ea typeface="+mn-ea"/>
                <a:cs typeface="Times New Roman" pitchFamily="18" charset="0"/>
              </a:rPr>
              <a:t>, 2018). Unilever have a diverse work force, so it is evident that conflicts can be caused by business operations, thus effective communication helps in sustaining the nexus. </a:t>
            </a:r>
          </a:p>
          <a:p>
            <a:r>
              <a:rPr lang="en-IN" sz="1200" kern="1200" dirty="0">
                <a:solidFill>
                  <a:schemeClr val="tx1"/>
                </a:solidFill>
                <a:latin typeface="Times New Roman" pitchFamily="18" charset="0"/>
                <a:ea typeface="+mn-ea"/>
                <a:cs typeface="Times New Roman" pitchFamily="18" charset="0"/>
              </a:rPr>
              <a:t>This helps in improving the trust, thus the collective pro-social voice behaviour gets improved and that can lead to increase in individual engagement and commitment (</a:t>
            </a:r>
            <a:r>
              <a:rPr lang="en-IN" sz="1200" kern="1200" dirty="0" err="1">
                <a:solidFill>
                  <a:schemeClr val="tx1"/>
                </a:solidFill>
                <a:latin typeface="Times New Roman" pitchFamily="18" charset="0"/>
                <a:ea typeface="+mn-ea"/>
                <a:cs typeface="Times New Roman" pitchFamily="18" charset="0"/>
              </a:rPr>
              <a:t>Latif</a:t>
            </a:r>
            <a:r>
              <a:rPr lang="en-IN" sz="1200" kern="1200" dirty="0">
                <a:solidFill>
                  <a:schemeClr val="tx1"/>
                </a:solidFill>
                <a:latin typeface="Times New Roman" pitchFamily="18" charset="0"/>
                <a:ea typeface="+mn-ea"/>
                <a:cs typeface="Times New Roman" pitchFamily="18" charset="0"/>
              </a:rPr>
              <a:t> and </a:t>
            </a:r>
            <a:r>
              <a:rPr lang="en-IN" sz="1200" kern="1200" dirty="0" err="1">
                <a:solidFill>
                  <a:schemeClr val="tx1"/>
                </a:solidFill>
                <a:latin typeface="Times New Roman" pitchFamily="18" charset="0"/>
                <a:ea typeface="+mn-ea"/>
                <a:cs typeface="Times New Roman" pitchFamily="18" charset="0"/>
              </a:rPr>
              <a:t>Vang</a:t>
            </a:r>
            <a:r>
              <a:rPr lang="en-IN" sz="1200" kern="1200" dirty="0">
                <a:solidFill>
                  <a:schemeClr val="tx1"/>
                </a:solidFill>
                <a:latin typeface="Times New Roman" pitchFamily="18" charset="0"/>
                <a:ea typeface="+mn-ea"/>
                <a:cs typeface="Times New Roman" pitchFamily="18" charset="0"/>
              </a:rPr>
              <a:t>, 2021). Unilever incorporates well being practices with team building practices which serves this purpose (unilever.com, 2022). </a:t>
            </a:r>
          </a:p>
          <a:p>
            <a:r>
              <a:rPr lang="en-IN" sz="1200" kern="1200" dirty="0">
                <a:solidFill>
                  <a:schemeClr val="tx1"/>
                </a:solidFill>
                <a:latin typeface="Times New Roman" pitchFamily="18" charset="0"/>
                <a:ea typeface="+mn-ea"/>
                <a:cs typeface="Times New Roman" pitchFamily="18" charset="0"/>
              </a:rPr>
              <a:t>This can also help in increasing the employee job satisfaction. </a:t>
            </a:r>
          </a:p>
          <a:p>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84ED8C-4B5C-447B-9AB5-F1F1E71E41DF}" type="slidenum">
              <a:rPr lang="en-IN" smtClean="0"/>
              <a:pPr/>
              <a:t>4</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Times New Roman" pitchFamily="18" charset="0"/>
                <a:ea typeface="+mn-ea"/>
                <a:cs typeface="Times New Roman" pitchFamily="18" charset="0"/>
              </a:rPr>
              <a:t>SMCR model helps in analysing attitudes, knowledge, social system, and culture of the individual and then align these aspects with the communication channel (</a:t>
            </a:r>
            <a:r>
              <a:rPr lang="en-IN" sz="1200" kern="1200" dirty="0" err="1">
                <a:solidFill>
                  <a:schemeClr val="tx1"/>
                </a:solidFill>
                <a:latin typeface="Times New Roman" pitchFamily="18" charset="0"/>
                <a:ea typeface="+mn-ea"/>
                <a:cs typeface="Times New Roman" pitchFamily="18" charset="0"/>
              </a:rPr>
              <a:t>Muyanga</a:t>
            </a:r>
            <a:r>
              <a:rPr lang="en-IN" sz="1200" kern="1200" dirty="0">
                <a:solidFill>
                  <a:schemeClr val="tx1"/>
                </a:solidFill>
                <a:latin typeface="Times New Roman" pitchFamily="18" charset="0"/>
                <a:ea typeface="+mn-ea"/>
                <a:cs typeface="Times New Roman" pitchFamily="18" charset="0"/>
              </a:rPr>
              <a:t> and </a:t>
            </a:r>
            <a:r>
              <a:rPr lang="en-IN" sz="1200" kern="1200" dirty="0" err="1">
                <a:solidFill>
                  <a:schemeClr val="tx1"/>
                </a:solidFill>
                <a:latin typeface="Times New Roman" pitchFamily="18" charset="0"/>
                <a:ea typeface="+mn-ea"/>
                <a:cs typeface="Times New Roman" pitchFamily="18" charset="0"/>
              </a:rPr>
              <a:t>Phir</a:t>
            </a:r>
            <a:r>
              <a:rPr lang="en-IN" sz="1200" kern="1200" dirty="0">
                <a:solidFill>
                  <a:schemeClr val="tx1"/>
                </a:solidFill>
                <a:latin typeface="Times New Roman" pitchFamily="18" charset="0"/>
                <a:ea typeface="+mn-ea"/>
                <a:cs typeface="Times New Roman" pitchFamily="18" charset="0"/>
              </a:rPr>
              <a:t>, 2020). </a:t>
            </a:r>
          </a:p>
          <a:p>
            <a:r>
              <a:rPr lang="en-IN" sz="1200" kern="1200" dirty="0">
                <a:solidFill>
                  <a:schemeClr val="tx1"/>
                </a:solidFill>
                <a:latin typeface="Times New Roman" pitchFamily="18" charset="0"/>
                <a:ea typeface="+mn-ea"/>
                <a:cs typeface="Times New Roman" pitchFamily="18" charset="0"/>
              </a:rPr>
              <a:t>According to </a:t>
            </a:r>
            <a:r>
              <a:rPr lang="en-IN" sz="1200" kern="1200" dirty="0" err="1">
                <a:solidFill>
                  <a:schemeClr val="tx1"/>
                </a:solidFill>
                <a:latin typeface="Times New Roman" pitchFamily="18" charset="0"/>
                <a:ea typeface="+mn-ea"/>
                <a:cs typeface="Times New Roman" pitchFamily="18" charset="0"/>
              </a:rPr>
              <a:t>Maneerutt</a:t>
            </a:r>
            <a:r>
              <a:rPr lang="en-IN" sz="1200" kern="1200" dirty="0">
                <a:solidFill>
                  <a:schemeClr val="tx1"/>
                </a:solidFill>
                <a:latin typeface="Times New Roman" pitchFamily="18" charset="0"/>
                <a:ea typeface="+mn-ea"/>
                <a:cs typeface="Times New Roman" pitchFamily="18" charset="0"/>
              </a:rPr>
              <a:t> (2021), </a:t>
            </a:r>
            <a:r>
              <a:rPr lang="en-IN" sz="1200" kern="1200" dirty="0" err="1">
                <a:solidFill>
                  <a:schemeClr val="tx1"/>
                </a:solidFill>
                <a:latin typeface="Times New Roman" pitchFamily="18" charset="0"/>
                <a:ea typeface="+mn-ea"/>
                <a:cs typeface="Times New Roman" pitchFamily="18" charset="0"/>
              </a:rPr>
              <a:t>Berlo’s</a:t>
            </a:r>
            <a:r>
              <a:rPr lang="en-IN" sz="1200" kern="1200" dirty="0">
                <a:solidFill>
                  <a:schemeClr val="tx1"/>
                </a:solidFill>
                <a:latin typeface="Times New Roman" pitchFamily="18" charset="0"/>
                <a:ea typeface="+mn-ea"/>
                <a:cs typeface="Times New Roman" pitchFamily="18" charset="0"/>
              </a:rPr>
              <a:t> SMCR Model is frequently used by the group leaders or team leaders in order to channel accurate communicative practices. In Unilever this is intending to improve the internal communication between the group members and mitigate potential chances of miscommunication (Jose, 2021). </a:t>
            </a:r>
          </a:p>
          <a:p>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84ED8C-4B5C-447B-9AB5-F1F1E71E41DF}" type="slidenum">
              <a:rPr lang="en-IN" smtClean="0"/>
              <a:pPr/>
              <a:t>5</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Times New Roman" pitchFamily="18" charset="0"/>
                <a:ea typeface="+mn-ea"/>
                <a:cs typeface="Times New Roman" pitchFamily="18" charset="0"/>
              </a:rPr>
              <a:t>Cultural differences along with language barriers can be hindrance to the effective communication (</a:t>
            </a:r>
            <a:r>
              <a:rPr lang="en-IN" sz="1200" kern="1200" dirty="0" err="1">
                <a:solidFill>
                  <a:schemeClr val="tx1"/>
                </a:solidFill>
                <a:latin typeface="Times New Roman" pitchFamily="18" charset="0"/>
                <a:ea typeface="+mn-ea"/>
                <a:cs typeface="Times New Roman" pitchFamily="18" charset="0"/>
              </a:rPr>
              <a:t>Yusof</a:t>
            </a:r>
            <a:r>
              <a:rPr lang="en-IN" sz="1200" kern="1200" dirty="0">
                <a:solidFill>
                  <a:schemeClr val="tx1"/>
                </a:solidFill>
                <a:latin typeface="Times New Roman" pitchFamily="18" charset="0"/>
                <a:ea typeface="+mn-ea"/>
                <a:cs typeface="Times New Roman" pitchFamily="18" charset="0"/>
              </a:rPr>
              <a:t> </a:t>
            </a:r>
            <a:r>
              <a:rPr lang="en-IN" sz="1200" i="1" kern="1200" dirty="0">
                <a:solidFill>
                  <a:schemeClr val="tx1"/>
                </a:solidFill>
                <a:latin typeface="Times New Roman" pitchFamily="18" charset="0"/>
                <a:ea typeface="+mn-ea"/>
                <a:cs typeface="Times New Roman" pitchFamily="18" charset="0"/>
              </a:rPr>
              <a:t>et al.</a:t>
            </a:r>
            <a:r>
              <a:rPr lang="en-IN" sz="1200" kern="1200" dirty="0">
                <a:solidFill>
                  <a:schemeClr val="tx1"/>
                </a:solidFill>
                <a:latin typeface="Times New Roman" pitchFamily="18" charset="0"/>
                <a:ea typeface="+mn-ea"/>
                <a:cs typeface="Times New Roman" pitchFamily="18" charset="0"/>
              </a:rPr>
              <a:t>, 2020). This can create reluctance from the consumer end. For retail service like Unilever it would affect the business (assets.unilever.com, 2022).  </a:t>
            </a:r>
          </a:p>
          <a:p>
            <a:r>
              <a:rPr lang="en-IN" sz="1200" kern="1200" dirty="0">
                <a:solidFill>
                  <a:schemeClr val="tx1"/>
                </a:solidFill>
                <a:latin typeface="Times New Roman" pitchFamily="18" charset="0"/>
                <a:ea typeface="+mn-ea"/>
                <a:cs typeface="Times New Roman" pitchFamily="18" charset="0"/>
              </a:rPr>
              <a:t>Inability to communicate socially or intentional ignorance towards the consumers from the employees can impact the brand name. For Unilever this can create conflicts between employees and customers, also within then physical shop it may cause chaos.  The code of conduct prohibits the employees from </a:t>
            </a:r>
            <a:r>
              <a:rPr lang="en-IN" sz="1200" kern="1200" dirty="0" err="1">
                <a:solidFill>
                  <a:schemeClr val="tx1"/>
                </a:solidFill>
                <a:latin typeface="Times New Roman" pitchFamily="18" charset="0"/>
                <a:ea typeface="+mn-ea"/>
                <a:cs typeface="Times New Roman" pitchFamily="18" charset="0"/>
              </a:rPr>
              <a:t>mis</a:t>
            </a:r>
            <a:r>
              <a:rPr lang="en-IN" sz="1200" kern="1200" dirty="0">
                <a:solidFill>
                  <a:schemeClr val="tx1"/>
                </a:solidFill>
                <a:latin typeface="Times New Roman" pitchFamily="18" charset="0"/>
                <a:ea typeface="+mn-ea"/>
                <a:cs typeface="Times New Roman" pitchFamily="18" charset="0"/>
              </a:rPr>
              <a:t>-behaving. </a:t>
            </a:r>
          </a:p>
          <a:p>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84ED8C-4B5C-447B-9AB5-F1F1E71E41DF}" type="slidenum">
              <a:rPr lang="en-IN" smtClean="0"/>
              <a:pPr/>
              <a:t>6</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Times New Roman" pitchFamily="18" charset="0"/>
                <a:ea typeface="+mn-ea"/>
                <a:cs typeface="Times New Roman" pitchFamily="18" charset="0"/>
              </a:rPr>
              <a:t>Unilever uses these ways to communicate with the employees, specifically non-verbal ways but it always stays formal. In addition to that verbal ways are preferred by the employees for intercommunication. Verbal channels must be improved and every other employee regardless of the hierarchy must take part in this. </a:t>
            </a:r>
          </a:p>
          <a:p>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84ED8C-4B5C-447B-9AB5-F1F1E71E41DF}" type="slidenum">
              <a:rPr lang="en-IN" smtClean="0"/>
              <a:pPr/>
              <a:t>7</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384ED8C-4B5C-447B-9AB5-F1F1E71E41DF}" type="slidenum">
              <a:rPr lang="en-IN" smtClean="0"/>
              <a:pPr/>
              <a:t>10</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2062F18C-880D-4777-BD3B-D85EF2227281}" type="datetimeFigureOut">
              <a:rPr lang="en-US" smtClean="0"/>
              <a:pPr/>
              <a:t>3/13/22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F18C-880D-4777-BD3B-D85EF2227281}" type="datetimeFigureOut">
              <a:rPr lang="en-US" smtClean="0"/>
              <a:pPr/>
              <a:t>3/13/22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2F18C-880D-4777-BD3B-D85EF2227281}" type="datetimeFigureOut">
              <a:rPr lang="en-US" smtClean="0"/>
              <a:pPr/>
              <a:t>3/13/22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2062F18C-880D-4777-BD3B-D85EF2227281}" type="datetimeFigureOut">
              <a:rPr lang="en-US" smtClean="0"/>
              <a:pPr/>
              <a:t>3/13/22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2062F18C-880D-4777-BD3B-D85EF2227281}" type="datetimeFigureOut">
              <a:rPr lang="en-US" smtClean="0"/>
              <a:pPr/>
              <a:t>3/13/22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2062F18C-880D-4777-BD3B-D85EF2227281}" type="datetimeFigureOut">
              <a:rPr lang="en-US" smtClean="0"/>
              <a:pPr/>
              <a:t>3/13/22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2F18C-880D-4777-BD3B-D85EF2227281}" type="datetimeFigureOut">
              <a:rPr lang="en-US" smtClean="0"/>
              <a:pPr/>
              <a:t>3/13/22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2F18C-880D-4777-BD3B-D85EF2227281}" type="datetimeFigureOut">
              <a:rPr lang="en-US" smtClean="0"/>
              <a:pPr/>
              <a:t>3/13/22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2F18C-880D-4777-BD3B-D85EF2227281}" type="datetimeFigureOut">
              <a:rPr lang="en-US" smtClean="0"/>
              <a:pPr/>
              <a:t>3/13/22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F18C-880D-4777-BD3B-D85EF2227281}" type="datetimeFigureOut">
              <a:rPr lang="en-US" smtClean="0"/>
              <a:pPr/>
              <a:t>3/13/22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F18C-880D-4777-BD3B-D85EF2227281}" type="datetimeFigureOut">
              <a:rPr lang="en-US" smtClean="0"/>
              <a:pPr/>
              <a:t>3/13/22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D3C83E-2581-43A5-999A-24B782A6459C}"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7000"/>
            <a:lum/>
          </a:blip>
          <a:srcRect/>
          <a:stretch>
            <a:fillRect l="-8000" r="-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2F18C-880D-4777-BD3B-D85EF2227281}" type="datetimeFigureOut">
              <a:rPr lang="en-US" smtClean="0"/>
              <a:pPr/>
              <a:t>3/13/22</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D3C83E-2581-43A5-999A-24B782A6459C}"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IN" dirty="0">
                <a:latin typeface="Times New Roman" pitchFamily="18" charset="0"/>
                <a:cs typeface="Times New Roman" pitchFamily="18" charset="0"/>
              </a:rPr>
              <a:t> </a:t>
            </a:r>
            <a:br>
              <a:rPr lang="en-IN" dirty="0">
                <a:latin typeface="Times New Roman" pitchFamily="18" charset="0"/>
                <a:cs typeface="Times New Roman" pitchFamily="18" charset="0"/>
              </a:rPr>
            </a:br>
            <a:r>
              <a:rPr lang="en-IN" b="1" dirty="0">
                <a:latin typeface="Times New Roman" pitchFamily="18" charset="0"/>
                <a:cs typeface="Times New Roman" pitchFamily="18" charset="0"/>
              </a:rPr>
              <a:t>Presentation –Strategies for Effective Communication in a Business Setting</a:t>
            </a:r>
            <a:br>
              <a:rPr lang="en-IN"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Subtitle 2"/>
          <p:cNvSpPr>
            <a:spLocks noGrp="1"/>
          </p:cNvSpPr>
          <p:nvPr>
            <p:ph type="subTitle" idx="1"/>
          </p:nvPr>
        </p:nvSpPr>
        <p:spPr/>
        <p:txBody>
          <a:bodyPr>
            <a:normAutofit fontScale="92500" lnSpcReduction="20000"/>
          </a:bodyPr>
          <a:lstStyle/>
          <a:p>
            <a:r>
              <a:rPr lang="en-US" b="1" dirty="0">
                <a:latin typeface="Times New Roman" pitchFamily="18" charset="0"/>
                <a:cs typeface="Times New Roman" pitchFamily="18" charset="0"/>
              </a:rPr>
              <a:t>Module: </a:t>
            </a:r>
            <a:r>
              <a:rPr lang="en-US" dirty="0">
                <a:latin typeface="Times New Roman" pitchFamily="18" charset="0"/>
                <a:cs typeface="Times New Roman" pitchFamily="18" charset="0"/>
              </a:rPr>
              <a:t>Effective Team Working and Communication</a:t>
            </a:r>
            <a:endParaRPr lang="en-IN" dirty="0">
              <a:latin typeface="Times New Roman" pitchFamily="18" charset="0"/>
              <a:cs typeface="Times New Roman" pitchFamily="18" charset="0"/>
            </a:endParaRPr>
          </a:p>
          <a:p>
            <a:r>
              <a:rPr lang="en-US" b="1" dirty="0">
                <a:latin typeface="Times New Roman" pitchFamily="18" charset="0"/>
                <a:cs typeface="Times New Roman" pitchFamily="18" charset="0"/>
              </a:rPr>
              <a:t>Module code:</a:t>
            </a:r>
            <a:r>
              <a:rPr lang="en-US" dirty="0">
                <a:latin typeface="Times New Roman" pitchFamily="18" charset="0"/>
                <a:cs typeface="Times New Roman" pitchFamily="18" charset="0"/>
              </a:rPr>
              <a:t>BMSW4002</a:t>
            </a:r>
            <a:endParaRPr lang="en-IN" dirty="0">
              <a:latin typeface="Times New Roman" pitchFamily="18" charset="0"/>
              <a:cs typeface="Times New Roman" pitchFamily="18" charset="0"/>
            </a:endParaRPr>
          </a:p>
          <a:p>
            <a:r>
              <a:rPr lang="en-IN"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Contents</a:t>
            </a:r>
          </a:p>
        </p:txBody>
      </p:sp>
      <p:sp>
        <p:nvSpPr>
          <p:cNvPr id="3" name="Content Placeholder 2"/>
          <p:cNvSpPr>
            <a:spLocks noGrp="1"/>
          </p:cNvSpPr>
          <p:nvPr>
            <p:ph idx="1"/>
          </p:nvPr>
        </p:nvSpPr>
        <p:spPr/>
        <p:txBody>
          <a:bodyPr>
            <a:normAutofit fontScale="70000" lnSpcReduction="20000"/>
          </a:bodyPr>
          <a:lstStyle/>
          <a:p>
            <a:r>
              <a:rPr lang="en-IN" dirty="0">
                <a:latin typeface="Times New Roman" pitchFamily="18" charset="0"/>
                <a:cs typeface="Times New Roman" pitchFamily="18" charset="0"/>
              </a:rPr>
              <a:t>Slide 3 : Introduction</a:t>
            </a:r>
          </a:p>
          <a:p>
            <a:r>
              <a:rPr lang="en-IN" dirty="0">
                <a:latin typeface="Times New Roman" pitchFamily="18" charset="0"/>
                <a:cs typeface="Times New Roman" pitchFamily="18" charset="0"/>
              </a:rPr>
              <a:t>Slide 4 : Benefits from effective communication regarding organisation’s business process</a:t>
            </a:r>
          </a:p>
          <a:p>
            <a:r>
              <a:rPr lang="en-IN" dirty="0">
                <a:latin typeface="Times New Roman" pitchFamily="18" charset="0"/>
                <a:cs typeface="Times New Roman" pitchFamily="18" charset="0"/>
              </a:rPr>
              <a:t>Slide 5 : Organisations using theories related to model of communications</a:t>
            </a:r>
          </a:p>
          <a:p>
            <a:r>
              <a:rPr lang="en-IN" dirty="0">
                <a:latin typeface="Times New Roman" pitchFamily="18" charset="0"/>
                <a:cs typeface="Times New Roman" pitchFamily="18" charset="0"/>
              </a:rPr>
              <a:t>Slide 6 : Types of barriers that can prevent effective communication between the organisation and their external stakeholders</a:t>
            </a:r>
          </a:p>
          <a:p>
            <a:r>
              <a:rPr lang="en-IN" dirty="0">
                <a:latin typeface="Times New Roman" pitchFamily="18" charset="0"/>
                <a:cs typeface="Times New Roman" pitchFamily="18" charset="0"/>
              </a:rPr>
              <a:t>Slide 7 : Channels of communication used by the organization and channels that can be used to improve communication</a:t>
            </a:r>
          </a:p>
          <a:p>
            <a:r>
              <a:rPr lang="en-IN" dirty="0">
                <a:latin typeface="Times New Roman" pitchFamily="18" charset="0"/>
                <a:cs typeface="Times New Roman" pitchFamily="18" charset="0"/>
              </a:rPr>
              <a:t>Slide 8 : Conclusion</a:t>
            </a:r>
          </a:p>
          <a:p>
            <a:r>
              <a:rPr lang="en-IN" dirty="0">
                <a:latin typeface="Times New Roman" pitchFamily="18" charset="0"/>
                <a:cs typeface="Times New Roman" pitchFamily="18" charset="0"/>
              </a:rPr>
              <a:t>Slide 9 : Task 2</a:t>
            </a:r>
          </a:p>
          <a:p>
            <a:r>
              <a:rPr lang="en-IN" dirty="0">
                <a:latin typeface="Times New Roman" pitchFamily="18" charset="0"/>
                <a:cs typeface="Times New Roman" pitchFamily="18" charset="0"/>
              </a:rPr>
              <a:t>Slide 10 : References</a:t>
            </a:r>
          </a:p>
          <a:p>
            <a:r>
              <a:rPr lang="en-IN" dirty="0">
                <a:latin typeface="Times New Roman" pitchFamily="18" charset="0"/>
                <a:cs typeface="Times New Roman" pitchFamily="18" charset="0"/>
              </a:rPr>
              <a:t>Slide 11: Any question</a:t>
            </a:r>
          </a:p>
          <a:p>
            <a:r>
              <a:rPr lang="en-IN" dirty="0">
                <a:latin typeface="Times New Roman" pitchFamily="18" charset="0"/>
                <a:cs typeface="Times New Roman" pitchFamily="18" charset="0"/>
              </a:rPr>
              <a:t>Slide 12 : Thank you </a:t>
            </a:r>
          </a:p>
          <a:p>
            <a:endParaRPr lang="en-IN" dirty="0">
              <a:latin typeface="Times New Roman" pitchFamily="18" charset="0"/>
              <a:cs typeface="Times New Roman" pitchFamily="18" charset="0"/>
            </a:endParaRPr>
          </a:p>
          <a:p>
            <a:endParaRPr lang="en-IN"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Introduction</a:t>
            </a:r>
          </a:p>
        </p:txBody>
      </p:sp>
      <p:sp>
        <p:nvSpPr>
          <p:cNvPr id="3" name="Content Placeholder 2"/>
          <p:cNvSpPr>
            <a:spLocks noGrp="1"/>
          </p:cNvSpPr>
          <p:nvPr>
            <p:ph idx="1"/>
          </p:nvPr>
        </p:nvSpPr>
        <p:spPr>
          <a:xfrm>
            <a:off x="3857620" y="1714488"/>
            <a:ext cx="4829180" cy="4411675"/>
          </a:xfrm>
        </p:spPr>
        <p:txBody>
          <a:bodyPr>
            <a:normAutofit fontScale="70000" lnSpcReduction="20000"/>
          </a:bodyPr>
          <a:lstStyle/>
          <a:p>
            <a:pPr algn="just">
              <a:lnSpc>
                <a:spcPct val="150000"/>
              </a:lnSpc>
              <a:buNone/>
            </a:pPr>
            <a:r>
              <a:rPr lang="en-IN" sz="2400" dirty="0">
                <a:latin typeface="Times New Roman" pitchFamily="18" charset="0"/>
                <a:cs typeface="Times New Roman" pitchFamily="18" charset="0"/>
              </a:rPr>
              <a:t>Effective communication helps organisational teams in developing common goals and objectives for the sake of the progressive output from the collective teamwork. This also influences open communication along with increase transparency within the team (</a:t>
            </a:r>
            <a:r>
              <a:rPr lang="en-IN" sz="2400" dirty="0" err="1">
                <a:latin typeface="Times New Roman" pitchFamily="18" charset="0"/>
                <a:cs typeface="Times New Roman" pitchFamily="18" charset="0"/>
              </a:rPr>
              <a:t>Otte</a:t>
            </a:r>
            <a:r>
              <a:rPr lang="en-IN" sz="2400" dirty="0">
                <a:latin typeface="Times New Roman" pitchFamily="18" charset="0"/>
                <a:cs typeface="Times New Roman" pitchFamily="18" charset="0"/>
              </a:rPr>
              <a:t> et al., 2018).This report has focused on Unilever and this group project have analysed the communicative practices within the company along with used theories, and model of communications. Several barriers and challenges are discussed too and their impact towards the external stakeholders of the company. </a:t>
            </a:r>
          </a:p>
        </p:txBody>
      </p:sp>
      <p:pic>
        <p:nvPicPr>
          <p:cNvPr id="24578" name="Picture 2" descr="Communication: The Heart of Team Relationships | CMOE"/>
          <p:cNvPicPr>
            <a:picLocks noChangeAspect="1" noChangeArrowheads="1"/>
          </p:cNvPicPr>
          <p:nvPr/>
        </p:nvPicPr>
        <p:blipFill>
          <a:blip r:embed="rId2"/>
          <a:srcRect/>
          <a:stretch>
            <a:fillRect/>
          </a:stretch>
        </p:blipFill>
        <p:spPr bwMode="auto">
          <a:xfrm>
            <a:off x="428596" y="2500306"/>
            <a:ext cx="3607033" cy="400052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Benefits from effective communication regarding organisation’s business process</a:t>
            </a:r>
          </a:p>
        </p:txBody>
      </p:sp>
      <p:sp>
        <p:nvSpPr>
          <p:cNvPr id="3" name="Content Placeholder 2"/>
          <p:cNvSpPr>
            <a:spLocks noGrp="1"/>
          </p:cNvSpPr>
          <p:nvPr>
            <p:ph idx="1"/>
          </p:nvPr>
        </p:nvSpPr>
        <p:spPr>
          <a:xfrm>
            <a:off x="457200" y="1500174"/>
            <a:ext cx="5472122" cy="4625989"/>
          </a:xfrm>
        </p:spPr>
        <p:txBody>
          <a:bodyPr>
            <a:normAutofit fontScale="77500" lnSpcReduction="20000"/>
          </a:bodyPr>
          <a:lstStyle/>
          <a:p>
            <a:pPr algn="just">
              <a:lnSpc>
                <a:spcPct val="150000"/>
              </a:lnSpc>
            </a:pPr>
            <a:r>
              <a:rPr lang="en-IN" sz="2400" dirty="0">
                <a:latin typeface="Times New Roman" pitchFamily="18" charset="0"/>
                <a:cs typeface="Times New Roman" pitchFamily="18" charset="0"/>
              </a:rPr>
              <a:t>It can help in mitigating conflicts, by effective problem resolution between team members </a:t>
            </a:r>
          </a:p>
          <a:p>
            <a:pPr algn="just">
              <a:lnSpc>
                <a:spcPct val="150000"/>
              </a:lnSpc>
            </a:pPr>
            <a:r>
              <a:rPr lang="en-IN" sz="2400" dirty="0">
                <a:latin typeface="Times New Roman" pitchFamily="18" charset="0"/>
                <a:cs typeface="Times New Roman" pitchFamily="18" charset="0"/>
              </a:rPr>
              <a:t>Unilever have a diverse work force, so it is evident that conflicts can be caused by business operations</a:t>
            </a:r>
          </a:p>
          <a:p>
            <a:pPr algn="just">
              <a:lnSpc>
                <a:spcPct val="150000"/>
              </a:lnSpc>
            </a:pPr>
            <a:r>
              <a:rPr lang="en-IN" sz="2400" dirty="0">
                <a:latin typeface="Times New Roman" pitchFamily="18" charset="0"/>
                <a:cs typeface="Times New Roman" pitchFamily="18" charset="0"/>
              </a:rPr>
              <a:t>This helps in improving the trust, thus the collective pro-social voice behaviour gets improved and that can lead to increase in individual engagement and commitment </a:t>
            </a:r>
          </a:p>
          <a:p>
            <a:pPr algn="just">
              <a:lnSpc>
                <a:spcPct val="150000"/>
              </a:lnSpc>
            </a:pPr>
            <a:r>
              <a:rPr lang="en-IN" sz="2400" dirty="0">
                <a:latin typeface="Times New Roman" pitchFamily="18" charset="0"/>
                <a:cs typeface="Times New Roman" pitchFamily="18" charset="0"/>
              </a:rPr>
              <a:t>Unilever incorporates well being practices with team building practices which serves this purpose </a:t>
            </a:r>
          </a:p>
          <a:p>
            <a:pPr algn="just">
              <a:lnSpc>
                <a:spcPct val="150000"/>
              </a:lnSpc>
            </a:pPr>
            <a:endParaRPr lang="en-IN" sz="2400" dirty="0">
              <a:latin typeface="Times New Roman" pitchFamily="18" charset="0"/>
              <a:cs typeface="Times New Roman" pitchFamily="18" charset="0"/>
            </a:endParaRPr>
          </a:p>
        </p:txBody>
      </p:sp>
      <p:pic>
        <p:nvPicPr>
          <p:cNvPr id="23554" name="Picture 2" descr="Role Of Effective Communication In Business | Business Communication"/>
          <p:cNvPicPr>
            <a:picLocks noChangeAspect="1" noChangeArrowheads="1"/>
          </p:cNvPicPr>
          <p:nvPr/>
        </p:nvPicPr>
        <p:blipFill>
          <a:blip r:embed="rId3"/>
          <a:srcRect r="-573" b="9859"/>
          <a:stretch>
            <a:fillRect/>
          </a:stretch>
        </p:blipFill>
        <p:spPr bwMode="auto">
          <a:xfrm>
            <a:off x="6156335" y="2714620"/>
            <a:ext cx="2987665" cy="1782378"/>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Organisations using theories related to model of communications</a:t>
            </a:r>
          </a:p>
        </p:txBody>
      </p:sp>
      <p:sp>
        <p:nvSpPr>
          <p:cNvPr id="3" name="Content Placeholder 2"/>
          <p:cNvSpPr>
            <a:spLocks noGrp="1"/>
          </p:cNvSpPr>
          <p:nvPr>
            <p:ph idx="1"/>
          </p:nvPr>
        </p:nvSpPr>
        <p:spPr>
          <a:xfrm>
            <a:off x="285720" y="1857364"/>
            <a:ext cx="4786346" cy="4268799"/>
          </a:xfrm>
        </p:spPr>
        <p:txBody>
          <a:bodyPr>
            <a:normAutofit fontScale="77500" lnSpcReduction="20000"/>
          </a:bodyPr>
          <a:lstStyle/>
          <a:p>
            <a:pPr algn="ctr">
              <a:lnSpc>
                <a:spcPct val="150000"/>
              </a:lnSpc>
              <a:buNone/>
            </a:pPr>
            <a:r>
              <a:rPr lang="en-IN" sz="2400" b="1" dirty="0">
                <a:latin typeface="Times New Roman" pitchFamily="18" charset="0"/>
                <a:cs typeface="Times New Roman" pitchFamily="18" charset="0"/>
              </a:rPr>
              <a:t>SMCR model </a:t>
            </a:r>
          </a:p>
          <a:p>
            <a:pPr algn="just">
              <a:lnSpc>
                <a:spcPct val="150000"/>
              </a:lnSpc>
            </a:pPr>
            <a:r>
              <a:rPr lang="en-IN" sz="2400" dirty="0">
                <a:latin typeface="Times New Roman" pitchFamily="18" charset="0"/>
                <a:cs typeface="Times New Roman" pitchFamily="18" charset="0"/>
              </a:rPr>
              <a:t>Source helps in encoding the message</a:t>
            </a:r>
          </a:p>
          <a:p>
            <a:pPr algn="just">
              <a:lnSpc>
                <a:spcPct val="150000"/>
              </a:lnSpc>
            </a:pPr>
            <a:r>
              <a:rPr lang="en-IN" sz="2400" dirty="0">
                <a:latin typeface="Times New Roman" pitchFamily="18" charset="0"/>
                <a:cs typeface="Times New Roman" pitchFamily="18" charset="0"/>
              </a:rPr>
              <a:t>Message in any form, in this context it would be in content or structured form, then it would be </a:t>
            </a:r>
            <a:r>
              <a:rPr lang="en-IN" sz="2400" dirty="0" err="1">
                <a:latin typeface="Times New Roman" pitchFamily="18" charset="0"/>
                <a:cs typeface="Times New Roman" pitchFamily="18" charset="0"/>
              </a:rPr>
              <a:t>channelised</a:t>
            </a:r>
            <a:r>
              <a:rPr lang="en-IN" sz="2400" dirty="0">
                <a:latin typeface="Times New Roman" pitchFamily="18" charset="0"/>
                <a:cs typeface="Times New Roman" pitchFamily="18" charset="0"/>
              </a:rPr>
              <a:t> by physical medium. </a:t>
            </a:r>
          </a:p>
          <a:p>
            <a:pPr algn="just">
              <a:lnSpc>
                <a:spcPct val="150000"/>
              </a:lnSpc>
            </a:pPr>
            <a:r>
              <a:rPr lang="en-IN" sz="2400" dirty="0">
                <a:latin typeface="Times New Roman" pitchFamily="18" charset="0"/>
                <a:cs typeface="Times New Roman" pitchFamily="18" charset="0"/>
              </a:rPr>
              <a:t>Hearing or seeing is used here as channel, this would decode to the receiver. Receiver gets the </a:t>
            </a:r>
            <a:r>
              <a:rPr lang="en-IN" sz="2400" dirty="0" err="1">
                <a:latin typeface="Times New Roman" pitchFamily="18" charset="0"/>
                <a:cs typeface="Times New Roman" pitchFamily="18" charset="0"/>
              </a:rPr>
              <a:t>channelised</a:t>
            </a:r>
            <a:r>
              <a:rPr lang="en-IN" sz="2400" dirty="0">
                <a:latin typeface="Times New Roman" pitchFamily="18" charset="0"/>
                <a:cs typeface="Times New Roman" pitchFamily="18" charset="0"/>
              </a:rPr>
              <a:t> message and process through culture or social system. </a:t>
            </a:r>
          </a:p>
          <a:p>
            <a:pPr algn="just">
              <a:lnSpc>
                <a:spcPct val="150000"/>
              </a:lnSpc>
            </a:pPr>
            <a:endParaRPr lang="en-IN" sz="2400" dirty="0">
              <a:latin typeface="Times New Roman" pitchFamily="18" charset="0"/>
              <a:cs typeface="Times New Roman" pitchFamily="18" charset="0"/>
            </a:endParaRPr>
          </a:p>
        </p:txBody>
      </p:sp>
      <p:pic>
        <p:nvPicPr>
          <p:cNvPr id="22532" name="Picture 4" descr="BERLO'S SMCR MODEL OF COMMUNICATION"/>
          <p:cNvPicPr>
            <a:picLocks noChangeAspect="1" noChangeArrowheads="1"/>
          </p:cNvPicPr>
          <p:nvPr/>
        </p:nvPicPr>
        <p:blipFill>
          <a:blip r:embed="rId3"/>
          <a:srcRect/>
          <a:stretch>
            <a:fillRect/>
          </a:stretch>
        </p:blipFill>
        <p:spPr bwMode="auto">
          <a:xfrm>
            <a:off x="5214942" y="2928934"/>
            <a:ext cx="3472219" cy="17525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3200" b="1" dirty="0">
                <a:latin typeface="Times New Roman" pitchFamily="18" charset="0"/>
                <a:cs typeface="Times New Roman" pitchFamily="18" charset="0"/>
              </a:rPr>
              <a:t>Types of barriers that can prevent effective communication between the organisation and their external stakeholders</a:t>
            </a:r>
          </a:p>
        </p:txBody>
      </p:sp>
      <p:sp>
        <p:nvSpPr>
          <p:cNvPr id="3" name="Content Placeholder 2"/>
          <p:cNvSpPr>
            <a:spLocks noGrp="1"/>
          </p:cNvSpPr>
          <p:nvPr>
            <p:ph idx="1"/>
          </p:nvPr>
        </p:nvSpPr>
        <p:spPr>
          <a:xfrm>
            <a:off x="3786182" y="1857364"/>
            <a:ext cx="4829180" cy="4697427"/>
          </a:xfrm>
        </p:spPr>
        <p:txBody>
          <a:bodyPr>
            <a:normAutofit fontScale="85000" lnSpcReduction="20000"/>
          </a:bodyPr>
          <a:lstStyle/>
          <a:p>
            <a:pPr algn="just">
              <a:lnSpc>
                <a:spcPct val="150000"/>
              </a:lnSpc>
            </a:pPr>
            <a:r>
              <a:rPr lang="en-IN" sz="2400" dirty="0">
                <a:latin typeface="Times New Roman" pitchFamily="18" charset="0"/>
                <a:cs typeface="Times New Roman" pitchFamily="18" charset="0"/>
              </a:rPr>
              <a:t>Cultural differences along with language barriers can be hindrance to the effective communication</a:t>
            </a:r>
          </a:p>
          <a:p>
            <a:pPr algn="just">
              <a:lnSpc>
                <a:spcPct val="150000"/>
              </a:lnSpc>
            </a:pPr>
            <a:r>
              <a:rPr lang="en-IN" sz="2400" dirty="0">
                <a:latin typeface="Times New Roman" pitchFamily="18" charset="0"/>
                <a:cs typeface="Times New Roman" pitchFamily="18" charset="0"/>
              </a:rPr>
              <a:t>Inability to communicate socially or intentional ignorance towards the consumers from the employees can impact the brand name.</a:t>
            </a:r>
          </a:p>
          <a:p>
            <a:pPr algn="just">
              <a:lnSpc>
                <a:spcPct val="150000"/>
              </a:lnSpc>
            </a:pPr>
            <a:r>
              <a:rPr lang="en-IN" sz="2400" dirty="0">
                <a:latin typeface="Times New Roman" pitchFamily="18" charset="0"/>
                <a:cs typeface="Times New Roman" pitchFamily="18" charset="0"/>
              </a:rPr>
              <a:t>For Unilever this can create conflicts between employees and customers, also within then physical shop it may cause chaos </a:t>
            </a:r>
          </a:p>
        </p:txBody>
      </p:sp>
      <p:pic>
        <p:nvPicPr>
          <p:cNvPr id="21506" name="Picture 2" descr="Barriers of Communication - Javatpoint"/>
          <p:cNvPicPr>
            <a:picLocks noChangeAspect="1" noChangeArrowheads="1"/>
          </p:cNvPicPr>
          <p:nvPr/>
        </p:nvPicPr>
        <p:blipFill>
          <a:blip r:embed="rId3"/>
          <a:srcRect/>
          <a:stretch>
            <a:fillRect/>
          </a:stretch>
        </p:blipFill>
        <p:spPr bwMode="auto">
          <a:xfrm>
            <a:off x="357158" y="3286124"/>
            <a:ext cx="3393305" cy="135732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3200" b="1" dirty="0">
                <a:latin typeface="Times New Roman" pitchFamily="18" charset="0"/>
                <a:cs typeface="Times New Roman" pitchFamily="18" charset="0"/>
              </a:rPr>
              <a:t>Channels of communication used by the organization and channels that can be used to improve communication</a:t>
            </a:r>
          </a:p>
        </p:txBody>
      </p:sp>
      <p:sp>
        <p:nvSpPr>
          <p:cNvPr id="3" name="Content Placeholder 2"/>
          <p:cNvSpPr>
            <a:spLocks noGrp="1"/>
          </p:cNvSpPr>
          <p:nvPr>
            <p:ph idx="1"/>
          </p:nvPr>
        </p:nvSpPr>
        <p:spPr>
          <a:xfrm>
            <a:off x="4143372" y="1500174"/>
            <a:ext cx="4543428" cy="4625989"/>
          </a:xfrm>
        </p:spPr>
        <p:txBody>
          <a:bodyPr>
            <a:normAutofit fontScale="92500" lnSpcReduction="10000"/>
          </a:bodyPr>
          <a:lstStyle/>
          <a:p>
            <a:pPr algn="just">
              <a:lnSpc>
                <a:spcPct val="150000"/>
              </a:lnSpc>
            </a:pPr>
            <a:r>
              <a:rPr lang="en-IN" sz="2400" b="1" i="1" dirty="0">
                <a:latin typeface="Times New Roman" pitchFamily="18" charset="0"/>
                <a:cs typeface="Times New Roman" pitchFamily="18" charset="0"/>
              </a:rPr>
              <a:t>Verbal channels: </a:t>
            </a:r>
            <a:r>
              <a:rPr lang="en-IN" sz="2400" dirty="0">
                <a:latin typeface="Times New Roman" pitchFamily="18" charset="0"/>
                <a:cs typeface="Times New Roman" pitchFamily="18" charset="0"/>
              </a:rPr>
              <a:t>Verbal channels are limited within the supervisors and the employees present under them</a:t>
            </a:r>
          </a:p>
          <a:p>
            <a:pPr algn="just">
              <a:lnSpc>
                <a:spcPct val="150000"/>
              </a:lnSpc>
            </a:pPr>
            <a:r>
              <a:rPr lang="en-IN" sz="2400" b="1" i="1" dirty="0">
                <a:latin typeface="Times New Roman" pitchFamily="18" charset="0"/>
                <a:cs typeface="Times New Roman" pitchFamily="18" charset="0"/>
              </a:rPr>
              <a:t>Non-verbal channels: </a:t>
            </a:r>
            <a:r>
              <a:rPr lang="en-IN" sz="2400" dirty="0">
                <a:latin typeface="Times New Roman" pitchFamily="18" charset="0"/>
                <a:cs typeface="Times New Roman" pitchFamily="18" charset="0"/>
              </a:rPr>
              <a:t>This includes formal ways of communication from the management. It includes e-mails, letters and memos </a:t>
            </a:r>
          </a:p>
        </p:txBody>
      </p:sp>
      <p:pic>
        <p:nvPicPr>
          <p:cNvPr id="20482" name="Picture 2" descr="Channels of Business Communication | Principles of Management"/>
          <p:cNvPicPr>
            <a:picLocks noChangeAspect="1" noChangeArrowheads="1"/>
          </p:cNvPicPr>
          <p:nvPr/>
        </p:nvPicPr>
        <p:blipFill>
          <a:blip r:embed="rId3"/>
          <a:srcRect/>
          <a:stretch>
            <a:fillRect/>
          </a:stretch>
        </p:blipFill>
        <p:spPr bwMode="auto">
          <a:xfrm>
            <a:off x="428596" y="2571744"/>
            <a:ext cx="3286148" cy="2464611"/>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Conclusion</a:t>
            </a:r>
          </a:p>
        </p:txBody>
      </p:sp>
      <p:sp>
        <p:nvSpPr>
          <p:cNvPr id="3" name="Content Placeholder 2"/>
          <p:cNvSpPr>
            <a:spLocks noGrp="1"/>
          </p:cNvSpPr>
          <p:nvPr>
            <p:ph idx="1"/>
          </p:nvPr>
        </p:nvSpPr>
        <p:spPr>
          <a:xfrm>
            <a:off x="428596" y="2000240"/>
            <a:ext cx="8115328" cy="2114551"/>
          </a:xfrm>
        </p:spPr>
        <p:txBody>
          <a:bodyPr>
            <a:normAutofit fontScale="92500"/>
          </a:bodyPr>
          <a:lstStyle/>
          <a:p>
            <a:pPr algn="just">
              <a:buNone/>
            </a:pPr>
            <a:r>
              <a:rPr lang="en-IN" sz="2400" dirty="0">
                <a:latin typeface="Times New Roman" pitchFamily="18" charset="0"/>
                <a:cs typeface="Times New Roman" pitchFamily="18" charset="0"/>
              </a:rPr>
              <a:t>In the conclusion, it is lucid that Unilever have an adequate practice regarding the effective communication, but it can be improved. This group presentation focused on analysing the effective communication practices, along with its benefits. It also includes barriers to these practices like cultural differences, but the attention and wide range of products the company is trying to improve.</a:t>
            </a:r>
          </a:p>
        </p:txBody>
      </p:sp>
      <p:pic>
        <p:nvPicPr>
          <p:cNvPr id="19458" name="Picture 2" descr="Katherine (Katie) Pinner (She/Her) - UK Head of People Experience - Unilever  | LinkedIn"/>
          <p:cNvPicPr>
            <a:picLocks noChangeAspect="1" noChangeArrowheads="1"/>
          </p:cNvPicPr>
          <p:nvPr/>
        </p:nvPicPr>
        <p:blipFill>
          <a:blip r:embed="rId2"/>
          <a:srcRect/>
          <a:stretch>
            <a:fillRect/>
          </a:stretch>
        </p:blipFill>
        <p:spPr bwMode="auto">
          <a:xfrm>
            <a:off x="714348" y="4429132"/>
            <a:ext cx="7620000" cy="19050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Times New Roman" pitchFamily="18" charset="0"/>
                <a:cs typeface="Times New Roman" pitchFamily="18" charset="0"/>
              </a:rPr>
              <a:t>Task 2 </a:t>
            </a:r>
            <a:br>
              <a:rPr lang="en-IN" b="1" dirty="0">
                <a:latin typeface="Times New Roman" pitchFamily="18" charset="0"/>
                <a:cs typeface="Times New Roman" pitchFamily="18" charset="0"/>
              </a:rPr>
            </a:br>
            <a:r>
              <a:rPr lang="en-IN" b="1" dirty="0">
                <a:latin typeface="Times New Roman" pitchFamily="18" charset="0"/>
                <a:cs typeface="Times New Roman" pitchFamily="18" charset="0"/>
              </a:rPr>
              <a:t>(Evaluation slide)</a:t>
            </a:r>
          </a:p>
        </p:txBody>
      </p:sp>
      <p:graphicFrame>
        <p:nvGraphicFramePr>
          <p:cNvPr id="4" name="Table 3"/>
          <p:cNvGraphicFramePr>
            <a:graphicFrameLocks noGrp="1"/>
          </p:cNvGraphicFramePr>
          <p:nvPr/>
        </p:nvGraphicFramePr>
        <p:xfrm>
          <a:off x="1637665" y="1777365"/>
          <a:ext cx="5868670" cy="3303270"/>
        </p:xfrm>
        <a:graphic>
          <a:graphicData uri="http://schemas.openxmlformats.org/drawingml/2006/table">
            <a:tbl>
              <a:tblPr/>
              <a:tblGrid>
                <a:gridCol w="1466850">
                  <a:extLst>
                    <a:ext uri="{9D8B030D-6E8A-4147-A177-3AD203B41FA5}">
                      <a16:colId xmlns:a16="http://schemas.microsoft.com/office/drawing/2014/main" val="20000"/>
                    </a:ext>
                  </a:extLst>
                </a:gridCol>
                <a:gridCol w="1466850">
                  <a:extLst>
                    <a:ext uri="{9D8B030D-6E8A-4147-A177-3AD203B41FA5}">
                      <a16:colId xmlns:a16="http://schemas.microsoft.com/office/drawing/2014/main" val="20001"/>
                    </a:ext>
                  </a:extLst>
                </a:gridCol>
                <a:gridCol w="1467485">
                  <a:extLst>
                    <a:ext uri="{9D8B030D-6E8A-4147-A177-3AD203B41FA5}">
                      <a16:colId xmlns:a16="http://schemas.microsoft.com/office/drawing/2014/main" val="20002"/>
                    </a:ext>
                  </a:extLst>
                </a:gridCol>
                <a:gridCol w="1467485">
                  <a:extLst>
                    <a:ext uri="{9D8B030D-6E8A-4147-A177-3AD203B41FA5}">
                      <a16:colId xmlns:a16="http://schemas.microsoft.com/office/drawing/2014/main" val="20003"/>
                    </a:ext>
                  </a:extLst>
                </a:gridCol>
              </a:tblGrid>
              <a:tr h="285750">
                <a:tc>
                  <a:txBody>
                    <a:bodyPr/>
                    <a:lstStyle/>
                    <a:p>
                      <a:pPr algn="just">
                        <a:lnSpc>
                          <a:spcPct val="150000"/>
                        </a:lnSpc>
                        <a:spcAft>
                          <a:spcPts val="0"/>
                        </a:spcAft>
                      </a:pPr>
                      <a:r>
                        <a:rPr lang="en-IN" sz="1100">
                          <a:latin typeface="Times New Roman"/>
                          <a:ea typeface="Calibri"/>
                        </a:rPr>
                        <a:t>Team worker’s name</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just">
                        <a:lnSpc>
                          <a:spcPct val="150000"/>
                        </a:lnSpc>
                        <a:spcAft>
                          <a:spcPts val="0"/>
                        </a:spcAft>
                      </a:pPr>
                      <a:r>
                        <a:rPr lang="en-IN" sz="1100">
                          <a:latin typeface="Times New Roman"/>
                          <a:ea typeface="Calibri"/>
                        </a:rPr>
                        <a:t>Assigned job roles</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just">
                        <a:lnSpc>
                          <a:spcPct val="150000"/>
                        </a:lnSpc>
                        <a:spcAft>
                          <a:spcPts val="0"/>
                        </a:spcAft>
                      </a:pPr>
                      <a:r>
                        <a:rPr lang="en-IN" sz="1100">
                          <a:latin typeface="Times New Roman"/>
                          <a:ea typeface="Calibri"/>
                        </a:rPr>
                        <a:t>Provided output</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just">
                        <a:lnSpc>
                          <a:spcPct val="150000"/>
                        </a:lnSpc>
                        <a:spcAft>
                          <a:spcPts val="0"/>
                        </a:spcAft>
                      </a:pPr>
                      <a:r>
                        <a:rPr lang="en-IN" sz="1100">
                          <a:latin typeface="Times New Roman"/>
                          <a:ea typeface="Calibri"/>
                        </a:rPr>
                        <a:t>Evaluation (1-5) </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extLst>
                  <a:ext uri="{0D108BD9-81ED-4DB2-BD59-A6C34878D82A}">
                    <a16:rowId xmlns:a16="http://schemas.microsoft.com/office/drawing/2014/main" val="10000"/>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ab</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Team building and time management</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Team was adequately resourceful.</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a:latin typeface="Times New Roman"/>
                          <a:ea typeface="Calibri"/>
                        </a:rPr>
                        <a:t>3</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1"/>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cd</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Data collection</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Interviews and surveys are used.</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a:latin typeface="Times New Roman"/>
                          <a:ea typeface="Calibri"/>
                        </a:rPr>
                        <a:t>3</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2"/>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ef</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Data analysis</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Tools like excel and word are used</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a:latin typeface="Times New Roman"/>
                          <a:ea typeface="Calibri"/>
                        </a:rPr>
                        <a:t>4</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3"/>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gh</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Compiling work and reaching conclusion</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Concluded to a theory based on scientific yet forged logics</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a:latin typeface="Times New Roman"/>
                          <a:ea typeface="Calibri"/>
                        </a:rPr>
                        <a:t>3</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4"/>
                  </a:ext>
                </a:extLst>
              </a:tr>
              <a:tr h="0">
                <a:tc>
                  <a:txBody>
                    <a:bodyPr/>
                    <a:lstStyle/>
                    <a:p>
                      <a:pPr marL="342900" lvl="0" indent="-342900" algn="just">
                        <a:lnSpc>
                          <a:spcPct val="150000"/>
                        </a:lnSpc>
                        <a:spcAft>
                          <a:spcPts val="0"/>
                        </a:spcAft>
                        <a:buFont typeface="+mj-lt"/>
                        <a:buAutoNum type="arabicPeriod"/>
                      </a:pPr>
                      <a:r>
                        <a:rPr lang="en-IN" sz="1100">
                          <a:latin typeface="Times New Roman"/>
                          <a:ea typeface="Calibri"/>
                        </a:rPr>
                        <a:t>ij</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a:lnSpc>
                          <a:spcPct val="150000"/>
                        </a:lnSpc>
                        <a:spcAft>
                          <a:spcPts val="0"/>
                        </a:spcAft>
                      </a:pPr>
                      <a:r>
                        <a:rPr lang="en-IN" sz="1100">
                          <a:latin typeface="Times New Roman"/>
                          <a:ea typeface="Calibri"/>
                        </a:rPr>
                        <a:t>Writing the report</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a:lnSpc>
                          <a:spcPct val="150000"/>
                        </a:lnSpc>
                        <a:spcAft>
                          <a:spcPts val="0"/>
                        </a:spcAft>
                      </a:pPr>
                      <a:r>
                        <a:rPr lang="en-IN" sz="1100">
                          <a:latin typeface="Times New Roman"/>
                          <a:ea typeface="Calibri"/>
                        </a:rPr>
                        <a:t>Excellent academic skills resulted into report</a:t>
                      </a:r>
                      <a:endParaRPr lang="en-IN" sz="120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a:lnSpc>
                          <a:spcPct val="150000"/>
                        </a:lnSpc>
                        <a:spcAft>
                          <a:spcPts val="0"/>
                        </a:spcAft>
                      </a:pPr>
                      <a:r>
                        <a:rPr lang="en-IN" sz="1100" dirty="0">
                          <a:latin typeface="Times New Roman"/>
                          <a:ea typeface="Calibri"/>
                        </a:rPr>
                        <a:t>4</a:t>
                      </a:r>
                      <a:endParaRPr lang="en-IN" sz="1200" dirty="0">
                        <a:latin typeface="Times New Roman"/>
                        <a:ea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285720" y="1214422"/>
            <a:ext cx="8401080" cy="4911741"/>
          </a:xfrm>
        </p:spPr>
        <p:txBody>
          <a:bodyPr>
            <a:normAutofit fontScale="25000" lnSpcReduction="20000"/>
          </a:bodyPr>
          <a:lstStyle/>
          <a:p>
            <a:pPr algn="just">
              <a:lnSpc>
                <a:spcPct val="270000"/>
              </a:lnSpc>
            </a:pPr>
            <a:r>
              <a:rPr lang="en-IN" dirty="0">
                <a:latin typeface="Times New Roman" pitchFamily="18" charset="0"/>
                <a:cs typeface="Times New Roman" pitchFamily="18" charset="0"/>
              </a:rPr>
              <a:t>assets.unilever.com, 2022, </a:t>
            </a:r>
            <a:r>
              <a:rPr lang="en-IN" i="1" dirty="0">
                <a:latin typeface="Times New Roman" pitchFamily="18" charset="0"/>
                <a:cs typeface="Times New Roman" pitchFamily="18" charset="0"/>
              </a:rPr>
              <a:t> Code of Business Principles and Code Policies </a:t>
            </a:r>
            <a:r>
              <a:rPr lang="en-IN" dirty="0">
                <a:latin typeface="Times New Roman" pitchFamily="18" charset="0"/>
                <a:cs typeface="Times New Roman" pitchFamily="18" charset="0"/>
              </a:rPr>
              <a:t>[Online] Available at: https://assets.unilever.com/files/92ui5egz/production/72da58840f4aa0d7b13422b11ac4dfa2516c34a3.pdf/4394-cobp-code-policies-booklet-external.v12.pdf [Accessed  12.02.2022]</a:t>
            </a:r>
          </a:p>
          <a:p>
            <a:pPr algn="just">
              <a:lnSpc>
                <a:spcPct val="270000"/>
              </a:lnSpc>
            </a:pPr>
            <a:r>
              <a:rPr lang="en-IN" dirty="0">
                <a:latin typeface="Times New Roman" pitchFamily="18" charset="0"/>
                <a:cs typeface="Times New Roman" pitchFamily="18" charset="0"/>
              </a:rPr>
              <a:t>Jose, J., 2021. </a:t>
            </a:r>
            <a:r>
              <a:rPr lang="en-IN" i="1" dirty="0">
                <a:latin typeface="Times New Roman" pitchFamily="18" charset="0"/>
                <a:cs typeface="Times New Roman" pitchFamily="18" charset="0"/>
              </a:rPr>
              <a:t>Analyzing the necessity and impacts of organizational culture on the performance of Unilever UK Ltd</a:t>
            </a:r>
            <a:r>
              <a:rPr lang="en-IN" dirty="0">
                <a:latin typeface="Times New Roman" pitchFamily="18" charset="0"/>
                <a:cs typeface="Times New Roman" pitchFamily="18" charset="0"/>
              </a:rPr>
              <a:t> (Doctoral dissertation, Dublin, National College of Ireland).</a:t>
            </a:r>
          </a:p>
          <a:p>
            <a:pPr algn="just">
              <a:lnSpc>
                <a:spcPct val="270000"/>
              </a:lnSpc>
            </a:pPr>
            <a:r>
              <a:rPr lang="en-IN" dirty="0" err="1">
                <a:latin typeface="Times New Roman" pitchFamily="18" charset="0"/>
                <a:cs typeface="Times New Roman" pitchFamily="18" charset="0"/>
              </a:rPr>
              <a:t>Lacerenza</a:t>
            </a:r>
            <a:r>
              <a:rPr lang="en-IN" dirty="0">
                <a:latin typeface="Times New Roman" pitchFamily="18" charset="0"/>
                <a:cs typeface="Times New Roman" pitchFamily="18" charset="0"/>
              </a:rPr>
              <a:t>, C.N., Marlow, S.L., </a:t>
            </a:r>
            <a:r>
              <a:rPr lang="en-IN" dirty="0" err="1">
                <a:latin typeface="Times New Roman" pitchFamily="18" charset="0"/>
                <a:cs typeface="Times New Roman" pitchFamily="18" charset="0"/>
              </a:rPr>
              <a:t>Tannenbaum</a:t>
            </a:r>
            <a:r>
              <a:rPr lang="en-IN" dirty="0">
                <a:latin typeface="Times New Roman" pitchFamily="18" charset="0"/>
                <a:cs typeface="Times New Roman" pitchFamily="18" charset="0"/>
              </a:rPr>
              <a:t>, S.I. and Salas, E., 2018. Team development interventions: Evidence-based approaches for improving teamwork. </a:t>
            </a:r>
            <a:r>
              <a:rPr lang="en-IN" i="1" dirty="0">
                <a:latin typeface="Times New Roman" pitchFamily="18" charset="0"/>
                <a:cs typeface="Times New Roman" pitchFamily="18" charset="0"/>
              </a:rPr>
              <a:t>American psychologist</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73</a:t>
            </a:r>
            <a:r>
              <a:rPr lang="en-IN" dirty="0">
                <a:latin typeface="Times New Roman" pitchFamily="18" charset="0"/>
                <a:cs typeface="Times New Roman" pitchFamily="18" charset="0"/>
              </a:rPr>
              <a:t>(4), p.517.</a:t>
            </a:r>
          </a:p>
          <a:p>
            <a:pPr algn="just">
              <a:lnSpc>
                <a:spcPct val="270000"/>
              </a:lnSpc>
            </a:pPr>
            <a:r>
              <a:rPr lang="en-IN" dirty="0" err="1">
                <a:latin typeface="Times New Roman" pitchFamily="18" charset="0"/>
                <a:cs typeface="Times New Roman" pitchFamily="18" charset="0"/>
              </a:rPr>
              <a:t>Latif</a:t>
            </a:r>
            <a:r>
              <a:rPr lang="en-IN" dirty="0">
                <a:latin typeface="Times New Roman" pitchFamily="18" charset="0"/>
                <a:cs typeface="Times New Roman" pitchFamily="18" charset="0"/>
              </a:rPr>
              <a:t>, M.A. and </a:t>
            </a:r>
            <a:r>
              <a:rPr lang="en-IN" dirty="0" err="1">
                <a:latin typeface="Times New Roman" pitchFamily="18" charset="0"/>
                <a:cs typeface="Times New Roman" pitchFamily="18" charset="0"/>
              </a:rPr>
              <a:t>Vang</a:t>
            </a:r>
            <a:r>
              <a:rPr lang="en-IN" dirty="0">
                <a:latin typeface="Times New Roman" pitchFamily="18" charset="0"/>
                <a:cs typeface="Times New Roman" pitchFamily="18" charset="0"/>
              </a:rPr>
              <a:t>, J., 2021. Top management commitment and lean team members’ </a:t>
            </a:r>
            <a:r>
              <a:rPr lang="en-IN" dirty="0" err="1">
                <a:latin typeface="Times New Roman" pitchFamily="18" charset="0"/>
                <a:cs typeface="Times New Roman" pitchFamily="18" charset="0"/>
              </a:rPr>
              <a:t>prosocial</a:t>
            </a:r>
            <a:r>
              <a:rPr lang="en-IN" dirty="0">
                <a:latin typeface="Times New Roman" pitchFamily="18" charset="0"/>
                <a:cs typeface="Times New Roman" pitchFamily="18" charset="0"/>
              </a:rPr>
              <a:t> voice behaviour. </a:t>
            </a:r>
            <a:r>
              <a:rPr lang="en-IN" i="1" dirty="0">
                <a:latin typeface="Times New Roman" pitchFamily="18" charset="0"/>
                <a:cs typeface="Times New Roman" pitchFamily="18" charset="0"/>
              </a:rPr>
              <a:t>International Journal of Lean Six Sigma</a:t>
            </a:r>
            <a:r>
              <a:rPr lang="en-IN" dirty="0">
                <a:latin typeface="Times New Roman" pitchFamily="18" charset="0"/>
                <a:cs typeface="Times New Roman" pitchFamily="18" charset="0"/>
              </a:rPr>
              <a:t>.</a:t>
            </a:r>
          </a:p>
          <a:p>
            <a:pPr algn="just">
              <a:lnSpc>
                <a:spcPct val="270000"/>
              </a:lnSpc>
            </a:pPr>
            <a:r>
              <a:rPr lang="en-IN" dirty="0" err="1">
                <a:latin typeface="Times New Roman" pitchFamily="18" charset="0"/>
                <a:cs typeface="Times New Roman" pitchFamily="18" charset="0"/>
              </a:rPr>
              <a:t>Maneerutt</a:t>
            </a:r>
            <a:r>
              <a:rPr lang="en-IN" dirty="0">
                <a:latin typeface="Times New Roman" pitchFamily="18" charset="0"/>
                <a:cs typeface="Times New Roman" pitchFamily="18" charset="0"/>
              </a:rPr>
              <a:t>, G., 2021. Miscommunication at the Workplace: Causes and Ways to Improve Internal Communication. </a:t>
            </a:r>
            <a:r>
              <a:rPr lang="en-IN" i="1" dirty="0">
                <a:latin typeface="Times New Roman" pitchFamily="18" charset="0"/>
                <a:cs typeface="Times New Roman" pitchFamily="18" charset="0"/>
              </a:rPr>
              <a:t>AU-GSB e-JOURNAL</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14</a:t>
            </a:r>
            <a:r>
              <a:rPr lang="en-IN" dirty="0">
                <a:latin typeface="Times New Roman" pitchFamily="18" charset="0"/>
                <a:cs typeface="Times New Roman" pitchFamily="18" charset="0"/>
              </a:rPr>
              <a:t>(2), pp.155-166.</a:t>
            </a:r>
          </a:p>
          <a:p>
            <a:pPr algn="just">
              <a:lnSpc>
                <a:spcPct val="270000"/>
              </a:lnSpc>
            </a:pPr>
            <a:r>
              <a:rPr lang="en-IN" dirty="0" err="1">
                <a:latin typeface="Times New Roman" pitchFamily="18" charset="0"/>
                <a:cs typeface="Times New Roman" pitchFamily="18" charset="0"/>
              </a:rPr>
              <a:t>Muyanga</a:t>
            </a:r>
            <a:r>
              <a:rPr lang="en-IN" dirty="0">
                <a:latin typeface="Times New Roman" pitchFamily="18" charset="0"/>
                <a:cs typeface="Times New Roman" pitchFamily="18" charset="0"/>
              </a:rPr>
              <a:t>, C.C. and </a:t>
            </a:r>
            <a:r>
              <a:rPr lang="en-IN" dirty="0" err="1">
                <a:latin typeface="Times New Roman" pitchFamily="18" charset="0"/>
                <a:cs typeface="Times New Roman" pitchFamily="18" charset="0"/>
              </a:rPr>
              <a:t>Phiri</a:t>
            </a:r>
            <a:r>
              <a:rPr lang="en-IN" dirty="0">
                <a:latin typeface="Times New Roman" pitchFamily="18" charset="0"/>
                <a:cs typeface="Times New Roman" pitchFamily="18" charset="0"/>
              </a:rPr>
              <a:t>, J., 2020. Assessment of Effective Communication in International Schools in Developing Countries Based on the </a:t>
            </a:r>
            <a:r>
              <a:rPr lang="en-IN" dirty="0" err="1">
                <a:latin typeface="Times New Roman" pitchFamily="18" charset="0"/>
                <a:cs typeface="Times New Roman" pitchFamily="18" charset="0"/>
              </a:rPr>
              <a:t>Berlo’s</a:t>
            </a:r>
            <a:r>
              <a:rPr lang="en-IN" dirty="0">
                <a:latin typeface="Times New Roman" pitchFamily="18" charset="0"/>
                <a:cs typeface="Times New Roman" pitchFamily="18" charset="0"/>
              </a:rPr>
              <a:t> SMCR Model. </a:t>
            </a:r>
            <a:r>
              <a:rPr lang="en-IN" i="1" dirty="0">
                <a:latin typeface="Times New Roman" pitchFamily="18" charset="0"/>
                <a:cs typeface="Times New Roman" pitchFamily="18" charset="0"/>
              </a:rPr>
              <a:t>Open Journal of Business and Management</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9</a:t>
            </a:r>
            <a:r>
              <a:rPr lang="en-IN" dirty="0">
                <a:latin typeface="Times New Roman" pitchFamily="18" charset="0"/>
                <a:cs typeface="Times New Roman" pitchFamily="18" charset="0"/>
              </a:rPr>
              <a:t>(1), pp.448-459.</a:t>
            </a:r>
          </a:p>
          <a:p>
            <a:pPr algn="just">
              <a:lnSpc>
                <a:spcPct val="270000"/>
              </a:lnSpc>
            </a:pPr>
            <a:r>
              <a:rPr lang="en-IN" dirty="0">
                <a:latin typeface="Times New Roman" pitchFamily="18" charset="0"/>
                <a:cs typeface="Times New Roman" pitchFamily="18" charset="0"/>
              </a:rPr>
              <a:t>No, P., 2021. Effective Communication as a Tool for Achieving Organizational Goals and Objectives. </a:t>
            </a:r>
            <a:r>
              <a:rPr lang="en-IN" i="1" dirty="0">
                <a:latin typeface="Times New Roman" pitchFamily="18" charset="0"/>
                <a:cs typeface="Times New Roman" pitchFamily="18" charset="0"/>
              </a:rPr>
              <a:t>Journal of Economics, Finance And Management Studies</a:t>
            </a:r>
            <a:r>
              <a:rPr lang="en-IN" dirty="0">
                <a:latin typeface="Times New Roman" pitchFamily="18" charset="0"/>
                <a:cs typeface="Times New Roman" pitchFamily="18" charset="0"/>
              </a:rPr>
              <a:t>, p.265.</a:t>
            </a:r>
          </a:p>
          <a:p>
            <a:pPr algn="just">
              <a:lnSpc>
                <a:spcPct val="270000"/>
              </a:lnSpc>
            </a:pPr>
            <a:r>
              <a:rPr lang="en-IN" dirty="0" err="1">
                <a:latin typeface="Times New Roman" pitchFamily="18" charset="0"/>
                <a:cs typeface="Times New Roman" pitchFamily="18" charset="0"/>
              </a:rPr>
              <a:t>Otte</a:t>
            </a:r>
            <a:r>
              <a:rPr lang="en-IN" dirty="0">
                <a:latin typeface="Times New Roman" pitchFamily="18" charset="0"/>
                <a:cs typeface="Times New Roman" pitchFamily="18" charset="0"/>
              </a:rPr>
              <a:t>, K.P., </a:t>
            </a:r>
            <a:r>
              <a:rPr lang="en-IN" dirty="0" err="1">
                <a:latin typeface="Times New Roman" pitchFamily="18" charset="0"/>
                <a:cs typeface="Times New Roman" pitchFamily="18" charset="0"/>
              </a:rPr>
              <a:t>Konradt</a:t>
            </a:r>
            <a:r>
              <a:rPr lang="en-IN" dirty="0">
                <a:latin typeface="Times New Roman" pitchFamily="18" charset="0"/>
                <a:cs typeface="Times New Roman" pitchFamily="18" charset="0"/>
              </a:rPr>
              <a:t>, U. and </a:t>
            </a:r>
            <a:r>
              <a:rPr lang="en-IN" dirty="0" err="1">
                <a:latin typeface="Times New Roman" pitchFamily="18" charset="0"/>
                <a:cs typeface="Times New Roman" pitchFamily="18" charset="0"/>
              </a:rPr>
              <a:t>Oldeweme</a:t>
            </a:r>
            <a:r>
              <a:rPr lang="en-IN" dirty="0">
                <a:latin typeface="Times New Roman" pitchFamily="18" charset="0"/>
                <a:cs typeface="Times New Roman" pitchFamily="18" charset="0"/>
              </a:rPr>
              <a:t>, M., 2018. Effective team reflection: the role of quality and quantity. </a:t>
            </a:r>
            <a:r>
              <a:rPr lang="en-IN" i="1" dirty="0">
                <a:latin typeface="Times New Roman" pitchFamily="18" charset="0"/>
                <a:cs typeface="Times New Roman" pitchFamily="18" charset="0"/>
              </a:rPr>
              <a:t>Small Group Research</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49</a:t>
            </a:r>
            <a:r>
              <a:rPr lang="en-IN" dirty="0">
                <a:latin typeface="Times New Roman" pitchFamily="18" charset="0"/>
                <a:cs typeface="Times New Roman" pitchFamily="18" charset="0"/>
              </a:rPr>
              <a:t>(6), pp.739-766.</a:t>
            </a:r>
          </a:p>
          <a:p>
            <a:pPr algn="just">
              <a:lnSpc>
                <a:spcPct val="270000"/>
              </a:lnSpc>
            </a:pPr>
            <a:r>
              <a:rPr lang="en-IN" dirty="0">
                <a:latin typeface="Times New Roman" pitchFamily="18" charset="0"/>
                <a:cs typeface="Times New Roman" pitchFamily="18" charset="0"/>
              </a:rPr>
              <a:t>Salinas, O., </a:t>
            </a:r>
            <a:r>
              <a:rPr lang="en-IN" dirty="0" err="1">
                <a:latin typeface="Times New Roman" pitchFamily="18" charset="0"/>
                <a:cs typeface="Times New Roman" pitchFamily="18" charset="0"/>
              </a:rPr>
              <a:t>Riquelme</a:t>
            </a:r>
            <a:r>
              <a:rPr lang="en-IN" dirty="0">
                <a:latin typeface="Times New Roman" pitchFamily="18" charset="0"/>
                <a:cs typeface="Times New Roman" pitchFamily="18" charset="0"/>
              </a:rPr>
              <a:t>, F., Munoz, R., </a:t>
            </a:r>
            <a:r>
              <a:rPr lang="en-IN" dirty="0" err="1">
                <a:latin typeface="Times New Roman" pitchFamily="18" charset="0"/>
                <a:cs typeface="Times New Roman" pitchFamily="18" charset="0"/>
              </a:rPr>
              <a:t>Cechinel</a:t>
            </a:r>
            <a:r>
              <a:rPr lang="en-IN" dirty="0">
                <a:latin typeface="Times New Roman" pitchFamily="18" charset="0"/>
                <a:cs typeface="Times New Roman" pitchFamily="18" charset="0"/>
              </a:rPr>
              <a:t>, C., Martinez, R. and </a:t>
            </a:r>
            <a:r>
              <a:rPr lang="en-IN" dirty="0" err="1">
                <a:latin typeface="Times New Roman" pitchFamily="18" charset="0"/>
                <a:cs typeface="Times New Roman" pitchFamily="18" charset="0"/>
              </a:rPr>
              <a:t>Monsalves</a:t>
            </a:r>
            <a:r>
              <a:rPr lang="en-IN" dirty="0">
                <a:latin typeface="Times New Roman" pitchFamily="18" charset="0"/>
                <a:cs typeface="Times New Roman" pitchFamily="18" charset="0"/>
              </a:rPr>
              <a:t>, D., 2021, November. Can Analytics of Speaking Time Serve as Indicators of Effective Team Communication and Collaboration?. In </a:t>
            </a:r>
            <a:r>
              <a:rPr lang="en-IN" i="1" dirty="0">
                <a:latin typeface="Times New Roman" pitchFamily="18" charset="0"/>
                <a:cs typeface="Times New Roman" pitchFamily="18" charset="0"/>
              </a:rPr>
              <a:t>X Latin American Conference on Human Computer Interaction</a:t>
            </a:r>
            <a:r>
              <a:rPr lang="en-IN" dirty="0">
                <a:latin typeface="Times New Roman" pitchFamily="18" charset="0"/>
                <a:cs typeface="Times New Roman" pitchFamily="18" charset="0"/>
              </a:rPr>
              <a:t> (pp. 1-4).</a:t>
            </a:r>
          </a:p>
          <a:p>
            <a:pPr algn="just">
              <a:lnSpc>
                <a:spcPct val="270000"/>
              </a:lnSpc>
            </a:pPr>
            <a:r>
              <a:rPr lang="en-IN" dirty="0">
                <a:latin typeface="Times New Roman" pitchFamily="18" charset="0"/>
                <a:cs typeface="Times New Roman" pitchFamily="18" charset="0"/>
              </a:rPr>
              <a:t>unilever.co.uk, 2022, </a:t>
            </a:r>
            <a:r>
              <a:rPr lang="en-IN" i="1" dirty="0">
                <a:latin typeface="Times New Roman" pitchFamily="18" charset="0"/>
                <a:cs typeface="Times New Roman" pitchFamily="18" charset="0"/>
              </a:rPr>
              <a:t> Equity, Diversity &amp; Inclusion at Unilever </a:t>
            </a:r>
            <a:r>
              <a:rPr lang="en-IN" dirty="0">
                <a:latin typeface="Times New Roman" pitchFamily="18" charset="0"/>
                <a:cs typeface="Times New Roman" pitchFamily="18" charset="0"/>
              </a:rPr>
              <a:t>[Online] Available at: https://www.unilever.co.uk/planet-and-society/equity-diversity-inclusion-at-unilever/ [Accessed  12.02.2022]</a:t>
            </a:r>
          </a:p>
          <a:p>
            <a:pPr algn="just">
              <a:lnSpc>
                <a:spcPct val="270000"/>
              </a:lnSpc>
            </a:pPr>
            <a:r>
              <a:rPr lang="en-IN" dirty="0">
                <a:latin typeface="Times New Roman" pitchFamily="18" charset="0"/>
                <a:cs typeface="Times New Roman" pitchFamily="18" charset="0"/>
              </a:rPr>
              <a:t>unilever.com, 2022, </a:t>
            </a:r>
            <a:r>
              <a:rPr lang="en-IN" i="1" dirty="0">
                <a:latin typeface="Times New Roman" pitchFamily="18" charset="0"/>
                <a:cs typeface="Times New Roman" pitchFamily="18" charset="0"/>
              </a:rPr>
              <a:t> Employee wellbeing </a:t>
            </a:r>
            <a:r>
              <a:rPr lang="en-IN" dirty="0">
                <a:latin typeface="Times New Roman" pitchFamily="18" charset="0"/>
                <a:cs typeface="Times New Roman" pitchFamily="18" charset="0"/>
              </a:rPr>
              <a:t>[Online] Available at: https://www.unilever.com/planet-and-society/responsible-business/employee-wellbeing/ [Accessed  12.02.2022]</a:t>
            </a:r>
          </a:p>
          <a:p>
            <a:pPr algn="just">
              <a:lnSpc>
                <a:spcPct val="270000"/>
              </a:lnSpc>
            </a:pPr>
            <a:r>
              <a:rPr lang="en-IN" dirty="0" err="1">
                <a:latin typeface="Times New Roman" pitchFamily="18" charset="0"/>
                <a:cs typeface="Times New Roman" pitchFamily="18" charset="0"/>
              </a:rPr>
              <a:t>Yusof</a:t>
            </a:r>
            <a:r>
              <a:rPr lang="en-IN" dirty="0">
                <a:latin typeface="Times New Roman" pitchFamily="18" charset="0"/>
                <a:cs typeface="Times New Roman" pitchFamily="18" charset="0"/>
              </a:rPr>
              <a:t>, A.N.A.M. and </a:t>
            </a:r>
            <a:r>
              <a:rPr lang="en-IN" dirty="0" err="1">
                <a:latin typeface="Times New Roman" pitchFamily="18" charset="0"/>
                <a:cs typeface="Times New Roman" pitchFamily="18" charset="0"/>
              </a:rPr>
              <a:t>Rahmat</a:t>
            </a:r>
            <a:r>
              <a:rPr lang="en-IN" dirty="0">
                <a:latin typeface="Times New Roman" pitchFamily="18" charset="0"/>
                <a:cs typeface="Times New Roman" pitchFamily="18" charset="0"/>
              </a:rPr>
              <a:t>, N.H., 2020. Communication barriers at the workplace: A case study. </a:t>
            </a:r>
            <a:r>
              <a:rPr lang="en-IN" i="1" dirty="0">
                <a:latin typeface="Times New Roman" pitchFamily="18" charset="0"/>
                <a:cs typeface="Times New Roman" pitchFamily="18" charset="0"/>
              </a:rPr>
              <a:t>European Journal of Education Studies</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7</a:t>
            </a:r>
            <a:r>
              <a:rPr lang="en-IN" dirty="0">
                <a:latin typeface="Times New Roman" pitchFamily="18" charset="0"/>
                <a:cs typeface="Times New Roman" pitchFamily="18" charset="0"/>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y Questions?"/>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Thank You Slide 01 PowerPoint Template | SlideUpLift"/>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TotalTime>
  <Words>1516</Words>
  <Application>Microsoft Macintosh PowerPoint</Application>
  <PresentationFormat>On-screen Show (4:3)</PresentationFormat>
  <Paragraphs>88</Paragraphs>
  <Slides>12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  Presentation –Strategies for Effective Communication in a Business Setting </vt:lpstr>
      <vt:lpstr>Contents</vt:lpstr>
      <vt:lpstr>Introduction</vt:lpstr>
      <vt:lpstr>Benefits from effective communication regarding organisation’s business process</vt:lpstr>
      <vt:lpstr>Organisations using theories related to model of communications</vt:lpstr>
      <vt:lpstr>Types of barriers that can prevent effective communication between the organisation and their external stakeholders</vt:lpstr>
      <vt:lpstr>Channels of communication used by the organization and channels that can be used to improve communication</vt:lpstr>
      <vt:lpstr>Conclusion</vt:lpstr>
      <vt:lpstr>Task 2  (Evaluation slide)</vt:lpstr>
      <vt:lpstr>References</vt:lpstr>
      <vt:lpstr>PowerPoint Presentation</vt:lpstr>
      <vt:lpstr>PowerPoint Presentation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Raluca Micula (2115102)</cp:lastModifiedBy>
  <cp:revision>1</cp:revision>
  <dcterms:created xsi:type="dcterms:W3CDTF">2022-02-27T02:46:53Z</dcterms:created>
  <dcterms:modified xsi:type="dcterms:W3CDTF">2022-03-13T14:05:42Z</dcterms:modified>
</cp:coreProperties>
</file>