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4"/>
  </p:notesMasterIdLst>
  <p:sldIdLst>
    <p:sldId id="256" r:id="rId10"/>
    <p:sldId id="260" r:id="rId11"/>
    <p:sldId id="261" r:id="rId12"/>
    <p:sldId id="262" r:id="rId13"/>
    <p:sldId id="270" r:id="rId14"/>
    <p:sldId id="263" r:id="rId15"/>
    <p:sldId id="264" r:id="rId16"/>
    <p:sldId id="265" r:id="rId17"/>
    <p:sldId id="290" r:id="rId18"/>
    <p:sldId id="266" r:id="rId19"/>
    <p:sldId id="291" r:id="rId20"/>
    <p:sldId id="289" r:id="rId21"/>
    <p:sldId id="267" r:id="rId22"/>
    <p:sldId id="292" r:id="rId23"/>
    <p:sldId id="268" r:id="rId24"/>
    <p:sldId id="269" r:id="rId25"/>
    <p:sldId id="293" r:id="rId26"/>
    <p:sldId id="271" r:id="rId27"/>
    <p:sldId id="272" r:id="rId28"/>
    <p:sldId id="273" r:id="rId29"/>
    <p:sldId id="274" r:id="rId30"/>
    <p:sldId id="275" r:id="rId31"/>
    <p:sldId id="276" r:id="rId32"/>
    <p:sldId id="277" r:id="rId33"/>
    <p:sldId id="278" r:id="rId34"/>
    <p:sldId id="279" r:id="rId35"/>
    <p:sldId id="280" r:id="rId36"/>
    <p:sldId id="282" r:id="rId37"/>
    <p:sldId id="283" r:id="rId38"/>
    <p:sldId id="284" r:id="rId39"/>
    <p:sldId id="286" r:id="rId40"/>
    <p:sldId id="288" r:id="rId41"/>
    <p:sldId id="287" r:id="rId42"/>
    <p:sldId id="28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F9F"/>
    <a:srgbClr val="004987"/>
    <a:srgbClr val="004B8F"/>
    <a:srgbClr val="406DBB"/>
    <a:srgbClr val="003D60"/>
    <a:srgbClr val="004F9D"/>
    <a:srgbClr val="2F528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62190D-E0AD-4DAB-A146-FD175E3506DF}" v="541" dt="2024-09-20T11:57:39.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90566" autoAdjust="0"/>
  </p:normalViewPr>
  <p:slideViewPr>
    <p:cSldViewPr snapToGrid="0" snapToObjects="1">
      <p:cViewPr varScale="1">
        <p:scale>
          <a:sx n="91" d="100"/>
          <a:sy n="91" d="100"/>
        </p:scale>
        <p:origin x="6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theme" Target="theme/theme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presProps" Target="presProp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notesMaster" Target="notesMasters/notesMaster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tableStyles" Target="tableStyles.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viewProps" Target="viewProps.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4.xml"/></Relationships>
</file>

<file path=ppt/diagrams/_rels/data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4" Type="http://schemas.openxmlformats.org/officeDocument/2006/relationships/image" Target="../media/image34.svg"/></Relationships>
</file>

<file path=ppt/diagrams/_rels/data5.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4" Type="http://schemas.openxmlformats.org/officeDocument/2006/relationships/image" Target="../media/image41.svg"/></Relationships>
</file>

<file path=ppt/diagrams/_rels/data6.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s>
</file>

<file path=ppt/diagrams/_rels/data8.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svg"/><Relationship Id="rId1" Type="http://schemas.openxmlformats.org/officeDocument/2006/relationships/image" Target="../media/image47.svg"/><Relationship Id="rId4" Type="http://schemas.openxmlformats.org/officeDocument/2006/relationships/image" Target="../media/image50.svg"/></Relationships>
</file>

<file path=ppt/diagrams/_rels/data10.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image" Target="../media/image53.svg"/><Relationship Id="rId5" Type="http://schemas.openxmlformats.org/officeDocument/2006/relationships/image" Target="../media/image57.svg"/><Relationship Id="rId4" Type="http://schemas.openxmlformats.org/officeDocument/2006/relationships/image" Target="../media/image56.svg"/></Relationships>
</file>

<file path=ppt/diagrams/_rels/data11.xml.rels><?xml version="1.0" encoding="UTF-8" standalone="yes"?>
<Relationships xmlns="http://schemas.openxmlformats.org/package/2006/relationships"><Relationship Id="rId2" Type="http://schemas.openxmlformats.org/officeDocument/2006/relationships/image" Target="../media/image59.svg"/><Relationship Id="rId1" Type="http://schemas.openxmlformats.org/officeDocument/2006/relationships/image" Target="../media/image5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4" Type="http://schemas.openxmlformats.org/officeDocument/2006/relationships/image" Target="../media/image3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4" Type="http://schemas.openxmlformats.org/officeDocument/2006/relationships/image" Target="../media/image4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svg"/><Relationship Id="rId1" Type="http://schemas.openxmlformats.org/officeDocument/2006/relationships/image" Target="../media/image47.svg"/><Relationship Id="rId4" Type="http://schemas.openxmlformats.org/officeDocument/2006/relationships/image" Target="../media/image50.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image" Target="../media/image53.svg"/><Relationship Id="rId5" Type="http://schemas.openxmlformats.org/officeDocument/2006/relationships/image" Target="../media/image57.svg"/><Relationship Id="rId4" Type="http://schemas.openxmlformats.org/officeDocument/2006/relationships/image" Target="../media/image56.svg"/></Relationships>
</file>

<file path=ppt/diagrams/_rels/drawing11.xml.rels><?xml version="1.0" encoding="UTF-8" standalone="yes"?>
<Relationships xmlns="http://schemas.openxmlformats.org/package/2006/relationships"><Relationship Id="rId2" Type="http://schemas.openxmlformats.org/officeDocument/2006/relationships/image" Target="../media/image59.svg"/><Relationship Id="rId1"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85DE53-5669-437B-B13B-660670A8D28C}" type="doc">
      <dgm:prSet loTypeId="urn:microsoft.com/office/officeart/2005/8/layout/architecture" loCatId="officeonline" qsTypeId="urn:microsoft.com/office/officeart/2005/8/quickstyle/simple1" qsCatId="simple" csTypeId="urn:microsoft.com/office/officeart/2005/8/colors/accent1_2" csCatId="accent1" phldr="1"/>
      <dgm:spPr/>
      <dgm:t>
        <a:bodyPr/>
        <a:lstStyle/>
        <a:p>
          <a:endParaRPr lang="en-GB"/>
        </a:p>
      </dgm:t>
    </dgm:pt>
    <dgm:pt modelId="{B3C5F7B6-FDC7-4B62-A68E-EF0F334D29BA}">
      <dgm:prSet custT="1"/>
      <dgm:spPr>
        <a:solidFill>
          <a:srgbClr val="004F9D"/>
        </a:solidFill>
      </dgm:spPr>
      <dgm:t>
        <a:bodyPr/>
        <a:lstStyle/>
        <a:p>
          <a:pPr algn="ctr">
            <a:lnSpc>
              <a:spcPct val="150000"/>
            </a:lnSpc>
          </a:pPr>
          <a:r>
            <a:rPr lang="en-GB" sz="2400" dirty="0">
              <a:latin typeface="Aptos" panose="020B0004020202020204" pitchFamily="34" charset="0"/>
            </a:rPr>
            <a:t>To explore the role of creativity in driving innovation within the UK health and social care sectors, and to analyse how these innovations create value for service users and providers. </a:t>
          </a:r>
        </a:p>
      </dgm:t>
    </dgm:pt>
    <dgm:pt modelId="{759B53F1-B49B-490E-AD15-0B84A42F0E25}" type="parTrans" cxnId="{ABD42FE1-C322-4573-80A4-15F4B07C171B}">
      <dgm:prSet/>
      <dgm:spPr/>
      <dgm:t>
        <a:bodyPr/>
        <a:lstStyle/>
        <a:p>
          <a:pPr algn="ctr"/>
          <a:endParaRPr lang="en-GB"/>
        </a:p>
      </dgm:t>
    </dgm:pt>
    <dgm:pt modelId="{1E0111C7-2E09-4EFF-8184-7AC0926E4616}" type="sibTrans" cxnId="{ABD42FE1-C322-4573-80A4-15F4B07C171B}">
      <dgm:prSet/>
      <dgm:spPr/>
      <dgm:t>
        <a:bodyPr/>
        <a:lstStyle/>
        <a:p>
          <a:pPr algn="ctr"/>
          <a:endParaRPr lang="en-GB"/>
        </a:p>
      </dgm:t>
    </dgm:pt>
    <dgm:pt modelId="{7B5FCA22-C8BB-453B-828C-8FE5407B8AAD}">
      <dgm:prSet custT="1"/>
      <dgm:spPr>
        <a:solidFill>
          <a:srgbClr val="004F9D"/>
        </a:solidFill>
      </dgm:spPr>
      <dgm:t>
        <a:bodyPr/>
        <a:lstStyle/>
        <a:p>
          <a:pPr algn="ctr">
            <a:lnSpc>
              <a:spcPct val="150000"/>
            </a:lnSpc>
          </a:pPr>
          <a:r>
            <a:rPr lang="en-GB" sz="2400" dirty="0">
              <a:latin typeface="Aptos" panose="020B0004020202020204" pitchFamily="34" charset="0"/>
            </a:rPr>
            <a:t>By the end of the session, students will be able to critically assess an innovative project or initiative and demonstrate their understanding through a case study analysis.</a:t>
          </a:r>
        </a:p>
      </dgm:t>
    </dgm:pt>
    <dgm:pt modelId="{341A089F-42E1-4CA6-91CA-8F2B6A638AB2}" type="parTrans" cxnId="{F0421354-F676-4FBC-94C2-13F50D210499}">
      <dgm:prSet/>
      <dgm:spPr/>
      <dgm:t>
        <a:bodyPr/>
        <a:lstStyle/>
        <a:p>
          <a:pPr algn="ctr"/>
          <a:endParaRPr lang="en-GB"/>
        </a:p>
      </dgm:t>
    </dgm:pt>
    <dgm:pt modelId="{9BDBCCA8-C1CC-440E-AE99-AEF89E6F37CF}" type="sibTrans" cxnId="{F0421354-F676-4FBC-94C2-13F50D210499}">
      <dgm:prSet/>
      <dgm:spPr/>
      <dgm:t>
        <a:bodyPr/>
        <a:lstStyle/>
        <a:p>
          <a:pPr algn="ctr"/>
          <a:endParaRPr lang="en-GB"/>
        </a:p>
      </dgm:t>
    </dgm:pt>
    <dgm:pt modelId="{0B76630F-D217-4606-AC76-2FE6BDAA8FE6}" type="pres">
      <dgm:prSet presAssocID="{7685DE53-5669-437B-B13B-660670A8D28C}" presName="Name0" presStyleCnt="0">
        <dgm:presLayoutVars>
          <dgm:chPref val="1"/>
          <dgm:dir/>
          <dgm:animOne val="branch"/>
          <dgm:animLvl val="lvl"/>
          <dgm:resizeHandles/>
        </dgm:presLayoutVars>
      </dgm:prSet>
      <dgm:spPr/>
    </dgm:pt>
    <dgm:pt modelId="{F5E23938-3AD2-47BD-94DD-5ABB8CFC683D}" type="pres">
      <dgm:prSet presAssocID="{B3C5F7B6-FDC7-4B62-A68E-EF0F334D29BA}" presName="vertOne" presStyleCnt="0"/>
      <dgm:spPr/>
    </dgm:pt>
    <dgm:pt modelId="{E6A4F68B-6146-4CC1-A9F1-01D8E872138F}" type="pres">
      <dgm:prSet presAssocID="{B3C5F7B6-FDC7-4B62-A68E-EF0F334D29BA}" presName="txOne" presStyleLbl="node0" presStyleIdx="0" presStyleCnt="2">
        <dgm:presLayoutVars>
          <dgm:chPref val="3"/>
        </dgm:presLayoutVars>
      </dgm:prSet>
      <dgm:spPr/>
    </dgm:pt>
    <dgm:pt modelId="{7A33337A-FE63-4B76-B0BC-19A7B189FBA6}" type="pres">
      <dgm:prSet presAssocID="{B3C5F7B6-FDC7-4B62-A68E-EF0F334D29BA}" presName="horzOne" presStyleCnt="0"/>
      <dgm:spPr/>
    </dgm:pt>
    <dgm:pt modelId="{C377AC7D-1C7E-4B7D-9740-F1E84F476B5D}" type="pres">
      <dgm:prSet presAssocID="{1E0111C7-2E09-4EFF-8184-7AC0926E4616}" presName="sibSpaceOne" presStyleCnt="0"/>
      <dgm:spPr/>
    </dgm:pt>
    <dgm:pt modelId="{AFF8F21C-3A06-4B89-B4E5-0C8ED24704FE}" type="pres">
      <dgm:prSet presAssocID="{7B5FCA22-C8BB-453B-828C-8FE5407B8AAD}" presName="vertOne" presStyleCnt="0"/>
      <dgm:spPr/>
    </dgm:pt>
    <dgm:pt modelId="{A9F8889B-CA27-4E64-B925-8344DE475B27}" type="pres">
      <dgm:prSet presAssocID="{7B5FCA22-C8BB-453B-828C-8FE5407B8AAD}" presName="txOne" presStyleLbl="node0" presStyleIdx="1" presStyleCnt="2">
        <dgm:presLayoutVars>
          <dgm:chPref val="3"/>
        </dgm:presLayoutVars>
      </dgm:prSet>
      <dgm:spPr/>
    </dgm:pt>
    <dgm:pt modelId="{AA31726D-F069-4228-AD73-6556AD71AF01}" type="pres">
      <dgm:prSet presAssocID="{7B5FCA22-C8BB-453B-828C-8FE5407B8AAD}" presName="horzOne" presStyleCnt="0"/>
      <dgm:spPr/>
    </dgm:pt>
  </dgm:ptLst>
  <dgm:cxnLst>
    <dgm:cxn modelId="{1F60AA4C-81B5-4724-B100-2636A49989F9}" type="presOf" srcId="{7B5FCA22-C8BB-453B-828C-8FE5407B8AAD}" destId="{A9F8889B-CA27-4E64-B925-8344DE475B27}" srcOrd="0" destOrd="0" presId="urn:microsoft.com/office/officeart/2005/8/layout/architecture"/>
    <dgm:cxn modelId="{42E03850-990C-4CFB-BF21-52BFF2C90103}" type="presOf" srcId="{B3C5F7B6-FDC7-4B62-A68E-EF0F334D29BA}" destId="{E6A4F68B-6146-4CC1-A9F1-01D8E872138F}" srcOrd="0" destOrd="0" presId="urn:microsoft.com/office/officeart/2005/8/layout/architecture"/>
    <dgm:cxn modelId="{F0421354-F676-4FBC-94C2-13F50D210499}" srcId="{7685DE53-5669-437B-B13B-660670A8D28C}" destId="{7B5FCA22-C8BB-453B-828C-8FE5407B8AAD}" srcOrd="1" destOrd="0" parTransId="{341A089F-42E1-4CA6-91CA-8F2B6A638AB2}" sibTransId="{9BDBCCA8-C1CC-440E-AE99-AEF89E6F37CF}"/>
    <dgm:cxn modelId="{B7637C93-0E3D-4B26-A70D-6330CF01D2A9}" type="presOf" srcId="{7685DE53-5669-437B-B13B-660670A8D28C}" destId="{0B76630F-D217-4606-AC76-2FE6BDAA8FE6}" srcOrd="0" destOrd="0" presId="urn:microsoft.com/office/officeart/2005/8/layout/architecture"/>
    <dgm:cxn modelId="{ABD42FE1-C322-4573-80A4-15F4B07C171B}" srcId="{7685DE53-5669-437B-B13B-660670A8D28C}" destId="{B3C5F7B6-FDC7-4B62-A68E-EF0F334D29BA}" srcOrd="0" destOrd="0" parTransId="{759B53F1-B49B-490E-AD15-0B84A42F0E25}" sibTransId="{1E0111C7-2E09-4EFF-8184-7AC0926E4616}"/>
    <dgm:cxn modelId="{708FD6C0-3B0F-4A89-BD7A-7917B58938BE}" type="presParOf" srcId="{0B76630F-D217-4606-AC76-2FE6BDAA8FE6}" destId="{F5E23938-3AD2-47BD-94DD-5ABB8CFC683D}" srcOrd="0" destOrd="0" presId="urn:microsoft.com/office/officeart/2005/8/layout/architecture"/>
    <dgm:cxn modelId="{8918D620-18F6-4430-A70C-109A296B85CE}" type="presParOf" srcId="{F5E23938-3AD2-47BD-94DD-5ABB8CFC683D}" destId="{E6A4F68B-6146-4CC1-A9F1-01D8E872138F}" srcOrd="0" destOrd="0" presId="urn:microsoft.com/office/officeart/2005/8/layout/architecture"/>
    <dgm:cxn modelId="{A8D2659D-506A-497F-8050-C20F733D89D0}" type="presParOf" srcId="{F5E23938-3AD2-47BD-94DD-5ABB8CFC683D}" destId="{7A33337A-FE63-4B76-B0BC-19A7B189FBA6}" srcOrd="1" destOrd="0" presId="urn:microsoft.com/office/officeart/2005/8/layout/architecture"/>
    <dgm:cxn modelId="{38C680F4-5D0D-438F-B158-482D9AB2848A}" type="presParOf" srcId="{0B76630F-D217-4606-AC76-2FE6BDAA8FE6}" destId="{C377AC7D-1C7E-4B7D-9740-F1E84F476B5D}" srcOrd="1" destOrd="0" presId="urn:microsoft.com/office/officeart/2005/8/layout/architecture"/>
    <dgm:cxn modelId="{7529129B-6DF9-40E1-81F3-A133F3FAF472}" type="presParOf" srcId="{0B76630F-D217-4606-AC76-2FE6BDAA8FE6}" destId="{AFF8F21C-3A06-4B89-B4E5-0C8ED24704FE}" srcOrd="2" destOrd="0" presId="urn:microsoft.com/office/officeart/2005/8/layout/architecture"/>
    <dgm:cxn modelId="{B0F4D7F7-D722-42FB-AF18-DD51CA770904}" type="presParOf" srcId="{AFF8F21C-3A06-4B89-B4E5-0C8ED24704FE}" destId="{A9F8889B-CA27-4E64-B925-8344DE475B27}" srcOrd="0" destOrd="0" presId="urn:microsoft.com/office/officeart/2005/8/layout/architecture"/>
    <dgm:cxn modelId="{09B2EF19-34CC-4E66-B586-8C6849C628A5}" type="presParOf" srcId="{AFF8F21C-3A06-4B89-B4E5-0C8ED24704FE}" destId="{AA31726D-F069-4228-AD73-6556AD71AF01}" srcOrd="1" destOrd="0" presId="urn:microsoft.com/office/officeart/2005/8/layout/architectur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6053C8-3367-48E1-AC87-8BADEA4FD951}" type="doc">
      <dgm:prSet loTypeId="urn:microsoft.com/office/officeart/2016/7/layout/LinearArrowProcessNumbered" loCatId="process" qsTypeId="urn:microsoft.com/office/officeart/2005/8/quickstyle/simple1" qsCatId="simple" csTypeId="urn:microsoft.com/office/officeart/2005/8/colors/accent1_4" csCatId="accent1" phldr="1"/>
      <dgm:spPr/>
      <dgm:t>
        <a:bodyPr/>
        <a:lstStyle/>
        <a:p>
          <a:endParaRPr lang="en-GB"/>
        </a:p>
      </dgm:t>
    </dgm:pt>
    <dgm:pt modelId="{3D867DF8-0FA9-4D29-BD5E-EB7A01A964E4}">
      <dgm:prSet custT="1"/>
      <dgm:spPr/>
      <dgm:t>
        <a:bodyPr/>
        <a:lstStyle/>
        <a:p>
          <a:pPr algn="ctr">
            <a:lnSpc>
              <a:spcPct val="150000"/>
            </a:lnSpc>
          </a:pPr>
          <a:r>
            <a:rPr lang="en-GB" sz="1200" b="1" dirty="0">
              <a:latin typeface="Aptos" panose="020B0004020202020204" pitchFamily="34" charset="0"/>
            </a:rPr>
            <a:t>Define</a:t>
          </a:r>
          <a:r>
            <a:rPr lang="en-GB" sz="1200" dirty="0">
              <a:latin typeface="Aptos" panose="020B0004020202020204" pitchFamily="34" charset="0"/>
            </a:rPr>
            <a:t> innovation in the context of health and social care and explain its importance in addressing current challenges within the NHS and UK social care systems.</a:t>
          </a:r>
        </a:p>
      </dgm:t>
    </dgm:pt>
    <dgm:pt modelId="{7251E6EE-EED1-4D17-85CE-CC9FB7103844}" type="parTrans" cxnId="{3B2323AE-FCB4-4BD9-847C-409DD8AB6664}">
      <dgm:prSet/>
      <dgm:spPr/>
      <dgm:t>
        <a:bodyPr/>
        <a:lstStyle/>
        <a:p>
          <a:pPr algn="ctr">
            <a:lnSpc>
              <a:spcPct val="150000"/>
            </a:lnSpc>
          </a:pPr>
          <a:endParaRPr lang="en-GB">
            <a:latin typeface="Aptos" panose="020B0004020202020204" pitchFamily="34" charset="0"/>
          </a:endParaRPr>
        </a:p>
      </dgm:t>
    </dgm:pt>
    <dgm:pt modelId="{6A51988E-B72B-42CD-9FA9-D54970293CBA}" type="sibTrans" cxnId="{3B2323AE-FCB4-4BD9-847C-409DD8AB6664}">
      <dgm:prSet phldrT="1" custT="1"/>
      <dgm:spPr>
        <a:solidFill>
          <a:srgbClr val="004F9D"/>
        </a:solidFill>
      </dgm:spPr>
      <dgm:t>
        <a:bodyPr anchor="ctr"/>
        <a:lstStyle/>
        <a:p>
          <a:pPr algn="ctr">
            <a:lnSpc>
              <a:spcPct val="100000"/>
            </a:lnSpc>
          </a:pPr>
          <a:r>
            <a:rPr lang="en-GB" sz="2000" b="1" dirty="0">
              <a:latin typeface="Aptos" panose="020B0004020202020204" pitchFamily="34" charset="0"/>
            </a:rPr>
            <a:t>1</a:t>
          </a:r>
        </a:p>
      </dgm:t>
    </dgm:pt>
    <dgm:pt modelId="{51C47806-DE07-4CE4-9B5E-A67226666CEA}">
      <dgm:prSet custT="1"/>
      <dgm:spPr/>
      <dgm:t>
        <a:bodyPr/>
        <a:lstStyle/>
        <a:p>
          <a:pPr algn="ctr">
            <a:lnSpc>
              <a:spcPct val="150000"/>
            </a:lnSpc>
          </a:pPr>
          <a:r>
            <a:rPr lang="en-GB" sz="1200" b="1">
              <a:latin typeface="Aptos" panose="020B0004020202020204" pitchFamily="34" charset="0"/>
            </a:rPr>
            <a:t>Identify</a:t>
          </a:r>
          <a:r>
            <a:rPr lang="en-GB" sz="1200">
              <a:latin typeface="Aptos" panose="020B0004020202020204" pitchFamily="34" charset="0"/>
            </a:rPr>
            <a:t> key examples of innovative projects or initiatives in health and social care, with a focus on how creativity was employed to overcome barriers or improve services.</a:t>
          </a:r>
        </a:p>
      </dgm:t>
    </dgm:pt>
    <dgm:pt modelId="{C8A547B1-E120-4B90-8079-0E00EAF39152}" type="parTrans" cxnId="{3C7A35DE-2BD0-4AFB-8C6B-09F24A4A4F15}">
      <dgm:prSet/>
      <dgm:spPr/>
      <dgm:t>
        <a:bodyPr/>
        <a:lstStyle/>
        <a:p>
          <a:pPr algn="ctr">
            <a:lnSpc>
              <a:spcPct val="150000"/>
            </a:lnSpc>
          </a:pPr>
          <a:endParaRPr lang="en-GB">
            <a:latin typeface="Aptos" panose="020B0004020202020204" pitchFamily="34" charset="0"/>
          </a:endParaRPr>
        </a:p>
      </dgm:t>
    </dgm:pt>
    <dgm:pt modelId="{26EBB9AE-210A-4206-BABB-A7C75221FB47}" type="sibTrans" cxnId="{3C7A35DE-2BD0-4AFB-8C6B-09F24A4A4F15}">
      <dgm:prSet phldrT="2" custT="1"/>
      <dgm:spPr>
        <a:solidFill>
          <a:srgbClr val="004F9D"/>
        </a:solidFill>
      </dgm:spPr>
      <dgm:t>
        <a:bodyPr anchor="ctr"/>
        <a:lstStyle/>
        <a:p>
          <a:pPr algn="ctr">
            <a:lnSpc>
              <a:spcPct val="100000"/>
            </a:lnSpc>
          </a:pPr>
          <a:r>
            <a:rPr lang="en-GB" sz="2000" b="1">
              <a:latin typeface="Aptos" panose="020B0004020202020204" pitchFamily="34" charset="0"/>
            </a:rPr>
            <a:t>2</a:t>
          </a:r>
        </a:p>
      </dgm:t>
    </dgm:pt>
    <dgm:pt modelId="{0A1C5A88-D91A-4227-A6CE-750E0C10A467}">
      <dgm:prSet custT="1"/>
      <dgm:spPr/>
      <dgm:t>
        <a:bodyPr/>
        <a:lstStyle/>
        <a:p>
          <a:pPr algn="ctr">
            <a:lnSpc>
              <a:spcPct val="150000"/>
            </a:lnSpc>
          </a:pPr>
          <a:r>
            <a:rPr lang="en-GB" sz="1200" b="1">
              <a:latin typeface="Aptos" panose="020B0004020202020204" pitchFamily="34" charset="0"/>
            </a:rPr>
            <a:t>Analyse</a:t>
          </a:r>
          <a:r>
            <a:rPr lang="en-GB" sz="1200">
              <a:latin typeface="Aptos" panose="020B0004020202020204" pitchFamily="34" charset="0"/>
            </a:rPr>
            <a:t> the role of creativity in driving change, particularly in terms of new technologies, care models, and service delivery improvements.</a:t>
          </a:r>
        </a:p>
      </dgm:t>
    </dgm:pt>
    <dgm:pt modelId="{C86FE58F-96A2-4C92-8806-4CD13FAEF067}" type="parTrans" cxnId="{DBAFCFE3-29D3-49C7-9CB4-9AC1280A229D}">
      <dgm:prSet/>
      <dgm:spPr/>
      <dgm:t>
        <a:bodyPr/>
        <a:lstStyle/>
        <a:p>
          <a:pPr algn="ctr">
            <a:lnSpc>
              <a:spcPct val="150000"/>
            </a:lnSpc>
          </a:pPr>
          <a:endParaRPr lang="en-GB">
            <a:latin typeface="Aptos" panose="020B0004020202020204" pitchFamily="34" charset="0"/>
          </a:endParaRPr>
        </a:p>
      </dgm:t>
    </dgm:pt>
    <dgm:pt modelId="{57BA6960-31F7-4E6F-B8EE-F97CA6AAEFA3}" type="sibTrans" cxnId="{DBAFCFE3-29D3-49C7-9CB4-9AC1280A229D}">
      <dgm:prSet phldrT="3" custT="1"/>
      <dgm:spPr>
        <a:solidFill>
          <a:srgbClr val="004F9D"/>
        </a:solidFill>
      </dgm:spPr>
      <dgm:t>
        <a:bodyPr anchor="ctr"/>
        <a:lstStyle/>
        <a:p>
          <a:pPr algn="ctr">
            <a:lnSpc>
              <a:spcPct val="100000"/>
            </a:lnSpc>
          </a:pPr>
          <a:r>
            <a:rPr lang="en-GB" sz="2000" b="1">
              <a:latin typeface="Aptos" panose="020B0004020202020204" pitchFamily="34" charset="0"/>
            </a:rPr>
            <a:t>3</a:t>
          </a:r>
        </a:p>
      </dgm:t>
    </dgm:pt>
    <dgm:pt modelId="{3211DE3C-BA04-4A55-8C46-7F2B0CC99676}">
      <dgm:prSet custT="1"/>
      <dgm:spPr/>
      <dgm:t>
        <a:bodyPr/>
        <a:lstStyle/>
        <a:p>
          <a:pPr algn="ctr">
            <a:lnSpc>
              <a:spcPct val="150000"/>
            </a:lnSpc>
          </a:pPr>
          <a:r>
            <a:rPr lang="en-GB" sz="1200" b="1">
              <a:latin typeface="Aptos" panose="020B0004020202020204" pitchFamily="34" charset="0"/>
            </a:rPr>
            <a:t>Evaluate</a:t>
          </a:r>
          <a:r>
            <a:rPr lang="en-GB" sz="1200">
              <a:latin typeface="Aptos" panose="020B0004020202020204" pitchFamily="34" charset="0"/>
            </a:rPr>
            <a:t> the impact of specific innovations on patient and service user outcomes, as well as their broader effects on healthcare systems.</a:t>
          </a:r>
        </a:p>
      </dgm:t>
    </dgm:pt>
    <dgm:pt modelId="{D5B71367-1EA4-4A12-BCA9-4ADF594C7D4D}" type="parTrans" cxnId="{D9440B8C-A0A7-4DD9-9DDD-63A351BE0E24}">
      <dgm:prSet/>
      <dgm:spPr/>
      <dgm:t>
        <a:bodyPr/>
        <a:lstStyle/>
        <a:p>
          <a:pPr algn="ctr">
            <a:lnSpc>
              <a:spcPct val="150000"/>
            </a:lnSpc>
          </a:pPr>
          <a:endParaRPr lang="en-GB">
            <a:latin typeface="Aptos" panose="020B0004020202020204" pitchFamily="34" charset="0"/>
          </a:endParaRPr>
        </a:p>
      </dgm:t>
    </dgm:pt>
    <dgm:pt modelId="{652CD0B4-A972-4242-811E-F288CE6E4F4D}" type="sibTrans" cxnId="{D9440B8C-A0A7-4DD9-9DDD-63A351BE0E24}">
      <dgm:prSet phldrT="4" custT="1"/>
      <dgm:spPr>
        <a:solidFill>
          <a:srgbClr val="004F9D"/>
        </a:solidFill>
      </dgm:spPr>
      <dgm:t>
        <a:bodyPr anchor="ctr"/>
        <a:lstStyle/>
        <a:p>
          <a:pPr algn="ctr">
            <a:lnSpc>
              <a:spcPct val="100000"/>
            </a:lnSpc>
          </a:pPr>
          <a:r>
            <a:rPr lang="en-GB" sz="2000" b="1">
              <a:latin typeface="Aptos" panose="020B0004020202020204" pitchFamily="34" charset="0"/>
            </a:rPr>
            <a:t>4</a:t>
          </a:r>
        </a:p>
      </dgm:t>
    </dgm:pt>
    <dgm:pt modelId="{BE84388C-1760-47ED-945B-B60A3AD89DA9}">
      <dgm:prSet custT="1"/>
      <dgm:spPr/>
      <dgm:t>
        <a:bodyPr/>
        <a:lstStyle/>
        <a:p>
          <a:pPr algn="ctr">
            <a:lnSpc>
              <a:spcPct val="150000"/>
            </a:lnSpc>
          </a:pPr>
          <a:r>
            <a:rPr lang="en-GB" sz="1200" b="1" dirty="0">
              <a:latin typeface="Aptos" panose="020B0004020202020204" pitchFamily="34" charset="0"/>
            </a:rPr>
            <a:t>Apply</a:t>
          </a:r>
          <a:r>
            <a:rPr lang="en-GB" sz="1200" dirty="0">
              <a:latin typeface="Aptos" panose="020B0004020202020204" pitchFamily="34" charset="0"/>
            </a:rPr>
            <a:t> their knowledge to write a concise case study analysis, focusing on how an innovative initiative within the NHS or UK social care used creativity to drive change and create value for patients or service users.</a:t>
          </a:r>
        </a:p>
      </dgm:t>
    </dgm:pt>
    <dgm:pt modelId="{CAD2D1E5-52A4-4C62-A9E3-D5A5C28CF379}" type="parTrans" cxnId="{6745AF07-D384-4ACB-8F14-48727B888350}">
      <dgm:prSet/>
      <dgm:spPr/>
      <dgm:t>
        <a:bodyPr/>
        <a:lstStyle/>
        <a:p>
          <a:pPr algn="ctr">
            <a:lnSpc>
              <a:spcPct val="150000"/>
            </a:lnSpc>
          </a:pPr>
          <a:endParaRPr lang="en-GB">
            <a:latin typeface="Aptos" panose="020B0004020202020204" pitchFamily="34" charset="0"/>
          </a:endParaRPr>
        </a:p>
      </dgm:t>
    </dgm:pt>
    <dgm:pt modelId="{9ECB58AF-69FD-4D0C-AB8B-EE432F0D84F0}" type="sibTrans" cxnId="{6745AF07-D384-4ACB-8F14-48727B888350}">
      <dgm:prSet phldrT="5" custT="1"/>
      <dgm:spPr>
        <a:solidFill>
          <a:srgbClr val="004F9D"/>
        </a:solidFill>
      </dgm:spPr>
      <dgm:t>
        <a:bodyPr anchor="ctr"/>
        <a:lstStyle/>
        <a:p>
          <a:pPr algn="ctr">
            <a:lnSpc>
              <a:spcPct val="100000"/>
            </a:lnSpc>
          </a:pPr>
          <a:r>
            <a:rPr lang="en-GB" sz="2000" b="1">
              <a:latin typeface="Aptos" panose="020B0004020202020204" pitchFamily="34" charset="0"/>
            </a:rPr>
            <a:t>5</a:t>
          </a:r>
        </a:p>
      </dgm:t>
    </dgm:pt>
    <dgm:pt modelId="{766878C8-0965-4AB1-A038-3B3245599588}" type="pres">
      <dgm:prSet presAssocID="{B56053C8-3367-48E1-AC87-8BADEA4FD951}" presName="linearFlow" presStyleCnt="0">
        <dgm:presLayoutVars>
          <dgm:dir/>
          <dgm:animLvl val="lvl"/>
          <dgm:resizeHandles val="exact"/>
        </dgm:presLayoutVars>
      </dgm:prSet>
      <dgm:spPr/>
    </dgm:pt>
    <dgm:pt modelId="{4196BBEF-2C21-4132-B859-E556A5BBB242}" type="pres">
      <dgm:prSet presAssocID="{3D867DF8-0FA9-4D29-BD5E-EB7A01A964E4}" presName="compositeNode" presStyleCnt="0"/>
      <dgm:spPr/>
    </dgm:pt>
    <dgm:pt modelId="{455C49DB-856F-4681-BCF2-956F093E0BE6}" type="pres">
      <dgm:prSet presAssocID="{3D867DF8-0FA9-4D29-BD5E-EB7A01A964E4}" presName="parTx" presStyleLbl="node1" presStyleIdx="0" presStyleCnt="0">
        <dgm:presLayoutVars>
          <dgm:chMax val="0"/>
          <dgm:chPref val="0"/>
          <dgm:bulletEnabled val="1"/>
        </dgm:presLayoutVars>
      </dgm:prSet>
      <dgm:spPr/>
    </dgm:pt>
    <dgm:pt modelId="{A04359CF-165E-4DB6-94C8-76866DCD0134}" type="pres">
      <dgm:prSet presAssocID="{3D867DF8-0FA9-4D29-BD5E-EB7A01A964E4}" presName="parSh" presStyleCnt="0"/>
      <dgm:spPr/>
    </dgm:pt>
    <dgm:pt modelId="{D1A1DDD0-A7C4-4C2F-A97A-04B464382627}" type="pres">
      <dgm:prSet presAssocID="{3D867DF8-0FA9-4D29-BD5E-EB7A01A964E4}" presName="lineNode" presStyleLbl="alignAccFollowNode1" presStyleIdx="0" presStyleCnt="15"/>
      <dgm:spPr/>
    </dgm:pt>
    <dgm:pt modelId="{EC66761A-3A35-4168-98E9-8C301A691A75}" type="pres">
      <dgm:prSet presAssocID="{3D867DF8-0FA9-4D29-BD5E-EB7A01A964E4}" presName="lineArrowNode" presStyleLbl="alignAccFollowNode1" presStyleIdx="1" presStyleCnt="15"/>
      <dgm:spPr/>
    </dgm:pt>
    <dgm:pt modelId="{D40301DB-8D02-4281-8CA9-9E45A2A2144F}" type="pres">
      <dgm:prSet presAssocID="{6A51988E-B72B-42CD-9FA9-D54970293CBA}" presName="sibTransNodeCircle" presStyleLbl="alignNode1" presStyleIdx="0" presStyleCnt="5">
        <dgm:presLayoutVars>
          <dgm:chMax val="0"/>
          <dgm:bulletEnabled/>
        </dgm:presLayoutVars>
      </dgm:prSet>
      <dgm:spPr/>
    </dgm:pt>
    <dgm:pt modelId="{D45F1403-744C-47F1-BB27-553DC6467752}" type="pres">
      <dgm:prSet presAssocID="{6A51988E-B72B-42CD-9FA9-D54970293CBA}" presName="spacerBetweenCircleAndCallout" presStyleCnt="0">
        <dgm:presLayoutVars/>
      </dgm:prSet>
      <dgm:spPr/>
    </dgm:pt>
    <dgm:pt modelId="{A763DF72-6423-4A61-B2CD-B5E3CA003DD3}" type="pres">
      <dgm:prSet presAssocID="{3D867DF8-0FA9-4D29-BD5E-EB7A01A964E4}" presName="nodeText" presStyleLbl="alignAccFollowNode1" presStyleIdx="2" presStyleCnt="15" custScaleX="110000" custScaleY="100000">
        <dgm:presLayoutVars>
          <dgm:bulletEnabled val="1"/>
        </dgm:presLayoutVars>
      </dgm:prSet>
      <dgm:spPr/>
    </dgm:pt>
    <dgm:pt modelId="{2FADE3FC-1DE7-4CB3-B2B5-85A5BD4BB296}" type="pres">
      <dgm:prSet presAssocID="{6A51988E-B72B-42CD-9FA9-D54970293CBA}" presName="sibTransComposite" presStyleCnt="0"/>
      <dgm:spPr/>
    </dgm:pt>
    <dgm:pt modelId="{62177E23-5C2D-41DA-885C-A28B068623C1}" type="pres">
      <dgm:prSet presAssocID="{51C47806-DE07-4CE4-9B5E-A67226666CEA}" presName="compositeNode" presStyleCnt="0"/>
      <dgm:spPr/>
    </dgm:pt>
    <dgm:pt modelId="{B01AD4C5-6A44-4EA6-AAF2-68944D7FC132}" type="pres">
      <dgm:prSet presAssocID="{51C47806-DE07-4CE4-9B5E-A67226666CEA}" presName="parTx" presStyleLbl="node1" presStyleIdx="0" presStyleCnt="0">
        <dgm:presLayoutVars>
          <dgm:chMax val="0"/>
          <dgm:chPref val="0"/>
          <dgm:bulletEnabled val="1"/>
        </dgm:presLayoutVars>
      </dgm:prSet>
      <dgm:spPr/>
    </dgm:pt>
    <dgm:pt modelId="{2134D851-4EE7-482E-9D79-0AFECF8DB0C7}" type="pres">
      <dgm:prSet presAssocID="{51C47806-DE07-4CE4-9B5E-A67226666CEA}" presName="parSh" presStyleCnt="0"/>
      <dgm:spPr/>
    </dgm:pt>
    <dgm:pt modelId="{CCB6FDCD-7C4B-4BEC-9373-FBBA8AB9F3E0}" type="pres">
      <dgm:prSet presAssocID="{51C47806-DE07-4CE4-9B5E-A67226666CEA}" presName="lineNode" presStyleLbl="alignAccFollowNode1" presStyleIdx="3" presStyleCnt="15"/>
      <dgm:spPr/>
    </dgm:pt>
    <dgm:pt modelId="{5AF7E332-31A9-4740-9D44-57912E5AF3D3}" type="pres">
      <dgm:prSet presAssocID="{51C47806-DE07-4CE4-9B5E-A67226666CEA}" presName="lineArrowNode" presStyleLbl="alignAccFollowNode1" presStyleIdx="4" presStyleCnt="15"/>
      <dgm:spPr/>
    </dgm:pt>
    <dgm:pt modelId="{927B2B4D-2057-4237-9F90-7A6BEA2AE640}" type="pres">
      <dgm:prSet presAssocID="{26EBB9AE-210A-4206-BABB-A7C75221FB47}" presName="sibTransNodeCircle" presStyleLbl="alignNode1" presStyleIdx="1" presStyleCnt="5">
        <dgm:presLayoutVars>
          <dgm:chMax val="0"/>
          <dgm:bulletEnabled/>
        </dgm:presLayoutVars>
      </dgm:prSet>
      <dgm:spPr/>
    </dgm:pt>
    <dgm:pt modelId="{271B25AA-2D3F-4014-A3EA-577FC333A9FB}" type="pres">
      <dgm:prSet presAssocID="{26EBB9AE-210A-4206-BABB-A7C75221FB47}" presName="spacerBetweenCircleAndCallout" presStyleCnt="0">
        <dgm:presLayoutVars/>
      </dgm:prSet>
      <dgm:spPr/>
    </dgm:pt>
    <dgm:pt modelId="{9594C720-72BC-4252-8471-88C27543B7EE}" type="pres">
      <dgm:prSet presAssocID="{51C47806-DE07-4CE4-9B5E-A67226666CEA}" presName="nodeText" presStyleLbl="alignAccFollowNode1" presStyleIdx="5" presStyleCnt="15" custScaleX="110000" custScaleY="100000">
        <dgm:presLayoutVars>
          <dgm:bulletEnabled val="1"/>
        </dgm:presLayoutVars>
      </dgm:prSet>
      <dgm:spPr/>
    </dgm:pt>
    <dgm:pt modelId="{E900ECDC-D9DA-4C6A-A507-B47BAAD4680C}" type="pres">
      <dgm:prSet presAssocID="{26EBB9AE-210A-4206-BABB-A7C75221FB47}" presName="sibTransComposite" presStyleCnt="0"/>
      <dgm:spPr/>
    </dgm:pt>
    <dgm:pt modelId="{85CF35AF-22CE-4AB4-B9B2-1A8D034DB575}" type="pres">
      <dgm:prSet presAssocID="{0A1C5A88-D91A-4227-A6CE-750E0C10A467}" presName="compositeNode" presStyleCnt="0"/>
      <dgm:spPr/>
    </dgm:pt>
    <dgm:pt modelId="{BE34B36A-E375-4A59-9776-BC8389951B4B}" type="pres">
      <dgm:prSet presAssocID="{0A1C5A88-D91A-4227-A6CE-750E0C10A467}" presName="parTx" presStyleLbl="node1" presStyleIdx="0" presStyleCnt="0">
        <dgm:presLayoutVars>
          <dgm:chMax val="0"/>
          <dgm:chPref val="0"/>
          <dgm:bulletEnabled val="1"/>
        </dgm:presLayoutVars>
      </dgm:prSet>
      <dgm:spPr/>
    </dgm:pt>
    <dgm:pt modelId="{1A3254CB-E962-40A7-A7E0-C4851ED9DCE1}" type="pres">
      <dgm:prSet presAssocID="{0A1C5A88-D91A-4227-A6CE-750E0C10A467}" presName="parSh" presStyleCnt="0"/>
      <dgm:spPr/>
    </dgm:pt>
    <dgm:pt modelId="{AA813B6F-12A1-4ED6-857D-9269C69D7CDE}" type="pres">
      <dgm:prSet presAssocID="{0A1C5A88-D91A-4227-A6CE-750E0C10A467}" presName="lineNode" presStyleLbl="alignAccFollowNode1" presStyleIdx="6" presStyleCnt="15"/>
      <dgm:spPr/>
    </dgm:pt>
    <dgm:pt modelId="{FB46590A-7E03-41A8-8F31-27568A6A87B4}" type="pres">
      <dgm:prSet presAssocID="{0A1C5A88-D91A-4227-A6CE-750E0C10A467}" presName="lineArrowNode" presStyleLbl="alignAccFollowNode1" presStyleIdx="7" presStyleCnt="15"/>
      <dgm:spPr/>
    </dgm:pt>
    <dgm:pt modelId="{25D52751-7E32-4C93-B23A-657264BD25D9}" type="pres">
      <dgm:prSet presAssocID="{57BA6960-31F7-4E6F-B8EE-F97CA6AAEFA3}" presName="sibTransNodeCircle" presStyleLbl="alignNode1" presStyleIdx="2" presStyleCnt="5">
        <dgm:presLayoutVars>
          <dgm:chMax val="0"/>
          <dgm:bulletEnabled/>
        </dgm:presLayoutVars>
      </dgm:prSet>
      <dgm:spPr/>
    </dgm:pt>
    <dgm:pt modelId="{83BA295C-7DA4-4AE4-8E37-E9BAD870BF11}" type="pres">
      <dgm:prSet presAssocID="{57BA6960-31F7-4E6F-B8EE-F97CA6AAEFA3}" presName="spacerBetweenCircleAndCallout" presStyleCnt="0">
        <dgm:presLayoutVars/>
      </dgm:prSet>
      <dgm:spPr/>
    </dgm:pt>
    <dgm:pt modelId="{DBBF3F8C-FD54-4341-9F6E-F461B1AB9C11}" type="pres">
      <dgm:prSet presAssocID="{0A1C5A88-D91A-4227-A6CE-750E0C10A467}" presName="nodeText" presStyleLbl="alignAccFollowNode1" presStyleIdx="8" presStyleCnt="15" custScaleX="110000" custScaleY="100000">
        <dgm:presLayoutVars>
          <dgm:bulletEnabled val="1"/>
        </dgm:presLayoutVars>
      </dgm:prSet>
      <dgm:spPr/>
    </dgm:pt>
    <dgm:pt modelId="{A6CF2716-1311-4D3E-A6F2-9A6BE1787C4B}" type="pres">
      <dgm:prSet presAssocID="{57BA6960-31F7-4E6F-B8EE-F97CA6AAEFA3}" presName="sibTransComposite" presStyleCnt="0"/>
      <dgm:spPr/>
    </dgm:pt>
    <dgm:pt modelId="{1F12FF6E-9031-4EB8-9D63-5313D6191197}" type="pres">
      <dgm:prSet presAssocID="{3211DE3C-BA04-4A55-8C46-7F2B0CC99676}" presName="compositeNode" presStyleCnt="0"/>
      <dgm:spPr/>
    </dgm:pt>
    <dgm:pt modelId="{6318D5FB-1ABF-4F43-A840-D0E58F76B1C5}" type="pres">
      <dgm:prSet presAssocID="{3211DE3C-BA04-4A55-8C46-7F2B0CC99676}" presName="parTx" presStyleLbl="node1" presStyleIdx="0" presStyleCnt="0">
        <dgm:presLayoutVars>
          <dgm:chMax val="0"/>
          <dgm:chPref val="0"/>
          <dgm:bulletEnabled val="1"/>
        </dgm:presLayoutVars>
      </dgm:prSet>
      <dgm:spPr/>
    </dgm:pt>
    <dgm:pt modelId="{818163F6-DC4A-4642-8783-026DB47736A0}" type="pres">
      <dgm:prSet presAssocID="{3211DE3C-BA04-4A55-8C46-7F2B0CC99676}" presName="parSh" presStyleCnt="0"/>
      <dgm:spPr/>
    </dgm:pt>
    <dgm:pt modelId="{C3DE1356-4386-40F3-8D74-C99083C8FF65}" type="pres">
      <dgm:prSet presAssocID="{3211DE3C-BA04-4A55-8C46-7F2B0CC99676}" presName="lineNode" presStyleLbl="alignAccFollowNode1" presStyleIdx="9" presStyleCnt="15"/>
      <dgm:spPr/>
    </dgm:pt>
    <dgm:pt modelId="{23DC935E-98C6-44B2-930B-2DFB61C890B9}" type="pres">
      <dgm:prSet presAssocID="{3211DE3C-BA04-4A55-8C46-7F2B0CC99676}" presName="lineArrowNode" presStyleLbl="alignAccFollowNode1" presStyleIdx="10" presStyleCnt="15"/>
      <dgm:spPr/>
    </dgm:pt>
    <dgm:pt modelId="{5940831D-2054-42A3-9EC4-9BD0F1F9C30A}" type="pres">
      <dgm:prSet presAssocID="{652CD0B4-A972-4242-811E-F288CE6E4F4D}" presName="sibTransNodeCircle" presStyleLbl="alignNode1" presStyleIdx="3" presStyleCnt="5">
        <dgm:presLayoutVars>
          <dgm:chMax val="0"/>
          <dgm:bulletEnabled/>
        </dgm:presLayoutVars>
      </dgm:prSet>
      <dgm:spPr/>
    </dgm:pt>
    <dgm:pt modelId="{329C5C96-B069-46E4-A417-4844662CF4DF}" type="pres">
      <dgm:prSet presAssocID="{652CD0B4-A972-4242-811E-F288CE6E4F4D}" presName="spacerBetweenCircleAndCallout" presStyleCnt="0">
        <dgm:presLayoutVars/>
      </dgm:prSet>
      <dgm:spPr/>
    </dgm:pt>
    <dgm:pt modelId="{28CBFCA1-54BA-40D1-8BD0-1F297FFA2D4F}" type="pres">
      <dgm:prSet presAssocID="{3211DE3C-BA04-4A55-8C46-7F2B0CC99676}" presName="nodeText" presStyleLbl="alignAccFollowNode1" presStyleIdx="11" presStyleCnt="15" custScaleX="110000" custScaleY="100000">
        <dgm:presLayoutVars>
          <dgm:bulletEnabled val="1"/>
        </dgm:presLayoutVars>
      </dgm:prSet>
      <dgm:spPr/>
    </dgm:pt>
    <dgm:pt modelId="{F9C51B8A-3EB4-49D3-8E55-A89C9A136BCA}" type="pres">
      <dgm:prSet presAssocID="{652CD0B4-A972-4242-811E-F288CE6E4F4D}" presName="sibTransComposite" presStyleCnt="0"/>
      <dgm:spPr/>
    </dgm:pt>
    <dgm:pt modelId="{C79936EE-A332-40CE-9F44-47D57EC5E39F}" type="pres">
      <dgm:prSet presAssocID="{BE84388C-1760-47ED-945B-B60A3AD89DA9}" presName="compositeNode" presStyleCnt="0"/>
      <dgm:spPr/>
    </dgm:pt>
    <dgm:pt modelId="{5DBD8796-57E6-4A2C-B672-9D14FFC0A96E}" type="pres">
      <dgm:prSet presAssocID="{BE84388C-1760-47ED-945B-B60A3AD89DA9}" presName="parTx" presStyleLbl="node1" presStyleIdx="0" presStyleCnt="0">
        <dgm:presLayoutVars>
          <dgm:chMax val="0"/>
          <dgm:chPref val="0"/>
          <dgm:bulletEnabled val="1"/>
        </dgm:presLayoutVars>
      </dgm:prSet>
      <dgm:spPr/>
    </dgm:pt>
    <dgm:pt modelId="{C7FE1874-ABFC-4169-A9C5-15C469B12F93}" type="pres">
      <dgm:prSet presAssocID="{BE84388C-1760-47ED-945B-B60A3AD89DA9}" presName="parSh" presStyleCnt="0"/>
      <dgm:spPr/>
    </dgm:pt>
    <dgm:pt modelId="{D679F6C9-9ED6-4E5E-9219-DFB719F9E0BE}" type="pres">
      <dgm:prSet presAssocID="{BE84388C-1760-47ED-945B-B60A3AD89DA9}" presName="lineNode" presStyleLbl="alignAccFollowNode1" presStyleIdx="12" presStyleCnt="15"/>
      <dgm:spPr/>
    </dgm:pt>
    <dgm:pt modelId="{10AAF561-59C0-44E9-A5AD-7F98AA07C583}" type="pres">
      <dgm:prSet presAssocID="{BE84388C-1760-47ED-945B-B60A3AD89DA9}" presName="lineArrowNode" presStyleLbl="alignAccFollowNode1" presStyleIdx="13" presStyleCnt="15"/>
      <dgm:spPr/>
    </dgm:pt>
    <dgm:pt modelId="{59343BAF-08AA-4F03-9DB5-DE9421653D82}" type="pres">
      <dgm:prSet presAssocID="{9ECB58AF-69FD-4D0C-AB8B-EE432F0D84F0}" presName="sibTransNodeCircle" presStyleLbl="alignNode1" presStyleIdx="4" presStyleCnt="5">
        <dgm:presLayoutVars>
          <dgm:chMax val="0"/>
          <dgm:bulletEnabled/>
        </dgm:presLayoutVars>
      </dgm:prSet>
      <dgm:spPr/>
    </dgm:pt>
    <dgm:pt modelId="{12C4BFC1-A545-4290-B219-DA725A47A8F7}" type="pres">
      <dgm:prSet presAssocID="{9ECB58AF-69FD-4D0C-AB8B-EE432F0D84F0}" presName="spacerBetweenCircleAndCallout" presStyleCnt="0">
        <dgm:presLayoutVars/>
      </dgm:prSet>
      <dgm:spPr/>
    </dgm:pt>
    <dgm:pt modelId="{9A5B64CB-4076-40F7-A791-0D107933A94E}" type="pres">
      <dgm:prSet presAssocID="{BE84388C-1760-47ED-945B-B60A3AD89DA9}" presName="nodeText" presStyleLbl="alignAccFollowNode1" presStyleIdx="14" presStyleCnt="15" custScaleX="110000" custScaleY="110000">
        <dgm:presLayoutVars>
          <dgm:bulletEnabled val="1"/>
        </dgm:presLayoutVars>
      </dgm:prSet>
      <dgm:spPr/>
    </dgm:pt>
  </dgm:ptLst>
  <dgm:cxnLst>
    <dgm:cxn modelId="{6745AF07-D384-4ACB-8F14-48727B888350}" srcId="{B56053C8-3367-48E1-AC87-8BADEA4FD951}" destId="{BE84388C-1760-47ED-945B-B60A3AD89DA9}" srcOrd="4" destOrd="0" parTransId="{CAD2D1E5-52A4-4C62-A9E3-D5A5C28CF379}" sibTransId="{9ECB58AF-69FD-4D0C-AB8B-EE432F0D84F0}"/>
    <dgm:cxn modelId="{153DC82D-9675-45DD-B1D1-8CB1C2FE4596}" type="presOf" srcId="{9ECB58AF-69FD-4D0C-AB8B-EE432F0D84F0}" destId="{59343BAF-08AA-4F03-9DB5-DE9421653D82}" srcOrd="0" destOrd="0" presId="urn:microsoft.com/office/officeart/2016/7/layout/LinearArrowProcessNumbered"/>
    <dgm:cxn modelId="{0FBBB132-3A46-4E14-8DD1-FC653FD7E5F9}" type="presOf" srcId="{3D867DF8-0FA9-4D29-BD5E-EB7A01A964E4}" destId="{A763DF72-6423-4A61-B2CD-B5E3CA003DD3}" srcOrd="0" destOrd="0" presId="urn:microsoft.com/office/officeart/2016/7/layout/LinearArrowProcessNumbered"/>
    <dgm:cxn modelId="{926B6361-3B65-4056-9658-EE0A7C6DC860}" type="presOf" srcId="{652CD0B4-A972-4242-811E-F288CE6E4F4D}" destId="{5940831D-2054-42A3-9EC4-9BD0F1F9C30A}" srcOrd="0" destOrd="0" presId="urn:microsoft.com/office/officeart/2016/7/layout/LinearArrowProcessNumbered"/>
    <dgm:cxn modelId="{1CA06C7B-B1AA-4DE6-9D93-841F2A5ED9F0}" type="presOf" srcId="{3211DE3C-BA04-4A55-8C46-7F2B0CC99676}" destId="{28CBFCA1-54BA-40D1-8BD0-1F297FFA2D4F}" srcOrd="0" destOrd="0" presId="urn:microsoft.com/office/officeart/2016/7/layout/LinearArrowProcessNumbered"/>
    <dgm:cxn modelId="{D9440B8C-A0A7-4DD9-9DDD-63A351BE0E24}" srcId="{B56053C8-3367-48E1-AC87-8BADEA4FD951}" destId="{3211DE3C-BA04-4A55-8C46-7F2B0CC99676}" srcOrd="3" destOrd="0" parTransId="{D5B71367-1EA4-4A12-BCA9-4ADF594C7D4D}" sibTransId="{652CD0B4-A972-4242-811E-F288CE6E4F4D}"/>
    <dgm:cxn modelId="{8A461194-BA6A-4C8D-B6C7-D98B5BFF9EEE}" type="presOf" srcId="{B56053C8-3367-48E1-AC87-8BADEA4FD951}" destId="{766878C8-0965-4AB1-A038-3B3245599588}" srcOrd="0" destOrd="0" presId="urn:microsoft.com/office/officeart/2016/7/layout/LinearArrowProcessNumbered"/>
    <dgm:cxn modelId="{D9E9FE9F-1BF1-4752-AC52-860DFCA4FF4C}" type="presOf" srcId="{51C47806-DE07-4CE4-9B5E-A67226666CEA}" destId="{9594C720-72BC-4252-8471-88C27543B7EE}" srcOrd="0" destOrd="0" presId="urn:microsoft.com/office/officeart/2016/7/layout/LinearArrowProcessNumbered"/>
    <dgm:cxn modelId="{7BACABAC-7047-4EE8-A4B3-28FBB6905265}" type="presOf" srcId="{26EBB9AE-210A-4206-BABB-A7C75221FB47}" destId="{927B2B4D-2057-4237-9F90-7A6BEA2AE640}" srcOrd="0" destOrd="0" presId="urn:microsoft.com/office/officeart/2016/7/layout/LinearArrowProcessNumbered"/>
    <dgm:cxn modelId="{3B2323AE-FCB4-4BD9-847C-409DD8AB6664}" srcId="{B56053C8-3367-48E1-AC87-8BADEA4FD951}" destId="{3D867DF8-0FA9-4D29-BD5E-EB7A01A964E4}" srcOrd="0" destOrd="0" parTransId="{7251E6EE-EED1-4D17-85CE-CC9FB7103844}" sibTransId="{6A51988E-B72B-42CD-9FA9-D54970293CBA}"/>
    <dgm:cxn modelId="{3C7A35DE-2BD0-4AFB-8C6B-09F24A4A4F15}" srcId="{B56053C8-3367-48E1-AC87-8BADEA4FD951}" destId="{51C47806-DE07-4CE4-9B5E-A67226666CEA}" srcOrd="1" destOrd="0" parTransId="{C8A547B1-E120-4B90-8079-0E00EAF39152}" sibTransId="{26EBB9AE-210A-4206-BABB-A7C75221FB47}"/>
    <dgm:cxn modelId="{628FC7E0-1BEC-412F-B1E7-6D9190093B69}" type="presOf" srcId="{BE84388C-1760-47ED-945B-B60A3AD89DA9}" destId="{9A5B64CB-4076-40F7-A791-0D107933A94E}" srcOrd="0" destOrd="0" presId="urn:microsoft.com/office/officeart/2016/7/layout/LinearArrowProcessNumbered"/>
    <dgm:cxn modelId="{AC250DE2-CCAF-4BAF-9ADC-58423DC45BB9}" type="presOf" srcId="{57BA6960-31F7-4E6F-B8EE-F97CA6AAEFA3}" destId="{25D52751-7E32-4C93-B23A-657264BD25D9}" srcOrd="0" destOrd="0" presId="urn:microsoft.com/office/officeart/2016/7/layout/LinearArrowProcessNumbered"/>
    <dgm:cxn modelId="{DBAFCFE3-29D3-49C7-9CB4-9AC1280A229D}" srcId="{B56053C8-3367-48E1-AC87-8BADEA4FD951}" destId="{0A1C5A88-D91A-4227-A6CE-750E0C10A467}" srcOrd="2" destOrd="0" parTransId="{C86FE58F-96A2-4C92-8806-4CD13FAEF067}" sibTransId="{57BA6960-31F7-4E6F-B8EE-F97CA6AAEFA3}"/>
    <dgm:cxn modelId="{689F26E9-FF08-420F-8643-B776886F7396}" type="presOf" srcId="{6A51988E-B72B-42CD-9FA9-D54970293CBA}" destId="{D40301DB-8D02-4281-8CA9-9E45A2A2144F}" srcOrd="0" destOrd="0" presId="urn:microsoft.com/office/officeart/2016/7/layout/LinearArrowProcessNumbered"/>
    <dgm:cxn modelId="{992383FF-994B-41D6-9B53-ACFF5F676E47}" type="presOf" srcId="{0A1C5A88-D91A-4227-A6CE-750E0C10A467}" destId="{DBBF3F8C-FD54-4341-9F6E-F461B1AB9C11}" srcOrd="0" destOrd="0" presId="urn:microsoft.com/office/officeart/2016/7/layout/LinearArrowProcessNumbered"/>
    <dgm:cxn modelId="{02FAF5FA-BC26-4FA2-9587-550CE50E31F5}" type="presParOf" srcId="{766878C8-0965-4AB1-A038-3B3245599588}" destId="{4196BBEF-2C21-4132-B859-E556A5BBB242}" srcOrd="0" destOrd="0" presId="urn:microsoft.com/office/officeart/2016/7/layout/LinearArrowProcessNumbered"/>
    <dgm:cxn modelId="{C5C0849A-A60C-4B79-97B6-23E9F14B5A3E}" type="presParOf" srcId="{4196BBEF-2C21-4132-B859-E556A5BBB242}" destId="{455C49DB-856F-4681-BCF2-956F093E0BE6}" srcOrd="0" destOrd="0" presId="urn:microsoft.com/office/officeart/2016/7/layout/LinearArrowProcessNumbered"/>
    <dgm:cxn modelId="{86C006B8-68A9-4000-B930-14A235647176}" type="presParOf" srcId="{4196BBEF-2C21-4132-B859-E556A5BBB242}" destId="{A04359CF-165E-4DB6-94C8-76866DCD0134}" srcOrd="1" destOrd="0" presId="urn:microsoft.com/office/officeart/2016/7/layout/LinearArrowProcessNumbered"/>
    <dgm:cxn modelId="{CAA4C1F2-D50D-4C7F-909A-D6BAEB874E85}" type="presParOf" srcId="{A04359CF-165E-4DB6-94C8-76866DCD0134}" destId="{D1A1DDD0-A7C4-4C2F-A97A-04B464382627}" srcOrd="0" destOrd="0" presId="urn:microsoft.com/office/officeart/2016/7/layout/LinearArrowProcessNumbered"/>
    <dgm:cxn modelId="{630624D6-C1A9-4BAA-8E79-0DBADA72A0B7}" type="presParOf" srcId="{A04359CF-165E-4DB6-94C8-76866DCD0134}" destId="{EC66761A-3A35-4168-98E9-8C301A691A75}" srcOrd="1" destOrd="0" presId="urn:microsoft.com/office/officeart/2016/7/layout/LinearArrowProcessNumbered"/>
    <dgm:cxn modelId="{6239BF67-7253-4745-9445-58D21CA3F24C}" type="presParOf" srcId="{A04359CF-165E-4DB6-94C8-76866DCD0134}" destId="{D40301DB-8D02-4281-8CA9-9E45A2A2144F}" srcOrd="2" destOrd="0" presId="urn:microsoft.com/office/officeart/2016/7/layout/LinearArrowProcessNumbered"/>
    <dgm:cxn modelId="{4C765E52-4561-4723-8F45-F524474F53AB}" type="presParOf" srcId="{A04359CF-165E-4DB6-94C8-76866DCD0134}" destId="{D45F1403-744C-47F1-BB27-553DC6467752}" srcOrd="3" destOrd="0" presId="urn:microsoft.com/office/officeart/2016/7/layout/LinearArrowProcessNumbered"/>
    <dgm:cxn modelId="{C9EA8633-9DE1-43DD-A97F-6B0565145C9F}" type="presParOf" srcId="{4196BBEF-2C21-4132-B859-E556A5BBB242}" destId="{A763DF72-6423-4A61-B2CD-B5E3CA003DD3}" srcOrd="2" destOrd="0" presId="urn:microsoft.com/office/officeart/2016/7/layout/LinearArrowProcessNumbered"/>
    <dgm:cxn modelId="{770A2FC5-4B05-402E-AE26-9680FEFE522C}" type="presParOf" srcId="{766878C8-0965-4AB1-A038-3B3245599588}" destId="{2FADE3FC-1DE7-4CB3-B2B5-85A5BD4BB296}" srcOrd="1" destOrd="0" presId="urn:microsoft.com/office/officeart/2016/7/layout/LinearArrowProcessNumbered"/>
    <dgm:cxn modelId="{BF501271-92E5-4FB1-BAD8-66BDDA39F6E1}" type="presParOf" srcId="{766878C8-0965-4AB1-A038-3B3245599588}" destId="{62177E23-5C2D-41DA-885C-A28B068623C1}" srcOrd="2" destOrd="0" presId="urn:microsoft.com/office/officeart/2016/7/layout/LinearArrowProcessNumbered"/>
    <dgm:cxn modelId="{103EAB0E-7377-4BC7-BFBE-E959CFC4FBEA}" type="presParOf" srcId="{62177E23-5C2D-41DA-885C-A28B068623C1}" destId="{B01AD4C5-6A44-4EA6-AAF2-68944D7FC132}" srcOrd="0" destOrd="0" presId="urn:microsoft.com/office/officeart/2016/7/layout/LinearArrowProcessNumbered"/>
    <dgm:cxn modelId="{07C8FCAB-DF40-4468-9060-9B22242BCDFB}" type="presParOf" srcId="{62177E23-5C2D-41DA-885C-A28B068623C1}" destId="{2134D851-4EE7-482E-9D79-0AFECF8DB0C7}" srcOrd="1" destOrd="0" presId="urn:microsoft.com/office/officeart/2016/7/layout/LinearArrowProcessNumbered"/>
    <dgm:cxn modelId="{4C785CD7-AF52-4810-9145-C9F11543DDDE}" type="presParOf" srcId="{2134D851-4EE7-482E-9D79-0AFECF8DB0C7}" destId="{CCB6FDCD-7C4B-4BEC-9373-FBBA8AB9F3E0}" srcOrd="0" destOrd="0" presId="urn:microsoft.com/office/officeart/2016/7/layout/LinearArrowProcessNumbered"/>
    <dgm:cxn modelId="{6B12E5F6-740C-4DD2-9CA7-D86991948F3E}" type="presParOf" srcId="{2134D851-4EE7-482E-9D79-0AFECF8DB0C7}" destId="{5AF7E332-31A9-4740-9D44-57912E5AF3D3}" srcOrd="1" destOrd="0" presId="urn:microsoft.com/office/officeart/2016/7/layout/LinearArrowProcessNumbered"/>
    <dgm:cxn modelId="{D879F830-F79C-4964-9C35-62F6FF357757}" type="presParOf" srcId="{2134D851-4EE7-482E-9D79-0AFECF8DB0C7}" destId="{927B2B4D-2057-4237-9F90-7A6BEA2AE640}" srcOrd="2" destOrd="0" presId="urn:microsoft.com/office/officeart/2016/7/layout/LinearArrowProcessNumbered"/>
    <dgm:cxn modelId="{C2D9DC68-DBC5-478C-BB9E-1EE0BDB0AAC6}" type="presParOf" srcId="{2134D851-4EE7-482E-9D79-0AFECF8DB0C7}" destId="{271B25AA-2D3F-4014-A3EA-577FC333A9FB}" srcOrd="3" destOrd="0" presId="urn:microsoft.com/office/officeart/2016/7/layout/LinearArrowProcessNumbered"/>
    <dgm:cxn modelId="{553D2C3D-FC00-48D2-B8AE-0A95E580AE16}" type="presParOf" srcId="{62177E23-5C2D-41DA-885C-A28B068623C1}" destId="{9594C720-72BC-4252-8471-88C27543B7EE}" srcOrd="2" destOrd="0" presId="urn:microsoft.com/office/officeart/2016/7/layout/LinearArrowProcessNumbered"/>
    <dgm:cxn modelId="{02AE6CC6-30ED-4564-956A-720D27E747B1}" type="presParOf" srcId="{766878C8-0965-4AB1-A038-3B3245599588}" destId="{E900ECDC-D9DA-4C6A-A507-B47BAAD4680C}" srcOrd="3" destOrd="0" presId="urn:microsoft.com/office/officeart/2016/7/layout/LinearArrowProcessNumbered"/>
    <dgm:cxn modelId="{0D84CB54-F1B1-49A0-BDD1-F3000947B68C}" type="presParOf" srcId="{766878C8-0965-4AB1-A038-3B3245599588}" destId="{85CF35AF-22CE-4AB4-B9B2-1A8D034DB575}" srcOrd="4" destOrd="0" presId="urn:microsoft.com/office/officeart/2016/7/layout/LinearArrowProcessNumbered"/>
    <dgm:cxn modelId="{741B320B-A62B-4D36-BCBC-03793F7B2C2B}" type="presParOf" srcId="{85CF35AF-22CE-4AB4-B9B2-1A8D034DB575}" destId="{BE34B36A-E375-4A59-9776-BC8389951B4B}" srcOrd="0" destOrd="0" presId="urn:microsoft.com/office/officeart/2016/7/layout/LinearArrowProcessNumbered"/>
    <dgm:cxn modelId="{D87B9D91-D486-4A9A-A574-BAB8C14C41B6}" type="presParOf" srcId="{85CF35AF-22CE-4AB4-B9B2-1A8D034DB575}" destId="{1A3254CB-E962-40A7-A7E0-C4851ED9DCE1}" srcOrd="1" destOrd="0" presId="urn:microsoft.com/office/officeart/2016/7/layout/LinearArrowProcessNumbered"/>
    <dgm:cxn modelId="{D28CFE06-6C80-4DD5-B656-BDD9DF88DD2C}" type="presParOf" srcId="{1A3254CB-E962-40A7-A7E0-C4851ED9DCE1}" destId="{AA813B6F-12A1-4ED6-857D-9269C69D7CDE}" srcOrd="0" destOrd="0" presId="urn:microsoft.com/office/officeart/2016/7/layout/LinearArrowProcessNumbered"/>
    <dgm:cxn modelId="{6A467FD4-487C-4A8F-AB1D-B3319E0C6180}" type="presParOf" srcId="{1A3254CB-E962-40A7-A7E0-C4851ED9DCE1}" destId="{FB46590A-7E03-41A8-8F31-27568A6A87B4}" srcOrd="1" destOrd="0" presId="urn:microsoft.com/office/officeart/2016/7/layout/LinearArrowProcessNumbered"/>
    <dgm:cxn modelId="{89A81C5D-C7BC-4AF7-9F07-3BDB8AD090CC}" type="presParOf" srcId="{1A3254CB-E962-40A7-A7E0-C4851ED9DCE1}" destId="{25D52751-7E32-4C93-B23A-657264BD25D9}" srcOrd="2" destOrd="0" presId="urn:microsoft.com/office/officeart/2016/7/layout/LinearArrowProcessNumbered"/>
    <dgm:cxn modelId="{8353E177-B94F-4AF3-91AC-7C0B212B6FC4}" type="presParOf" srcId="{1A3254CB-E962-40A7-A7E0-C4851ED9DCE1}" destId="{83BA295C-7DA4-4AE4-8E37-E9BAD870BF11}" srcOrd="3" destOrd="0" presId="urn:microsoft.com/office/officeart/2016/7/layout/LinearArrowProcessNumbered"/>
    <dgm:cxn modelId="{5CF6A636-F668-4E81-B32D-DD4BA56254DD}" type="presParOf" srcId="{85CF35AF-22CE-4AB4-B9B2-1A8D034DB575}" destId="{DBBF3F8C-FD54-4341-9F6E-F461B1AB9C11}" srcOrd="2" destOrd="0" presId="urn:microsoft.com/office/officeart/2016/7/layout/LinearArrowProcessNumbered"/>
    <dgm:cxn modelId="{FFFB68C0-8C8D-4AF9-B94B-FB04A46C25DA}" type="presParOf" srcId="{766878C8-0965-4AB1-A038-3B3245599588}" destId="{A6CF2716-1311-4D3E-A6F2-9A6BE1787C4B}" srcOrd="5" destOrd="0" presId="urn:microsoft.com/office/officeart/2016/7/layout/LinearArrowProcessNumbered"/>
    <dgm:cxn modelId="{FF638EA8-CBAA-4A85-838F-3927E6EDBC55}" type="presParOf" srcId="{766878C8-0965-4AB1-A038-3B3245599588}" destId="{1F12FF6E-9031-4EB8-9D63-5313D6191197}" srcOrd="6" destOrd="0" presId="urn:microsoft.com/office/officeart/2016/7/layout/LinearArrowProcessNumbered"/>
    <dgm:cxn modelId="{28EF1D22-70C9-431F-871F-80258D2CAAC2}" type="presParOf" srcId="{1F12FF6E-9031-4EB8-9D63-5313D6191197}" destId="{6318D5FB-1ABF-4F43-A840-D0E58F76B1C5}" srcOrd="0" destOrd="0" presId="urn:microsoft.com/office/officeart/2016/7/layout/LinearArrowProcessNumbered"/>
    <dgm:cxn modelId="{7779514D-C26B-47E9-AB5A-98652EDE1DB0}" type="presParOf" srcId="{1F12FF6E-9031-4EB8-9D63-5313D6191197}" destId="{818163F6-DC4A-4642-8783-026DB47736A0}" srcOrd="1" destOrd="0" presId="urn:microsoft.com/office/officeart/2016/7/layout/LinearArrowProcessNumbered"/>
    <dgm:cxn modelId="{48E702EE-8695-4B75-8F48-23FE18538BEB}" type="presParOf" srcId="{818163F6-DC4A-4642-8783-026DB47736A0}" destId="{C3DE1356-4386-40F3-8D74-C99083C8FF65}" srcOrd="0" destOrd="0" presId="urn:microsoft.com/office/officeart/2016/7/layout/LinearArrowProcessNumbered"/>
    <dgm:cxn modelId="{C5E22EC1-4146-41D4-8AAD-0C50A46264CE}" type="presParOf" srcId="{818163F6-DC4A-4642-8783-026DB47736A0}" destId="{23DC935E-98C6-44B2-930B-2DFB61C890B9}" srcOrd="1" destOrd="0" presId="urn:microsoft.com/office/officeart/2016/7/layout/LinearArrowProcessNumbered"/>
    <dgm:cxn modelId="{3447059D-9D9A-4B74-9241-EFB5A3D10B91}" type="presParOf" srcId="{818163F6-DC4A-4642-8783-026DB47736A0}" destId="{5940831D-2054-42A3-9EC4-9BD0F1F9C30A}" srcOrd="2" destOrd="0" presId="urn:microsoft.com/office/officeart/2016/7/layout/LinearArrowProcessNumbered"/>
    <dgm:cxn modelId="{2A0B5EC9-392D-4155-9C78-0F4C98FB9A19}" type="presParOf" srcId="{818163F6-DC4A-4642-8783-026DB47736A0}" destId="{329C5C96-B069-46E4-A417-4844662CF4DF}" srcOrd="3" destOrd="0" presId="urn:microsoft.com/office/officeart/2016/7/layout/LinearArrowProcessNumbered"/>
    <dgm:cxn modelId="{60EFB9E1-2B0D-440D-A849-1C5083421ADE}" type="presParOf" srcId="{1F12FF6E-9031-4EB8-9D63-5313D6191197}" destId="{28CBFCA1-54BA-40D1-8BD0-1F297FFA2D4F}" srcOrd="2" destOrd="0" presId="urn:microsoft.com/office/officeart/2016/7/layout/LinearArrowProcessNumbered"/>
    <dgm:cxn modelId="{9A20458F-A4E4-4A9A-82C9-7E7A06392D2D}" type="presParOf" srcId="{766878C8-0965-4AB1-A038-3B3245599588}" destId="{F9C51B8A-3EB4-49D3-8E55-A89C9A136BCA}" srcOrd="7" destOrd="0" presId="urn:microsoft.com/office/officeart/2016/7/layout/LinearArrowProcessNumbered"/>
    <dgm:cxn modelId="{8371A018-16E2-4F39-AD92-6AB3DE8346BF}" type="presParOf" srcId="{766878C8-0965-4AB1-A038-3B3245599588}" destId="{C79936EE-A332-40CE-9F44-47D57EC5E39F}" srcOrd="8" destOrd="0" presId="urn:microsoft.com/office/officeart/2016/7/layout/LinearArrowProcessNumbered"/>
    <dgm:cxn modelId="{C4ABD918-F43A-4360-80FD-02277F4B6060}" type="presParOf" srcId="{C79936EE-A332-40CE-9F44-47D57EC5E39F}" destId="{5DBD8796-57E6-4A2C-B672-9D14FFC0A96E}" srcOrd="0" destOrd="0" presId="urn:microsoft.com/office/officeart/2016/7/layout/LinearArrowProcessNumbered"/>
    <dgm:cxn modelId="{B17F71FF-65A6-4458-B475-7F392950DE2F}" type="presParOf" srcId="{C79936EE-A332-40CE-9F44-47D57EC5E39F}" destId="{C7FE1874-ABFC-4169-A9C5-15C469B12F93}" srcOrd="1" destOrd="0" presId="urn:microsoft.com/office/officeart/2016/7/layout/LinearArrowProcessNumbered"/>
    <dgm:cxn modelId="{78A01B7E-02A6-408D-9FFB-7A867033E77A}" type="presParOf" srcId="{C7FE1874-ABFC-4169-A9C5-15C469B12F93}" destId="{D679F6C9-9ED6-4E5E-9219-DFB719F9E0BE}" srcOrd="0" destOrd="0" presId="urn:microsoft.com/office/officeart/2016/7/layout/LinearArrowProcessNumbered"/>
    <dgm:cxn modelId="{77DCD583-F3FC-4335-9DA6-1410C32D695E}" type="presParOf" srcId="{C7FE1874-ABFC-4169-A9C5-15C469B12F93}" destId="{10AAF561-59C0-44E9-A5AD-7F98AA07C583}" srcOrd="1" destOrd="0" presId="urn:microsoft.com/office/officeart/2016/7/layout/LinearArrowProcessNumbered"/>
    <dgm:cxn modelId="{132EB339-627B-4CC7-A055-152689D1C3B6}" type="presParOf" srcId="{C7FE1874-ABFC-4169-A9C5-15C469B12F93}" destId="{59343BAF-08AA-4F03-9DB5-DE9421653D82}" srcOrd="2" destOrd="0" presId="urn:microsoft.com/office/officeart/2016/7/layout/LinearArrowProcessNumbered"/>
    <dgm:cxn modelId="{C9530CDA-FA32-4DE5-A582-1D5ECBA3EA8C}" type="presParOf" srcId="{C7FE1874-ABFC-4169-A9C5-15C469B12F93}" destId="{12C4BFC1-A545-4290-B219-DA725A47A8F7}" srcOrd="3" destOrd="0" presId="urn:microsoft.com/office/officeart/2016/7/layout/LinearArrowProcessNumbered"/>
    <dgm:cxn modelId="{FFED0650-5325-4AF2-A5EB-3D7D4786E9C1}" type="presParOf" srcId="{C79936EE-A332-40CE-9F44-47D57EC5E39F}" destId="{9A5B64CB-4076-40F7-A791-0D107933A94E}" srcOrd="2" destOrd="0" presId="urn:microsoft.com/office/officeart/2016/7/layout/LinearArrowProcessNumbered"/>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8F6F92-4C8A-4A2E-AA49-D9AB1D077B4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3C35D09-077E-4490-A903-F98A493CDDC1}">
      <dgm:prSet custT="1"/>
      <dgm:spPr/>
      <dgm:t>
        <a:bodyPr/>
        <a:lstStyle/>
        <a:p>
          <a:pPr algn="ctr">
            <a:lnSpc>
              <a:spcPct val="100000"/>
            </a:lnSpc>
          </a:pPr>
          <a:r>
            <a:rPr lang="en-US" sz="1400" b="1" i="0" baseline="0" dirty="0">
              <a:latin typeface="Aptos" panose="020B0004020202020204" pitchFamily="34" charset="0"/>
            </a:rPr>
            <a:t>Key Elements of Innovation</a:t>
          </a:r>
          <a:r>
            <a:rPr lang="en-US" sz="1400" b="0" i="0" baseline="0" dirty="0">
              <a:latin typeface="Aptos" panose="020B0004020202020204" pitchFamily="34" charset="0"/>
            </a:rPr>
            <a:t>:</a:t>
          </a:r>
          <a:endParaRPr lang="en-US" sz="1400" dirty="0">
            <a:latin typeface="Aptos" panose="020B0004020202020204" pitchFamily="34" charset="0"/>
          </a:endParaRPr>
        </a:p>
      </dgm:t>
    </dgm:pt>
    <dgm:pt modelId="{361DE607-6E9D-4AB9-86D8-B0A7A0B6D62A}" type="parTrans" cxnId="{8055EC9D-DD3E-4EDF-AF69-DCCC6F75CFD3}">
      <dgm:prSet/>
      <dgm:spPr/>
      <dgm:t>
        <a:bodyPr/>
        <a:lstStyle/>
        <a:p>
          <a:pPr algn="ctr"/>
          <a:endParaRPr lang="en-US" sz="2400">
            <a:latin typeface="Aptos" panose="020B0004020202020204" pitchFamily="34" charset="0"/>
          </a:endParaRPr>
        </a:p>
      </dgm:t>
    </dgm:pt>
    <dgm:pt modelId="{88E6E43B-B93D-4C7E-A508-0C93E29FFFE5}" type="sibTrans" cxnId="{8055EC9D-DD3E-4EDF-AF69-DCCC6F75CFD3}">
      <dgm:prSet/>
      <dgm:spPr/>
      <dgm:t>
        <a:bodyPr/>
        <a:lstStyle/>
        <a:p>
          <a:pPr algn="ctr"/>
          <a:endParaRPr lang="en-US" sz="2400">
            <a:latin typeface="Aptos" panose="020B0004020202020204" pitchFamily="34" charset="0"/>
          </a:endParaRPr>
        </a:p>
      </dgm:t>
    </dgm:pt>
    <dgm:pt modelId="{5049BB0C-5F20-4670-8ED8-A9922DECE11D}">
      <dgm:prSet custT="1"/>
      <dgm:spPr/>
      <dgm:t>
        <a:bodyPr/>
        <a:lstStyle/>
        <a:p>
          <a:pPr algn="ctr">
            <a:lnSpc>
              <a:spcPct val="100000"/>
            </a:lnSpc>
          </a:pPr>
          <a:r>
            <a:rPr lang="en-US" sz="1400" b="1" i="0" baseline="0" dirty="0">
              <a:latin typeface="Aptos" panose="020B0004020202020204" pitchFamily="34" charset="0"/>
            </a:rPr>
            <a:t>Creativity</a:t>
          </a:r>
          <a:r>
            <a:rPr lang="en-US" sz="1400" b="0" i="0" baseline="0" dirty="0">
              <a:latin typeface="Aptos" panose="020B0004020202020204" pitchFamily="34" charset="0"/>
            </a:rPr>
            <a:t>: Applying creative thinking to solve existing problems and improve services.</a:t>
          </a:r>
          <a:endParaRPr lang="en-US" sz="1400" dirty="0">
            <a:latin typeface="Aptos" panose="020B0004020202020204" pitchFamily="34" charset="0"/>
          </a:endParaRPr>
        </a:p>
      </dgm:t>
    </dgm:pt>
    <dgm:pt modelId="{56033057-ED24-486D-B668-DA47FF9E5123}" type="parTrans" cxnId="{86077438-01E1-4AAE-BDF7-DB9462AF910B}">
      <dgm:prSet/>
      <dgm:spPr/>
      <dgm:t>
        <a:bodyPr/>
        <a:lstStyle/>
        <a:p>
          <a:pPr algn="ctr"/>
          <a:endParaRPr lang="en-US" sz="2400">
            <a:latin typeface="Aptos" panose="020B0004020202020204" pitchFamily="34" charset="0"/>
          </a:endParaRPr>
        </a:p>
      </dgm:t>
    </dgm:pt>
    <dgm:pt modelId="{55F58F39-E911-480B-A304-83FA78347760}" type="sibTrans" cxnId="{86077438-01E1-4AAE-BDF7-DB9462AF910B}">
      <dgm:prSet/>
      <dgm:spPr/>
      <dgm:t>
        <a:bodyPr/>
        <a:lstStyle/>
        <a:p>
          <a:pPr algn="ctr"/>
          <a:endParaRPr lang="en-US" sz="2400">
            <a:latin typeface="Aptos" panose="020B0004020202020204" pitchFamily="34" charset="0"/>
          </a:endParaRPr>
        </a:p>
      </dgm:t>
    </dgm:pt>
    <dgm:pt modelId="{701EA010-59F1-4E92-A37D-36FAB65A84D1}">
      <dgm:prSet custT="1"/>
      <dgm:spPr/>
      <dgm:t>
        <a:bodyPr/>
        <a:lstStyle/>
        <a:p>
          <a:pPr algn="ctr">
            <a:lnSpc>
              <a:spcPct val="100000"/>
            </a:lnSpc>
          </a:pPr>
          <a:r>
            <a:rPr lang="en-US" sz="1400" b="1" i="0" baseline="0">
              <a:latin typeface="Aptos" panose="020B0004020202020204" pitchFamily="34" charset="0"/>
            </a:rPr>
            <a:t>Technology</a:t>
          </a:r>
          <a:r>
            <a:rPr lang="en-US" sz="1400" b="0" i="0" baseline="0">
              <a:latin typeface="Aptos" panose="020B0004020202020204" pitchFamily="34" charset="0"/>
            </a:rPr>
            <a:t>: Leveraging new digital tools (e.g., telemedicine, AI, electronic health records).</a:t>
          </a:r>
          <a:endParaRPr lang="en-US" sz="1400">
            <a:latin typeface="Aptos" panose="020B0004020202020204" pitchFamily="34" charset="0"/>
          </a:endParaRPr>
        </a:p>
      </dgm:t>
    </dgm:pt>
    <dgm:pt modelId="{7A5DA163-5568-4AF1-8A51-404ED0239D09}" type="parTrans" cxnId="{F87B5B89-39D0-4C45-A943-83DABA9E47F1}">
      <dgm:prSet/>
      <dgm:spPr/>
      <dgm:t>
        <a:bodyPr/>
        <a:lstStyle/>
        <a:p>
          <a:pPr algn="ctr"/>
          <a:endParaRPr lang="en-US" sz="2400">
            <a:latin typeface="Aptos" panose="020B0004020202020204" pitchFamily="34" charset="0"/>
          </a:endParaRPr>
        </a:p>
      </dgm:t>
    </dgm:pt>
    <dgm:pt modelId="{7B582A43-33E1-4011-9FB0-6C0D90793C3E}" type="sibTrans" cxnId="{F87B5B89-39D0-4C45-A943-83DABA9E47F1}">
      <dgm:prSet/>
      <dgm:spPr/>
      <dgm:t>
        <a:bodyPr/>
        <a:lstStyle/>
        <a:p>
          <a:pPr algn="ctr"/>
          <a:endParaRPr lang="en-US" sz="2400">
            <a:latin typeface="Aptos" panose="020B0004020202020204" pitchFamily="34" charset="0"/>
          </a:endParaRPr>
        </a:p>
      </dgm:t>
    </dgm:pt>
    <dgm:pt modelId="{F88971BF-693D-4E47-8047-8B56DC9FBE48}">
      <dgm:prSet custT="1"/>
      <dgm:spPr/>
      <dgm:t>
        <a:bodyPr/>
        <a:lstStyle/>
        <a:p>
          <a:pPr algn="ctr">
            <a:lnSpc>
              <a:spcPct val="100000"/>
            </a:lnSpc>
          </a:pPr>
          <a:r>
            <a:rPr lang="en-US" sz="1400" b="1" i="0" baseline="0" dirty="0">
              <a:latin typeface="Aptos" panose="020B0004020202020204" pitchFamily="34" charset="0"/>
            </a:rPr>
            <a:t>Service Delivery</a:t>
          </a:r>
          <a:r>
            <a:rPr lang="en-US" sz="1400" b="0" i="0" baseline="0" dirty="0">
              <a:latin typeface="Aptos" panose="020B0004020202020204" pitchFamily="34" charset="0"/>
            </a:rPr>
            <a:t>: Implementing new models of care to improve access, quality, and efficiency (e.g., community-based care, </a:t>
          </a:r>
          <a:r>
            <a:rPr lang="en-GB" sz="1400" b="0" i="0" baseline="0" noProof="0" dirty="0">
              <a:latin typeface="Aptos" panose="020B0004020202020204" pitchFamily="34" charset="0"/>
            </a:rPr>
            <a:t>personalised</a:t>
          </a:r>
          <a:r>
            <a:rPr lang="en-US" sz="1400" b="0" i="0" baseline="0" dirty="0">
              <a:latin typeface="Aptos" panose="020B0004020202020204" pitchFamily="34" charset="0"/>
            </a:rPr>
            <a:t> medicine).</a:t>
          </a:r>
          <a:endParaRPr lang="en-US" sz="1400" dirty="0">
            <a:latin typeface="Aptos" panose="020B0004020202020204" pitchFamily="34" charset="0"/>
          </a:endParaRPr>
        </a:p>
      </dgm:t>
    </dgm:pt>
    <dgm:pt modelId="{F7BE891A-9347-43A5-8DB1-32A605FA1E3B}" type="parTrans" cxnId="{C244D0D8-BA17-44B4-B7ED-479752F7A169}">
      <dgm:prSet/>
      <dgm:spPr/>
      <dgm:t>
        <a:bodyPr/>
        <a:lstStyle/>
        <a:p>
          <a:pPr algn="ctr"/>
          <a:endParaRPr lang="en-US" sz="2400">
            <a:latin typeface="Aptos" panose="020B0004020202020204" pitchFamily="34" charset="0"/>
          </a:endParaRPr>
        </a:p>
      </dgm:t>
    </dgm:pt>
    <dgm:pt modelId="{BD5A6A7C-73DE-4571-A6E7-D8BA2F912F49}" type="sibTrans" cxnId="{C244D0D8-BA17-44B4-B7ED-479752F7A169}">
      <dgm:prSet/>
      <dgm:spPr/>
      <dgm:t>
        <a:bodyPr/>
        <a:lstStyle/>
        <a:p>
          <a:pPr algn="ctr"/>
          <a:endParaRPr lang="en-US" sz="2400">
            <a:latin typeface="Aptos" panose="020B0004020202020204" pitchFamily="34" charset="0"/>
          </a:endParaRPr>
        </a:p>
      </dgm:t>
    </dgm:pt>
    <dgm:pt modelId="{6323E924-A3EF-405B-A466-44659E61CBEF}" type="pres">
      <dgm:prSet presAssocID="{178F6F92-4C8A-4A2E-AA49-D9AB1D077B4B}" presName="root" presStyleCnt="0">
        <dgm:presLayoutVars>
          <dgm:dir/>
          <dgm:resizeHandles val="exact"/>
        </dgm:presLayoutVars>
      </dgm:prSet>
      <dgm:spPr/>
    </dgm:pt>
    <dgm:pt modelId="{8DD8891E-84FD-4C90-AD56-D121A13AF086}" type="pres">
      <dgm:prSet presAssocID="{13C35D09-077E-4490-A903-F98A493CDDC1}" presName="compNode" presStyleCnt="0"/>
      <dgm:spPr/>
    </dgm:pt>
    <dgm:pt modelId="{7D006EFF-AA2A-4B9A-BAD0-223778D7C116}" type="pres">
      <dgm:prSet presAssocID="{13C35D09-077E-4490-A903-F98A493CDDC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Key"/>
        </a:ext>
      </dgm:extLst>
    </dgm:pt>
    <dgm:pt modelId="{C41F3B3C-BD46-40E9-88AA-B6FDE2493319}" type="pres">
      <dgm:prSet presAssocID="{13C35D09-077E-4490-A903-F98A493CDDC1}" presName="spaceRect" presStyleCnt="0"/>
      <dgm:spPr/>
    </dgm:pt>
    <dgm:pt modelId="{66D30040-C949-40C2-AA4C-00560A88B40F}" type="pres">
      <dgm:prSet presAssocID="{13C35D09-077E-4490-A903-F98A493CDDC1}" presName="textRect" presStyleLbl="revTx" presStyleIdx="0" presStyleCnt="4">
        <dgm:presLayoutVars>
          <dgm:chMax val="1"/>
          <dgm:chPref val="1"/>
        </dgm:presLayoutVars>
      </dgm:prSet>
      <dgm:spPr/>
    </dgm:pt>
    <dgm:pt modelId="{C87484F0-97F8-44D5-848F-F23BE7825F89}" type="pres">
      <dgm:prSet presAssocID="{88E6E43B-B93D-4C7E-A508-0C93E29FFFE5}" presName="sibTrans" presStyleCnt="0"/>
      <dgm:spPr/>
    </dgm:pt>
    <dgm:pt modelId="{81BBCE1E-9081-4FD4-9164-386DEC675F70}" type="pres">
      <dgm:prSet presAssocID="{5049BB0C-5F20-4670-8ED8-A9922DECE11D}" presName="compNode" presStyleCnt="0"/>
      <dgm:spPr/>
    </dgm:pt>
    <dgm:pt modelId="{82553A9C-11EB-4573-A31C-2686EAEFBA4C}" type="pres">
      <dgm:prSet presAssocID="{5049BB0C-5F20-4670-8ED8-A9922DECE11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0514B58C-C8C5-4BB0-8DF6-7CC7E3968F7C}" type="pres">
      <dgm:prSet presAssocID="{5049BB0C-5F20-4670-8ED8-A9922DECE11D}" presName="spaceRect" presStyleCnt="0"/>
      <dgm:spPr/>
    </dgm:pt>
    <dgm:pt modelId="{D73EF2D5-594E-43AB-AD41-A5737C701FC1}" type="pres">
      <dgm:prSet presAssocID="{5049BB0C-5F20-4670-8ED8-A9922DECE11D}" presName="textRect" presStyleLbl="revTx" presStyleIdx="1" presStyleCnt="4" custScaleX="133593">
        <dgm:presLayoutVars>
          <dgm:chMax val="1"/>
          <dgm:chPref val="1"/>
        </dgm:presLayoutVars>
      </dgm:prSet>
      <dgm:spPr/>
    </dgm:pt>
    <dgm:pt modelId="{4FC16FCE-FBCA-43FE-9E3F-8A63EBEB6A0C}" type="pres">
      <dgm:prSet presAssocID="{55F58F39-E911-480B-A304-83FA78347760}" presName="sibTrans" presStyleCnt="0"/>
      <dgm:spPr/>
    </dgm:pt>
    <dgm:pt modelId="{42C08CF4-1108-40F1-9DC7-A2B0520B9E1C}" type="pres">
      <dgm:prSet presAssocID="{701EA010-59F1-4E92-A37D-36FAB65A84D1}" presName="compNode" presStyleCnt="0"/>
      <dgm:spPr/>
    </dgm:pt>
    <dgm:pt modelId="{275A8094-135E-4E4B-89C5-F151BA24F3EB}" type="pres">
      <dgm:prSet presAssocID="{701EA010-59F1-4E92-A37D-36FAB65A84D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obot"/>
        </a:ext>
      </dgm:extLst>
    </dgm:pt>
    <dgm:pt modelId="{AB8DA225-330E-49F2-9A3B-C849A8563026}" type="pres">
      <dgm:prSet presAssocID="{701EA010-59F1-4E92-A37D-36FAB65A84D1}" presName="spaceRect" presStyleCnt="0"/>
      <dgm:spPr/>
    </dgm:pt>
    <dgm:pt modelId="{937A9FF7-FB97-49E3-A4E1-DAC605085E66}" type="pres">
      <dgm:prSet presAssocID="{701EA010-59F1-4E92-A37D-36FAB65A84D1}" presName="textRect" presStyleLbl="revTx" presStyleIdx="2" presStyleCnt="4">
        <dgm:presLayoutVars>
          <dgm:chMax val="1"/>
          <dgm:chPref val="1"/>
        </dgm:presLayoutVars>
      </dgm:prSet>
      <dgm:spPr/>
    </dgm:pt>
    <dgm:pt modelId="{8C3F6285-5F04-41AB-ABFB-E0D8D5718BF6}" type="pres">
      <dgm:prSet presAssocID="{7B582A43-33E1-4011-9FB0-6C0D90793C3E}" presName="sibTrans" presStyleCnt="0"/>
      <dgm:spPr/>
    </dgm:pt>
    <dgm:pt modelId="{C8E654B7-0FFE-400F-8D3A-5ED50BD7EADC}" type="pres">
      <dgm:prSet presAssocID="{F88971BF-693D-4E47-8047-8B56DC9FBE48}" presName="compNode" presStyleCnt="0"/>
      <dgm:spPr/>
    </dgm:pt>
    <dgm:pt modelId="{E80DAC08-8865-4E15-8E03-3CF34A0F5A17}" type="pres">
      <dgm:prSet presAssocID="{F88971BF-693D-4E47-8047-8B56DC9FBE4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C79BCF6-EE22-4B9C-AA6D-765FD120A864}" type="pres">
      <dgm:prSet presAssocID="{F88971BF-693D-4E47-8047-8B56DC9FBE48}" presName="spaceRect" presStyleCnt="0"/>
      <dgm:spPr/>
    </dgm:pt>
    <dgm:pt modelId="{E60BF106-23EF-4F3F-BFD7-B9B5F7D1ACE2}" type="pres">
      <dgm:prSet presAssocID="{F88971BF-693D-4E47-8047-8B56DC9FBE48}" presName="textRect" presStyleLbl="revTx" presStyleIdx="3" presStyleCnt="4" custScaleX="124690">
        <dgm:presLayoutVars>
          <dgm:chMax val="1"/>
          <dgm:chPref val="1"/>
        </dgm:presLayoutVars>
      </dgm:prSet>
      <dgm:spPr/>
    </dgm:pt>
  </dgm:ptLst>
  <dgm:cxnLst>
    <dgm:cxn modelId="{CB5F4635-3083-4889-B7A4-192FBF76A60C}" type="presOf" srcId="{F88971BF-693D-4E47-8047-8B56DC9FBE48}" destId="{E60BF106-23EF-4F3F-BFD7-B9B5F7D1ACE2}" srcOrd="0" destOrd="0" presId="urn:microsoft.com/office/officeart/2018/2/layout/IconLabelList"/>
    <dgm:cxn modelId="{C994AD37-6193-4C12-833B-95EEEC7B56C8}" type="presOf" srcId="{701EA010-59F1-4E92-A37D-36FAB65A84D1}" destId="{937A9FF7-FB97-49E3-A4E1-DAC605085E66}" srcOrd="0" destOrd="0" presId="urn:microsoft.com/office/officeart/2018/2/layout/IconLabelList"/>
    <dgm:cxn modelId="{86077438-01E1-4AAE-BDF7-DB9462AF910B}" srcId="{178F6F92-4C8A-4A2E-AA49-D9AB1D077B4B}" destId="{5049BB0C-5F20-4670-8ED8-A9922DECE11D}" srcOrd="1" destOrd="0" parTransId="{56033057-ED24-486D-B668-DA47FF9E5123}" sibTransId="{55F58F39-E911-480B-A304-83FA78347760}"/>
    <dgm:cxn modelId="{28FC7C5E-8FC2-4852-AE47-7EFCE3757615}" type="presOf" srcId="{13C35D09-077E-4490-A903-F98A493CDDC1}" destId="{66D30040-C949-40C2-AA4C-00560A88B40F}" srcOrd="0" destOrd="0" presId="urn:microsoft.com/office/officeart/2018/2/layout/IconLabelList"/>
    <dgm:cxn modelId="{29AF7079-0463-4772-A117-C591ECB05824}" type="presOf" srcId="{178F6F92-4C8A-4A2E-AA49-D9AB1D077B4B}" destId="{6323E924-A3EF-405B-A466-44659E61CBEF}" srcOrd="0" destOrd="0" presId="urn:microsoft.com/office/officeart/2018/2/layout/IconLabelList"/>
    <dgm:cxn modelId="{F87B5B89-39D0-4C45-A943-83DABA9E47F1}" srcId="{178F6F92-4C8A-4A2E-AA49-D9AB1D077B4B}" destId="{701EA010-59F1-4E92-A37D-36FAB65A84D1}" srcOrd="2" destOrd="0" parTransId="{7A5DA163-5568-4AF1-8A51-404ED0239D09}" sibTransId="{7B582A43-33E1-4011-9FB0-6C0D90793C3E}"/>
    <dgm:cxn modelId="{8055EC9D-DD3E-4EDF-AF69-DCCC6F75CFD3}" srcId="{178F6F92-4C8A-4A2E-AA49-D9AB1D077B4B}" destId="{13C35D09-077E-4490-A903-F98A493CDDC1}" srcOrd="0" destOrd="0" parTransId="{361DE607-6E9D-4AB9-86D8-B0A7A0B6D62A}" sibTransId="{88E6E43B-B93D-4C7E-A508-0C93E29FFFE5}"/>
    <dgm:cxn modelId="{C244D0D8-BA17-44B4-B7ED-479752F7A169}" srcId="{178F6F92-4C8A-4A2E-AA49-D9AB1D077B4B}" destId="{F88971BF-693D-4E47-8047-8B56DC9FBE48}" srcOrd="3" destOrd="0" parTransId="{F7BE891A-9347-43A5-8DB1-32A605FA1E3B}" sibTransId="{BD5A6A7C-73DE-4571-A6E7-D8BA2F912F49}"/>
    <dgm:cxn modelId="{D7A14DDE-9796-4709-8998-EC932AE6FEB4}" type="presOf" srcId="{5049BB0C-5F20-4670-8ED8-A9922DECE11D}" destId="{D73EF2D5-594E-43AB-AD41-A5737C701FC1}" srcOrd="0" destOrd="0" presId="urn:microsoft.com/office/officeart/2018/2/layout/IconLabelList"/>
    <dgm:cxn modelId="{FCAAB360-2A7E-497A-8738-E621037D9D86}" type="presParOf" srcId="{6323E924-A3EF-405B-A466-44659E61CBEF}" destId="{8DD8891E-84FD-4C90-AD56-D121A13AF086}" srcOrd="0" destOrd="0" presId="urn:microsoft.com/office/officeart/2018/2/layout/IconLabelList"/>
    <dgm:cxn modelId="{400C016B-8795-4F99-B5EB-2D1B45CD80BC}" type="presParOf" srcId="{8DD8891E-84FD-4C90-AD56-D121A13AF086}" destId="{7D006EFF-AA2A-4B9A-BAD0-223778D7C116}" srcOrd="0" destOrd="0" presId="urn:microsoft.com/office/officeart/2018/2/layout/IconLabelList"/>
    <dgm:cxn modelId="{7CF7B124-448E-4228-939F-5A1DB52772DA}" type="presParOf" srcId="{8DD8891E-84FD-4C90-AD56-D121A13AF086}" destId="{C41F3B3C-BD46-40E9-88AA-B6FDE2493319}" srcOrd="1" destOrd="0" presId="urn:microsoft.com/office/officeart/2018/2/layout/IconLabelList"/>
    <dgm:cxn modelId="{C7C4C54A-90A7-4F93-9F17-07A828BC2887}" type="presParOf" srcId="{8DD8891E-84FD-4C90-AD56-D121A13AF086}" destId="{66D30040-C949-40C2-AA4C-00560A88B40F}" srcOrd="2" destOrd="0" presId="urn:microsoft.com/office/officeart/2018/2/layout/IconLabelList"/>
    <dgm:cxn modelId="{958E0962-E9C4-4F16-A463-73A62D4CAB68}" type="presParOf" srcId="{6323E924-A3EF-405B-A466-44659E61CBEF}" destId="{C87484F0-97F8-44D5-848F-F23BE7825F89}" srcOrd="1" destOrd="0" presId="urn:microsoft.com/office/officeart/2018/2/layout/IconLabelList"/>
    <dgm:cxn modelId="{B49423F9-71ED-4310-AC31-30C566711408}" type="presParOf" srcId="{6323E924-A3EF-405B-A466-44659E61CBEF}" destId="{81BBCE1E-9081-4FD4-9164-386DEC675F70}" srcOrd="2" destOrd="0" presId="urn:microsoft.com/office/officeart/2018/2/layout/IconLabelList"/>
    <dgm:cxn modelId="{E9ACFD3B-B8F5-46BF-A418-239E561992E3}" type="presParOf" srcId="{81BBCE1E-9081-4FD4-9164-386DEC675F70}" destId="{82553A9C-11EB-4573-A31C-2686EAEFBA4C}" srcOrd="0" destOrd="0" presId="urn:microsoft.com/office/officeart/2018/2/layout/IconLabelList"/>
    <dgm:cxn modelId="{417A0F47-996A-4BAD-8135-D6DA64ECB65D}" type="presParOf" srcId="{81BBCE1E-9081-4FD4-9164-386DEC675F70}" destId="{0514B58C-C8C5-4BB0-8DF6-7CC7E3968F7C}" srcOrd="1" destOrd="0" presId="urn:microsoft.com/office/officeart/2018/2/layout/IconLabelList"/>
    <dgm:cxn modelId="{65523EA8-FAB0-4F18-9321-4511AF11D1ED}" type="presParOf" srcId="{81BBCE1E-9081-4FD4-9164-386DEC675F70}" destId="{D73EF2D5-594E-43AB-AD41-A5737C701FC1}" srcOrd="2" destOrd="0" presId="urn:microsoft.com/office/officeart/2018/2/layout/IconLabelList"/>
    <dgm:cxn modelId="{FF8BBF8E-34D7-48D8-9047-E313F1574C61}" type="presParOf" srcId="{6323E924-A3EF-405B-A466-44659E61CBEF}" destId="{4FC16FCE-FBCA-43FE-9E3F-8A63EBEB6A0C}" srcOrd="3" destOrd="0" presId="urn:microsoft.com/office/officeart/2018/2/layout/IconLabelList"/>
    <dgm:cxn modelId="{7EDDB347-F09D-4DD4-8BA4-E7E0B24C93C6}" type="presParOf" srcId="{6323E924-A3EF-405B-A466-44659E61CBEF}" destId="{42C08CF4-1108-40F1-9DC7-A2B0520B9E1C}" srcOrd="4" destOrd="0" presId="urn:microsoft.com/office/officeart/2018/2/layout/IconLabelList"/>
    <dgm:cxn modelId="{55D16C5A-69AB-4D8B-AAA6-C65FFBCA761F}" type="presParOf" srcId="{42C08CF4-1108-40F1-9DC7-A2B0520B9E1C}" destId="{275A8094-135E-4E4B-89C5-F151BA24F3EB}" srcOrd="0" destOrd="0" presId="urn:microsoft.com/office/officeart/2018/2/layout/IconLabelList"/>
    <dgm:cxn modelId="{E898A047-84A6-4732-BF96-4F240DF0DC93}" type="presParOf" srcId="{42C08CF4-1108-40F1-9DC7-A2B0520B9E1C}" destId="{AB8DA225-330E-49F2-9A3B-C849A8563026}" srcOrd="1" destOrd="0" presId="urn:microsoft.com/office/officeart/2018/2/layout/IconLabelList"/>
    <dgm:cxn modelId="{3A29214E-3F29-44FD-8103-CA432FA8B3E9}" type="presParOf" srcId="{42C08CF4-1108-40F1-9DC7-A2B0520B9E1C}" destId="{937A9FF7-FB97-49E3-A4E1-DAC605085E66}" srcOrd="2" destOrd="0" presId="urn:microsoft.com/office/officeart/2018/2/layout/IconLabelList"/>
    <dgm:cxn modelId="{B414BB36-DB19-4151-B1D3-FBC7228C979F}" type="presParOf" srcId="{6323E924-A3EF-405B-A466-44659E61CBEF}" destId="{8C3F6285-5F04-41AB-ABFB-E0D8D5718BF6}" srcOrd="5" destOrd="0" presId="urn:microsoft.com/office/officeart/2018/2/layout/IconLabelList"/>
    <dgm:cxn modelId="{3453BD1D-7E9F-4DE4-A2DB-2167C2EBCA22}" type="presParOf" srcId="{6323E924-A3EF-405B-A466-44659E61CBEF}" destId="{C8E654B7-0FFE-400F-8D3A-5ED50BD7EADC}" srcOrd="6" destOrd="0" presId="urn:microsoft.com/office/officeart/2018/2/layout/IconLabelList"/>
    <dgm:cxn modelId="{6A0AE580-299A-4E3D-8651-551F504E3EBF}" type="presParOf" srcId="{C8E654B7-0FFE-400F-8D3A-5ED50BD7EADC}" destId="{E80DAC08-8865-4E15-8E03-3CF34A0F5A17}" srcOrd="0" destOrd="0" presId="urn:microsoft.com/office/officeart/2018/2/layout/IconLabelList"/>
    <dgm:cxn modelId="{532D0DF1-35FA-481A-B03C-4871AA141B67}" type="presParOf" srcId="{C8E654B7-0FFE-400F-8D3A-5ED50BD7EADC}" destId="{EC79BCF6-EE22-4B9C-AA6D-765FD120A864}" srcOrd="1" destOrd="0" presId="urn:microsoft.com/office/officeart/2018/2/layout/IconLabelList"/>
    <dgm:cxn modelId="{70EF0F49-23FD-4B3B-864B-7075EB3366A4}" type="presParOf" srcId="{C8E654B7-0FFE-400F-8D3A-5ED50BD7EADC}" destId="{E60BF106-23EF-4F3F-BFD7-B9B5F7D1ACE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4C25FE-9D2C-460A-88F3-8EA607BB3C40}" type="doc">
      <dgm:prSet loTypeId="urn:microsoft.com/office/officeart/2005/8/layout/process1" loCatId="process" qsTypeId="urn:microsoft.com/office/officeart/2005/8/quickstyle/simple1" qsCatId="simple" csTypeId="urn:microsoft.com/office/officeart/2005/8/colors/accent1_4" csCatId="accent1" phldr="1"/>
      <dgm:spPr/>
      <dgm:t>
        <a:bodyPr/>
        <a:lstStyle/>
        <a:p>
          <a:endParaRPr lang="en-US"/>
        </a:p>
      </dgm:t>
    </dgm:pt>
    <dgm:pt modelId="{E7B2EA90-C258-4A9F-A6AD-DEBC94FD0025}">
      <dgm:prSet custT="1"/>
      <dgm:spPr>
        <a:solidFill>
          <a:srgbClr val="2F528F"/>
        </a:solidFill>
      </dgm:spPr>
      <dgm:t>
        <a:bodyPr/>
        <a:lstStyle/>
        <a:p>
          <a:pPr>
            <a:lnSpc>
              <a:spcPct val="150000"/>
            </a:lnSpc>
          </a:pPr>
          <a:r>
            <a:rPr lang="en-US" sz="1400" b="1" i="0" baseline="0" dirty="0">
              <a:latin typeface="Aptos" panose="020B0004020202020204" pitchFamily="34" charset="0"/>
            </a:rPr>
            <a:t>Workforce Pressures</a:t>
          </a:r>
        </a:p>
        <a:p>
          <a:pPr>
            <a:lnSpc>
              <a:spcPct val="150000"/>
            </a:lnSpc>
          </a:pPr>
          <a:r>
            <a:rPr lang="en-GB" sz="1400" dirty="0">
              <a:latin typeface="Aptos" panose="020B0004020202020204" pitchFamily="34" charset="0"/>
            </a:rPr>
            <a:t>The NHS is facing severe staff shortages, with increased workload pressures leading to burnout among healthcare professionals. Recruitment and retention are ongoing challenges, with low pay for caregivers making it difficult to maintain quality care.</a:t>
          </a:r>
        </a:p>
      </dgm:t>
    </dgm:pt>
    <dgm:pt modelId="{5572601A-2FE9-4C8A-9394-CDDA6EACA777}" type="parTrans" cxnId="{683022DB-DEB3-413F-BDF3-65CD48A360C5}">
      <dgm:prSet/>
      <dgm:spPr/>
      <dgm:t>
        <a:bodyPr/>
        <a:lstStyle/>
        <a:p>
          <a:pPr>
            <a:lnSpc>
              <a:spcPct val="150000"/>
            </a:lnSpc>
          </a:pPr>
          <a:endParaRPr lang="en-US" sz="1200">
            <a:latin typeface="Aptos" panose="020B0004020202020204" pitchFamily="34" charset="0"/>
          </a:endParaRPr>
        </a:p>
      </dgm:t>
    </dgm:pt>
    <dgm:pt modelId="{2B8431D0-A50C-497B-B420-E00DCFC21587}" type="sibTrans" cxnId="{683022DB-DEB3-413F-BDF3-65CD48A360C5}">
      <dgm:prSet custT="1"/>
      <dgm:spPr>
        <a:solidFill>
          <a:srgbClr val="406DBB"/>
        </a:solidFill>
      </dgm:spPr>
      <dgm:t>
        <a:bodyPr/>
        <a:lstStyle/>
        <a:p>
          <a:endParaRPr lang="en-US" sz="1200">
            <a:latin typeface="Aptos" panose="020B0004020202020204" pitchFamily="34" charset="0"/>
          </a:endParaRPr>
        </a:p>
      </dgm:t>
    </dgm:pt>
    <dgm:pt modelId="{25D0B5F4-21C6-4A63-9117-19D953628433}">
      <dgm:prSet custT="1"/>
      <dgm:spPr>
        <a:solidFill>
          <a:srgbClr val="2F528F"/>
        </a:solidFill>
      </dgm:spPr>
      <dgm:t>
        <a:bodyPr/>
        <a:lstStyle/>
        <a:p>
          <a:pPr>
            <a:lnSpc>
              <a:spcPct val="150000"/>
            </a:lnSpc>
          </a:pPr>
          <a:r>
            <a:rPr lang="en-US" sz="1400" b="1" i="0" baseline="0" dirty="0">
              <a:latin typeface="Aptos" panose="020B0004020202020204" pitchFamily="34" charset="0"/>
            </a:rPr>
            <a:t>Funding</a:t>
          </a:r>
        </a:p>
        <a:p>
          <a:pPr>
            <a:lnSpc>
              <a:spcPct val="150000"/>
            </a:lnSpc>
          </a:pPr>
          <a:r>
            <a:rPr lang="en-GB" sz="1400" dirty="0">
              <a:latin typeface="Aptos" panose="020B0004020202020204" pitchFamily="34" charset="0"/>
            </a:rPr>
            <a:t> Financial pressures within both the NHS and social care are leading to the rationing of services and longer wait times for patients. The need for sustainable funding models is critical as demand continues to grow.</a:t>
          </a:r>
        </a:p>
      </dgm:t>
    </dgm:pt>
    <dgm:pt modelId="{1341662E-79AC-446A-8A21-4D5A927C7481}" type="parTrans" cxnId="{BB5C788A-336E-4E34-A9EC-15912742DF9B}">
      <dgm:prSet/>
      <dgm:spPr/>
      <dgm:t>
        <a:bodyPr/>
        <a:lstStyle/>
        <a:p>
          <a:pPr>
            <a:lnSpc>
              <a:spcPct val="150000"/>
            </a:lnSpc>
          </a:pPr>
          <a:endParaRPr lang="en-US" sz="1200">
            <a:latin typeface="Aptos" panose="020B0004020202020204" pitchFamily="34" charset="0"/>
          </a:endParaRPr>
        </a:p>
      </dgm:t>
    </dgm:pt>
    <dgm:pt modelId="{F7F0BA9B-568E-4184-963C-6347CB424B4C}" type="sibTrans" cxnId="{BB5C788A-336E-4E34-A9EC-15912742DF9B}">
      <dgm:prSet custT="1"/>
      <dgm:spPr>
        <a:solidFill>
          <a:srgbClr val="406DBB"/>
        </a:solidFill>
      </dgm:spPr>
      <dgm:t>
        <a:bodyPr/>
        <a:lstStyle/>
        <a:p>
          <a:endParaRPr lang="en-US" sz="1200">
            <a:latin typeface="Aptos" panose="020B0004020202020204" pitchFamily="34" charset="0"/>
          </a:endParaRPr>
        </a:p>
      </dgm:t>
    </dgm:pt>
    <dgm:pt modelId="{B8FA64AF-0277-4DE9-B141-794DF5156B31}">
      <dgm:prSet custT="1"/>
      <dgm:spPr>
        <a:solidFill>
          <a:srgbClr val="2F528F"/>
        </a:solidFill>
      </dgm:spPr>
      <dgm:t>
        <a:bodyPr/>
        <a:lstStyle/>
        <a:p>
          <a:pPr>
            <a:lnSpc>
              <a:spcPct val="150000"/>
            </a:lnSpc>
          </a:pPr>
          <a:r>
            <a:rPr lang="en-US" sz="1400" b="1" i="0" baseline="0">
              <a:latin typeface="Aptos" panose="020B0004020202020204" pitchFamily="34" charset="0"/>
            </a:rPr>
            <a:t>Demand for Services</a:t>
          </a:r>
        </a:p>
        <a:p>
          <a:pPr>
            <a:lnSpc>
              <a:spcPct val="150000"/>
            </a:lnSpc>
          </a:pPr>
          <a:r>
            <a:rPr lang="en-GB" sz="1400">
              <a:latin typeface="Aptos" panose="020B0004020202020204" pitchFamily="34" charset="0"/>
            </a:rPr>
            <a:t>With an aging population and an increase in chronic conditions such as diabetes and cardiovascular disease, there is a growing demand for services that traditional health systems are struggling to meet.</a:t>
          </a:r>
        </a:p>
      </dgm:t>
    </dgm:pt>
    <dgm:pt modelId="{8D30A90D-EFC8-442D-94FF-927FC411C8C1}" type="parTrans" cxnId="{2717F65D-60A4-4552-A68E-6EA7CC90BD58}">
      <dgm:prSet/>
      <dgm:spPr/>
      <dgm:t>
        <a:bodyPr/>
        <a:lstStyle/>
        <a:p>
          <a:pPr>
            <a:lnSpc>
              <a:spcPct val="150000"/>
            </a:lnSpc>
          </a:pPr>
          <a:endParaRPr lang="en-US" sz="1200">
            <a:latin typeface="Aptos" panose="020B0004020202020204" pitchFamily="34" charset="0"/>
          </a:endParaRPr>
        </a:p>
      </dgm:t>
    </dgm:pt>
    <dgm:pt modelId="{CC48BBE9-0572-4FE3-928A-6C526CD5844C}" type="sibTrans" cxnId="{2717F65D-60A4-4552-A68E-6EA7CC90BD58}">
      <dgm:prSet/>
      <dgm:spPr/>
      <dgm:t>
        <a:bodyPr/>
        <a:lstStyle/>
        <a:p>
          <a:endParaRPr lang="en-US" sz="1200">
            <a:latin typeface="Aptos" panose="020B0004020202020204" pitchFamily="34" charset="0"/>
          </a:endParaRPr>
        </a:p>
      </dgm:t>
    </dgm:pt>
    <dgm:pt modelId="{091827A5-8912-4F6C-A673-69D7A965AEF1}" type="pres">
      <dgm:prSet presAssocID="{1A4C25FE-9D2C-460A-88F3-8EA607BB3C40}" presName="Name0" presStyleCnt="0">
        <dgm:presLayoutVars>
          <dgm:dir/>
          <dgm:resizeHandles val="exact"/>
        </dgm:presLayoutVars>
      </dgm:prSet>
      <dgm:spPr/>
    </dgm:pt>
    <dgm:pt modelId="{28A4340D-101F-4E16-B246-79295705B5FA}" type="pres">
      <dgm:prSet presAssocID="{E7B2EA90-C258-4A9F-A6AD-DEBC94FD0025}" presName="node" presStyleLbl="node1" presStyleIdx="0" presStyleCnt="3">
        <dgm:presLayoutVars>
          <dgm:bulletEnabled val="1"/>
        </dgm:presLayoutVars>
      </dgm:prSet>
      <dgm:spPr/>
    </dgm:pt>
    <dgm:pt modelId="{F71990AE-5F5A-45DB-9BA6-FC0AE218BAEC}" type="pres">
      <dgm:prSet presAssocID="{2B8431D0-A50C-497B-B420-E00DCFC21587}" presName="sibTrans" presStyleLbl="sibTrans2D1" presStyleIdx="0" presStyleCnt="2"/>
      <dgm:spPr/>
    </dgm:pt>
    <dgm:pt modelId="{27717360-B727-4959-B3D9-C182CF606648}" type="pres">
      <dgm:prSet presAssocID="{2B8431D0-A50C-497B-B420-E00DCFC21587}" presName="connectorText" presStyleLbl="sibTrans2D1" presStyleIdx="0" presStyleCnt="2"/>
      <dgm:spPr/>
    </dgm:pt>
    <dgm:pt modelId="{E0EC18B3-B208-4D02-B0A1-55CA81C588DB}" type="pres">
      <dgm:prSet presAssocID="{25D0B5F4-21C6-4A63-9117-19D953628433}" presName="node" presStyleLbl="node1" presStyleIdx="1" presStyleCnt="3">
        <dgm:presLayoutVars>
          <dgm:bulletEnabled val="1"/>
        </dgm:presLayoutVars>
      </dgm:prSet>
      <dgm:spPr/>
    </dgm:pt>
    <dgm:pt modelId="{BE2F2DFD-5FC5-4619-8BDE-880D60F05FBF}" type="pres">
      <dgm:prSet presAssocID="{F7F0BA9B-568E-4184-963C-6347CB424B4C}" presName="sibTrans" presStyleLbl="sibTrans2D1" presStyleIdx="1" presStyleCnt="2"/>
      <dgm:spPr/>
    </dgm:pt>
    <dgm:pt modelId="{06DB8533-A561-4139-B191-67EA4DDE4F1B}" type="pres">
      <dgm:prSet presAssocID="{F7F0BA9B-568E-4184-963C-6347CB424B4C}" presName="connectorText" presStyleLbl="sibTrans2D1" presStyleIdx="1" presStyleCnt="2"/>
      <dgm:spPr/>
    </dgm:pt>
    <dgm:pt modelId="{DB3552D7-48C2-418D-9FA0-DDD4C972875E}" type="pres">
      <dgm:prSet presAssocID="{B8FA64AF-0277-4DE9-B141-794DF5156B31}" presName="node" presStyleLbl="node1" presStyleIdx="2" presStyleCnt="3">
        <dgm:presLayoutVars>
          <dgm:bulletEnabled val="1"/>
        </dgm:presLayoutVars>
      </dgm:prSet>
      <dgm:spPr/>
    </dgm:pt>
  </dgm:ptLst>
  <dgm:cxnLst>
    <dgm:cxn modelId="{6DAD0507-40D3-4E43-B413-27109489B147}" type="presOf" srcId="{B8FA64AF-0277-4DE9-B141-794DF5156B31}" destId="{DB3552D7-48C2-418D-9FA0-DDD4C972875E}" srcOrd="0" destOrd="0" presId="urn:microsoft.com/office/officeart/2005/8/layout/process1"/>
    <dgm:cxn modelId="{1E8C9F1B-BB70-4C36-AC30-86039905326C}" type="presOf" srcId="{E7B2EA90-C258-4A9F-A6AD-DEBC94FD0025}" destId="{28A4340D-101F-4E16-B246-79295705B5FA}" srcOrd="0" destOrd="0" presId="urn:microsoft.com/office/officeart/2005/8/layout/process1"/>
    <dgm:cxn modelId="{295F3D31-031A-4A9C-A1F3-926B63778043}" type="presOf" srcId="{F7F0BA9B-568E-4184-963C-6347CB424B4C}" destId="{06DB8533-A561-4139-B191-67EA4DDE4F1B}" srcOrd="1" destOrd="0" presId="urn:microsoft.com/office/officeart/2005/8/layout/process1"/>
    <dgm:cxn modelId="{2717F65D-60A4-4552-A68E-6EA7CC90BD58}" srcId="{1A4C25FE-9D2C-460A-88F3-8EA607BB3C40}" destId="{B8FA64AF-0277-4DE9-B141-794DF5156B31}" srcOrd="2" destOrd="0" parTransId="{8D30A90D-EFC8-442D-94FF-927FC411C8C1}" sibTransId="{CC48BBE9-0572-4FE3-928A-6C526CD5844C}"/>
    <dgm:cxn modelId="{7C62ED65-5071-40A4-931F-89CB9E625C87}" type="presOf" srcId="{1A4C25FE-9D2C-460A-88F3-8EA607BB3C40}" destId="{091827A5-8912-4F6C-A673-69D7A965AEF1}" srcOrd="0" destOrd="0" presId="urn:microsoft.com/office/officeart/2005/8/layout/process1"/>
    <dgm:cxn modelId="{BB5C788A-336E-4E34-A9EC-15912742DF9B}" srcId="{1A4C25FE-9D2C-460A-88F3-8EA607BB3C40}" destId="{25D0B5F4-21C6-4A63-9117-19D953628433}" srcOrd="1" destOrd="0" parTransId="{1341662E-79AC-446A-8A21-4D5A927C7481}" sibTransId="{F7F0BA9B-568E-4184-963C-6347CB424B4C}"/>
    <dgm:cxn modelId="{88AB7DD3-15CD-4CA1-9671-F5DC31D652A8}" type="presOf" srcId="{2B8431D0-A50C-497B-B420-E00DCFC21587}" destId="{F71990AE-5F5A-45DB-9BA6-FC0AE218BAEC}" srcOrd="0" destOrd="0" presId="urn:microsoft.com/office/officeart/2005/8/layout/process1"/>
    <dgm:cxn modelId="{683022DB-DEB3-413F-BDF3-65CD48A360C5}" srcId="{1A4C25FE-9D2C-460A-88F3-8EA607BB3C40}" destId="{E7B2EA90-C258-4A9F-A6AD-DEBC94FD0025}" srcOrd="0" destOrd="0" parTransId="{5572601A-2FE9-4C8A-9394-CDDA6EACA777}" sibTransId="{2B8431D0-A50C-497B-B420-E00DCFC21587}"/>
    <dgm:cxn modelId="{D62271DC-856A-47CB-8F48-6C538A64BEEE}" type="presOf" srcId="{25D0B5F4-21C6-4A63-9117-19D953628433}" destId="{E0EC18B3-B208-4D02-B0A1-55CA81C588DB}" srcOrd="0" destOrd="0" presId="urn:microsoft.com/office/officeart/2005/8/layout/process1"/>
    <dgm:cxn modelId="{1E27B9EB-9454-4384-A86C-B44A93E27616}" type="presOf" srcId="{F7F0BA9B-568E-4184-963C-6347CB424B4C}" destId="{BE2F2DFD-5FC5-4619-8BDE-880D60F05FBF}" srcOrd="0" destOrd="0" presId="urn:microsoft.com/office/officeart/2005/8/layout/process1"/>
    <dgm:cxn modelId="{075FF2F6-3C79-408A-8888-09C3BDBC9381}" type="presOf" srcId="{2B8431D0-A50C-497B-B420-E00DCFC21587}" destId="{27717360-B727-4959-B3D9-C182CF606648}" srcOrd="1" destOrd="0" presId="urn:microsoft.com/office/officeart/2005/8/layout/process1"/>
    <dgm:cxn modelId="{987B6863-4772-4D3C-8BC7-E9988ACB28E0}" type="presParOf" srcId="{091827A5-8912-4F6C-A673-69D7A965AEF1}" destId="{28A4340D-101F-4E16-B246-79295705B5FA}" srcOrd="0" destOrd="0" presId="urn:microsoft.com/office/officeart/2005/8/layout/process1"/>
    <dgm:cxn modelId="{6790A2D8-9293-4BB9-8D60-31394DF9DBBF}" type="presParOf" srcId="{091827A5-8912-4F6C-A673-69D7A965AEF1}" destId="{F71990AE-5F5A-45DB-9BA6-FC0AE218BAEC}" srcOrd="1" destOrd="0" presId="urn:microsoft.com/office/officeart/2005/8/layout/process1"/>
    <dgm:cxn modelId="{5F9B028D-9730-4C8E-88A8-43F27BEBA256}" type="presParOf" srcId="{F71990AE-5F5A-45DB-9BA6-FC0AE218BAEC}" destId="{27717360-B727-4959-B3D9-C182CF606648}" srcOrd="0" destOrd="0" presId="urn:microsoft.com/office/officeart/2005/8/layout/process1"/>
    <dgm:cxn modelId="{4FCD0ADD-FEED-434B-ACD5-B74E601A97C2}" type="presParOf" srcId="{091827A5-8912-4F6C-A673-69D7A965AEF1}" destId="{E0EC18B3-B208-4D02-B0A1-55CA81C588DB}" srcOrd="2" destOrd="0" presId="urn:microsoft.com/office/officeart/2005/8/layout/process1"/>
    <dgm:cxn modelId="{566CEDD3-429E-43B9-B9E0-F4A3EFADB46A}" type="presParOf" srcId="{091827A5-8912-4F6C-A673-69D7A965AEF1}" destId="{BE2F2DFD-5FC5-4619-8BDE-880D60F05FBF}" srcOrd="3" destOrd="0" presId="urn:microsoft.com/office/officeart/2005/8/layout/process1"/>
    <dgm:cxn modelId="{46CF9E0B-E56A-44DF-915D-67F57958EB96}" type="presParOf" srcId="{BE2F2DFD-5FC5-4619-8BDE-880D60F05FBF}" destId="{06DB8533-A561-4139-B191-67EA4DDE4F1B}" srcOrd="0" destOrd="0" presId="urn:microsoft.com/office/officeart/2005/8/layout/process1"/>
    <dgm:cxn modelId="{ED04DA82-86CD-48CF-AB69-27C8A0377F0D}" type="presParOf" srcId="{091827A5-8912-4F6C-A673-69D7A965AEF1}" destId="{DB3552D7-48C2-418D-9FA0-DDD4C972875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B4F2C2-DBE9-4FDD-8896-A8E4CA6458A7}"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75B1B03F-B0B2-4C1E-9CFB-33242BDD7470}">
      <dgm:prSet custT="1"/>
      <dgm:spPr/>
      <dgm:t>
        <a:bodyPr/>
        <a:lstStyle/>
        <a:p>
          <a:pPr algn="ctr">
            <a:lnSpc>
              <a:spcPct val="150000"/>
            </a:lnSpc>
          </a:pPr>
          <a:r>
            <a:rPr lang="en-GB" sz="1300" b="1" i="0" baseline="0" noProof="0" dirty="0">
              <a:latin typeface="Aptos" panose="020B0004020202020204" pitchFamily="34" charset="0"/>
            </a:rPr>
            <a:t>Telemedicine</a:t>
          </a:r>
          <a:r>
            <a:rPr lang="en-GB" sz="1300" b="0" i="0" baseline="0" noProof="0" dirty="0">
              <a:latin typeface="Aptos" panose="020B0004020202020204" pitchFamily="34" charset="0"/>
            </a:rPr>
            <a:t>: Virtual consultations using video technology allow healthcare professionals to assess and treat patients remotely. This is particularly beneficial for those living in rural areas or those who have difficulty attending in-person appointments.</a:t>
          </a:r>
          <a:endParaRPr lang="en-GB" sz="1300" noProof="0" dirty="0">
            <a:latin typeface="Aptos" panose="020B0004020202020204" pitchFamily="34" charset="0"/>
          </a:endParaRPr>
        </a:p>
      </dgm:t>
    </dgm:pt>
    <dgm:pt modelId="{6DB1A9DC-762C-4BDB-8480-2F316160DBC8}" type="parTrans" cxnId="{CA011F80-C625-493E-825F-B8C3AEB6DEBA}">
      <dgm:prSet/>
      <dgm:spPr/>
      <dgm:t>
        <a:bodyPr/>
        <a:lstStyle/>
        <a:p>
          <a:pPr algn="l">
            <a:lnSpc>
              <a:spcPct val="150000"/>
            </a:lnSpc>
          </a:pPr>
          <a:endParaRPr lang="en-GB" sz="1300" noProof="0" dirty="0">
            <a:latin typeface="Aptos" panose="020B0004020202020204" pitchFamily="34" charset="0"/>
          </a:endParaRPr>
        </a:p>
      </dgm:t>
    </dgm:pt>
    <dgm:pt modelId="{C323C87E-725D-4A54-B245-062ED91D2AC8}" type="sibTrans" cxnId="{CA011F80-C625-493E-825F-B8C3AEB6DEBA}">
      <dgm:prSet/>
      <dgm:spPr/>
      <dgm:t>
        <a:bodyPr/>
        <a:lstStyle/>
        <a:p>
          <a:pPr algn="l">
            <a:lnSpc>
              <a:spcPct val="150000"/>
            </a:lnSpc>
          </a:pPr>
          <a:endParaRPr lang="en-GB" sz="1300" noProof="0" dirty="0">
            <a:latin typeface="Aptos" panose="020B0004020202020204" pitchFamily="34" charset="0"/>
          </a:endParaRPr>
        </a:p>
      </dgm:t>
    </dgm:pt>
    <dgm:pt modelId="{25CDBA8B-6956-4880-90D5-23C7AA429C5B}">
      <dgm:prSet custT="1"/>
      <dgm:spPr/>
      <dgm:t>
        <a:bodyPr/>
        <a:lstStyle/>
        <a:p>
          <a:pPr algn="ctr">
            <a:lnSpc>
              <a:spcPct val="150000"/>
            </a:lnSpc>
          </a:pPr>
          <a:r>
            <a:rPr lang="en-GB" sz="1300" b="1" i="0" baseline="0" noProof="0" dirty="0">
              <a:latin typeface="Aptos" panose="020B0004020202020204" pitchFamily="34" charset="0"/>
            </a:rPr>
            <a:t>AI in Diagnostics</a:t>
          </a:r>
          <a:r>
            <a:rPr lang="en-GB" sz="1300" b="0" i="0" baseline="0" noProof="0" dirty="0">
              <a:latin typeface="Aptos" panose="020B0004020202020204" pitchFamily="34" charset="0"/>
            </a:rPr>
            <a:t>: AI systems are being used to analyse large volumes of medical data, including scans and test results, to assist doctors in making quicker and more accurate diagnoses. For example, AI is now being used to detect early signs of cancers in radiology images.</a:t>
          </a:r>
          <a:endParaRPr lang="en-GB" sz="1300" noProof="0" dirty="0">
            <a:latin typeface="Aptos" panose="020B0004020202020204" pitchFamily="34" charset="0"/>
          </a:endParaRPr>
        </a:p>
      </dgm:t>
    </dgm:pt>
    <dgm:pt modelId="{9B8819F8-1E87-40EB-9717-E6CDECA95D2C}" type="parTrans" cxnId="{B7FEBEE8-0780-4B30-9AE2-7F93900C1A65}">
      <dgm:prSet/>
      <dgm:spPr/>
      <dgm:t>
        <a:bodyPr/>
        <a:lstStyle/>
        <a:p>
          <a:pPr algn="l">
            <a:lnSpc>
              <a:spcPct val="150000"/>
            </a:lnSpc>
          </a:pPr>
          <a:endParaRPr lang="en-GB" sz="1300" noProof="0" dirty="0">
            <a:latin typeface="Aptos" panose="020B0004020202020204" pitchFamily="34" charset="0"/>
          </a:endParaRPr>
        </a:p>
      </dgm:t>
    </dgm:pt>
    <dgm:pt modelId="{53B56AE1-0812-46C2-B83A-08EA01CBD1D7}" type="sibTrans" cxnId="{B7FEBEE8-0780-4B30-9AE2-7F93900C1A65}">
      <dgm:prSet/>
      <dgm:spPr/>
      <dgm:t>
        <a:bodyPr/>
        <a:lstStyle/>
        <a:p>
          <a:pPr algn="l">
            <a:lnSpc>
              <a:spcPct val="150000"/>
            </a:lnSpc>
          </a:pPr>
          <a:endParaRPr lang="en-GB" sz="1300" noProof="0" dirty="0">
            <a:latin typeface="Aptos" panose="020B0004020202020204" pitchFamily="34" charset="0"/>
          </a:endParaRPr>
        </a:p>
      </dgm:t>
    </dgm:pt>
    <dgm:pt modelId="{86037E46-EF14-4899-A959-06087F3EF1AD}">
      <dgm:prSet custT="1"/>
      <dgm:spPr/>
      <dgm:t>
        <a:bodyPr/>
        <a:lstStyle/>
        <a:p>
          <a:pPr algn="ctr">
            <a:lnSpc>
              <a:spcPct val="150000"/>
            </a:lnSpc>
          </a:pPr>
          <a:r>
            <a:rPr lang="en-GB" sz="1300" b="1" i="0" baseline="0" noProof="0" dirty="0">
              <a:latin typeface="Aptos" panose="020B0004020202020204" pitchFamily="34" charset="0"/>
            </a:rPr>
            <a:t>Care-at-Home Services</a:t>
          </a:r>
          <a:r>
            <a:rPr lang="en-GB" sz="1300" b="0" i="0" baseline="0" noProof="0" dirty="0">
              <a:latin typeface="Aptos" panose="020B0004020202020204" pitchFamily="34" charset="0"/>
            </a:rPr>
            <a:t>: Innovations that bring healthcare into the home, such as remote monitoring devices for chronic diseases, have reduced hospital admissions and allowed patients to manage their conditions more independently..</a:t>
          </a:r>
          <a:endParaRPr lang="en-GB" sz="1300" noProof="0" dirty="0">
            <a:latin typeface="Aptos" panose="020B0004020202020204" pitchFamily="34" charset="0"/>
          </a:endParaRPr>
        </a:p>
      </dgm:t>
    </dgm:pt>
    <dgm:pt modelId="{F7CFA65D-937C-44A6-84FF-70ABF71C7C10}" type="parTrans" cxnId="{1C07E42A-CCDE-4ABC-8001-6BF9F4FDDA00}">
      <dgm:prSet/>
      <dgm:spPr/>
      <dgm:t>
        <a:bodyPr/>
        <a:lstStyle/>
        <a:p>
          <a:pPr algn="l">
            <a:lnSpc>
              <a:spcPct val="150000"/>
            </a:lnSpc>
          </a:pPr>
          <a:endParaRPr lang="en-GB" sz="1300" noProof="0" dirty="0">
            <a:latin typeface="Aptos" panose="020B0004020202020204" pitchFamily="34" charset="0"/>
          </a:endParaRPr>
        </a:p>
      </dgm:t>
    </dgm:pt>
    <dgm:pt modelId="{81B6FBA4-C62A-40A4-A85D-0EECF8442978}" type="sibTrans" cxnId="{1C07E42A-CCDE-4ABC-8001-6BF9F4FDDA00}">
      <dgm:prSet/>
      <dgm:spPr/>
      <dgm:t>
        <a:bodyPr/>
        <a:lstStyle/>
        <a:p>
          <a:pPr algn="l">
            <a:lnSpc>
              <a:spcPct val="150000"/>
            </a:lnSpc>
          </a:pPr>
          <a:endParaRPr lang="en-GB" sz="1300" noProof="0" dirty="0">
            <a:latin typeface="Aptos" panose="020B0004020202020204" pitchFamily="34" charset="0"/>
          </a:endParaRPr>
        </a:p>
      </dgm:t>
    </dgm:pt>
    <dgm:pt modelId="{BBE6842E-7B55-4289-9BB3-DEA19F28C9C4}">
      <dgm:prSet custT="1"/>
      <dgm:spPr/>
      <dgm:t>
        <a:bodyPr/>
        <a:lstStyle/>
        <a:p>
          <a:pPr algn="ctr">
            <a:lnSpc>
              <a:spcPct val="150000"/>
            </a:lnSpc>
          </a:pPr>
          <a:r>
            <a:rPr lang="en-GB" sz="1300" b="1" i="0" baseline="0" noProof="0" dirty="0">
              <a:latin typeface="Aptos" panose="020B0004020202020204" pitchFamily="34" charset="0"/>
            </a:rPr>
            <a:t>Digital Health Records</a:t>
          </a:r>
          <a:r>
            <a:rPr lang="en-GB" sz="1300" b="0" i="0" baseline="0" noProof="0" dirty="0">
              <a:latin typeface="Aptos" panose="020B0004020202020204" pitchFamily="34" charset="0"/>
            </a:rPr>
            <a:t>: The move from paper to electronic health records (EHRs) has streamlined healthcare delivery, making patient information more accessible to healthcare providers and reducing errors. EHRs also enable data-sharing across health and social care systems.</a:t>
          </a:r>
          <a:endParaRPr lang="en-GB" sz="1300" noProof="0" dirty="0">
            <a:latin typeface="Aptos" panose="020B0004020202020204" pitchFamily="34" charset="0"/>
          </a:endParaRPr>
        </a:p>
      </dgm:t>
    </dgm:pt>
    <dgm:pt modelId="{1F8196E8-83AD-467C-A871-C9E4AA749C2E}" type="parTrans" cxnId="{F0C5F704-E9F5-49BD-9060-980B8B28772A}">
      <dgm:prSet/>
      <dgm:spPr/>
      <dgm:t>
        <a:bodyPr/>
        <a:lstStyle/>
        <a:p>
          <a:pPr algn="l">
            <a:lnSpc>
              <a:spcPct val="150000"/>
            </a:lnSpc>
          </a:pPr>
          <a:endParaRPr lang="en-GB" sz="1300" noProof="0" dirty="0">
            <a:latin typeface="Aptos" panose="020B0004020202020204" pitchFamily="34" charset="0"/>
          </a:endParaRPr>
        </a:p>
      </dgm:t>
    </dgm:pt>
    <dgm:pt modelId="{38C87AF2-0E5D-4830-980A-CDE16529DD1A}" type="sibTrans" cxnId="{F0C5F704-E9F5-49BD-9060-980B8B28772A}">
      <dgm:prSet/>
      <dgm:spPr/>
      <dgm:t>
        <a:bodyPr/>
        <a:lstStyle/>
        <a:p>
          <a:pPr algn="l">
            <a:lnSpc>
              <a:spcPct val="150000"/>
            </a:lnSpc>
          </a:pPr>
          <a:endParaRPr lang="en-GB" sz="1300" noProof="0" dirty="0">
            <a:latin typeface="Aptos" panose="020B0004020202020204" pitchFamily="34" charset="0"/>
          </a:endParaRPr>
        </a:p>
      </dgm:t>
    </dgm:pt>
    <dgm:pt modelId="{ECBD7328-3F4B-4E63-94D6-A1EB49B78C52}" type="pres">
      <dgm:prSet presAssocID="{1FB4F2C2-DBE9-4FDD-8896-A8E4CA6458A7}" presName="root" presStyleCnt="0">
        <dgm:presLayoutVars>
          <dgm:dir/>
          <dgm:resizeHandles val="exact"/>
        </dgm:presLayoutVars>
      </dgm:prSet>
      <dgm:spPr/>
    </dgm:pt>
    <dgm:pt modelId="{6EB9CD88-069E-4563-91B4-82AB664A90D7}" type="pres">
      <dgm:prSet presAssocID="{1FB4F2C2-DBE9-4FDD-8896-A8E4CA6458A7}" presName="container" presStyleCnt="0">
        <dgm:presLayoutVars>
          <dgm:dir/>
          <dgm:resizeHandles val="exact"/>
        </dgm:presLayoutVars>
      </dgm:prSet>
      <dgm:spPr/>
    </dgm:pt>
    <dgm:pt modelId="{BAE1AFA7-0523-4AB3-961B-DCA65EE093C3}" type="pres">
      <dgm:prSet presAssocID="{75B1B03F-B0B2-4C1E-9CFB-33242BDD7470}" presName="compNode" presStyleCnt="0"/>
      <dgm:spPr/>
    </dgm:pt>
    <dgm:pt modelId="{F1534BDE-D5F1-4541-95DA-1C5156C778F1}" type="pres">
      <dgm:prSet presAssocID="{75B1B03F-B0B2-4C1E-9CFB-33242BDD7470}" presName="iconBgRect" presStyleLbl="bgShp" presStyleIdx="0" presStyleCnt="4" custScaleX="82645" custScaleY="82645"/>
      <dgm:spPr/>
    </dgm:pt>
    <dgm:pt modelId="{588D6FF4-912C-4435-B6ED-A00EE533B2C3}" type="pres">
      <dgm:prSet presAssocID="{75B1B03F-B0B2-4C1E-9CFB-33242BDD7470}" presName="iconRect" presStyleLbl="node1" presStyleIdx="0" presStyleCnt="4" custScaleX="82645" custScaleY="8264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lth"/>
        </a:ext>
      </dgm:extLst>
    </dgm:pt>
    <dgm:pt modelId="{1925EAFE-EBDB-4F2E-8272-ACC90ABC6C4C}" type="pres">
      <dgm:prSet presAssocID="{75B1B03F-B0B2-4C1E-9CFB-33242BDD7470}" presName="spaceRect" presStyleCnt="0"/>
      <dgm:spPr/>
    </dgm:pt>
    <dgm:pt modelId="{2485C42E-E753-40D7-96C4-5EB7BF4181D8}" type="pres">
      <dgm:prSet presAssocID="{75B1B03F-B0B2-4C1E-9CFB-33242BDD7470}" presName="textRect" presStyleLbl="revTx" presStyleIdx="0" presStyleCnt="4" custScaleX="110266">
        <dgm:presLayoutVars>
          <dgm:chMax val="1"/>
          <dgm:chPref val="1"/>
        </dgm:presLayoutVars>
      </dgm:prSet>
      <dgm:spPr/>
    </dgm:pt>
    <dgm:pt modelId="{B789B240-C1FD-4554-913D-09DF739CEA5A}" type="pres">
      <dgm:prSet presAssocID="{C323C87E-725D-4A54-B245-062ED91D2AC8}" presName="sibTrans" presStyleLbl="sibTrans2D1" presStyleIdx="0" presStyleCnt="0"/>
      <dgm:spPr/>
    </dgm:pt>
    <dgm:pt modelId="{D100CFB4-C34A-45FB-8347-E83E4C5EB607}" type="pres">
      <dgm:prSet presAssocID="{25CDBA8B-6956-4880-90D5-23C7AA429C5B}" presName="compNode" presStyleCnt="0"/>
      <dgm:spPr/>
    </dgm:pt>
    <dgm:pt modelId="{1479E844-D1B4-43BC-AE17-E6976365D420}" type="pres">
      <dgm:prSet presAssocID="{25CDBA8B-6956-4880-90D5-23C7AA429C5B}" presName="iconBgRect" presStyleLbl="bgShp" presStyleIdx="1" presStyleCnt="4" custScaleX="82645" custScaleY="82645" custLinFactNeighborX="-10720"/>
      <dgm:spPr/>
    </dgm:pt>
    <dgm:pt modelId="{0A589F5B-B205-41B8-B2B2-802F92EDA2B5}" type="pres">
      <dgm:prSet presAssocID="{25CDBA8B-6956-4880-90D5-23C7AA429C5B}" presName="iconRect" presStyleLbl="node1" presStyleIdx="1" presStyleCnt="4" custScaleX="82645" custScaleY="82645" custLinFactNeighborX="-1848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EBDFBB96-C946-429B-83C5-A33AE5F9AA8C}" type="pres">
      <dgm:prSet presAssocID="{25CDBA8B-6956-4880-90D5-23C7AA429C5B}" presName="spaceRect" presStyleCnt="0"/>
      <dgm:spPr/>
    </dgm:pt>
    <dgm:pt modelId="{F1D15585-398F-41C6-B7E8-27E480617871}" type="pres">
      <dgm:prSet presAssocID="{25CDBA8B-6956-4880-90D5-23C7AA429C5B}" presName="textRect" presStyleLbl="revTx" presStyleIdx="1" presStyleCnt="4" custScaleX="109624" custLinFactNeighborX="-7384">
        <dgm:presLayoutVars>
          <dgm:chMax val="1"/>
          <dgm:chPref val="1"/>
        </dgm:presLayoutVars>
      </dgm:prSet>
      <dgm:spPr/>
    </dgm:pt>
    <dgm:pt modelId="{436FC2B9-866A-4B9C-B0E1-DD4CC6813B45}" type="pres">
      <dgm:prSet presAssocID="{53B56AE1-0812-46C2-B83A-08EA01CBD1D7}" presName="sibTrans" presStyleLbl="sibTrans2D1" presStyleIdx="0" presStyleCnt="0"/>
      <dgm:spPr/>
    </dgm:pt>
    <dgm:pt modelId="{9F1B1824-7819-4D66-B82F-2B57823B2177}" type="pres">
      <dgm:prSet presAssocID="{86037E46-EF14-4899-A959-06087F3EF1AD}" presName="compNode" presStyleCnt="0"/>
      <dgm:spPr/>
    </dgm:pt>
    <dgm:pt modelId="{2679BF18-5980-44A3-AFD1-A72DD07E5576}" type="pres">
      <dgm:prSet presAssocID="{86037E46-EF14-4899-A959-06087F3EF1AD}" presName="iconBgRect" presStyleLbl="bgShp" presStyleIdx="2" presStyleCnt="4" custScaleX="82645" custScaleY="82645"/>
      <dgm:spPr/>
    </dgm:pt>
    <dgm:pt modelId="{854416F6-71A8-40DF-B5C7-187EB4537AEB}" type="pres">
      <dgm:prSet presAssocID="{86037E46-EF14-4899-A959-06087F3EF1AD}" presName="iconRect" presStyleLbl="node1" presStyleIdx="2" presStyleCnt="4" custScaleX="82645" custScaleY="8264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spital First Aid"/>
        </a:ext>
      </dgm:extLst>
    </dgm:pt>
    <dgm:pt modelId="{61B0DC9A-EAF6-4951-9EE4-1F65F3DF49D3}" type="pres">
      <dgm:prSet presAssocID="{86037E46-EF14-4899-A959-06087F3EF1AD}" presName="spaceRect" presStyleCnt="0"/>
      <dgm:spPr/>
    </dgm:pt>
    <dgm:pt modelId="{CA6CE75E-E656-430C-A12C-D9E7213C28C0}" type="pres">
      <dgm:prSet presAssocID="{86037E46-EF14-4899-A959-06087F3EF1AD}" presName="textRect" presStyleLbl="revTx" presStyleIdx="2" presStyleCnt="4" custScaleX="109014">
        <dgm:presLayoutVars>
          <dgm:chMax val="1"/>
          <dgm:chPref val="1"/>
        </dgm:presLayoutVars>
      </dgm:prSet>
      <dgm:spPr/>
    </dgm:pt>
    <dgm:pt modelId="{EF0AE717-612A-4094-BFF1-3F4B30CCDEB4}" type="pres">
      <dgm:prSet presAssocID="{81B6FBA4-C62A-40A4-A85D-0EECF8442978}" presName="sibTrans" presStyleLbl="sibTrans2D1" presStyleIdx="0" presStyleCnt="0"/>
      <dgm:spPr/>
    </dgm:pt>
    <dgm:pt modelId="{F384E44C-7E85-484B-B359-D53B1D503D38}" type="pres">
      <dgm:prSet presAssocID="{BBE6842E-7B55-4289-9BB3-DEA19F28C9C4}" presName="compNode" presStyleCnt="0"/>
      <dgm:spPr/>
    </dgm:pt>
    <dgm:pt modelId="{7E40E61A-F77B-485B-8EF1-C533BE1E34DE}" type="pres">
      <dgm:prSet presAssocID="{BBE6842E-7B55-4289-9BB3-DEA19F28C9C4}" presName="iconBgRect" presStyleLbl="bgShp" presStyleIdx="3" presStyleCnt="4" custScaleX="82645" custScaleY="82645" custLinFactNeighborX="-10720"/>
      <dgm:spPr/>
    </dgm:pt>
    <dgm:pt modelId="{659CA7FE-ECE4-437F-A589-47DFEAA737AC}" type="pres">
      <dgm:prSet presAssocID="{BBE6842E-7B55-4289-9BB3-DEA19F28C9C4}" presName="iconRect" presStyleLbl="node1" presStyleIdx="3" presStyleCnt="4" custScaleX="82645" custScaleY="82645" custLinFactNeighborX="-1848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Secure"/>
        </a:ext>
      </dgm:extLst>
    </dgm:pt>
    <dgm:pt modelId="{4A8708D1-188A-4EC5-AA0C-34FDA540ADD4}" type="pres">
      <dgm:prSet presAssocID="{BBE6842E-7B55-4289-9BB3-DEA19F28C9C4}" presName="spaceRect" presStyleCnt="0"/>
      <dgm:spPr/>
    </dgm:pt>
    <dgm:pt modelId="{FA123769-B70F-4DAD-B1BE-10E2B321B15E}" type="pres">
      <dgm:prSet presAssocID="{BBE6842E-7B55-4289-9BB3-DEA19F28C9C4}" presName="textRect" presStyleLbl="revTx" presStyleIdx="3" presStyleCnt="4" custScaleX="109624" custLinFactNeighborX="-7384" custLinFactNeighborY="-4020">
        <dgm:presLayoutVars>
          <dgm:chMax val="1"/>
          <dgm:chPref val="1"/>
        </dgm:presLayoutVars>
      </dgm:prSet>
      <dgm:spPr/>
    </dgm:pt>
  </dgm:ptLst>
  <dgm:cxnLst>
    <dgm:cxn modelId="{F0C5F704-E9F5-49BD-9060-980B8B28772A}" srcId="{1FB4F2C2-DBE9-4FDD-8896-A8E4CA6458A7}" destId="{BBE6842E-7B55-4289-9BB3-DEA19F28C9C4}" srcOrd="3" destOrd="0" parTransId="{1F8196E8-83AD-467C-A871-C9E4AA749C2E}" sibTransId="{38C87AF2-0E5D-4830-980A-CDE16529DD1A}"/>
    <dgm:cxn modelId="{1C07E42A-CCDE-4ABC-8001-6BF9F4FDDA00}" srcId="{1FB4F2C2-DBE9-4FDD-8896-A8E4CA6458A7}" destId="{86037E46-EF14-4899-A959-06087F3EF1AD}" srcOrd="2" destOrd="0" parTransId="{F7CFA65D-937C-44A6-84FF-70ABF71C7C10}" sibTransId="{81B6FBA4-C62A-40A4-A85D-0EECF8442978}"/>
    <dgm:cxn modelId="{8C4CBA2D-FF32-4439-BE4F-C8690EE4B043}" type="presOf" srcId="{C323C87E-725D-4A54-B245-062ED91D2AC8}" destId="{B789B240-C1FD-4554-913D-09DF739CEA5A}" srcOrd="0" destOrd="0" presId="urn:microsoft.com/office/officeart/2018/2/layout/IconCircleList"/>
    <dgm:cxn modelId="{D6BD753C-1882-446B-8F3E-C9B3DDFE9D9E}" type="presOf" srcId="{86037E46-EF14-4899-A959-06087F3EF1AD}" destId="{CA6CE75E-E656-430C-A12C-D9E7213C28C0}" srcOrd="0" destOrd="0" presId="urn:microsoft.com/office/officeart/2018/2/layout/IconCircleList"/>
    <dgm:cxn modelId="{0E2A983E-9084-4F9F-84A5-8BBC90DB3CFD}" type="presOf" srcId="{BBE6842E-7B55-4289-9BB3-DEA19F28C9C4}" destId="{FA123769-B70F-4DAD-B1BE-10E2B321B15E}" srcOrd="0" destOrd="0" presId="urn:microsoft.com/office/officeart/2018/2/layout/IconCircleList"/>
    <dgm:cxn modelId="{D2F6D860-56DA-486A-88EA-B42944612099}" type="presOf" srcId="{25CDBA8B-6956-4880-90D5-23C7AA429C5B}" destId="{F1D15585-398F-41C6-B7E8-27E480617871}" srcOrd="0" destOrd="0" presId="urn:microsoft.com/office/officeart/2018/2/layout/IconCircleList"/>
    <dgm:cxn modelId="{CA011F80-C625-493E-825F-B8C3AEB6DEBA}" srcId="{1FB4F2C2-DBE9-4FDD-8896-A8E4CA6458A7}" destId="{75B1B03F-B0B2-4C1E-9CFB-33242BDD7470}" srcOrd="0" destOrd="0" parTransId="{6DB1A9DC-762C-4BDB-8480-2F316160DBC8}" sibTransId="{C323C87E-725D-4A54-B245-062ED91D2AC8}"/>
    <dgm:cxn modelId="{8F51E686-D973-4CBD-AC0A-12E8E04FEF34}" type="presOf" srcId="{53B56AE1-0812-46C2-B83A-08EA01CBD1D7}" destId="{436FC2B9-866A-4B9C-B0E1-DD4CC6813B45}" srcOrd="0" destOrd="0" presId="urn:microsoft.com/office/officeart/2018/2/layout/IconCircleList"/>
    <dgm:cxn modelId="{F470E59F-C0FD-462E-B6BE-B1ABF79B15CE}" type="presOf" srcId="{81B6FBA4-C62A-40A4-A85D-0EECF8442978}" destId="{EF0AE717-612A-4094-BFF1-3F4B30CCDEB4}" srcOrd="0" destOrd="0" presId="urn:microsoft.com/office/officeart/2018/2/layout/IconCircleList"/>
    <dgm:cxn modelId="{741845A9-AF0B-44DD-8EE6-30E5F856C122}" type="presOf" srcId="{75B1B03F-B0B2-4C1E-9CFB-33242BDD7470}" destId="{2485C42E-E753-40D7-96C4-5EB7BF4181D8}" srcOrd="0" destOrd="0" presId="urn:microsoft.com/office/officeart/2018/2/layout/IconCircleList"/>
    <dgm:cxn modelId="{DD457FB7-B827-4A40-8F77-2FFF35CCC81A}" type="presOf" srcId="{1FB4F2C2-DBE9-4FDD-8896-A8E4CA6458A7}" destId="{ECBD7328-3F4B-4E63-94D6-A1EB49B78C52}" srcOrd="0" destOrd="0" presId="urn:microsoft.com/office/officeart/2018/2/layout/IconCircleList"/>
    <dgm:cxn modelId="{B7FEBEE8-0780-4B30-9AE2-7F93900C1A65}" srcId="{1FB4F2C2-DBE9-4FDD-8896-A8E4CA6458A7}" destId="{25CDBA8B-6956-4880-90D5-23C7AA429C5B}" srcOrd="1" destOrd="0" parTransId="{9B8819F8-1E87-40EB-9717-E6CDECA95D2C}" sibTransId="{53B56AE1-0812-46C2-B83A-08EA01CBD1D7}"/>
    <dgm:cxn modelId="{5BD26FFA-22E4-4CF6-B4FE-D1ADD05EC23B}" type="presParOf" srcId="{ECBD7328-3F4B-4E63-94D6-A1EB49B78C52}" destId="{6EB9CD88-069E-4563-91B4-82AB664A90D7}" srcOrd="0" destOrd="0" presId="urn:microsoft.com/office/officeart/2018/2/layout/IconCircleList"/>
    <dgm:cxn modelId="{F1D2F8D8-F798-499A-9121-9A1098252EE4}" type="presParOf" srcId="{6EB9CD88-069E-4563-91B4-82AB664A90D7}" destId="{BAE1AFA7-0523-4AB3-961B-DCA65EE093C3}" srcOrd="0" destOrd="0" presId="urn:microsoft.com/office/officeart/2018/2/layout/IconCircleList"/>
    <dgm:cxn modelId="{2D35C895-AEAA-4D44-8AE0-75AC8755536E}" type="presParOf" srcId="{BAE1AFA7-0523-4AB3-961B-DCA65EE093C3}" destId="{F1534BDE-D5F1-4541-95DA-1C5156C778F1}" srcOrd="0" destOrd="0" presId="urn:microsoft.com/office/officeart/2018/2/layout/IconCircleList"/>
    <dgm:cxn modelId="{5E744837-7EDF-4F02-B88E-8F20F96B8A2F}" type="presParOf" srcId="{BAE1AFA7-0523-4AB3-961B-DCA65EE093C3}" destId="{588D6FF4-912C-4435-B6ED-A00EE533B2C3}" srcOrd="1" destOrd="0" presId="urn:microsoft.com/office/officeart/2018/2/layout/IconCircleList"/>
    <dgm:cxn modelId="{C3A9EB96-72FE-4501-89B4-EA6FB25C3246}" type="presParOf" srcId="{BAE1AFA7-0523-4AB3-961B-DCA65EE093C3}" destId="{1925EAFE-EBDB-4F2E-8272-ACC90ABC6C4C}" srcOrd="2" destOrd="0" presId="urn:microsoft.com/office/officeart/2018/2/layout/IconCircleList"/>
    <dgm:cxn modelId="{E0D91092-FB6E-4755-A081-A29EEA6117E1}" type="presParOf" srcId="{BAE1AFA7-0523-4AB3-961B-DCA65EE093C3}" destId="{2485C42E-E753-40D7-96C4-5EB7BF4181D8}" srcOrd="3" destOrd="0" presId="urn:microsoft.com/office/officeart/2018/2/layout/IconCircleList"/>
    <dgm:cxn modelId="{150A53FC-CB18-4E27-8234-7A5DC9B802D4}" type="presParOf" srcId="{6EB9CD88-069E-4563-91B4-82AB664A90D7}" destId="{B789B240-C1FD-4554-913D-09DF739CEA5A}" srcOrd="1" destOrd="0" presId="urn:microsoft.com/office/officeart/2018/2/layout/IconCircleList"/>
    <dgm:cxn modelId="{3E73D10F-37BA-4B94-B894-2579BE2D8F04}" type="presParOf" srcId="{6EB9CD88-069E-4563-91B4-82AB664A90D7}" destId="{D100CFB4-C34A-45FB-8347-E83E4C5EB607}" srcOrd="2" destOrd="0" presId="urn:microsoft.com/office/officeart/2018/2/layout/IconCircleList"/>
    <dgm:cxn modelId="{81F7B036-03AE-453B-BF4C-BD479C420A22}" type="presParOf" srcId="{D100CFB4-C34A-45FB-8347-E83E4C5EB607}" destId="{1479E844-D1B4-43BC-AE17-E6976365D420}" srcOrd="0" destOrd="0" presId="urn:microsoft.com/office/officeart/2018/2/layout/IconCircleList"/>
    <dgm:cxn modelId="{05C962B8-9AA7-4231-88D4-F884B834ECA6}" type="presParOf" srcId="{D100CFB4-C34A-45FB-8347-E83E4C5EB607}" destId="{0A589F5B-B205-41B8-B2B2-802F92EDA2B5}" srcOrd="1" destOrd="0" presId="urn:microsoft.com/office/officeart/2018/2/layout/IconCircleList"/>
    <dgm:cxn modelId="{729B740A-83D3-4FE6-B253-6953C893A33D}" type="presParOf" srcId="{D100CFB4-C34A-45FB-8347-E83E4C5EB607}" destId="{EBDFBB96-C946-429B-83C5-A33AE5F9AA8C}" srcOrd="2" destOrd="0" presId="urn:microsoft.com/office/officeart/2018/2/layout/IconCircleList"/>
    <dgm:cxn modelId="{4E787960-01D7-4BE9-B705-847E497DEF3F}" type="presParOf" srcId="{D100CFB4-C34A-45FB-8347-E83E4C5EB607}" destId="{F1D15585-398F-41C6-B7E8-27E480617871}" srcOrd="3" destOrd="0" presId="urn:microsoft.com/office/officeart/2018/2/layout/IconCircleList"/>
    <dgm:cxn modelId="{B69096D3-29CF-4A3C-B930-566A8F6FE371}" type="presParOf" srcId="{6EB9CD88-069E-4563-91B4-82AB664A90D7}" destId="{436FC2B9-866A-4B9C-B0E1-DD4CC6813B45}" srcOrd="3" destOrd="0" presId="urn:microsoft.com/office/officeart/2018/2/layout/IconCircleList"/>
    <dgm:cxn modelId="{FD669919-0FEA-4091-9EC8-ED6B68E86924}" type="presParOf" srcId="{6EB9CD88-069E-4563-91B4-82AB664A90D7}" destId="{9F1B1824-7819-4D66-B82F-2B57823B2177}" srcOrd="4" destOrd="0" presId="urn:microsoft.com/office/officeart/2018/2/layout/IconCircleList"/>
    <dgm:cxn modelId="{48A480C0-9EB3-4F5D-B1B3-D2F94C85532C}" type="presParOf" srcId="{9F1B1824-7819-4D66-B82F-2B57823B2177}" destId="{2679BF18-5980-44A3-AFD1-A72DD07E5576}" srcOrd="0" destOrd="0" presId="urn:microsoft.com/office/officeart/2018/2/layout/IconCircleList"/>
    <dgm:cxn modelId="{C9927F42-8484-437C-8206-5CEA1419D391}" type="presParOf" srcId="{9F1B1824-7819-4D66-B82F-2B57823B2177}" destId="{854416F6-71A8-40DF-B5C7-187EB4537AEB}" srcOrd="1" destOrd="0" presId="urn:microsoft.com/office/officeart/2018/2/layout/IconCircleList"/>
    <dgm:cxn modelId="{1952FB75-A26D-401D-8961-DE710B942B8D}" type="presParOf" srcId="{9F1B1824-7819-4D66-B82F-2B57823B2177}" destId="{61B0DC9A-EAF6-4951-9EE4-1F65F3DF49D3}" srcOrd="2" destOrd="0" presId="urn:microsoft.com/office/officeart/2018/2/layout/IconCircleList"/>
    <dgm:cxn modelId="{8EEAB804-7BDA-43AE-8550-C4579DBFA4F4}" type="presParOf" srcId="{9F1B1824-7819-4D66-B82F-2B57823B2177}" destId="{CA6CE75E-E656-430C-A12C-D9E7213C28C0}" srcOrd="3" destOrd="0" presId="urn:microsoft.com/office/officeart/2018/2/layout/IconCircleList"/>
    <dgm:cxn modelId="{1A5D54FF-99B0-427B-93DE-5F5570B6F983}" type="presParOf" srcId="{6EB9CD88-069E-4563-91B4-82AB664A90D7}" destId="{EF0AE717-612A-4094-BFF1-3F4B30CCDEB4}" srcOrd="5" destOrd="0" presId="urn:microsoft.com/office/officeart/2018/2/layout/IconCircleList"/>
    <dgm:cxn modelId="{59E14EE0-9C50-45D8-A2F0-84A766F6E315}" type="presParOf" srcId="{6EB9CD88-069E-4563-91B4-82AB664A90D7}" destId="{F384E44C-7E85-484B-B359-D53B1D503D38}" srcOrd="6" destOrd="0" presId="urn:microsoft.com/office/officeart/2018/2/layout/IconCircleList"/>
    <dgm:cxn modelId="{8EC48697-D071-45BF-AB38-6E16D1CDEFF8}" type="presParOf" srcId="{F384E44C-7E85-484B-B359-D53B1D503D38}" destId="{7E40E61A-F77B-485B-8EF1-C533BE1E34DE}" srcOrd="0" destOrd="0" presId="urn:microsoft.com/office/officeart/2018/2/layout/IconCircleList"/>
    <dgm:cxn modelId="{F8F0FDA3-081A-4C07-8E8A-69B951FA595B}" type="presParOf" srcId="{F384E44C-7E85-484B-B359-D53B1D503D38}" destId="{659CA7FE-ECE4-437F-A589-47DFEAA737AC}" srcOrd="1" destOrd="0" presId="urn:microsoft.com/office/officeart/2018/2/layout/IconCircleList"/>
    <dgm:cxn modelId="{7A8CE461-B965-4B95-A014-861F61ABF19B}" type="presParOf" srcId="{F384E44C-7E85-484B-B359-D53B1D503D38}" destId="{4A8708D1-188A-4EC5-AA0C-34FDA540ADD4}" srcOrd="2" destOrd="0" presId="urn:microsoft.com/office/officeart/2018/2/layout/IconCircleList"/>
    <dgm:cxn modelId="{68E57465-5AAF-4B4A-AC78-7AB00CF80366}" type="presParOf" srcId="{F384E44C-7E85-484B-B359-D53B1D503D38}" destId="{FA123769-B70F-4DAD-B1BE-10E2B321B15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FE191C9-6109-44A7-8648-84678436B78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349EAE0-DC56-4AA2-A990-0304AC6127C1}">
      <dgm:prSet/>
      <dgm:spPr/>
      <dgm:t>
        <a:bodyPr/>
        <a:lstStyle/>
        <a:p>
          <a:pPr>
            <a:lnSpc>
              <a:spcPct val="150000"/>
            </a:lnSpc>
          </a:pPr>
          <a:r>
            <a:rPr lang="en-GB" b="1" dirty="0">
              <a:latin typeface="Aptos" panose="020B0004020202020204" pitchFamily="34" charset="0"/>
            </a:rPr>
            <a:t>Creativity</a:t>
          </a:r>
          <a:r>
            <a:rPr lang="en-GB" dirty="0">
              <a:latin typeface="Aptos" panose="020B0004020202020204" pitchFamily="34" charset="0"/>
            </a:rPr>
            <a:t>: Creativity is the process of generating new, unique, and original ideas. In health and social care, creativity involves thinking differently about how to deliver services, solve problems, and meet service needs. It focuses on the generation of fresh approaches that might challenge conventional thinking.</a:t>
          </a:r>
          <a:endParaRPr lang="en-US" dirty="0">
            <a:latin typeface="Aptos" panose="020B0004020202020204" pitchFamily="34" charset="0"/>
          </a:endParaRPr>
        </a:p>
      </dgm:t>
    </dgm:pt>
    <dgm:pt modelId="{4C03493F-B1BF-46AB-BA2F-62C07F94CD06}" type="parTrans" cxnId="{16FA949E-BC03-47CB-B9EF-1C88C2278BBB}">
      <dgm:prSet/>
      <dgm:spPr/>
      <dgm:t>
        <a:bodyPr/>
        <a:lstStyle/>
        <a:p>
          <a:pPr>
            <a:lnSpc>
              <a:spcPct val="150000"/>
            </a:lnSpc>
          </a:pPr>
          <a:endParaRPr lang="en-US">
            <a:latin typeface="Aptos" panose="020B0004020202020204" pitchFamily="34" charset="0"/>
          </a:endParaRPr>
        </a:p>
      </dgm:t>
    </dgm:pt>
    <dgm:pt modelId="{C893B161-423C-4262-8A7E-92806BAD3874}" type="sibTrans" cxnId="{16FA949E-BC03-47CB-B9EF-1C88C2278BBB}">
      <dgm:prSet/>
      <dgm:spPr/>
      <dgm:t>
        <a:bodyPr/>
        <a:lstStyle/>
        <a:p>
          <a:pPr>
            <a:lnSpc>
              <a:spcPct val="150000"/>
            </a:lnSpc>
          </a:pPr>
          <a:endParaRPr lang="en-US">
            <a:latin typeface="Aptos" panose="020B0004020202020204" pitchFamily="34" charset="0"/>
          </a:endParaRPr>
        </a:p>
      </dgm:t>
    </dgm:pt>
    <dgm:pt modelId="{15FB5FE9-1D6F-4783-B2F5-D09F9A2501C9}">
      <dgm:prSet/>
      <dgm:spPr/>
      <dgm:t>
        <a:bodyPr/>
        <a:lstStyle/>
        <a:p>
          <a:pPr>
            <a:lnSpc>
              <a:spcPct val="150000"/>
            </a:lnSpc>
          </a:pPr>
          <a:r>
            <a:rPr lang="en-GB" b="1">
              <a:latin typeface="Aptos" panose="020B0004020202020204" pitchFamily="34" charset="0"/>
            </a:rPr>
            <a:t>Innovation</a:t>
          </a:r>
          <a:r>
            <a:rPr lang="en-GB">
              <a:latin typeface="Aptos" panose="020B0004020202020204" pitchFamily="34" charset="0"/>
            </a:rPr>
            <a:t>: Innovation, on the other hand, is the application of creative ideas to produce tangible changes or improvements. It involves turning creative thinking into real-world solutions that improve services, enhance patient outcomes, or increase efficiency.</a:t>
          </a:r>
          <a:endParaRPr lang="en-US">
            <a:latin typeface="Aptos" panose="020B0004020202020204" pitchFamily="34" charset="0"/>
          </a:endParaRPr>
        </a:p>
      </dgm:t>
    </dgm:pt>
    <dgm:pt modelId="{31E7F48D-F3D8-4CA3-85A6-47AC12E08126}" type="parTrans" cxnId="{11A746F0-157E-4F2E-91A3-681B4D6A2965}">
      <dgm:prSet/>
      <dgm:spPr/>
      <dgm:t>
        <a:bodyPr/>
        <a:lstStyle/>
        <a:p>
          <a:pPr>
            <a:lnSpc>
              <a:spcPct val="150000"/>
            </a:lnSpc>
          </a:pPr>
          <a:endParaRPr lang="en-US">
            <a:latin typeface="Aptos" panose="020B0004020202020204" pitchFamily="34" charset="0"/>
          </a:endParaRPr>
        </a:p>
      </dgm:t>
    </dgm:pt>
    <dgm:pt modelId="{454F1BDF-C389-4A4B-ACEA-1DF07F725015}" type="sibTrans" cxnId="{11A746F0-157E-4F2E-91A3-681B4D6A2965}">
      <dgm:prSet/>
      <dgm:spPr/>
      <dgm:t>
        <a:bodyPr/>
        <a:lstStyle/>
        <a:p>
          <a:pPr>
            <a:lnSpc>
              <a:spcPct val="150000"/>
            </a:lnSpc>
          </a:pPr>
          <a:endParaRPr lang="en-US">
            <a:latin typeface="Aptos" panose="020B0004020202020204" pitchFamily="34" charset="0"/>
          </a:endParaRPr>
        </a:p>
      </dgm:t>
    </dgm:pt>
    <dgm:pt modelId="{AB4A13A7-C888-4285-8BEF-CFDB4882693F}">
      <dgm:prSet/>
      <dgm:spPr/>
      <dgm:t>
        <a:bodyPr/>
        <a:lstStyle/>
        <a:p>
          <a:pPr>
            <a:lnSpc>
              <a:spcPct val="150000"/>
            </a:lnSpc>
          </a:pPr>
          <a:r>
            <a:rPr lang="en-GB" b="1">
              <a:latin typeface="Aptos" panose="020B0004020202020204" pitchFamily="34" charset="0"/>
            </a:rPr>
            <a:t>Relationship Between Creativity and Innovation</a:t>
          </a:r>
          <a:r>
            <a:rPr lang="en-GB">
              <a:latin typeface="Aptos" panose="020B0004020202020204" pitchFamily="34" charset="0"/>
            </a:rPr>
            <a:t>: Creativity is the seed from which innovation grows. Without creative thinking, new ideas wouldn't emerge. However, innovation is the structured process of turning those creative ideas into practical, scalable solutions.</a:t>
          </a:r>
          <a:endParaRPr lang="en-US">
            <a:latin typeface="Aptos" panose="020B0004020202020204" pitchFamily="34" charset="0"/>
          </a:endParaRPr>
        </a:p>
      </dgm:t>
    </dgm:pt>
    <dgm:pt modelId="{06E9B152-9AB2-4FBA-AA6B-6A4F5D1104AA}" type="parTrans" cxnId="{00CD105A-084F-4913-8051-17B26046B0C3}">
      <dgm:prSet/>
      <dgm:spPr/>
      <dgm:t>
        <a:bodyPr/>
        <a:lstStyle/>
        <a:p>
          <a:pPr>
            <a:lnSpc>
              <a:spcPct val="150000"/>
            </a:lnSpc>
          </a:pPr>
          <a:endParaRPr lang="en-US">
            <a:latin typeface="Aptos" panose="020B0004020202020204" pitchFamily="34" charset="0"/>
          </a:endParaRPr>
        </a:p>
      </dgm:t>
    </dgm:pt>
    <dgm:pt modelId="{6E9A9F04-DD07-4788-B3C3-62B8E13C0ABB}" type="sibTrans" cxnId="{00CD105A-084F-4913-8051-17B26046B0C3}">
      <dgm:prSet/>
      <dgm:spPr/>
      <dgm:t>
        <a:bodyPr/>
        <a:lstStyle/>
        <a:p>
          <a:pPr>
            <a:lnSpc>
              <a:spcPct val="150000"/>
            </a:lnSpc>
          </a:pPr>
          <a:endParaRPr lang="en-US">
            <a:latin typeface="Aptos" panose="020B0004020202020204" pitchFamily="34" charset="0"/>
          </a:endParaRPr>
        </a:p>
      </dgm:t>
    </dgm:pt>
    <dgm:pt modelId="{5ECED6DD-4338-4E77-B4C2-E1D1C3AC7582}" type="pres">
      <dgm:prSet presAssocID="{9FE191C9-6109-44A7-8648-84678436B78A}" presName="root" presStyleCnt="0">
        <dgm:presLayoutVars>
          <dgm:dir/>
          <dgm:resizeHandles val="exact"/>
        </dgm:presLayoutVars>
      </dgm:prSet>
      <dgm:spPr/>
    </dgm:pt>
    <dgm:pt modelId="{8BAA6679-BA7A-4968-BEFD-426C8F152944}" type="pres">
      <dgm:prSet presAssocID="{4349EAE0-DC56-4AA2-A990-0304AC6127C1}" presName="compNode" presStyleCnt="0"/>
      <dgm:spPr/>
    </dgm:pt>
    <dgm:pt modelId="{A6A13614-2450-4CEE-8E22-DB93616C1421}" type="pres">
      <dgm:prSet presAssocID="{4349EAE0-DC56-4AA2-A990-0304AC6127C1}" presName="bgRect" presStyleLbl="bgShp" presStyleIdx="0" presStyleCnt="3"/>
      <dgm:spPr/>
    </dgm:pt>
    <dgm:pt modelId="{63F3E6FB-BEF4-46DC-97B9-CC3EFE7BA077}" type="pres">
      <dgm:prSet presAssocID="{4349EAE0-DC56-4AA2-A990-0304AC6127C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Brainstorm"/>
        </a:ext>
      </dgm:extLst>
    </dgm:pt>
    <dgm:pt modelId="{F3BB7F86-67FA-4C9A-9A32-48F4036DFD07}" type="pres">
      <dgm:prSet presAssocID="{4349EAE0-DC56-4AA2-A990-0304AC6127C1}" presName="spaceRect" presStyleCnt="0"/>
      <dgm:spPr/>
    </dgm:pt>
    <dgm:pt modelId="{AEF92FF7-F6EC-4605-A0C2-121AFB9ED50D}" type="pres">
      <dgm:prSet presAssocID="{4349EAE0-DC56-4AA2-A990-0304AC6127C1}" presName="parTx" presStyleLbl="revTx" presStyleIdx="0" presStyleCnt="3">
        <dgm:presLayoutVars>
          <dgm:chMax val="0"/>
          <dgm:chPref val="0"/>
        </dgm:presLayoutVars>
      </dgm:prSet>
      <dgm:spPr/>
    </dgm:pt>
    <dgm:pt modelId="{10FFEAC1-91AC-4AD8-936D-80FFF2195E9F}" type="pres">
      <dgm:prSet presAssocID="{C893B161-423C-4262-8A7E-92806BAD3874}" presName="sibTrans" presStyleCnt="0"/>
      <dgm:spPr/>
    </dgm:pt>
    <dgm:pt modelId="{01F5AB61-2888-46B7-90EE-B20B5DF30DD0}" type="pres">
      <dgm:prSet presAssocID="{15FB5FE9-1D6F-4783-B2F5-D09F9A2501C9}" presName="compNode" presStyleCnt="0"/>
      <dgm:spPr/>
    </dgm:pt>
    <dgm:pt modelId="{A194492C-F197-4FAC-B83C-F5613DF8D08F}" type="pres">
      <dgm:prSet presAssocID="{15FB5FE9-1D6F-4783-B2F5-D09F9A2501C9}" presName="bgRect" presStyleLbl="bgShp" presStyleIdx="1" presStyleCnt="3"/>
      <dgm:spPr/>
    </dgm:pt>
    <dgm:pt modelId="{FE46F509-CB4B-4731-8592-C0558AE8C20B}" type="pres">
      <dgm:prSet presAssocID="{15FB5FE9-1D6F-4783-B2F5-D09F9A2501C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5C5BAC50-F823-4317-88AC-379813119A37}" type="pres">
      <dgm:prSet presAssocID="{15FB5FE9-1D6F-4783-B2F5-D09F9A2501C9}" presName="spaceRect" presStyleCnt="0"/>
      <dgm:spPr/>
    </dgm:pt>
    <dgm:pt modelId="{29ABB595-A72B-4A85-B06E-2C50CB926F8F}" type="pres">
      <dgm:prSet presAssocID="{15FB5FE9-1D6F-4783-B2F5-D09F9A2501C9}" presName="parTx" presStyleLbl="revTx" presStyleIdx="1" presStyleCnt="3">
        <dgm:presLayoutVars>
          <dgm:chMax val="0"/>
          <dgm:chPref val="0"/>
        </dgm:presLayoutVars>
      </dgm:prSet>
      <dgm:spPr/>
    </dgm:pt>
    <dgm:pt modelId="{4E189E85-9DA1-4125-910B-2FCD3B33CE3B}" type="pres">
      <dgm:prSet presAssocID="{454F1BDF-C389-4A4B-ACEA-1DF07F725015}" presName="sibTrans" presStyleCnt="0"/>
      <dgm:spPr/>
    </dgm:pt>
    <dgm:pt modelId="{99AABF10-4606-44BB-9D4F-6B7696A60683}" type="pres">
      <dgm:prSet presAssocID="{AB4A13A7-C888-4285-8BEF-CFDB4882693F}" presName="compNode" presStyleCnt="0"/>
      <dgm:spPr/>
    </dgm:pt>
    <dgm:pt modelId="{9E0EEC63-31EA-4603-B275-96AD50ED467F}" type="pres">
      <dgm:prSet presAssocID="{AB4A13A7-C888-4285-8BEF-CFDB4882693F}" presName="bgRect" presStyleLbl="bgShp" presStyleIdx="2" presStyleCnt="3"/>
      <dgm:spPr/>
    </dgm:pt>
    <dgm:pt modelId="{5FBB9988-6F39-4BF7-A21B-8B7DC319520A}" type="pres">
      <dgm:prSet presAssocID="{AB4A13A7-C888-4285-8BEF-CFDB4882693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Hand with Plant"/>
        </a:ext>
      </dgm:extLst>
    </dgm:pt>
    <dgm:pt modelId="{23E820FC-298D-4E93-A1E2-562F11C000B4}" type="pres">
      <dgm:prSet presAssocID="{AB4A13A7-C888-4285-8BEF-CFDB4882693F}" presName="spaceRect" presStyleCnt="0"/>
      <dgm:spPr/>
    </dgm:pt>
    <dgm:pt modelId="{D20DC5D2-0CB8-4CF3-B462-C753AF5B9FA2}" type="pres">
      <dgm:prSet presAssocID="{AB4A13A7-C888-4285-8BEF-CFDB4882693F}" presName="parTx" presStyleLbl="revTx" presStyleIdx="2" presStyleCnt="3">
        <dgm:presLayoutVars>
          <dgm:chMax val="0"/>
          <dgm:chPref val="0"/>
        </dgm:presLayoutVars>
      </dgm:prSet>
      <dgm:spPr/>
    </dgm:pt>
  </dgm:ptLst>
  <dgm:cxnLst>
    <dgm:cxn modelId="{934E0262-99E3-47CD-BEFE-857716FB0EB5}" type="presOf" srcId="{15FB5FE9-1D6F-4783-B2F5-D09F9A2501C9}" destId="{29ABB595-A72B-4A85-B06E-2C50CB926F8F}" srcOrd="0" destOrd="0" presId="urn:microsoft.com/office/officeart/2018/2/layout/IconVerticalSolidList"/>
    <dgm:cxn modelId="{00CD105A-084F-4913-8051-17B26046B0C3}" srcId="{9FE191C9-6109-44A7-8648-84678436B78A}" destId="{AB4A13A7-C888-4285-8BEF-CFDB4882693F}" srcOrd="2" destOrd="0" parTransId="{06E9B152-9AB2-4FBA-AA6B-6A4F5D1104AA}" sibTransId="{6E9A9F04-DD07-4788-B3C3-62B8E13C0ABB}"/>
    <dgm:cxn modelId="{DC9B3986-D358-43A6-8AD1-0C585E89B3A8}" type="presOf" srcId="{AB4A13A7-C888-4285-8BEF-CFDB4882693F}" destId="{D20DC5D2-0CB8-4CF3-B462-C753AF5B9FA2}" srcOrd="0" destOrd="0" presId="urn:microsoft.com/office/officeart/2018/2/layout/IconVerticalSolidList"/>
    <dgm:cxn modelId="{16FA949E-BC03-47CB-B9EF-1C88C2278BBB}" srcId="{9FE191C9-6109-44A7-8648-84678436B78A}" destId="{4349EAE0-DC56-4AA2-A990-0304AC6127C1}" srcOrd="0" destOrd="0" parTransId="{4C03493F-B1BF-46AB-BA2F-62C07F94CD06}" sibTransId="{C893B161-423C-4262-8A7E-92806BAD3874}"/>
    <dgm:cxn modelId="{E134C99F-A18E-4D92-B263-A229BE2B5FCB}" type="presOf" srcId="{9FE191C9-6109-44A7-8648-84678436B78A}" destId="{5ECED6DD-4338-4E77-B4C2-E1D1C3AC7582}" srcOrd="0" destOrd="0" presId="urn:microsoft.com/office/officeart/2018/2/layout/IconVerticalSolidList"/>
    <dgm:cxn modelId="{11A746F0-157E-4F2E-91A3-681B4D6A2965}" srcId="{9FE191C9-6109-44A7-8648-84678436B78A}" destId="{15FB5FE9-1D6F-4783-B2F5-D09F9A2501C9}" srcOrd="1" destOrd="0" parTransId="{31E7F48D-F3D8-4CA3-85A6-47AC12E08126}" sibTransId="{454F1BDF-C389-4A4B-ACEA-1DF07F725015}"/>
    <dgm:cxn modelId="{DEBA3EF6-9BF1-474F-B1E8-B0E7F47C9BF4}" type="presOf" srcId="{4349EAE0-DC56-4AA2-A990-0304AC6127C1}" destId="{AEF92FF7-F6EC-4605-A0C2-121AFB9ED50D}" srcOrd="0" destOrd="0" presId="urn:microsoft.com/office/officeart/2018/2/layout/IconVerticalSolidList"/>
    <dgm:cxn modelId="{60B0D811-9ADC-4385-835E-4B3F6FC38861}" type="presParOf" srcId="{5ECED6DD-4338-4E77-B4C2-E1D1C3AC7582}" destId="{8BAA6679-BA7A-4968-BEFD-426C8F152944}" srcOrd="0" destOrd="0" presId="urn:microsoft.com/office/officeart/2018/2/layout/IconVerticalSolidList"/>
    <dgm:cxn modelId="{9334E34C-1B44-4EE9-B89F-FFD6BA5C38D6}" type="presParOf" srcId="{8BAA6679-BA7A-4968-BEFD-426C8F152944}" destId="{A6A13614-2450-4CEE-8E22-DB93616C1421}" srcOrd="0" destOrd="0" presId="urn:microsoft.com/office/officeart/2018/2/layout/IconVerticalSolidList"/>
    <dgm:cxn modelId="{D25BEED4-03E5-4023-BB86-02411BC88C86}" type="presParOf" srcId="{8BAA6679-BA7A-4968-BEFD-426C8F152944}" destId="{63F3E6FB-BEF4-46DC-97B9-CC3EFE7BA077}" srcOrd="1" destOrd="0" presId="urn:microsoft.com/office/officeart/2018/2/layout/IconVerticalSolidList"/>
    <dgm:cxn modelId="{E1426104-BAA0-4E03-A962-B5A32B0A1489}" type="presParOf" srcId="{8BAA6679-BA7A-4968-BEFD-426C8F152944}" destId="{F3BB7F86-67FA-4C9A-9A32-48F4036DFD07}" srcOrd="2" destOrd="0" presId="urn:microsoft.com/office/officeart/2018/2/layout/IconVerticalSolidList"/>
    <dgm:cxn modelId="{07A3EE8D-B85E-4270-B323-E30C3EF435FF}" type="presParOf" srcId="{8BAA6679-BA7A-4968-BEFD-426C8F152944}" destId="{AEF92FF7-F6EC-4605-A0C2-121AFB9ED50D}" srcOrd="3" destOrd="0" presId="urn:microsoft.com/office/officeart/2018/2/layout/IconVerticalSolidList"/>
    <dgm:cxn modelId="{D1CD45EB-AFF3-473E-A52A-DFAE5FCBB40E}" type="presParOf" srcId="{5ECED6DD-4338-4E77-B4C2-E1D1C3AC7582}" destId="{10FFEAC1-91AC-4AD8-936D-80FFF2195E9F}" srcOrd="1" destOrd="0" presId="urn:microsoft.com/office/officeart/2018/2/layout/IconVerticalSolidList"/>
    <dgm:cxn modelId="{B4E13381-966E-45B5-98A0-30B08BC7A6D8}" type="presParOf" srcId="{5ECED6DD-4338-4E77-B4C2-E1D1C3AC7582}" destId="{01F5AB61-2888-46B7-90EE-B20B5DF30DD0}" srcOrd="2" destOrd="0" presId="urn:microsoft.com/office/officeart/2018/2/layout/IconVerticalSolidList"/>
    <dgm:cxn modelId="{68A593CA-8C60-42C4-8FAC-D37A2BFB079F}" type="presParOf" srcId="{01F5AB61-2888-46B7-90EE-B20B5DF30DD0}" destId="{A194492C-F197-4FAC-B83C-F5613DF8D08F}" srcOrd="0" destOrd="0" presId="urn:microsoft.com/office/officeart/2018/2/layout/IconVerticalSolidList"/>
    <dgm:cxn modelId="{0D448C5A-DAD3-437B-9622-D20EF969C182}" type="presParOf" srcId="{01F5AB61-2888-46B7-90EE-B20B5DF30DD0}" destId="{FE46F509-CB4B-4731-8592-C0558AE8C20B}" srcOrd="1" destOrd="0" presId="urn:microsoft.com/office/officeart/2018/2/layout/IconVerticalSolidList"/>
    <dgm:cxn modelId="{A4C078E4-801F-49BB-8C57-195EF9E8C831}" type="presParOf" srcId="{01F5AB61-2888-46B7-90EE-B20B5DF30DD0}" destId="{5C5BAC50-F823-4317-88AC-379813119A37}" srcOrd="2" destOrd="0" presId="urn:microsoft.com/office/officeart/2018/2/layout/IconVerticalSolidList"/>
    <dgm:cxn modelId="{FB15F6F4-C4A7-4336-8A81-94F5E6BF78A4}" type="presParOf" srcId="{01F5AB61-2888-46B7-90EE-B20B5DF30DD0}" destId="{29ABB595-A72B-4A85-B06E-2C50CB926F8F}" srcOrd="3" destOrd="0" presId="urn:microsoft.com/office/officeart/2018/2/layout/IconVerticalSolidList"/>
    <dgm:cxn modelId="{A829B411-3960-41F2-9CE8-56BE142D4EDB}" type="presParOf" srcId="{5ECED6DD-4338-4E77-B4C2-E1D1C3AC7582}" destId="{4E189E85-9DA1-4125-910B-2FCD3B33CE3B}" srcOrd="3" destOrd="0" presId="urn:microsoft.com/office/officeart/2018/2/layout/IconVerticalSolidList"/>
    <dgm:cxn modelId="{D6E7DD90-B632-4EC5-9CA1-7D652A87E298}" type="presParOf" srcId="{5ECED6DD-4338-4E77-B4C2-E1D1C3AC7582}" destId="{99AABF10-4606-44BB-9D4F-6B7696A60683}" srcOrd="4" destOrd="0" presId="urn:microsoft.com/office/officeart/2018/2/layout/IconVerticalSolidList"/>
    <dgm:cxn modelId="{CFF7244E-285C-4E52-B577-8845ECD92093}" type="presParOf" srcId="{99AABF10-4606-44BB-9D4F-6B7696A60683}" destId="{9E0EEC63-31EA-4603-B275-96AD50ED467F}" srcOrd="0" destOrd="0" presId="urn:microsoft.com/office/officeart/2018/2/layout/IconVerticalSolidList"/>
    <dgm:cxn modelId="{81930790-2C0A-4B1E-8FDC-A26FBD858DCE}" type="presParOf" srcId="{99AABF10-4606-44BB-9D4F-6B7696A60683}" destId="{5FBB9988-6F39-4BF7-A21B-8B7DC319520A}" srcOrd="1" destOrd="0" presId="urn:microsoft.com/office/officeart/2018/2/layout/IconVerticalSolidList"/>
    <dgm:cxn modelId="{E0B3D263-6711-4E56-8E8C-A96903530525}" type="presParOf" srcId="{99AABF10-4606-44BB-9D4F-6B7696A60683}" destId="{23E820FC-298D-4E93-A1E2-562F11C000B4}" srcOrd="2" destOrd="0" presId="urn:microsoft.com/office/officeart/2018/2/layout/IconVerticalSolidList"/>
    <dgm:cxn modelId="{671C7FA5-8D6F-4086-A8FE-3B4F88BF5627}" type="presParOf" srcId="{99AABF10-4606-44BB-9D4F-6B7696A60683}" destId="{D20DC5D2-0CB8-4CF3-B462-C753AF5B9FA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8695E1-A008-44FF-B2B4-C8A20D92B448}" type="doc">
      <dgm:prSet loTypeId="urn:microsoft.com/office/officeart/2016/7/layout/LinearBlockProcessNumbered" loCatId="process" qsTypeId="urn:microsoft.com/office/officeart/2005/8/quickstyle/simple1" qsCatId="simple" csTypeId="urn:microsoft.com/office/officeart/2005/8/colors/accent0_3" csCatId="mainScheme" phldr="1"/>
      <dgm:spPr/>
      <dgm:t>
        <a:bodyPr/>
        <a:lstStyle/>
        <a:p>
          <a:endParaRPr lang="en-US"/>
        </a:p>
      </dgm:t>
    </dgm:pt>
    <dgm:pt modelId="{CD3317B0-6A82-461E-91EF-93251A3C0BCE}">
      <dgm:prSet custT="1"/>
      <dgm:spPr>
        <a:solidFill>
          <a:srgbClr val="003D60"/>
        </a:solidFill>
      </dgm:spPr>
      <dgm:t>
        <a:bodyPr/>
        <a:lstStyle/>
        <a:p>
          <a:pPr>
            <a:lnSpc>
              <a:spcPct val="150000"/>
            </a:lnSpc>
          </a:pPr>
          <a:r>
            <a:rPr lang="en-US" sz="1600" b="0" i="0" baseline="0" dirty="0">
              <a:latin typeface="Aptos" panose="020B0004020202020204" pitchFamily="34" charset="0"/>
            </a:rPr>
            <a:t>In both cases, creativity was used to rethink how healthcare could be delivered more efficiently and effectively.</a:t>
          </a:r>
          <a:endParaRPr lang="en-US" sz="1600" dirty="0">
            <a:latin typeface="Aptos" panose="020B0004020202020204" pitchFamily="34" charset="0"/>
          </a:endParaRPr>
        </a:p>
      </dgm:t>
    </dgm:pt>
    <dgm:pt modelId="{694C0A9B-F163-4A9F-A783-443DF5CEBC52}" type="parTrans" cxnId="{1399F175-83BE-4F42-8EF9-AE9863AF10D2}">
      <dgm:prSet/>
      <dgm:spPr/>
      <dgm:t>
        <a:bodyPr/>
        <a:lstStyle/>
        <a:p>
          <a:pPr>
            <a:lnSpc>
              <a:spcPct val="150000"/>
            </a:lnSpc>
          </a:pPr>
          <a:endParaRPr lang="en-US">
            <a:latin typeface="Aptos" panose="020B0004020202020204" pitchFamily="34" charset="0"/>
          </a:endParaRPr>
        </a:p>
      </dgm:t>
    </dgm:pt>
    <dgm:pt modelId="{BF9096B3-3356-4C7A-81C3-F3C3ED146542}" type="sibTrans" cxnId="{1399F175-83BE-4F42-8EF9-AE9863AF10D2}">
      <dgm:prSet phldrT="01" phldr="0"/>
      <dgm:spPr/>
      <dgm:t>
        <a:bodyPr/>
        <a:lstStyle/>
        <a:p>
          <a:pPr>
            <a:lnSpc>
              <a:spcPct val="150000"/>
            </a:lnSpc>
          </a:pPr>
          <a:r>
            <a:rPr lang="en-US">
              <a:latin typeface="Aptos" panose="020B0004020202020204" pitchFamily="34" charset="0"/>
            </a:rPr>
            <a:t>01</a:t>
          </a:r>
        </a:p>
      </dgm:t>
    </dgm:pt>
    <dgm:pt modelId="{7B054E9E-6E9B-47DB-8D3C-EB7366BE5BE5}">
      <dgm:prSet custT="1"/>
      <dgm:spPr>
        <a:solidFill>
          <a:srgbClr val="003D60"/>
        </a:solidFill>
      </dgm:spPr>
      <dgm:t>
        <a:bodyPr/>
        <a:lstStyle/>
        <a:p>
          <a:pPr>
            <a:lnSpc>
              <a:spcPct val="150000"/>
            </a:lnSpc>
          </a:pPr>
          <a:r>
            <a:rPr lang="en-US" sz="1600" b="0" i="0" baseline="0" dirty="0">
              <a:latin typeface="Aptos" panose="020B0004020202020204" pitchFamily="34" charset="0"/>
            </a:rPr>
            <a:t>Creativity in health and social care often involves thinking outside the traditional service delivery models and embracing new technologies or processes.</a:t>
          </a:r>
          <a:endParaRPr lang="en-US" sz="1600" dirty="0">
            <a:latin typeface="Aptos" panose="020B0004020202020204" pitchFamily="34" charset="0"/>
          </a:endParaRPr>
        </a:p>
      </dgm:t>
    </dgm:pt>
    <dgm:pt modelId="{6E8E4654-0A1C-4476-A99A-6978AA30372F}" type="parTrans" cxnId="{C530FDF1-20CD-4A07-8F9F-62A6D94E00EF}">
      <dgm:prSet/>
      <dgm:spPr/>
      <dgm:t>
        <a:bodyPr/>
        <a:lstStyle/>
        <a:p>
          <a:pPr>
            <a:lnSpc>
              <a:spcPct val="150000"/>
            </a:lnSpc>
          </a:pPr>
          <a:endParaRPr lang="en-US">
            <a:latin typeface="Aptos" panose="020B0004020202020204" pitchFamily="34" charset="0"/>
          </a:endParaRPr>
        </a:p>
      </dgm:t>
    </dgm:pt>
    <dgm:pt modelId="{FD350250-0C0C-4F0B-AB4D-AA63DCBA3A0E}" type="sibTrans" cxnId="{C530FDF1-20CD-4A07-8F9F-62A6D94E00EF}">
      <dgm:prSet phldrT="02" phldr="0"/>
      <dgm:spPr/>
      <dgm:t>
        <a:bodyPr/>
        <a:lstStyle/>
        <a:p>
          <a:pPr>
            <a:lnSpc>
              <a:spcPct val="150000"/>
            </a:lnSpc>
          </a:pPr>
          <a:r>
            <a:rPr lang="en-US">
              <a:latin typeface="Aptos" panose="020B0004020202020204" pitchFamily="34" charset="0"/>
            </a:rPr>
            <a:t>02</a:t>
          </a:r>
        </a:p>
      </dgm:t>
    </dgm:pt>
    <dgm:pt modelId="{45605F8B-C7F6-49F3-8EDE-9F2271783FC2}">
      <dgm:prSet custT="1"/>
      <dgm:spPr>
        <a:solidFill>
          <a:srgbClr val="003D60"/>
        </a:solidFill>
      </dgm:spPr>
      <dgm:t>
        <a:bodyPr/>
        <a:lstStyle/>
        <a:p>
          <a:pPr>
            <a:lnSpc>
              <a:spcPct val="150000"/>
            </a:lnSpc>
          </a:pPr>
          <a:r>
            <a:rPr lang="en-US" sz="1600" b="0" i="0" baseline="0" dirty="0">
              <a:latin typeface="Aptos" panose="020B0004020202020204" pitchFamily="34" charset="0"/>
            </a:rPr>
            <a:t>The case studies demonstrate that innovation isn't just about new technologies but also about rethinking how existing technologies and practices can be used in novel ways. </a:t>
          </a:r>
          <a:endParaRPr lang="en-US" sz="1600" dirty="0">
            <a:latin typeface="Aptos" panose="020B0004020202020204" pitchFamily="34" charset="0"/>
          </a:endParaRPr>
        </a:p>
      </dgm:t>
    </dgm:pt>
    <dgm:pt modelId="{0E491582-F023-4ACE-9DB4-BC1C90FF9AE2}" type="parTrans" cxnId="{41A6CA77-8DBF-44E7-B494-EABFB2A6604E}">
      <dgm:prSet/>
      <dgm:spPr/>
      <dgm:t>
        <a:bodyPr/>
        <a:lstStyle/>
        <a:p>
          <a:pPr>
            <a:lnSpc>
              <a:spcPct val="150000"/>
            </a:lnSpc>
          </a:pPr>
          <a:endParaRPr lang="en-US">
            <a:latin typeface="Aptos" panose="020B0004020202020204" pitchFamily="34" charset="0"/>
          </a:endParaRPr>
        </a:p>
      </dgm:t>
    </dgm:pt>
    <dgm:pt modelId="{151AFB0C-4516-43A5-9E15-FF617661529B}" type="sibTrans" cxnId="{41A6CA77-8DBF-44E7-B494-EABFB2A6604E}">
      <dgm:prSet phldrT="03" phldr="0"/>
      <dgm:spPr/>
      <dgm:t>
        <a:bodyPr/>
        <a:lstStyle/>
        <a:p>
          <a:pPr>
            <a:lnSpc>
              <a:spcPct val="150000"/>
            </a:lnSpc>
          </a:pPr>
          <a:r>
            <a:rPr lang="en-US">
              <a:latin typeface="Aptos" panose="020B0004020202020204" pitchFamily="34" charset="0"/>
            </a:rPr>
            <a:t>03</a:t>
          </a:r>
        </a:p>
      </dgm:t>
    </dgm:pt>
    <dgm:pt modelId="{E67141A2-C5A3-4A14-97AE-AFA0050B7661}" type="pres">
      <dgm:prSet presAssocID="{128695E1-A008-44FF-B2B4-C8A20D92B448}" presName="Name0" presStyleCnt="0">
        <dgm:presLayoutVars>
          <dgm:animLvl val="lvl"/>
          <dgm:resizeHandles val="exact"/>
        </dgm:presLayoutVars>
      </dgm:prSet>
      <dgm:spPr/>
    </dgm:pt>
    <dgm:pt modelId="{E403EB84-3116-457D-B05A-E9C4490A76FE}" type="pres">
      <dgm:prSet presAssocID="{CD3317B0-6A82-461E-91EF-93251A3C0BCE}" presName="compositeNode" presStyleCnt="0">
        <dgm:presLayoutVars>
          <dgm:bulletEnabled val="1"/>
        </dgm:presLayoutVars>
      </dgm:prSet>
      <dgm:spPr/>
    </dgm:pt>
    <dgm:pt modelId="{5A1D9454-90AC-4FCD-AA24-6FAE0710E950}" type="pres">
      <dgm:prSet presAssocID="{CD3317B0-6A82-461E-91EF-93251A3C0BCE}" presName="bgRect" presStyleLbl="alignNode1" presStyleIdx="0" presStyleCnt="3"/>
      <dgm:spPr/>
    </dgm:pt>
    <dgm:pt modelId="{3E02FCC0-016A-4990-8923-967752C5AC57}" type="pres">
      <dgm:prSet presAssocID="{BF9096B3-3356-4C7A-81C3-F3C3ED146542}" presName="sibTransNodeRect" presStyleLbl="alignNode1" presStyleIdx="0" presStyleCnt="3">
        <dgm:presLayoutVars>
          <dgm:chMax val="0"/>
          <dgm:bulletEnabled val="1"/>
        </dgm:presLayoutVars>
      </dgm:prSet>
      <dgm:spPr/>
    </dgm:pt>
    <dgm:pt modelId="{6F61875C-EDC9-4711-9B30-46D21400F181}" type="pres">
      <dgm:prSet presAssocID="{CD3317B0-6A82-461E-91EF-93251A3C0BCE}" presName="nodeRect" presStyleLbl="alignNode1" presStyleIdx="0" presStyleCnt="3">
        <dgm:presLayoutVars>
          <dgm:bulletEnabled val="1"/>
        </dgm:presLayoutVars>
      </dgm:prSet>
      <dgm:spPr/>
    </dgm:pt>
    <dgm:pt modelId="{919E8167-AEBF-414A-8A53-556291E91E81}" type="pres">
      <dgm:prSet presAssocID="{BF9096B3-3356-4C7A-81C3-F3C3ED146542}" presName="sibTrans" presStyleCnt="0"/>
      <dgm:spPr/>
    </dgm:pt>
    <dgm:pt modelId="{7FF207C5-45F5-441B-B804-869201FCBCF3}" type="pres">
      <dgm:prSet presAssocID="{7B054E9E-6E9B-47DB-8D3C-EB7366BE5BE5}" presName="compositeNode" presStyleCnt="0">
        <dgm:presLayoutVars>
          <dgm:bulletEnabled val="1"/>
        </dgm:presLayoutVars>
      </dgm:prSet>
      <dgm:spPr/>
    </dgm:pt>
    <dgm:pt modelId="{8DFC69A3-8B90-4E59-83C5-23F2230A746A}" type="pres">
      <dgm:prSet presAssocID="{7B054E9E-6E9B-47DB-8D3C-EB7366BE5BE5}" presName="bgRect" presStyleLbl="alignNode1" presStyleIdx="1" presStyleCnt="3"/>
      <dgm:spPr/>
    </dgm:pt>
    <dgm:pt modelId="{0F7F8877-0FFD-4C85-A41B-9D3E1732C0ED}" type="pres">
      <dgm:prSet presAssocID="{FD350250-0C0C-4F0B-AB4D-AA63DCBA3A0E}" presName="sibTransNodeRect" presStyleLbl="alignNode1" presStyleIdx="1" presStyleCnt="3">
        <dgm:presLayoutVars>
          <dgm:chMax val="0"/>
          <dgm:bulletEnabled val="1"/>
        </dgm:presLayoutVars>
      </dgm:prSet>
      <dgm:spPr/>
    </dgm:pt>
    <dgm:pt modelId="{4824CBC9-3065-4B98-B5A3-74A25833997B}" type="pres">
      <dgm:prSet presAssocID="{7B054E9E-6E9B-47DB-8D3C-EB7366BE5BE5}" presName="nodeRect" presStyleLbl="alignNode1" presStyleIdx="1" presStyleCnt="3">
        <dgm:presLayoutVars>
          <dgm:bulletEnabled val="1"/>
        </dgm:presLayoutVars>
      </dgm:prSet>
      <dgm:spPr/>
    </dgm:pt>
    <dgm:pt modelId="{2DEF8C70-E840-405C-8161-DE85C94BA5A7}" type="pres">
      <dgm:prSet presAssocID="{FD350250-0C0C-4F0B-AB4D-AA63DCBA3A0E}" presName="sibTrans" presStyleCnt="0"/>
      <dgm:spPr/>
    </dgm:pt>
    <dgm:pt modelId="{D0D2D576-4789-46D5-BC51-159F3F85C29B}" type="pres">
      <dgm:prSet presAssocID="{45605F8B-C7F6-49F3-8EDE-9F2271783FC2}" presName="compositeNode" presStyleCnt="0">
        <dgm:presLayoutVars>
          <dgm:bulletEnabled val="1"/>
        </dgm:presLayoutVars>
      </dgm:prSet>
      <dgm:spPr/>
    </dgm:pt>
    <dgm:pt modelId="{5911A08D-AF31-401A-AD1B-BB88B4F7D942}" type="pres">
      <dgm:prSet presAssocID="{45605F8B-C7F6-49F3-8EDE-9F2271783FC2}" presName="bgRect" presStyleLbl="alignNode1" presStyleIdx="2" presStyleCnt="3"/>
      <dgm:spPr/>
    </dgm:pt>
    <dgm:pt modelId="{231313AF-0366-4233-93A9-24965CF57100}" type="pres">
      <dgm:prSet presAssocID="{151AFB0C-4516-43A5-9E15-FF617661529B}" presName="sibTransNodeRect" presStyleLbl="alignNode1" presStyleIdx="2" presStyleCnt="3">
        <dgm:presLayoutVars>
          <dgm:chMax val="0"/>
          <dgm:bulletEnabled val="1"/>
        </dgm:presLayoutVars>
      </dgm:prSet>
      <dgm:spPr/>
    </dgm:pt>
    <dgm:pt modelId="{6880DFA4-BE8E-4761-861B-2197619A9562}" type="pres">
      <dgm:prSet presAssocID="{45605F8B-C7F6-49F3-8EDE-9F2271783FC2}" presName="nodeRect" presStyleLbl="alignNode1" presStyleIdx="2" presStyleCnt="3">
        <dgm:presLayoutVars>
          <dgm:bulletEnabled val="1"/>
        </dgm:presLayoutVars>
      </dgm:prSet>
      <dgm:spPr/>
    </dgm:pt>
  </dgm:ptLst>
  <dgm:cxnLst>
    <dgm:cxn modelId="{C4C3360C-023F-4252-B013-7DABE93A486A}" type="presOf" srcId="{CD3317B0-6A82-461E-91EF-93251A3C0BCE}" destId="{6F61875C-EDC9-4711-9B30-46D21400F181}" srcOrd="1" destOrd="0" presId="urn:microsoft.com/office/officeart/2016/7/layout/LinearBlockProcessNumbered"/>
    <dgm:cxn modelId="{C80D7E0C-7760-4B97-A5D5-CE72D113B6F8}" type="presOf" srcId="{151AFB0C-4516-43A5-9E15-FF617661529B}" destId="{231313AF-0366-4233-93A9-24965CF57100}" srcOrd="0" destOrd="0" presId="urn:microsoft.com/office/officeart/2016/7/layout/LinearBlockProcessNumbered"/>
    <dgm:cxn modelId="{0F0F2F3F-D25E-464A-A76C-7B856036BC56}" type="presOf" srcId="{128695E1-A008-44FF-B2B4-C8A20D92B448}" destId="{E67141A2-C5A3-4A14-97AE-AFA0050B7661}" srcOrd="0" destOrd="0" presId="urn:microsoft.com/office/officeart/2016/7/layout/LinearBlockProcessNumbered"/>
    <dgm:cxn modelId="{B0151168-19B0-47B4-AD01-8A808A6B6975}" type="presOf" srcId="{CD3317B0-6A82-461E-91EF-93251A3C0BCE}" destId="{5A1D9454-90AC-4FCD-AA24-6FAE0710E950}" srcOrd="0" destOrd="0" presId="urn:microsoft.com/office/officeart/2016/7/layout/LinearBlockProcessNumbered"/>
    <dgm:cxn modelId="{1399F175-83BE-4F42-8EF9-AE9863AF10D2}" srcId="{128695E1-A008-44FF-B2B4-C8A20D92B448}" destId="{CD3317B0-6A82-461E-91EF-93251A3C0BCE}" srcOrd="0" destOrd="0" parTransId="{694C0A9B-F163-4A9F-A783-443DF5CEBC52}" sibTransId="{BF9096B3-3356-4C7A-81C3-F3C3ED146542}"/>
    <dgm:cxn modelId="{41A6CA77-8DBF-44E7-B494-EABFB2A6604E}" srcId="{128695E1-A008-44FF-B2B4-C8A20D92B448}" destId="{45605F8B-C7F6-49F3-8EDE-9F2271783FC2}" srcOrd="2" destOrd="0" parTransId="{0E491582-F023-4ACE-9DB4-BC1C90FF9AE2}" sibTransId="{151AFB0C-4516-43A5-9E15-FF617661529B}"/>
    <dgm:cxn modelId="{3B68EF85-259E-41A2-837D-7FC25903B3FE}" type="presOf" srcId="{45605F8B-C7F6-49F3-8EDE-9F2271783FC2}" destId="{6880DFA4-BE8E-4761-861B-2197619A9562}" srcOrd="1" destOrd="0" presId="urn:microsoft.com/office/officeart/2016/7/layout/LinearBlockProcessNumbered"/>
    <dgm:cxn modelId="{BDA0CD95-FA72-48F2-ACD4-0B1E83C8E6F5}" type="presOf" srcId="{BF9096B3-3356-4C7A-81C3-F3C3ED146542}" destId="{3E02FCC0-016A-4990-8923-967752C5AC57}" srcOrd="0" destOrd="0" presId="urn:microsoft.com/office/officeart/2016/7/layout/LinearBlockProcessNumbered"/>
    <dgm:cxn modelId="{1E999DB5-E2EE-4FE6-98CF-E382E9E7B3D6}" type="presOf" srcId="{45605F8B-C7F6-49F3-8EDE-9F2271783FC2}" destId="{5911A08D-AF31-401A-AD1B-BB88B4F7D942}" srcOrd="0" destOrd="0" presId="urn:microsoft.com/office/officeart/2016/7/layout/LinearBlockProcessNumbered"/>
    <dgm:cxn modelId="{9E4D67BF-8F67-446E-A4CF-9FDAB5A0D577}" type="presOf" srcId="{FD350250-0C0C-4F0B-AB4D-AA63DCBA3A0E}" destId="{0F7F8877-0FFD-4C85-A41B-9D3E1732C0ED}" srcOrd="0" destOrd="0" presId="urn:microsoft.com/office/officeart/2016/7/layout/LinearBlockProcessNumbered"/>
    <dgm:cxn modelId="{316BC1C1-546E-4284-9A5E-B7F9F702E318}" type="presOf" srcId="{7B054E9E-6E9B-47DB-8D3C-EB7366BE5BE5}" destId="{8DFC69A3-8B90-4E59-83C5-23F2230A746A}" srcOrd="0" destOrd="0" presId="urn:microsoft.com/office/officeart/2016/7/layout/LinearBlockProcessNumbered"/>
    <dgm:cxn modelId="{C530FDF1-20CD-4A07-8F9F-62A6D94E00EF}" srcId="{128695E1-A008-44FF-B2B4-C8A20D92B448}" destId="{7B054E9E-6E9B-47DB-8D3C-EB7366BE5BE5}" srcOrd="1" destOrd="0" parTransId="{6E8E4654-0A1C-4476-A99A-6978AA30372F}" sibTransId="{FD350250-0C0C-4F0B-AB4D-AA63DCBA3A0E}"/>
    <dgm:cxn modelId="{8CE606F2-E4D7-4D17-A3C7-5E23EE950847}" type="presOf" srcId="{7B054E9E-6E9B-47DB-8D3C-EB7366BE5BE5}" destId="{4824CBC9-3065-4B98-B5A3-74A25833997B}" srcOrd="1" destOrd="0" presId="urn:microsoft.com/office/officeart/2016/7/layout/LinearBlockProcessNumbered"/>
    <dgm:cxn modelId="{55944B18-DC27-4DCB-85D1-CA40885D542A}" type="presParOf" srcId="{E67141A2-C5A3-4A14-97AE-AFA0050B7661}" destId="{E403EB84-3116-457D-B05A-E9C4490A76FE}" srcOrd="0" destOrd="0" presId="urn:microsoft.com/office/officeart/2016/7/layout/LinearBlockProcessNumbered"/>
    <dgm:cxn modelId="{58A0CAE8-3905-452F-B7D2-7FB184FEF111}" type="presParOf" srcId="{E403EB84-3116-457D-B05A-E9C4490A76FE}" destId="{5A1D9454-90AC-4FCD-AA24-6FAE0710E950}" srcOrd="0" destOrd="0" presId="urn:microsoft.com/office/officeart/2016/7/layout/LinearBlockProcessNumbered"/>
    <dgm:cxn modelId="{3396B0C5-EAFD-4DF8-84B8-91C38AF6507A}" type="presParOf" srcId="{E403EB84-3116-457D-B05A-E9C4490A76FE}" destId="{3E02FCC0-016A-4990-8923-967752C5AC57}" srcOrd="1" destOrd="0" presId="urn:microsoft.com/office/officeart/2016/7/layout/LinearBlockProcessNumbered"/>
    <dgm:cxn modelId="{599A4746-8B40-4151-80CD-A7D4E673AAA9}" type="presParOf" srcId="{E403EB84-3116-457D-B05A-E9C4490A76FE}" destId="{6F61875C-EDC9-4711-9B30-46D21400F181}" srcOrd="2" destOrd="0" presId="urn:microsoft.com/office/officeart/2016/7/layout/LinearBlockProcessNumbered"/>
    <dgm:cxn modelId="{36B1613E-F9E0-4B45-909B-00EE9CE24D39}" type="presParOf" srcId="{E67141A2-C5A3-4A14-97AE-AFA0050B7661}" destId="{919E8167-AEBF-414A-8A53-556291E91E81}" srcOrd="1" destOrd="0" presId="urn:microsoft.com/office/officeart/2016/7/layout/LinearBlockProcessNumbered"/>
    <dgm:cxn modelId="{388B99F3-9DAF-48A8-BF80-0BEC59DC51E2}" type="presParOf" srcId="{E67141A2-C5A3-4A14-97AE-AFA0050B7661}" destId="{7FF207C5-45F5-441B-B804-869201FCBCF3}" srcOrd="2" destOrd="0" presId="urn:microsoft.com/office/officeart/2016/7/layout/LinearBlockProcessNumbered"/>
    <dgm:cxn modelId="{19885F7A-087A-4970-BF7A-DE38A0814DCC}" type="presParOf" srcId="{7FF207C5-45F5-441B-B804-869201FCBCF3}" destId="{8DFC69A3-8B90-4E59-83C5-23F2230A746A}" srcOrd="0" destOrd="0" presId="urn:microsoft.com/office/officeart/2016/7/layout/LinearBlockProcessNumbered"/>
    <dgm:cxn modelId="{96E27FD3-9D3F-4F5A-A7CB-4864073DA259}" type="presParOf" srcId="{7FF207C5-45F5-441B-B804-869201FCBCF3}" destId="{0F7F8877-0FFD-4C85-A41B-9D3E1732C0ED}" srcOrd="1" destOrd="0" presId="urn:microsoft.com/office/officeart/2016/7/layout/LinearBlockProcessNumbered"/>
    <dgm:cxn modelId="{EDD84574-E549-47A0-8847-E2E3C8425CC8}" type="presParOf" srcId="{7FF207C5-45F5-441B-B804-869201FCBCF3}" destId="{4824CBC9-3065-4B98-B5A3-74A25833997B}" srcOrd="2" destOrd="0" presId="urn:microsoft.com/office/officeart/2016/7/layout/LinearBlockProcessNumbered"/>
    <dgm:cxn modelId="{F548680E-F9EB-4826-9260-1EFBC3249A8F}" type="presParOf" srcId="{E67141A2-C5A3-4A14-97AE-AFA0050B7661}" destId="{2DEF8C70-E840-405C-8161-DE85C94BA5A7}" srcOrd="3" destOrd="0" presId="urn:microsoft.com/office/officeart/2016/7/layout/LinearBlockProcessNumbered"/>
    <dgm:cxn modelId="{37093CF0-53CC-46FD-8AF0-7AD0BE9A2F05}" type="presParOf" srcId="{E67141A2-C5A3-4A14-97AE-AFA0050B7661}" destId="{D0D2D576-4789-46D5-BC51-159F3F85C29B}" srcOrd="4" destOrd="0" presId="urn:microsoft.com/office/officeart/2016/7/layout/LinearBlockProcessNumbered"/>
    <dgm:cxn modelId="{5A1BA53C-03F5-47E7-8733-76BF158D9717}" type="presParOf" srcId="{D0D2D576-4789-46D5-BC51-159F3F85C29B}" destId="{5911A08D-AF31-401A-AD1B-BB88B4F7D942}" srcOrd="0" destOrd="0" presId="urn:microsoft.com/office/officeart/2016/7/layout/LinearBlockProcessNumbered"/>
    <dgm:cxn modelId="{8D628949-BD2A-45CE-A222-DEFD2051A111}" type="presParOf" srcId="{D0D2D576-4789-46D5-BC51-159F3F85C29B}" destId="{231313AF-0366-4233-93A9-24965CF57100}" srcOrd="1" destOrd="0" presId="urn:microsoft.com/office/officeart/2016/7/layout/LinearBlockProcessNumbered"/>
    <dgm:cxn modelId="{8CA75277-1DF1-4BEF-A012-84CA28F358B0}" type="presParOf" srcId="{D0D2D576-4789-46D5-BC51-159F3F85C29B}" destId="{6880DFA4-BE8E-4761-861B-2197619A956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8C657B-4615-40BC-B0C1-D7BD956351D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9824A58-753C-4E70-B561-AF6BEF47F37C}">
      <dgm:prSet/>
      <dgm:spPr/>
      <dgm:t>
        <a:bodyPr/>
        <a:lstStyle/>
        <a:p>
          <a:pPr>
            <a:lnSpc>
              <a:spcPct val="150000"/>
            </a:lnSpc>
          </a:pPr>
          <a:r>
            <a:rPr lang="en-GB" b="1" dirty="0">
              <a:latin typeface="Aptos" panose="020B0004020202020204" pitchFamily="34" charset="0"/>
            </a:rPr>
            <a:t>Patient Satisfaction</a:t>
          </a:r>
          <a:r>
            <a:rPr lang="en-GB" dirty="0">
              <a:latin typeface="Aptos" panose="020B0004020202020204" pitchFamily="34" charset="0"/>
            </a:rPr>
            <a:t>: One of the most direct ways to measure the success of an innovation is to assess patient or service user feedback. Are patients happier with the new service? Are they more engaged with their care?</a:t>
          </a:r>
          <a:endParaRPr lang="en-US" dirty="0">
            <a:latin typeface="Aptos" panose="020B0004020202020204" pitchFamily="34" charset="0"/>
          </a:endParaRPr>
        </a:p>
      </dgm:t>
    </dgm:pt>
    <dgm:pt modelId="{8C3FD603-0D46-4949-A9CD-5EA0BF071E7B}" type="parTrans" cxnId="{1FEE3C8D-44A4-475F-959C-C27951FFC06B}">
      <dgm:prSet/>
      <dgm:spPr/>
      <dgm:t>
        <a:bodyPr/>
        <a:lstStyle/>
        <a:p>
          <a:pPr>
            <a:lnSpc>
              <a:spcPct val="150000"/>
            </a:lnSpc>
          </a:pPr>
          <a:endParaRPr lang="en-US">
            <a:latin typeface="Aptos" panose="020B0004020202020204" pitchFamily="34" charset="0"/>
          </a:endParaRPr>
        </a:p>
      </dgm:t>
    </dgm:pt>
    <dgm:pt modelId="{7DD503FC-E8F5-47BA-9E77-593F8AC8E907}" type="sibTrans" cxnId="{1FEE3C8D-44A4-475F-959C-C27951FFC06B}">
      <dgm:prSet/>
      <dgm:spPr/>
      <dgm:t>
        <a:bodyPr/>
        <a:lstStyle/>
        <a:p>
          <a:pPr>
            <a:lnSpc>
              <a:spcPct val="150000"/>
            </a:lnSpc>
          </a:pPr>
          <a:endParaRPr lang="en-US">
            <a:latin typeface="Aptos" panose="020B0004020202020204" pitchFamily="34" charset="0"/>
          </a:endParaRPr>
        </a:p>
      </dgm:t>
    </dgm:pt>
    <dgm:pt modelId="{4A4704BF-ED12-4902-BEAD-9830534649DF}">
      <dgm:prSet/>
      <dgm:spPr/>
      <dgm:t>
        <a:bodyPr/>
        <a:lstStyle/>
        <a:p>
          <a:pPr>
            <a:lnSpc>
              <a:spcPct val="150000"/>
            </a:lnSpc>
          </a:pPr>
          <a:r>
            <a:rPr lang="en-GB" b="1">
              <a:latin typeface="Aptos" panose="020B0004020202020204" pitchFamily="34" charset="0"/>
            </a:rPr>
            <a:t>Health Outcomes</a:t>
          </a:r>
          <a:r>
            <a:rPr lang="en-GB">
              <a:latin typeface="Aptos" panose="020B0004020202020204" pitchFamily="34" charset="0"/>
            </a:rPr>
            <a:t>: Innovations should ultimately lead to improved health outcomes, whether through earlier diagnoses, more effective treatments, or better management of chronic conditions.</a:t>
          </a:r>
          <a:endParaRPr lang="en-US">
            <a:latin typeface="Aptos" panose="020B0004020202020204" pitchFamily="34" charset="0"/>
          </a:endParaRPr>
        </a:p>
      </dgm:t>
    </dgm:pt>
    <dgm:pt modelId="{BC90E719-425E-41D9-9C0A-5ED0AC7C9866}" type="parTrans" cxnId="{C5C29A54-D319-412D-A253-4B01F5429BF9}">
      <dgm:prSet/>
      <dgm:spPr/>
      <dgm:t>
        <a:bodyPr/>
        <a:lstStyle/>
        <a:p>
          <a:pPr>
            <a:lnSpc>
              <a:spcPct val="150000"/>
            </a:lnSpc>
          </a:pPr>
          <a:endParaRPr lang="en-US">
            <a:latin typeface="Aptos" panose="020B0004020202020204" pitchFamily="34" charset="0"/>
          </a:endParaRPr>
        </a:p>
      </dgm:t>
    </dgm:pt>
    <dgm:pt modelId="{D66D269F-B56C-49E8-8941-24EC1D50BC04}" type="sibTrans" cxnId="{C5C29A54-D319-412D-A253-4B01F5429BF9}">
      <dgm:prSet/>
      <dgm:spPr/>
      <dgm:t>
        <a:bodyPr/>
        <a:lstStyle/>
        <a:p>
          <a:pPr>
            <a:lnSpc>
              <a:spcPct val="150000"/>
            </a:lnSpc>
          </a:pPr>
          <a:endParaRPr lang="en-US">
            <a:latin typeface="Aptos" panose="020B0004020202020204" pitchFamily="34" charset="0"/>
          </a:endParaRPr>
        </a:p>
      </dgm:t>
    </dgm:pt>
    <dgm:pt modelId="{23F2189F-CE7A-4C89-B26B-D8A1F7F47319}">
      <dgm:prSet/>
      <dgm:spPr/>
      <dgm:t>
        <a:bodyPr/>
        <a:lstStyle/>
        <a:p>
          <a:pPr>
            <a:lnSpc>
              <a:spcPct val="150000"/>
            </a:lnSpc>
          </a:pPr>
          <a:r>
            <a:rPr lang="en-GB" b="1" dirty="0">
              <a:latin typeface="Aptos" panose="020B0004020202020204" pitchFamily="34" charset="0"/>
            </a:rPr>
            <a:t>Service Efficiency</a:t>
          </a:r>
          <a:r>
            <a:rPr lang="en-GB" dirty="0">
              <a:latin typeface="Aptos" panose="020B0004020202020204" pitchFamily="34" charset="0"/>
            </a:rPr>
            <a:t>: Innovations often aim to streamline healthcare delivery, reduce waiting times, and optimise resource use, allowing healthcare systems to handle growing patient demands with limited resources.</a:t>
          </a:r>
          <a:endParaRPr lang="en-US" dirty="0">
            <a:latin typeface="Aptos" panose="020B0004020202020204" pitchFamily="34" charset="0"/>
          </a:endParaRPr>
        </a:p>
      </dgm:t>
    </dgm:pt>
    <dgm:pt modelId="{80DDD96F-BDDC-40DF-BCA5-4F8CF16B8CC2}" type="parTrans" cxnId="{94CE2025-AA02-4260-B5D3-527C1D8EBB20}">
      <dgm:prSet/>
      <dgm:spPr/>
      <dgm:t>
        <a:bodyPr/>
        <a:lstStyle/>
        <a:p>
          <a:pPr>
            <a:lnSpc>
              <a:spcPct val="150000"/>
            </a:lnSpc>
          </a:pPr>
          <a:endParaRPr lang="en-US">
            <a:latin typeface="Aptos" panose="020B0004020202020204" pitchFamily="34" charset="0"/>
          </a:endParaRPr>
        </a:p>
      </dgm:t>
    </dgm:pt>
    <dgm:pt modelId="{A1F15E31-0AD3-4F4D-B68E-68B39608B691}" type="sibTrans" cxnId="{94CE2025-AA02-4260-B5D3-527C1D8EBB20}">
      <dgm:prSet/>
      <dgm:spPr/>
      <dgm:t>
        <a:bodyPr/>
        <a:lstStyle/>
        <a:p>
          <a:pPr>
            <a:lnSpc>
              <a:spcPct val="150000"/>
            </a:lnSpc>
          </a:pPr>
          <a:endParaRPr lang="en-US">
            <a:latin typeface="Aptos" panose="020B0004020202020204" pitchFamily="34" charset="0"/>
          </a:endParaRPr>
        </a:p>
      </dgm:t>
    </dgm:pt>
    <dgm:pt modelId="{5BC1EAFA-D87A-4F6D-A2CE-BC5E4D133F68}">
      <dgm:prSet/>
      <dgm:spPr/>
      <dgm:t>
        <a:bodyPr/>
        <a:lstStyle/>
        <a:p>
          <a:pPr>
            <a:lnSpc>
              <a:spcPct val="150000"/>
            </a:lnSpc>
          </a:pPr>
          <a:r>
            <a:rPr lang="en-GB" b="1">
              <a:latin typeface="Aptos" panose="020B0004020202020204" pitchFamily="34" charset="0"/>
            </a:rPr>
            <a:t>Cost-Effectiveness</a:t>
          </a:r>
          <a:r>
            <a:rPr lang="en-GB">
              <a:latin typeface="Aptos" panose="020B0004020202020204" pitchFamily="34" charset="0"/>
            </a:rPr>
            <a:t>: Measuring cost savings or the return on investment (ROI) of innovations helps ensure that new ideas are not only effective but also sustainable in the long term.</a:t>
          </a:r>
          <a:endParaRPr lang="en-US">
            <a:latin typeface="Aptos" panose="020B0004020202020204" pitchFamily="34" charset="0"/>
          </a:endParaRPr>
        </a:p>
      </dgm:t>
    </dgm:pt>
    <dgm:pt modelId="{5D9F7976-C485-4FF2-B4E5-282936FC8739}" type="parTrans" cxnId="{30D64D49-8981-4990-A16F-22F0D6BC5635}">
      <dgm:prSet/>
      <dgm:spPr/>
      <dgm:t>
        <a:bodyPr/>
        <a:lstStyle/>
        <a:p>
          <a:pPr>
            <a:lnSpc>
              <a:spcPct val="150000"/>
            </a:lnSpc>
          </a:pPr>
          <a:endParaRPr lang="en-US">
            <a:latin typeface="Aptos" panose="020B0004020202020204" pitchFamily="34" charset="0"/>
          </a:endParaRPr>
        </a:p>
      </dgm:t>
    </dgm:pt>
    <dgm:pt modelId="{DAC8C9FD-791F-4F0E-9FB5-1138F640C5B3}" type="sibTrans" cxnId="{30D64D49-8981-4990-A16F-22F0D6BC5635}">
      <dgm:prSet/>
      <dgm:spPr/>
      <dgm:t>
        <a:bodyPr/>
        <a:lstStyle/>
        <a:p>
          <a:pPr>
            <a:lnSpc>
              <a:spcPct val="150000"/>
            </a:lnSpc>
          </a:pPr>
          <a:endParaRPr lang="en-US">
            <a:latin typeface="Aptos" panose="020B0004020202020204" pitchFamily="34" charset="0"/>
          </a:endParaRPr>
        </a:p>
      </dgm:t>
    </dgm:pt>
    <dgm:pt modelId="{37FD4261-6A52-4E9B-B706-4556CB4440C8}" type="pres">
      <dgm:prSet presAssocID="{0E8C657B-4615-40BC-B0C1-D7BD956351D9}" presName="root" presStyleCnt="0">
        <dgm:presLayoutVars>
          <dgm:dir/>
          <dgm:resizeHandles val="exact"/>
        </dgm:presLayoutVars>
      </dgm:prSet>
      <dgm:spPr/>
    </dgm:pt>
    <dgm:pt modelId="{0BC949DF-36A9-4532-977C-8F72EC82B17B}" type="pres">
      <dgm:prSet presAssocID="{0E8C657B-4615-40BC-B0C1-D7BD956351D9}" presName="container" presStyleCnt="0">
        <dgm:presLayoutVars>
          <dgm:dir/>
          <dgm:resizeHandles val="exact"/>
        </dgm:presLayoutVars>
      </dgm:prSet>
      <dgm:spPr/>
    </dgm:pt>
    <dgm:pt modelId="{2BECF9E2-1BF3-4AFE-8FA2-735213714A15}" type="pres">
      <dgm:prSet presAssocID="{69824A58-753C-4E70-B561-AF6BEF47F37C}" presName="compNode" presStyleCnt="0"/>
      <dgm:spPr/>
    </dgm:pt>
    <dgm:pt modelId="{0ABEB44A-C975-46CA-B45A-B02400E8365C}" type="pres">
      <dgm:prSet presAssocID="{69824A58-753C-4E70-B561-AF6BEF47F37C}" presName="iconBgRect" presStyleLbl="bgShp" presStyleIdx="0" presStyleCnt="4" custScaleX="75132" custScaleY="75132"/>
      <dgm:spPr/>
    </dgm:pt>
    <dgm:pt modelId="{396BEDD7-2D46-481E-AA3D-F7C7FEA61831}" type="pres">
      <dgm:prSet presAssocID="{69824A58-753C-4E70-B561-AF6BEF47F37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3866FC7F-7383-4D12-AD34-3DD420EDC507}" type="pres">
      <dgm:prSet presAssocID="{69824A58-753C-4E70-B561-AF6BEF47F37C}" presName="spaceRect" presStyleCnt="0"/>
      <dgm:spPr/>
    </dgm:pt>
    <dgm:pt modelId="{F4C4A4D8-3D01-46EB-904E-AC1D732856E8}" type="pres">
      <dgm:prSet presAssocID="{69824A58-753C-4E70-B561-AF6BEF47F37C}" presName="textRect" presStyleLbl="revTx" presStyleIdx="0" presStyleCnt="4">
        <dgm:presLayoutVars>
          <dgm:chMax val="1"/>
          <dgm:chPref val="1"/>
        </dgm:presLayoutVars>
      </dgm:prSet>
      <dgm:spPr/>
    </dgm:pt>
    <dgm:pt modelId="{461651EE-3143-4AFB-B9AE-1543E3DED78A}" type="pres">
      <dgm:prSet presAssocID="{7DD503FC-E8F5-47BA-9E77-593F8AC8E907}" presName="sibTrans" presStyleLbl="sibTrans2D1" presStyleIdx="0" presStyleCnt="0"/>
      <dgm:spPr/>
    </dgm:pt>
    <dgm:pt modelId="{390E0E02-59A4-45A3-8E72-87A1D8D244C1}" type="pres">
      <dgm:prSet presAssocID="{4A4704BF-ED12-4902-BEAD-9830534649DF}" presName="compNode" presStyleCnt="0"/>
      <dgm:spPr/>
    </dgm:pt>
    <dgm:pt modelId="{EF01C92A-97E2-4067-B779-8B0364C77EB2}" type="pres">
      <dgm:prSet presAssocID="{4A4704BF-ED12-4902-BEAD-9830534649DF}" presName="iconBgRect" presStyleLbl="bgShp" presStyleIdx="1" presStyleCnt="4" custScaleX="75132" custScaleY="75132"/>
      <dgm:spPr/>
    </dgm:pt>
    <dgm:pt modelId="{C68D6330-2C87-4A7D-8A90-5A51E961FC63}" type="pres">
      <dgm:prSet presAssocID="{4A4704BF-ED12-4902-BEAD-9830534649D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15418B7A-2A0D-4541-AF48-D6F118114F09}" type="pres">
      <dgm:prSet presAssocID="{4A4704BF-ED12-4902-BEAD-9830534649DF}" presName="spaceRect" presStyleCnt="0"/>
      <dgm:spPr/>
    </dgm:pt>
    <dgm:pt modelId="{7E87A4A4-EF3E-4BE7-97B8-DD918ACEFF2F}" type="pres">
      <dgm:prSet presAssocID="{4A4704BF-ED12-4902-BEAD-9830534649DF}" presName="textRect" presStyleLbl="revTx" presStyleIdx="1" presStyleCnt="4">
        <dgm:presLayoutVars>
          <dgm:chMax val="1"/>
          <dgm:chPref val="1"/>
        </dgm:presLayoutVars>
      </dgm:prSet>
      <dgm:spPr/>
    </dgm:pt>
    <dgm:pt modelId="{6CECA0C2-56C3-494E-AD8A-C3E252B0F2F4}" type="pres">
      <dgm:prSet presAssocID="{D66D269F-B56C-49E8-8941-24EC1D50BC04}" presName="sibTrans" presStyleLbl="sibTrans2D1" presStyleIdx="0" presStyleCnt="0"/>
      <dgm:spPr/>
    </dgm:pt>
    <dgm:pt modelId="{4C6B3733-4F71-4C18-A28B-F8082BF0BE25}" type="pres">
      <dgm:prSet presAssocID="{23F2189F-CE7A-4C89-B26B-D8A1F7F47319}" presName="compNode" presStyleCnt="0"/>
      <dgm:spPr/>
    </dgm:pt>
    <dgm:pt modelId="{FD780929-A0F8-478D-B98C-432FFABE1788}" type="pres">
      <dgm:prSet presAssocID="{23F2189F-CE7A-4C89-B26B-D8A1F7F47319}" presName="iconBgRect" presStyleLbl="bgShp" presStyleIdx="2" presStyleCnt="4" custScaleX="75132" custScaleY="75132"/>
      <dgm:spPr>
        <a:ln>
          <a:noFill/>
        </a:ln>
      </dgm:spPr>
    </dgm:pt>
    <dgm:pt modelId="{71DB3B9F-3DC9-4C75-AA3D-4A18367CDD45}" type="pres">
      <dgm:prSet presAssocID="{23F2189F-CE7A-4C89-B26B-D8A1F7F4731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uge"/>
        </a:ext>
      </dgm:extLst>
    </dgm:pt>
    <dgm:pt modelId="{98A04823-0E18-4002-9A73-BA1CDB07474F}" type="pres">
      <dgm:prSet presAssocID="{23F2189F-CE7A-4C89-B26B-D8A1F7F47319}" presName="spaceRect" presStyleCnt="0"/>
      <dgm:spPr/>
    </dgm:pt>
    <dgm:pt modelId="{D60F62AE-3D1F-4D10-8C30-85EB43D9AFD2}" type="pres">
      <dgm:prSet presAssocID="{23F2189F-CE7A-4C89-B26B-D8A1F7F47319}" presName="textRect" presStyleLbl="revTx" presStyleIdx="2" presStyleCnt="4">
        <dgm:presLayoutVars>
          <dgm:chMax val="1"/>
          <dgm:chPref val="1"/>
        </dgm:presLayoutVars>
      </dgm:prSet>
      <dgm:spPr/>
    </dgm:pt>
    <dgm:pt modelId="{49831EF8-3A7D-492F-8FF0-B0ED9018BB30}" type="pres">
      <dgm:prSet presAssocID="{A1F15E31-0AD3-4F4D-B68E-68B39608B691}" presName="sibTrans" presStyleLbl="sibTrans2D1" presStyleIdx="0" presStyleCnt="0"/>
      <dgm:spPr/>
    </dgm:pt>
    <dgm:pt modelId="{86D6941A-F91A-4119-B14F-365193F57057}" type="pres">
      <dgm:prSet presAssocID="{5BC1EAFA-D87A-4F6D-A2CE-BC5E4D133F68}" presName="compNode" presStyleCnt="0"/>
      <dgm:spPr/>
    </dgm:pt>
    <dgm:pt modelId="{D122C014-2928-4BA1-B151-1124CA369D7D}" type="pres">
      <dgm:prSet presAssocID="{5BC1EAFA-D87A-4F6D-A2CE-BC5E4D133F68}" presName="iconBgRect" presStyleLbl="bgShp" presStyleIdx="3" presStyleCnt="4" custScaleX="75132" custScaleY="75132"/>
      <dgm:spPr>
        <a:ln>
          <a:noFill/>
        </a:ln>
      </dgm:spPr>
    </dgm:pt>
    <dgm:pt modelId="{32E36695-8FAD-4263-B7C2-E2D21AA3A847}" type="pres">
      <dgm:prSet presAssocID="{5BC1EAFA-D87A-4F6D-A2CE-BC5E4D133F6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3C957843-F890-4886-A4EC-0C298207632F}" type="pres">
      <dgm:prSet presAssocID="{5BC1EAFA-D87A-4F6D-A2CE-BC5E4D133F68}" presName="spaceRect" presStyleCnt="0"/>
      <dgm:spPr/>
    </dgm:pt>
    <dgm:pt modelId="{F673A481-FE57-4DB4-891F-DC29D48FF712}" type="pres">
      <dgm:prSet presAssocID="{5BC1EAFA-D87A-4F6D-A2CE-BC5E4D133F68}" presName="textRect" presStyleLbl="revTx" presStyleIdx="3" presStyleCnt="4">
        <dgm:presLayoutVars>
          <dgm:chMax val="1"/>
          <dgm:chPref val="1"/>
        </dgm:presLayoutVars>
      </dgm:prSet>
      <dgm:spPr/>
    </dgm:pt>
  </dgm:ptLst>
  <dgm:cxnLst>
    <dgm:cxn modelId="{ECFEC103-33A1-4E8F-B6FE-A8C9A4D9E471}" type="presOf" srcId="{69824A58-753C-4E70-B561-AF6BEF47F37C}" destId="{F4C4A4D8-3D01-46EB-904E-AC1D732856E8}" srcOrd="0" destOrd="0" presId="urn:microsoft.com/office/officeart/2018/2/layout/IconCircleList"/>
    <dgm:cxn modelId="{DAE6280F-2952-4DB0-BD93-C8B88194975C}" type="presOf" srcId="{23F2189F-CE7A-4C89-B26B-D8A1F7F47319}" destId="{D60F62AE-3D1F-4D10-8C30-85EB43D9AFD2}" srcOrd="0" destOrd="0" presId="urn:microsoft.com/office/officeart/2018/2/layout/IconCircleList"/>
    <dgm:cxn modelId="{94CE2025-AA02-4260-B5D3-527C1D8EBB20}" srcId="{0E8C657B-4615-40BC-B0C1-D7BD956351D9}" destId="{23F2189F-CE7A-4C89-B26B-D8A1F7F47319}" srcOrd="2" destOrd="0" parTransId="{80DDD96F-BDDC-40DF-BCA5-4F8CF16B8CC2}" sibTransId="{A1F15E31-0AD3-4F4D-B68E-68B39608B691}"/>
    <dgm:cxn modelId="{A3C81362-C413-4FCA-94CB-AB18A4E504FE}" type="presOf" srcId="{A1F15E31-0AD3-4F4D-B68E-68B39608B691}" destId="{49831EF8-3A7D-492F-8FF0-B0ED9018BB30}" srcOrd="0" destOrd="0" presId="urn:microsoft.com/office/officeart/2018/2/layout/IconCircleList"/>
    <dgm:cxn modelId="{30D64D49-8981-4990-A16F-22F0D6BC5635}" srcId="{0E8C657B-4615-40BC-B0C1-D7BD956351D9}" destId="{5BC1EAFA-D87A-4F6D-A2CE-BC5E4D133F68}" srcOrd="3" destOrd="0" parTransId="{5D9F7976-C485-4FF2-B4E5-282936FC8739}" sibTransId="{DAC8C9FD-791F-4F0E-9FB5-1138F640C5B3}"/>
    <dgm:cxn modelId="{8E19856C-477F-4A93-8895-09AE471A34AA}" type="presOf" srcId="{7DD503FC-E8F5-47BA-9E77-593F8AC8E907}" destId="{461651EE-3143-4AFB-B9AE-1543E3DED78A}" srcOrd="0" destOrd="0" presId="urn:microsoft.com/office/officeart/2018/2/layout/IconCircleList"/>
    <dgm:cxn modelId="{34D77974-14F3-4453-98B9-20C7E9479DD5}" type="presOf" srcId="{D66D269F-B56C-49E8-8941-24EC1D50BC04}" destId="{6CECA0C2-56C3-494E-AD8A-C3E252B0F2F4}" srcOrd="0" destOrd="0" presId="urn:microsoft.com/office/officeart/2018/2/layout/IconCircleList"/>
    <dgm:cxn modelId="{C5C29A54-D319-412D-A253-4B01F5429BF9}" srcId="{0E8C657B-4615-40BC-B0C1-D7BD956351D9}" destId="{4A4704BF-ED12-4902-BEAD-9830534649DF}" srcOrd="1" destOrd="0" parTransId="{BC90E719-425E-41D9-9C0A-5ED0AC7C9866}" sibTransId="{D66D269F-B56C-49E8-8941-24EC1D50BC04}"/>
    <dgm:cxn modelId="{1FEE3C8D-44A4-475F-959C-C27951FFC06B}" srcId="{0E8C657B-4615-40BC-B0C1-D7BD956351D9}" destId="{69824A58-753C-4E70-B561-AF6BEF47F37C}" srcOrd="0" destOrd="0" parTransId="{8C3FD603-0D46-4949-A9CD-5EA0BF071E7B}" sibTransId="{7DD503FC-E8F5-47BA-9E77-593F8AC8E907}"/>
    <dgm:cxn modelId="{BD9EE2D4-D31F-4C61-9FC8-F733957CD943}" type="presOf" srcId="{0E8C657B-4615-40BC-B0C1-D7BD956351D9}" destId="{37FD4261-6A52-4E9B-B706-4556CB4440C8}" srcOrd="0" destOrd="0" presId="urn:microsoft.com/office/officeart/2018/2/layout/IconCircleList"/>
    <dgm:cxn modelId="{25538DDA-A50F-4CAF-A9B2-B3115ACDCA20}" type="presOf" srcId="{4A4704BF-ED12-4902-BEAD-9830534649DF}" destId="{7E87A4A4-EF3E-4BE7-97B8-DD918ACEFF2F}" srcOrd="0" destOrd="0" presId="urn:microsoft.com/office/officeart/2018/2/layout/IconCircleList"/>
    <dgm:cxn modelId="{09C2C6ED-1B77-4203-ADEC-1BA8C98D15FA}" type="presOf" srcId="{5BC1EAFA-D87A-4F6D-A2CE-BC5E4D133F68}" destId="{F673A481-FE57-4DB4-891F-DC29D48FF712}" srcOrd="0" destOrd="0" presId="urn:microsoft.com/office/officeart/2018/2/layout/IconCircleList"/>
    <dgm:cxn modelId="{505D2B9C-AC8C-48D9-AB9C-B053D206920B}" type="presParOf" srcId="{37FD4261-6A52-4E9B-B706-4556CB4440C8}" destId="{0BC949DF-36A9-4532-977C-8F72EC82B17B}" srcOrd="0" destOrd="0" presId="urn:microsoft.com/office/officeart/2018/2/layout/IconCircleList"/>
    <dgm:cxn modelId="{10327545-496D-4FEC-9E03-D2CECA3F3083}" type="presParOf" srcId="{0BC949DF-36A9-4532-977C-8F72EC82B17B}" destId="{2BECF9E2-1BF3-4AFE-8FA2-735213714A15}" srcOrd="0" destOrd="0" presId="urn:microsoft.com/office/officeart/2018/2/layout/IconCircleList"/>
    <dgm:cxn modelId="{35897A71-D103-4A1B-9514-7EAB79139829}" type="presParOf" srcId="{2BECF9E2-1BF3-4AFE-8FA2-735213714A15}" destId="{0ABEB44A-C975-46CA-B45A-B02400E8365C}" srcOrd="0" destOrd="0" presId="urn:microsoft.com/office/officeart/2018/2/layout/IconCircleList"/>
    <dgm:cxn modelId="{81DE593B-88E3-44A5-B50C-1C140A0479DF}" type="presParOf" srcId="{2BECF9E2-1BF3-4AFE-8FA2-735213714A15}" destId="{396BEDD7-2D46-481E-AA3D-F7C7FEA61831}" srcOrd="1" destOrd="0" presId="urn:microsoft.com/office/officeart/2018/2/layout/IconCircleList"/>
    <dgm:cxn modelId="{7DDC558F-A18C-4672-8149-890CF29164DB}" type="presParOf" srcId="{2BECF9E2-1BF3-4AFE-8FA2-735213714A15}" destId="{3866FC7F-7383-4D12-AD34-3DD420EDC507}" srcOrd="2" destOrd="0" presId="urn:microsoft.com/office/officeart/2018/2/layout/IconCircleList"/>
    <dgm:cxn modelId="{194B135F-5C8B-4452-A9CA-CB4C60A63AEB}" type="presParOf" srcId="{2BECF9E2-1BF3-4AFE-8FA2-735213714A15}" destId="{F4C4A4D8-3D01-46EB-904E-AC1D732856E8}" srcOrd="3" destOrd="0" presId="urn:microsoft.com/office/officeart/2018/2/layout/IconCircleList"/>
    <dgm:cxn modelId="{3F73C309-FB89-433B-8B9B-7CE9C267F41B}" type="presParOf" srcId="{0BC949DF-36A9-4532-977C-8F72EC82B17B}" destId="{461651EE-3143-4AFB-B9AE-1543E3DED78A}" srcOrd="1" destOrd="0" presId="urn:microsoft.com/office/officeart/2018/2/layout/IconCircleList"/>
    <dgm:cxn modelId="{387F5CE7-461B-4E99-9CD5-F07104F74DEA}" type="presParOf" srcId="{0BC949DF-36A9-4532-977C-8F72EC82B17B}" destId="{390E0E02-59A4-45A3-8E72-87A1D8D244C1}" srcOrd="2" destOrd="0" presId="urn:microsoft.com/office/officeart/2018/2/layout/IconCircleList"/>
    <dgm:cxn modelId="{39C921E7-170A-49A8-82F7-B087B40520FD}" type="presParOf" srcId="{390E0E02-59A4-45A3-8E72-87A1D8D244C1}" destId="{EF01C92A-97E2-4067-B779-8B0364C77EB2}" srcOrd="0" destOrd="0" presId="urn:microsoft.com/office/officeart/2018/2/layout/IconCircleList"/>
    <dgm:cxn modelId="{7A43B202-D6B6-42C2-8623-9070CB060A91}" type="presParOf" srcId="{390E0E02-59A4-45A3-8E72-87A1D8D244C1}" destId="{C68D6330-2C87-4A7D-8A90-5A51E961FC63}" srcOrd="1" destOrd="0" presId="urn:microsoft.com/office/officeart/2018/2/layout/IconCircleList"/>
    <dgm:cxn modelId="{738936A4-79B8-454E-9322-98020ABCC5AE}" type="presParOf" srcId="{390E0E02-59A4-45A3-8E72-87A1D8D244C1}" destId="{15418B7A-2A0D-4541-AF48-D6F118114F09}" srcOrd="2" destOrd="0" presId="urn:microsoft.com/office/officeart/2018/2/layout/IconCircleList"/>
    <dgm:cxn modelId="{E951BE13-E92F-4E75-8428-876D2B61E149}" type="presParOf" srcId="{390E0E02-59A4-45A3-8E72-87A1D8D244C1}" destId="{7E87A4A4-EF3E-4BE7-97B8-DD918ACEFF2F}" srcOrd="3" destOrd="0" presId="urn:microsoft.com/office/officeart/2018/2/layout/IconCircleList"/>
    <dgm:cxn modelId="{F38C2263-13AE-4802-8883-4D4FA362BCA7}" type="presParOf" srcId="{0BC949DF-36A9-4532-977C-8F72EC82B17B}" destId="{6CECA0C2-56C3-494E-AD8A-C3E252B0F2F4}" srcOrd="3" destOrd="0" presId="urn:microsoft.com/office/officeart/2018/2/layout/IconCircleList"/>
    <dgm:cxn modelId="{DC0E1CF5-90DA-4A31-938E-594DCE94E464}" type="presParOf" srcId="{0BC949DF-36A9-4532-977C-8F72EC82B17B}" destId="{4C6B3733-4F71-4C18-A28B-F8082BF0BE25}" srcOrd="4" destOrd="0" presId="urn:microsoft.com/office/officeart/2018/2/layout/IconCircleList"/>
    <dgm:cxn modelId="{D56916B3-78AF-4845-835B-3DFF5C19E3E4}" type="presParOf" srcId="{4C6B3733-4F71-4C18-A28B-F8082BF0BE25}" destId="{FD780929-A0F8-478D-B98C-432FFABE1788}" srcOrd="0" destOrd="0" presId="urn:microsoft.com/office/officeart/2018/2/layout/IconCircleList"/>
    <dgm:cxn modelId="{02B9A81A-8818-423C-B3C4-A11513B9FB2A}" type="presParOf" srcId="{4C6B3733-4F71-4C18-A28B-F8082BF0BE25}" destId="{71DB3B9F-3DC9-4C75-AA3D-4A18367CDD45}" srcOrd="1" destOrd="0" presId="urn:microsoft.com/office/officeart/2018/2/layout/IconCircleList"/>
    <dgm:cxn modelId="{45439440-CBCA-4BB6-9BAF-A52D017740CE}" type="presParOf" srcId="{4C6B3733-4F71-4C18-A28B-F8082BF0BE25}" destId="{98A04823-0E18-4002-9A73-BA1CDB07474F}" srcOrd="2" destOrd="0" presId="urn:microsoft.com/office/officeart/2018/2/layout/IconCircleList"/>
    <dgm:cxn modelId="{759DB441-A8A9-4358-97DF-8EA1018BFC93}" type="presParOf" srcId="{4C6B3733-4F71-4C18-A28B-F8082BF0BE25}" destId="{D60F62AE-3D1F-4D10-8C30-85EB43D9AFD2}" srcOrd="3" destOrd="0" presId="urn:microsoft.com/office/officeart/2018/2/layout/IconCircleList"/>
    <dgm:cxn modelId="{D4360036-4B97-4178-A35A-11C6E9382E4C}" type="presParOf" srcId="{0BC949DF-36A9-4532-977C-8F72EC82B17B}" destId="{49831EF8-3A7D-492F-8FF0-B0ED9018BB30}" srcOrd="5" destOrd="0" presId="urn:microsoft.com/office/officeart/2018/2/layout/IconCircleList"/>
    <dgm:cxn modelId="{4DCEBCBA-A8E7-476B-93EC-693DC64A9E05}" type="presParOf" srcId="{0BC949DF-36A9-4532-977C-8F72EC82B17B}" destId="{86D6941A-F91A-4119-B14F-365193F57057}" srcOrd="6" destOrd="0" presId="urn:microsoft.com/office/officeart/2018/2/layout/IconCircleList"/>
    <dgm:cxn modelId="{EE5E061F-CFBB-414F-9ABC-EEE891A98151}" type="presParOf" srcId="{86D6941A-F91A-4119-B14F-365193F57057}" destId="{D122C014-2928-4BA1-B151-1124CA369D7D}" srcOrd="0" destOrd="0" presId="urn:microsoft.com/office/officeart/2018/2/layout/IconCircleList"/>
    <dgm:cxn modelId="{3047A25A-16E2-456E-BF8C-08640CC152B4}" type="presParOf" srcId="{86D6941A-F91A-4119-B14F-365193F57057}" destId="{32E36695-8FAD-4263-B7C2-E2D21AA3A847}" srcOrd="1" destOrd="0" presId="urn:microsoft.com/office/officeart/2018/2/layout/IconCircleList"/>
    <dgm:cxn modelId="{B10ECDB9-69D8-4BAC-8A09-A7E84D49416D}" type="presParOf" srcId="{86D6941A-F91A-4119-B14F-365193F57057}" destId="{3C957843-F890-4886-A4EC-0C298207632F}" srcOrd="2" destOrd="0" presId="urn:microsoft.com/office/officeart/2018/2/layout/IconCircleList"/>
    <dgm:cxn modelId="{5FA6BF9F-EC22-4BF1-B617-2A424D5C5B0F}" type="presParOf" srcId="{86D6941A-F91A-4119-B14F-365193F57057}" destId="{F673A481-FE57-4DB4-891F-DC29D48FF71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153FB4-9876-4083-88CC-7E10B1913404}"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74598C2E-2E5F-4857-9872-BE57719F2079}">
      <dgm:prSet/>
      <dgm:spPr>
        <a:solidFill>
          <a:srgbClr val="003D60"/>
        </a:solidFill>
      </dgm:spPr>
      <dgm:t>
        <a:bodyPr/>
        <a:lstStyle/>
        <a:p>
          <a:pPr>
            <a:lnSpc>
              <a:spcPct val="150000"/>
            </a:lnSpc>
          </a:pPr>
          <a:r>
            <a:rPr lang="en-GB" b="1">
              <a:latin typeface="Aptos" panose="020B0004020202020204" pitchFamily="34" charset="0"/>
            </a:rPr>
            <a:t>Using Data to Illustrate Impact</a:t>
          </a:r>
          <a:r>
            <a:rPr lang="en-GB">
              <a:latin typeface="Aptos" panose="020B0004020202020204" pitchFamily="34" charset="0"/>
            </a:rPr>
            <a:t>:</a:t>
          </a:r>
          <a:endParaRPr lang="en-US">
            <a:latin typeface="Aptos" panose="020B0004020202020204" pitchFamily="34" charset="0"/>
          </a:endParaRPr>
        </a:p>
      </dgm:t>
    </dgm:pt>
    <dgm:pt modelId="{FF0C4227-CB17-457B-940E-5A839B4B79E0}" type="parTrans" cxnId="{0A2E8621-8AC3-4A52-BB15-6E8C70662888}">
      <dgm:prSet/>
      <dgm:spPr/>
      <dgm:t>
        <a:bodyPr/>
        <a:lstStyle/>
        <a:p>
          <a:pPr>
            <a:lnSpc>
              <a:spcPct val="150000"/>
            </a:lnSpc>
          </a:pPr>
          <a:endParaRPr lang="en-US">
            <a:latin typeface="Aptos" panose="020B0004020202020204" pitchFamily="34" charset="0"/>
          </a:endParaRPr>
        </a:p>
      </dgm:t>
    </dgm:pt>
    <dgm:pt modelId="{76E7DDD0-0F47-4E13-A6DF-7FABDF2027E1}" type="sibTrans" cxnId="{0A2E8621-8AC3-4A52-BB15-6E8C70662888}">
      <dgm:prSet/>
      <dgm:spPr/>
      <dgm:t>
        <a:bodyPr/>
        <a:lstStyle/>
        <a:p>
          <a:pPr>
            <a:lnSpc>
              <a:spcPct val="150000"/>
            </a:lnSpc>
          </a:pPr>
          <a:endParaRPr lang="en-US">
            <a:latin typeface="Aptos" panose="020B0004020202020204" pitchFamily="34" charset="0"/>
          </a:endParaRPr>
        </a:p>
      </dgm:t>
    </dgm:pt>
    <dgm:pt modelId="{D5874403-F868-4E92-899C-0D5B5133FE86}">
      <dgm:prSet/>
      <dgm:spPr/>
      <dgm:t>
        <a:bodyPr lIns="180000" rIns="180000" anchor="ctr"/>
        <a:lstStyle/>
        <a:p>
          <a:pPr>
            <a:lnSpc>
              <a:spcPct val="150000"/>
            </a:lnSpc>
          </a:pPr>
          <a:r>
            <a:rPr lang="en-GB" dirty="0">
              <a:latin typeface="Aptos" panose="020B0004020202020204" pitchFamily="34" charset="0"/>
            </a:rPr>
            <a:t>After the introduction of the NHS at Home remote monitoring system, data showed a 20% reduction in hospital admissions for patients with chronic heart conditions. These patients reported feeling more in control of their health, as they were able to manage their conditions without frequent hospital visits (Imperial College Healthcare NHS Trust, 2024).</a:t>
          </a:r>
          <a:endParaRPr lang="en-US" dirty="0">
            <a:latin typeface="Aptos" panose="020B0004020202020204" pitchFamily="34" charset="0"/>
          </a:endParaRPr>
        </a:p>
      </dgm:t>
    </dgm:pt>
    <dgm:pt modelId="{5B5B3CE7-4C53-4757-806D-CF6C46AF54F0}" type="parTrans" cxnId="{A007D543-0825-42B2-81A5-6EBA2A2B4805}">
      <dgm:prSet/>
      <dgm:spPr/>
      <dgm:t>
        <a:bodyPr/>
        <a:lstStyle/>
        <a:p>
          <a:pPr>
            <a:lnSpc>
              <a:spcPct val="150000"/>
            </a:lnSpc>
          </a:pPr>
          <a:endParaRPr lang="en-US">
            <a:latin typeface="Aptos" panose="020B0004020202020204" pitchFamily="34" charset="0"/>
          </a:endParaRPr>
        </a:p>
      </dgm:t>
    </dgm:pt>
    <dgm:pt modelId="{2A9AEA85-B167-44F9-A42F-F77E2A49113E}" type="sibTrans" cxnId="{A007D543-0825-42B2-81A5-6EBA2A2B4805}">
      <dgm:prSet/>
      <dgm:spPr/>
      <dgm:t>
        <a:bodyPr/>
        <a:lstStyle/>
        <a:p>
          <a:pPr>
            <a:lnSpc>
              <a:spcPct val="150000"/>
            </a:lnSpc>
          </a:pPr>
          <a:endParaRPr lang="en-US">
            <a:latin typeface="Aptos" panose="020B0004020202020204" pitchFamily="34" charset="0"/>
          </a:endParaRPr>
        </a:p>
      </dgm:t>
    </dgm:pt>
    <dgm:pt modelId="{01AFF1FE-14BA-472F-BDC2-C56C61CF3ADD}">
      <dgm:prSet/>
      <dgm:spPr/>
      <dgm:t>
        <a:bodyPr lIns="180000" rIns="180000" anchor="ctr"/>
        <a:lstStyle/>
        <a:p>
          <a:pPr>
            <a:lnSpc>
              <a:spcPct val="150000"/>
            </a:lnSpc>
          </a:pPr>
          <a:r>
            <a:rPr lang="en-GB" dirty="0">
              <a:latin typeface="Aptos" panose="020B0004020202020204" pitchFamily="34" charset="0"/>
            </a:rPr>
            <a:t>In a study of AI-assisted cancer diagnosis, early detection rates increased by 15%, resulting in earlier treatment and a higher chance of survival. Patients expressed trust in the technology and were more likely to comply with follow-up care (</a:t>
          </a:r>
          <a:r>
            <a:rPr kumimoji="0" lang="en-US" altLang="en-US" b="0" i="0" u="none" strike="noStrike" cap="none" normalizeH="0" baseline="0" dirty="0">
              <a:ln>
                <a:noFill/>
              </a:ln>
              <a:solidFill>
                <a:schemeClr val="tx1"/>
              </a:solidFill>
              <a:effectLst/>
              <a:latin typeface="Aptos" panose="020B0004020202020204" pitchFamily="34" charset="0"/>
              <a:cs typeface="Arial" panose="020B0604020202020204" pitchFamily="34" charset="0"/>
            </a:rPr>
            <a:t>Zhang, Shi and Wang, 2023)</a:t>
          </a:r>
          <a:r>
            <a:rPr lang="en-GB" dirty="0">
              <a:latin typeface="Aptos" panose="020B0004020202020204" pitchFamily="34" charset="0"/>
            </a:rPr>
            <a:t>.</a:t>
          </a:r>
          <a:endParaRPr lang="en-US" dirty="0">
            <a:latin typeface="Aptos" panose="020B0004020202020204" pitchFamily="34" charset="0"/>
          </a:endParaRPr>
        </a:p>
      </dgm:t>
    </dgm:pt>
    <dgm:pt modelId="{5832CAA1-D43F-4559-BDB0-757C5E4CAE2C}" type="parTrans" cxnId="{A2B2071B-D6DC-4986-8F0D-C520C35ADB95}">
      <dgm:prSet/>
      <dgm:spPr/>
      <dgm:t>
        <a:bodyPr/>
        <a:lstStyle/>
        <a:p>
          <a:pPr>
            <a:lnSpc>
              <a:spcPct val="150000"/>
            </a:lnSpc>
          </a:pPr>
          <a:endParaRPr lang="en-US">
            <a:latin typeface="Aptos" panose="020B0004020202020204" pitchFamily="34" charset="0"/>
          </a:endParaRPr>
        </a:p>
      </dgm:t>
    </dgm:pt>
    <dgm:pt modelId="{8CBD7F03-F19D-4475-A46A-EC59052107E9}" type="sibTrans" cxnId="{A2B2071B-D6DC-4986-8F0D-C520C35ADB95}">
      <dgm:prSet/>
      <dgm:spPr/>
      <dgm:t>
        <a:bodyPr/>
        <a:lstStyle/>
        <a:p>
          <a:pPr>
            <a:lnSpc>
              <a:spcPct val="150000"/>
            </a:lnSpc>
          </a:pPr>
          <a:endParaRPr lang="en-US">
            <a:latin typeface="Aptos" panose="020B0004020202020204" pitchFamily="34" charset="0"/>
          </a:endParaRPr>
        </a:p>
      </dgm:t>
    </dgm:pt>
    <dgm:pt modelId="{5B39FBD1-F8E1-4D32-933C-D7B76191C563}">
      <dgm:prSet/>
      <dgm:spPr>
        <a:solidFill>
          <a:srgbClr val="003D60"/>
        </a:solidFill>
      </dgm:spPr>
      <dgm:t>
        <a:bodyPr/>
        <a:lstStyle/>
        <a:p>
          <a:pPr>
            <a:lnSpc>
              <a:spcPct val="150000"/>
            </a:lnSpc>
          </a:pPr>
          <a:r>
            <a:rPr lang="en-GB" b="1">
              <a:latin typeface="Aptos" panose="020B0004020202020204" pitchFamily="34" charset="0"/>
            </a:rPr>
            <a:t>Testimonials from Service Users</a:t>
          </a:r>
          <a:r>
            <a:rPr lang="en-GB">
              <a:latin typeface="Aptos" panose="020B0004020202020204" pitchFamily="34" charset="0"/>
            </a:rPr>
            <a:t>:</a:t>
          </a:r>
          <a:endParaRPr lang="en-US">
            <a:latin typeface="Aptos" panose="020B0004020202020204" pitchFamily="34" charset="0"/>
          </a:endParaRPr>
        </a:p>
      </dgm:t>
    </dgm:pt>
    <dgm:pt modelId="{EE3C4FD8-91B0-48A2-82F3-8CA4B5C1A939}" type="parTrans" cxnId="{8B2BF19C-E56C-4559-8CFC-251047C596AE}">
      <dgm:prSet/>
      <dgm:spPr/>
      <dgm:t>
        <a:bodyPr/>
        <a:lstStyle/>
        <a:p>
          <a:pPr>
            <a:lnSpc>
              <a:spcPct val="150000"/>
            </a:lnSpc>
          </a:pPr>
          <a:endParaRPr lang="en-US">
            <a:latin typeface="Aptos" panose="020B0004020202020204" pitchFamily="34" charset="0"/>
          </a:endParaRPr>
        </a:p>
      </dgm:t>
    </dgm:pt>
    <dgm:pt modelId="{580690FD-FD65-466B-BE93-33244D2ADF07}" type="sibTrans" cxnId="{8B2BF19C-E56C-4559-8CFC-251047C596AE}">
      <dgm:prSet/>
      <dgm:spPr/>
      <dgm:t>
        <a:bodyPr/>
        <a:lstStyle/>
        <a:p>
          <a:pPr>
            <a:lnSpc>
              <a:spcPct val="150000"/>
            </a:lnSpc>
          </a:pPr>
          <a:endParaRPr lang="en-US">
            <a:latin typeface="Aptos" panose="020B0004020202020204" pitchFamily="34" charset="0"/>
          </a:endParaRPr>
        </a:p>
      </dgm:t>
    </dgm:pt>
    <dgm:pt modelId="{9C3BC7BC-3E1B-4C6C-BD07-091A2EC5DC5E}">
      <dgm:prSet/>
      <dgm:spPr/>
      <dgm:t>
        <a:bodyPr lIns="180000" rIns="180000"/>
        <a:lstStyle/>
        <a:p>
          <a:pPr>
            <a:lnSpc>
              <a:spcPct val="150000"/>
            </a:lnSpc>
          </a:pPr>
          <a:r>
            <a:rPr lang="en-GB" dirty="0">
              <a:latin typeface="Aptos" panose="020B0004020202020204" pitchFamily="34" charset="0"/>
            </a:rPr>
            <a:t>A patient using telemedicine for mental health support described how the ease of access allowed them to stay on top of their treatment, even in difficult moments: "I could speak to my therapist from home when I needed it most. It made all the difference” (MIND, 2021).</a:t>
          </a:r>
          <a:endParaRPr lang="en-US" dirty="0">
            <a:latin typeface="Aptos" panose="020B0004020202020204" pitchFamily="34" charset="0"/>
          </a:endParaRPr>
        </a:p>
      </dgm:t>
    </dgm:pt>
    <dgm:pt modelId="{A4B1F4AA-758B-4694-B485-FC1F44FE8952}" type="parTrans" cxnId="{E22E0B6C-837F-4443-A6B0-71D686F6DF6F}">
      <dgm:prSet/>
      <dgm:spPr/>
      <dgm:t>
        <a:bodyPr/>
        <a:lstStyle/>
        <a:p>
          <a:pPr>
            <a:lnSpc>
              <a:spcPct val="150000"/>
            </a:lnSpc>
          </a:pPr>
          <a:endParaRPr lang="en-US">
            <a:latin typeface="Aptos" panose="020B0004020202020204" pitchFamily="34" charset="0"/>
          </a:endParaRPr>
        </a:p>
      </dgm:t>
    </dgm:pt>
    <dgm:pt modelId="{479217E8-F65E-4FCE-B8AA-0C11D82ACE48}" type="sibTrans" cxnId="{E22E0B6C-837F-4443-A6B0-71D686F6DF6F}">
      <dgm:prSet/>
      <dgm:spPr/>
      <dgm:t>
        <a:bodyPr/>
        <a:lstStyle/>
        <a:p>
          <a:pPr>
            <a:lnSpc>
              <a:spcPct val="150000"/>
            </a:lnSpc>
          </a:pPr>
          <a:endParaRPr lang="en-US">
            <a:latin typeface="Aptos" panose="020B0004020202020204" pitchFamily="34" charset="0"/>
          </a:endParaRPr>
        </a:p>
      </dgm:t>
    </dgm:pt>
    <dgm:pt modelId="{0D068ACA-286C-4175-814A-3ED8B2159EC7}">
      <dgm:prSet/>
      <dgm:spPr/>
      <dgm:t>
        <a:bodyPr lIns="180000" rIns="180000"/>
        <a:lstStyle/>
        <a:p>
          <a:pPr>
            <a:lnSpc>
              <a:spcPct val="150000"/>
            </a:lnSpc>
          </a:pPr>
          <a:r>
            <a:rPr lang="en-GB" dirty="0">
              <a:latin typeface="Aptos" panose="020B0004020202020204" pitchFamily="34" charset="0"/>
            </a:rPr>
            <a:t>A dementia care facility redesigned its environment to be more dementia-friendly. A caregiver shared: "The new layout helped my mother feel more at ease. She no longer gets anxious trying to find her way around. It’s made daily life so much more peaceful” (NHS England, 2021; Alzheimer's Society, 2019).</a:t>
          </a:r>
          <a:endParaRPr lang="en-US" dirty="0">
            <a:latin typeface="Aptos" panose="020B0004020202020204" pitchFamily="34" charset="0"/>
          </a:endParaRPr>
        </a:p>
      </dgm:t>
    </dgm:pt>
    <dgm:pt modelId="{1E9D6934-8470-4E7F-83B5-D7479ED3D402}" type="parTrans" cxnId="{5A83D431-3D6A-482D-A5F7-82A031D600EC}">
      <dgm:prSet/>
      <dgm:spPr/>
      <dgm:t>
        <a:bodyPr/>
        <a:lstStyle/>
        <a:p>
          <a:pPr>
            <a:lnSpc>
              <a:spcPct val="150000"/>
            </a:lnSpc>
          </a:pPr>
          <a:endParaRPr lang="en-US">
            <a:latin typeface="Aptos" panose="020B0004020202020204" pitchFamily="34" charset="0"/>
          </a:endParaRPr>
        </a:p>
      </dgm:t>
    </dgm:pt>
    <dgm:pt modelId="{4ACB94E6-918C-4E62-B772-C0BBF5BE36B8}" type="sibTrans" cxnId="{5A83D431-3D6A-482D-A5F7-82A031D600EC}">
      <dgm:prSet/>
      <dgm:spPr/>
      <dgm:t>
        <a:bodyPr/>
        <a:lstStyle/>
        <a:p>
          <a:pPr>
            <a:lnSpc>
              <a:spcPct val="150000"/>
            </a:lnSpc>
          </a:pPr>
          <a:endParaRPr lang="en-US">
            <a:latin typeface="Aptos" panose="020B0004020202020204" pitchFamily="34" charset="0"/>
          </a:endParaRPr>
        </a:p>
      </dgm:t>
    </dgm:pt>
    <dgm:pt modelId="{792079D5-9ADA-4C66-AF30-6E8049C2120B}" type="pres">
      <dgm:prSet presAssocID="{21153FB4-9876-4083-88CC-7E10B1913404}" presName="linear" presStyleCnt="0">
        <dgm:presLayoutVars>
          <dgm:dir/>
          <dgm:animLvl val="lvl"/>
          <dgm:resizeHandles val="exact"/>
        </dgm:presLayoutVars>
      </dgm:prSet>
      <dgm:spPr/>
    </dgm:pt>
    <dgm:pt modelId="{F81BFB07-374E-41EA-A7CF-AB0E044B5A5E}" type="pres">
      <dgm:prSet presAssocID="{74598C2E-2E5F-4857-9872-BE57719F2079}" presName="parentLin" presStyleCnt="0"/>
      <dgm:spPr/>
    </dgm:pt>
    <dgm:pt modelId="{BC3D10B5-43AA-4D7C-929F-C04428E4BA4C}" type="pres">
      <dgm:prSet presAssocID="{74598C2E-2E5F-4857-9872-BE57719F2079}" presName="parentLeftMargin" presStyleLbl="node1" presStyleIdx="0" presStyleCnt="2"/>
      <dgm:spPr/>
    </dgm:pt>
    <dgm:pt modelId="{A58B3E05-F742-4169-B2CA-BAC0908726AF}" type="pres">
      <dgm:prSet presAssocID="{74598C2E-2E5F-4857-9872-BE57719F2079}" presName="parentText" presStyleLbl="node1" presStyleIdx="0" presStyleCnt="2">
        <dgm:presLayoutVars>
          <dgm:chMax val="0"/>
          <dgm:bulletEnabled val="1"/>
        </dgm:presLayoutVars>
      </dgm:prSet>
      <dgm:spPr/>
    </dgm:pt>
    <dgm:pt modelId="{D4856C4E-43C5-4A21-B1CA-FDB4EC3F8985}" type="pres">
      <dgm:prSet presAssocID="{74598C2E-2E5F-4857-9872-BE57719F2079}" presName="negativeSpace" presStyleCnt="0"/>
      <dgm:spPr/>
    </dgm:pt>
    <dgm:pt modelId="{F7C1CFF2-43BF-4BBF-8EC0-20D7DD856342}" type="pres">
      <dgm:prSet presAssocID="{74598C2E-2E5F-4857-9872-BE57719F2079}" presName="childText" presStyleLbl="conFgAcc1" presStyleIdx="0" presStyleCnt="2">
        <dgm:presLayoutVars>
          <dgm:bulletEnabled val="1"/>
        </dgm:presLayoutVars>
      </dgm:prSet>
      <dgm:spPr/>
    </dgm:pt>
    <dgm:pt modelId="{F873BA87-6DBC-496F-9D57-C0B66748EDBD}" type="pres">
      <dgm:prSet presAssocID="{76E7DDD0-0F47-4E13-A6DF-7FABDF2027E1}" presName="spaceBetweenRectangles" presStyleCnt="0"/>
      <dgm:spPr/>
    </dgm:pt>
    <dgm:pt modelId="{953B609F-363D-478D-B742-71298D0A731D}" type="pres">
      <dgm:prSet presAssocID="{5B39FBD1-F8E1-4D32-933C-D7B76191C563}" presName="parentLin" presStyleCnt="0"/>
      <dgm:spPr/>
    </dgm:pt>
    <dgm:pt modelId="{95FD3ED7-2218-44D6-9CB3-FE8301577324}" type="pres">
      <dgm:prSet presAssocID="{5B39FBD1-F8E1-4D32-933C-D7B76191C563}" presName="parentLeftMargin" presStyleLbl="node1" presStyleIdx="0" presStyleCnt="2"/>
      <dgm:spPr/>
    </dgm:pt>
    <dgm:pt modelId="{BB9F12F0-F6AE-490F-B1B5-1CA8DDABEC99}" type="pres">
      <dgm:prSet presAssocID="{5B39FBD1-F8E1-4D32-933C-D7B76191C563}" presName="parentText" presStyleLbl="node1" presStyleIdx="1" presStyleCnt="2">
        <dgm:presLayoutVars>
          <dgm:chMax val="0"/>
          <dgm:bulletEnabled val="1"/>
        </dgm:presLayoutVars>
      </dgm:prSet>
      <dgm:spPr/>
    </dgm:pt>
    <dgm:pt modelId="{0E105042-B5FD-4AB9-85FE-5BE67C24DECB}" type="pres">
      <dgm:prSet presAssocID="{5B39FBD1-F8E1-4D32-933C-D7B76191C563}" presName="negativeSpace" presStyleCnt="0"/>
      <dgm:spPr/>
    </dgm:pt>
    <dgm:pt modelId="{E5356235-9E34-4A73-B149-A14E628306BD}" type="pres">
      <dgm:prSet presAssocID="{5B39FBD1-F8E1-4D32-933C-D7B76191C563}" presName="childText" presStyleLbl="conFgAcc1" presStyleIdx="1" presStyleCnt="2">
        <dgm:presLayoutVars>
          <dgm:bulletEnabled val="1"/>
        </dgm:presLayoutVars>
      </dgm:prSet>
      <dgm:spPr/>
    </dgm:pt>
  </dgm:ptLst>
  <dgm:cxnLst>
    <dgm:cxn modelId="{A2B2071B-D6DC-4986-8F0D-C520C35ADB95}" srcId="{74598C2E-2E5F-4857-9872-BE57719F2079}" destId="{01AFF1FE-14BA-472F-BDC2-C56C61CF3ADD}" srcOrd="1" destOrd="0" parTransId="{5832CAA1-D43F-4559-BDB0-757C5E4CAE2C}" sibTransId="{8CBD7F03-F19D-4475-A46A-EC59052107E9}"/>
    <dgm:cxn modelId="{0A2E8621-8AC3-4A52-BB15-6E8C70662888}" srcId="{21153FB4-9876-4083-88CC-7E10B1913404}" destId="{74598C2E-2E5F-4857-9872-BE57719F2079}" srcOrd="0" destOrd="0" parTransId="{FF0C4227-CB17-457B-940E-5A839B4B79E0}" sibTransId="{76E7DDD0-0F47-4E13-A6DF-7FABDF2027E1}"/>
    <dgm:cxn modelId="{5A83D431-3D6A-482D-A5F7-82A031D600EC}" srcId="{5B39FBD1-F8E1-4D32-933C-D7B76191C563}" destId="{0D068ACA-286C-4175-814A-3ED8B2159EC7}" srcOrd="1" destOrd="0" parTransId="{1E9D6934-8470-4E7F-83B5-D7479ED3D402}" sibTransId="{4ACB94E6-918C-4E62-B772-C0BBF5BE36B8}"/>
    <dgm:cxn modelId="{B1B04133-02C6-42E5-BCD4-D1B32D255E63}" type="presOf" srcId="{74598C2E-2E5F-4857-9872-BE57719F2079}" destId="{A58B3E05-F742-4169-B2CA-BAC0908726AF}" srcOrd="1" destOrd="0" presId="urn:microsoft.com/office/officeart/2005/8/layout/list1"/>
    <dgm:cxn modelId="{A007D543-0825-42B2-81A5-6EBA2A2B4805}" srcId="{74598C2E-2E5F-4857-9872-BE57719F2079}" destId="{D5874403-F868-4E92-899C-0D5B5133FE86}" srcOrd="0" destOrd="0" parTransId="{5B5B3CE7-4C53-4757-806D-CF6C46AF54F0}" sibTransId="{2A9AEA85-B167-44F9-A42F-F77E2A49113E}"/>
    <dgm:cxn modelId="{E22E0B6C-837F-4443-A6B0-71D686F6DF6F}" srcId="{5B39FBD1-F8E1-4D32-933C-D7B76191C563}" destId="{9C3BC7BC-3E1B-4C6C-BD07-091A2EC5DC5E}" srcOrd="0" destOrd="0" parTransId="{A4B1F4AA-758B-4694-B485-FC1F44FE8952}" sibTransId="{479217E8-F65E-4FCE-B8AA-0C11D82ACE48}"/>
    <dgm:cxn modelId="{49063675-10F0-465D-84F4-C8FBC5D09EE6}" type="presOf" srcId="{5B39FBD1-F8E1-4D32-933C-D7B76191C563}" destId="{95FD3ED7-2218-44D6-9CB3-FE8301577324}" srcOrd="0" destOrd="0" presId="urn:microsoft.com/office/officeart/2005/8/layout/list1"/>
    <dgm:cxn modelId="{AAD39588-400A-45EA-AD2F-B2B8E023B76E}" type="presOf" srcId="{5B39FBD1-F8E1-4D32-933C-D7B76191C563}" destId="{BB9F12F0-F6AE-490F-B1B5-1CA8DDABEC99}" srcOrd="1" destOrd="0" presId="urn:microsoft.com/office/officeart/2005/8/layout/list1"/>
    <dgm:cxn modelId="{8B2BF19C-E56C-4559-8CFC-251047C596AE}" srcId="{21153FB4-9876-4083-88CC-7E10B1913404}" destId="{5B39FBD1-F8E1-4D32-933C-D7B76191C563}" srcOrd="1" destOrd="0" parTransId="{EE3C4FD8-91B0-48A2-82F3-8CA4B5C1A939}" sibTransId="{580690FD-FD65-466B-BE93-33244D2ADF07}"/>
    <dgm:cxn modelId="{D1BA5CA4-81C0-4A62-ABFC-1E9BEDFD50B6}" type="presOf" srcId="{0D068ACA-286C-4175-814A-3ED8B2159EC7}" destId="{E5356235-9E34-4A73-B149-A14E628306BD}" srcOrd="0" destOrd="1" presId="urn:microsoft.com/office/officeart/2005/8/layout/list1"/>
    <dgm:cxn modelId="{480E34A6-F847-464F-9F9B-8C77774A5CB8}" type="presOf" srcId="{01AFF1FE-14BA-472F-BDC2-C56C61CF3ADD}" destId="{F7C1CFF2-43BF-4BBF-8EC0-20D7DD856342}" srcOrd="0" destOrd="1" presId="urn:microsoft.com/office/officeart/2005/8/layout/list1"/>
    <dgm:cxn modelId="{5CEBB6BF-C069-41D6-BB5F-C8B11C3949ED}" type="presOf" srcId="{74598C2E-2E5F-4857-9872-BE57719F2079}" destId="{BC3D10B5-43AA-4D7C-929F-C04428E4BA4C}" srcOrd="0" destOrd="0" presId="urn:microsoft.com/office/officeart/2005/8/layout/list1"/>
    <dgm:cxn modelId="{CB9AE0DB-9457-4CA0-A356-58224C26D98A}" type="presOf" srcId="{21153FB4-9876-4083-88CC-7E10B1913404}" destId="{792079D5-9ADA-4C66-AF30-6E8049C2120B}" srcOrd="0" destOrd="0" presId="urn:microsoft.com/office/officeart/2005/8/layout/list1"/>
    <dgm:cxn modelId="{6D276CDC-4E7E-4A5E-BD1E-264941836D94}" type="presOf" srcId="{9C3BC7BC-3E1B-4C6C-BD07-091A2EC5DC5E}" destId="{E5356235-9E34-4A73-B149-A14E628306BD}" srcOrd="0" destOrd="0" presId="urn:microsoft.com/office/officeart/2005/8/layout/list1"/>
    <dgm:cxn modelId="{AD691BEA-DFAD-42ED-96D8-A64BE4182B14}" type="presOf" srcId="{D5874403-F868-4E92-899C-0D5B5133FE86}" destId="{F7C1CFF2-43BF-4BBF-8EC0-20D7DD856342}" srcOrd="0" destOrd="0" presId="urn:microsoft.com/office/officeart/2005/8/layout/list1"/>
    <dgm:cxn modelId="{6CD3BF8E-6F36-40B2-8968-C39782B2E7A5}" type="presParOf" srcId="{792079D5-9ADA-4C66-AF30-6E8049C2120B}" destId="{F81BFB07-374E-41EA-A7CF-AB0E044B5A5E}" srcOrd="0" destOrd="0" presId="urn:microsoft.com/office/officeart/2005/8/layout/list1"/>
    <dgm:cxn modelId="{D41D0C1A-3671-4F4B-999D-9F849574EFC0}" type="presParOf" srcId="{F81BFB07-374E-41EA-A7CF-AB0E044B5A5E}" destId="{BC3D10B5-43AA-4D7C-929F-C04428E4BA4C}" srcOrd="0" destOrd="0" presId="urn:microsoft.com/office/officeart/2005/8/layout/list1"/>
    <dgm:cxn modelId="{0FEBD377-92C7-4414-A108-983AA5359E6D}" type="presParOf" srcId="{F81BFB07-374E-41EA-A7CF-AB0E044B5A5E}" destId="{A58B3E05-F742-4169-B2CA-BAC0908726AF}" srcOrd="1" destOrd="0" presId="urn:microsoft.com/office/officeart/2005/8/layout/list1"/>
    <dgm:cxn modelId="{475BBA18-A645-4C76-9736-4E8C3BFA42A7}" type="presParOf" srcId="{792079D5-9ADA-4C66-AF30-6E8049C2120B}" destId="{D4856C4E-43C5-4A21-B1CA-FDB4EC3F8985}" srcOrd="1" destOrd="0" presId="urn:microsoft.com/office/officeart/2005/8/layout/list1"/>
    <dgm:cxn modelId="{29763292-1D95-48A3-BD2A-6F58EBE8E2E6}" type="presParOf" srcId="{792079D5-9ADA-4C66-AF30-6E8049C2120B}" destId="{F7C1CFF2-43BF-4BBF-8EC0-20D7DD856342}" srcOrd="2" destOrd="0" presId="urn:microsoft.com/office/officeart/2005/8/layout/list1"/>
    <dgm:cxn modelId="{2E664F90-45A0-481E-8E7F-CC8C643BE16E}" type="presParOf" srcId="{792079D5-9ADA-4C66-AF30-6E8049C2120B}" destId="{F873BA87-6DBC-496F-9D57-C0B66748EDBD}" srcOrd="3" destOrd="0" presId="urn:microsoft.com/office/officeart/2005/8/layout/list1"/>
    <dgm:cxn modelId="{DA61AD2E-4BD2-43DE-9932-A942D000935D}" type="presParOf" srcId="{792079D5-9ADA-4C66-AF30-6E8049C2120B}" destId="{953B609F-363D-478D-B742-71298D0A731D}" srcOrd="4" destOrd="0" presId="urn:microsoft.com/office/officeart/2005/8/layout/list1"/>
    <dgm:cxn modelId="{24A68A4E-9F15-49A4-ABD9-A57A20316B58}" type="presParOf" srcId="{953B609F-363D-478D-B742-71298D0A731D}" destId="{95FD3ED7-2218-44D6-9CB3-FE8301577324}" srcOrd="0" destOrd="0" presId="urn:microsoft.com/office/officeart/2005/8/layout/list1"/>
    <dgm:cxn modelId="{F8D8BFD3-56FD-4C6D-8605-76D56BC45BE1}" type="presParOf" srcId="{953B609F-363D-478D-B742-71298D0A731D}" destId="{BB9F12F0-F6AE-490F-B1B5-1CA8DDABEC99}" srcOrd="1" destOrd="0" presId="urn:microsoft.com/office/officeart/2005/8/layout/list1"/>
    <dgm:cxn modelId="{9D8BD78B-EF37-4AFF-9F76-A5F64CC64646}" type="presParOf" srcId="{792079D5-9ADA-4C66-AF30-6E8049C2120B}" destId="{0E105042-B5FD-4AB9-85FE-5BE67C24DECB}" srcOrd="5" destOrd="0" presId="urn:microsoft.com/office/officeart/2005/8/layout/list1"/>
    <dgm:cxn modelId="{CCF042D3-E12C-45A3-9F79-7A687FF9E31B}" type="presParOf" srcId="{792079D5-9ADA-4C66-AF30-6E8049C2120B}" destId="{E5356235-9E34-4A73-B149-A14E628306BD}"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E6CB3DD-C047-4388-9B4E-B1D42880A66A}" type="doc">
      <dgm:prSet loTypeId="urn:microsoft.com/office/officeart/2005/8/layout/pList1" loCatId="picture" qsTypeId="urn:microsoft.com/office/officeart/2005/8/quickstyle/simple1" qsCatId="simple" csTypeId="urn:microsoft.com/office/officeart/2005/8/colors/accent1_4" csCatId="accent1" phldr="1"/>
      <dgm:spPr/>
      <dgm:t>
        <a:bodyPr/>
        <a:lstStyle/>
        <a:p>
          <a:endParaRPr lang="en-US"/>
        </a:p>
      </dgm:t>
    </dgm:pt>
    <dgm:pt modelId="{A38F245D-08D2-4F5E-A1AB-1BB12C9093CA}">
      <dgm:prSet custT="1"/>
      <dgm:spPr/>
      <dgm:t>
        <a:bodyPr/>
        <a:lstStyle/>
        <a:p>
          <a:pPr>
            <a:lnSpc>
              <a:spcPct val="150000"/>
            </a:lnSpc>
          </a:pPr>
          <a:r>
            <a:rPr lang="en-GB" sz="1600" b="1" dirty="0">
              <a:latin typeface="Aptos" panose="020B0004020202020204" pitchFamily="34" charset="0"/>
            </a:rPr>
            <a:t>Service User Involvement in Design:</a:t>
          </a:r>
          <a:endParaRPr lang="en-US" sz="1600" b="1" dirty="0">
            <a:latin typeface="Aptos" panose="020B0004020202020204" pitchFamily="34" charset="0"/>
          </a:endParaRPr>
        </a:p>
      </dgm:t>
    </dgm:pt>
    <dgm:pt modelId="{929808A2-051C-411F-9187-18A3375F3F73}" type="parTrans" cxnId="{01D7D34B-B3B1-4377-82DA-C2DF4A25DE07}">
      <dgm:prSet/>
      <dgm:spPr/>
      <dgm:t>
        <a:bodyPr/>
        <a:lstStyle/>
        <a:p>
          <a:endParaRPr lang="en-US" b="1">
            <a:latin typeface="Aptos" panose="020B0004020202020204" pitchFamily="34" charset="0"/>
          </a:endParaRPr>
        </a:p>
      </dgm:t>
    </dgm:pt>
    <dgm:pt modelId="{A7E11322-F120-4222-9865-8E39EA6777FA}" type="sibTrans" cxnId="{01D7D34B-B3B1-4377-82DA-C2DF4A25DE07}">
      <dgm:prSet/>
      <dgm:spPr/>
      <dgm:t>
        <a:bodyPr/>
        <a:lstStyle/>
        <a:p>
          <a:endParaRPr lang="en-US" b="1">
            <a:latin typeface="Aptos" panose="020B0004020202020204" pitchFamily="34" charset="0"/>
          </a:endParaRPr>
        </a:p>
      </dgm:t>
    </dgm:pt>
    <dgm:pt modelId="{0E41B4FF-BE57-40C8-83BA-74D66E43E020}">
      <dgm:prSet custT="1"/>
      <dgm:spPr/>
      <dgm:t>
        <a:bodyPr/>
        <a:lstStyle/>
        <a:p>
          <a:pPr>
            <a:lnSpc>
              <a:spcPct val="150000"/>
            </a:lnSpc>
          </a:pPr>
          <a:r>
            <a:rPr lang="en-GB" sz="1600" b="1">
              <a:latin typeface="Aptos" panose="020B0004020202020204" pitchFamily="34" charset="0"/>
            </a:rPr>
            <a:t>Humanising Technology:</a:t>
          </a:r>
          <a:br>
            <a:rPr lang="en-GB" sz="1600" b="1">
              <a:latin typeface="Aptos" panose="020B0004020202020204" pitchFamily="34" charset="0"/>
            </a:rPr>
          </a:br>
          <a:endParaRPr lang="en-US" sz="1600" b="1">
            <a:latin typeface="Aptos" panose="020B0004020202020204" pitchFamily="34" charset="0"/>
          </a:endParaRPr>
        </a:p>
      </dgm:t>
    </dgm:pt>
    <dgm:pt modelId="{129B1617-893B-4A52-8D2F-7F22C4D972CC}" type="parTrans" cxnId="{48047498-C5BC-422A-BE91-DA01A1E9A999}">
      <dgm:prSet/>
      <dgm:spPr/>
      <dgm:t>
        <a:bodyPr/>
        <a:lstStyle/>
        <a:p>
          <a:endParaRPr lang="en-US" b="1">
            <a:latin typeface="Aptos" panose="020B0004020202020204" pitchFamily="34" charset="0"/>
          </a:endParaRPr>
        </a:p>
      </dgm:t>
    </dgm:pt>
    <dgm:pt modelId="{91308615-2BF2-4872-AB5C-DBCE3624AC64}" type="sibTrans" cxnId="{48047498-C5BC-422A-BE91-DA01A1E9A999}">
      <dgm:prSet/>
      <dgm:spPr/>
      <dgm:t>
        <a:bodyPr/>
        <a:lstStyle/>
        <a:p>
          <a:endParaRPr lang="en-US" b="1">
            <a:latin typeface="Aptos" panose="020B0004020202020204" pitchFamily="34" charset="0"/>
          </a:endParaRPr>
        </a:p>
      </dgm:t>
    </dgm:pt>
    <dgm:pt modelId="{634F68DE-A214-4EA3-83EF-E33E543E144A}">
      <dgm:prSet custT="1"/>
      <dgm:spPr/>
      <dgm:t>
        <a:bodyPr/>
        <a:lstStyle/>
        <a:p>
          <a:pPr>
            <a:lnSpc>
              <a:spcPct val="150000"/>
            </a:lnSpc>
          </a:pPr>
          <a:r>
            <a:rPr lang="en-GB" sz="1600" b="1">
              <a:latin typeface="Aptos" panose="020B0004020202020204" pitchFamily="34" charset="0"/>
            </a:rPr>
            <a:t>Personalised Care and Tailored Solutions:</a:t>
          </a:r>
          <a:endParaRPr lang="en-US" sz="1600" b="1">
            <a:latin typeface="Aptos" panose="020B0004020202020204" pitchFamily="34" charset="0"/>
          </a:endParaRPr>
        </a:p>
      </dgm:t>
    </dgm:pt>
    <dgm:pt modelId="{6D8F0F3D-1A0E-48B8-A4A3-3DD73180E81A}" type="parTrans" cxnId="{B10E5F6B-5178-4C1B-A900-840A90083ECA}">
      <dgm:prSet/>
      <dgm:spPr/>
      <dgm:t>
        <a:bodyPr/>
        <a:lstStyle/>
        <a:p>
          <a:endParaRPr lang="en-US" b="1">
            <a:latin typeface="Aptos" panose="020B0004020202020204" pitchFamily="34" charset="0"/>
          </a:endParaRPr>
        </a:p>
      </dgm:t>
    </dgm:pt>
    <dgm:pt modelId="{FBAEE719-A866-49AE-BA38-0501E14AE3CC}" type="sibTrans" cxnId="{B10E5F6B-5178-4C1B-A900-840A90083ECA}">
      <dgm:prSet/>
      <dgm:spPr/>
      <dgm:t>
        <a:bodyPr/>
        <a:lstStyle/>
        <a:p>
          <a:endParaRPr lang="en-US" b="1">
            <a:latin typeface="Aptos" panose="020B0004020202020204" pitchFamily="34" charset="0"/>
          </a:endParaRPr>
        </a:p>
      </dgm:t>
    </dgm:pt>
    <dgm:pt modelId="{A7A9A33B-6C86-4BD8-BA1C-7077D1B678A1}">
      <dgm:prSet custT="1"/>
      <dgm:spPr/>
      <dgm:t>
        <a:bodyPr/>
        <a:lstStyle/>
        <a:p>
          <a:pPr>
            <a:lnSpc>
              <a:spcPct val="150000"/>
            </a:lnSpc>
          </a:pPr>
          <a:r>
            <a:rPr lang="en-GB" sz="1600" b="1">
              <a:latin typeface="Aptos" panose="020B0004020202020204" pitchFamily="34" charset="0"/>
            </a:rPr>
            <a:t>Balancing Technology with Service User Interaction:</a:t>
          </a:r>
          <a:endParaRPr lang="en-US" sz="1600" b="1">
            <a:latin typeface="Aptos" panose="020B0004020202020204" pitchFamily="34" charset="0"/>
          </a:endParaRPr>
        </a:p>
      </dgm:t>
    </dgm:pt>
    <dgm:pt modelId="{4178CA8E-2677-4B9D-B660-2D006EB255EF}" type="parTrans" cxnId="{FBF6955D-FBF8-4D40-8E0C-0CEAECFAAE86}">
      <dgm:prSet/>
      <dgm:spPr/>
      <dgm:t>
        <a:bodyPr/>
        <a:lstStyle/>
        <a:p>
          <a:endParaRPr lang="en-US" b="1">
            <a:latin typeface="Aptos" panose="020B0004020202020204" pitchFamily="34" charset="0"/>
          </a:endParaRPr>
        </a:p>
      </dgm:t>
    </dgm:pt>
    <dgm:pt modelId="{DA71A6AC-ABF3-40FD-92CA-70CB4684FD8D}" type="sibTrans" cxnId="{FBF6955D-FBF8-4D40-8E0C-0CEAECFAAE86}">
      <dgm:prSet/>
      <dgm:spPr/>
      <dgm:t>
        <a:bodyPr/>
        <a:lstStyle/>
        <a:p>
          <a:endParaRPr lang="en-US" b="1">
            <a:latin typeface="Aptos" panose="020B0004020202020204" pitchFamily="34" charset="0"/>
          </a:endParaRPr>
        </a:p>
      </dgm:t>
    </dgm:pt>
    <dgm:pt modelId="{7D2B2BD9-BE86-47AA-9015-504B1F992866}">
      <dgm:prSet custT="1"/>
      <dgm:spPr/>
      <dgm:t>
        <a:bodyPr/>
        <a:lstStyle/>
        <a:p>
          <a:pPr>
            <a:lnSpc>
              <a:spcPct val="150000"/>
            </a:lnSpc>
          </a:pPr>
          <a:r>
            <a:rPr lang="en-GB" sz="1600" b="1">
              <a:latin typeface="Aptos" panose="020B0004020202020204" pitchFamily="34" charset="0"/>
            </a:rPr>
            <a:t>Measuring Success Through Person-Centric Metrics:</a:t>
          </a:r>
          <a:endParaRPr lang="en-US" sz="1600" b="1">
            <a:latin typeface="Aptos" panose="020B0004020202020204" pitchFamily="34" charset="0"/>
          </a:endParaRPr>
        </a:p>
      </dgm:t>
    </dgm:pt>
    <dgm:pt modelId="{97E6DA42-949D-4A66-A64B-FD3860FABE3E}" type="parTrans" cxnId="{F58655C9-A310-48E7-B4B7-1BCB01B01C4D}">
      <dgm:prSet/>
      <dgm:spPr/>
      <dgm:t>
        <a:bodyPr/>
        <a:lstStyle/>
        <a:p>
          <a:endParaRPr lang="en-US" b="1">
            <a:latin typeface="Aptos" panose="020B0004020202020204" pitchFamily="34" charset="0"/>
          </a:endParaRPr>
        </a:p>
      </dgm:t>
    </dgm:pt>
    <dgm:pt modelId="{5356106E-A6FB-4B51-8703-FDE80E3915B0}" type="sibTrans" cxnId="{F58655C9-A310-48E7-B4B7-1BCB01B01C4D}">
      <dgm:prSet/>
      <dgm:spPr/>
      <dgm:t>
        <a:bodyPr/>
        <a:lstStyle/>
        <a:p>
          <a:endParaRPr lang="en-US" b="1">
            <a:latin typeface="Aptos" panose="020B0004020202020204" pitchFamily="34" charset="0"/>
          </a:endParaRPr>
        </a:p>
      </dgm:t>
    </dgm:pt>
    <dgm:pt modelId="{17612C62-87A2-4E08-BC53-CF19992FEE61}" type="pres">
      <dgm:prSet presAssocID="{0E6CB3DD-C047-4388-9B4E-B1D42880A66A}" presName="Name0" presStyleCnt="0">
        <dgm:presLayoutVars>
          <dgm:dir/>
          <dgm:resizeHandles val="exact"/>
        </dgm:presLayoutVars>
      </dgm:prSet>
      <dgm:spPr/>
    </dgm:pt>
    <dgm:pt modelId="{B19D74DD-0E56-4510-A0A6-51922257040D}" type="pres">
      <dgm:prSet presAssocID="{A38F245D-08D2-4F5E-A1AB-1BB12C9093CA}" presName="compNode" presStyleCnt="0"/>
      <dgm:spPr/>
    </dgm:pt>
    <dgm:pt modelId="{B7A6F261-0CB0-4F71-BBA7-A7422C186028}" type="pres">
      <dgm:prSet presAssocID="{A38F245D-08D2-4F5E-A1AB-1BB12C9093CA}" presName="pictRect" presStyleLbl="node1" presStyleIdx="0" presStyleCnt="5" custScaleX="51321" custScaleY="74487"/>
      <dgm:spPr>
        <a:blipFill dpi="0" rotWithShape="1">
          <a:blip xmlns:r="http://schemas.openxmlformats.org/officeDocument/2006/relationships">
            <a:extLst>
              <a:ext uri="{96DAC541-7B7A-43D3-8B79-37D633B846F1}">
                <asvg:svgBlip xmlns:asvg="http://schemas.microsoft.com/office/drawing/2016/SVG/main" r:embed="rId1"/>
              </a:ext>
            </a:extLst>
          </a:blip>
          <a:srcRect/>
          <a:stretch>
            <a:fillRect t="42" b="42"/>
          </a:stretch>
        </a:blipFill>
      </dgm:spPr>
      <dgm:extLst>
        <a:ext uri="{E40237B7-FDA0-4F09-8148-C483321AD2D9}">
          <dgm14:cNvPr xmlns:dgm14="http://schemas.microsoft.com/office/drawing/2010/diagram" id="0" name="" descr="Blueprint with solid fill"/>
        </a:ext>
      </dgm:extLst>
    </dgm:pt>
    <dgm:pt modelId="{98FBAE87-7E58-4E69-BEA6-F34AD4A41DC7}" type="pres">
      <dgm:prSet presAssocID="{A38F245D-08D2-4F5E-A1AB-1BB12C9093CA}" presName="textRect" presStyleLbl="revTx" presStyleIdx="0" presStyleCnt="5">
        <dgm:presLayoutVars>
          <dgm:bulletEnabled val="1"/>
        </dgm:presLayoutVars>
      </dgm:prSet>
      <dgm:spPr/>
    </dgm:pt>
    <dgm:pt modelId="{06035C8C-95B8-44D7-A263-2D0B97789B1C}" type="pres">
      <dgm:prSet presAssocID="{A7E11322-F120-4222-9865-8E39EA6777FA}" presName="sibTrans" presStyleLbl="sibTrans2D1" presStyleIdx="0" presStyleCnt="0"/>
      <dgm:spPr/>
    </dgm:pt>
    <dgm:pt modelId="{70F06DDE-26B8-4B1F-8281-93311FBB21ED}" type="pres">
      <dgm:prSet presAssocID="{0E41B4FF-BE57-40C8-83BA-74D66E43E020}" presName="compNode" presStyleCnt="0"/>
      <dgm:spPr/>
    </dgm:pt>
    <dgm:pt modelId="{9AE7226C-F58B-4E13-BBAB-2DC1B99C2B00}" type="pres">
      <dgm:prSet presAssocID="{0E41B4FF-BE57-40C8-83BA-74D66E43E020}" presName="pictRect" presStyleLbl="node1" presStyleIdx="1" presStyleCnt="5" custScaleX="51321" custScaleY="74487"/>
      <dgm:spPr>
        <a:blipFill dpi="0" rotWithShape="1">
          <a:blip xmlns:r="http://schemas.openxmlformats.org/officeDocument/2006/relationships">
            <a:extLst>
              <a:ext uri="{96DAC541-7B7A-43D3-8B79-37D633B846F1}">
                <asvg:svgBlip xmlns:asvg="http://schemas.microsoft.com/office/drawing/2016/SVG/main" r:embed="rId2"/>
              </a:ext>
            </a:extLst>
          </a:blip>
          <a:srcRect/>
          <a:stretch>
            <a:fillRect t="42" b="42"/>
          </a:stretch>
        </a:blipFill>
      </dgm:spPr>
      <dgm:extLst>
        <a:ext uri="{E40237B7-FDA0-4F09-8148-C483321AD2D9}">
          <dgm14:cNvPr xmlns:dgm14="http://schemas.microsoft.com/office/drawing/2010/diagram" id="0" name="" descr="Cycle with people with solid fill"/>
        </a:ext>
      </dgm:extLst>
    </dgm:pt>
    <dgm:pt modelId="{B1231D51-D4E8-4430-A225-5688018C5E7E}" type="pres">
      <dgm:prSet presAssocID="{0E41B4FF-BE57-40C8-83BA-74D66E43E020}" presName="textRect" presStyleLbl="revTx" presStyleIdx="1" presStyleCnt="5">
        <dgm:presLayoutVars>
          <dgm:bulletEnabled val="1"/>
        </dgm:presLayoutVars>
      </dgm:prSet>
      <dgm:spPr/>
    </dgm:pt>
    <dgm:pt modelId="{8258740A-071F-4204-80BF-E61BB4AAD173}" type="pres">
      <dgm:prSet presAssocID="{91308615-2BF2-4872-AB5C-DBCE3624AC64}" presName="sibTrans" presStyleLbl="sibTrans2D1" presStyleIdx="0" presStyleCnt="0"/>
      <dgm:spPr/>
    </dgm:pt>
    <dgm:pt modelId="{E4113E6B-3B21-4A12-A96B-876A65E5E429}" type="pres">
      <dgm:prSet presAssocID="{634F68DE-A214-4EA3-83EF-E33E543E144A}" presName="compNode" presStyleCnt="0"/>
      <dgm:spPr/>
    </dgm:pt>
    <dgm:pt modelId="{584F1F5A-F30E-4837-8A4A-141C8C174178}" type="pres">
      <dgm:prSet presAssocID="{634F68DE-A214-4EA3-83EF-E33E543E144A}" presName="pictRect" presStyleLbl="node1" presStyleIdx="2" presStyleCnt="5" custScaleX="51321" custScaleY="74487"/>
      <dgm:spPr>
        <a:blipFill dpi="0" rotWithShape="1">
          <a:blip xmlns:r="http://schemas.openxmlformats.org/officeDocument/2006/relationships">
            <a:extLst>
              <a:ext uri="{96DAC541-7B7A-43D3-8B79-37D633B846F1}">
                <asvg:svgBlip xmlns:asvg="http://schemas.microsoft.com/office/drawing/2016/SVG/main" r:embed="rId3"/>
              </a:ext>
            </a:extLst>
          </a:blip>
          <a:srcRect/>
          <a:stretch>
            <a:fillRect t="42" b="42"/>
          </a:stretch>
        </a:blipFill>
      </dgm:spPr>
      <dgm:extLst>
        <a:ext uri="{E40237B7-FDA0-4F09-8148-C483321AD2D9}">
          <dgm14:cNvPr xmlns:dgm14="http://schemas.microsoft.com/office/drawing/2010/diagram" id="0" name="" descr="Universal access with solid fill"/>
        </a:ext>
      </dgm:extLst>
    </dgm:pt>
    <dgm:pt modelId="{B42DE644-8F6F-4742-A732-BBF255C5687B}" type="pres">
      <dgm:prSet presAssocID="{634F68DE-A214-4EA3-83EF-E33E543E144A}" presName="textRect" presStyleLbl="revTx" presStyleIdx="2" presStyleCnt="5">
        <dgm:presLayoutVars>
          <dgm:bulletEnabled val="1"/>
        </dgm:presLayoutVars>
      </dgm:prSet>
      <dgm:spPr/>
    </dgm:pt>
    <dgm:pt modelId="{0D1638D0-BE2E-4755-BC0E-81D67C2EE3C1}" type="pres">
      <dgm:prSet presAssocID="{FBAEE719-A866-49AE-BA38-0501E14AE3CC}" presName="sibTrans" presStyleLbl="sibTrans2D1" presStyleIdx="0" presStyleCnt="0"/>
      <dgm:spPr/>
    </dgm:pt>
    <dgm:pt modelId="{03B5FF61-E9A5-4F87-9D8B-D0B26E0C1A86}" type="pres">
      <dgm:prSet presAssocID="{A7A9A33B-6C86-4BD8-BA1C-7077D1B678A1}" presName="compNode" presStyleCnt="0"/>
      <dgm:spPr/>
    </dgm:pt>
    <dgm:pt modelId="{C760BA83-FA10-44F9-B07F-FD4804869DD9}" type="pres">
      <dgm:prSet presAssocID="{A7A9A33B-6C86-4BD8-BA1C-7077D1B678A1}" presName="pictRect" presStyleLbl="node1" presStyleIdx="3" presStyleCnt="5" custScaleX="51321" custScaleY="74487"/>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Selfie with solid fill"/>
        </a:ext>
      </dgm:extLst>
    </dgm:pt>
    <dgm:pt modelId="{146DD02B-422D-476A-9EDF-D37EFDE66FF6}" type="pres">
      <dgm:prSet presAssocID="{A7A9A33B-6C86-4BD8-BA1C-7077D1B678A1}" presName="textRect" presStyleLbl="revTx" presStyleIdx="3" presStyleCnt="5">
        <dgm:presLayoutVars>
          <dgm:bulletEnabled val="1"/>
        </dgm:presLayoutVars>
      </dgm:prSet>
      <dgm:spPr/>
    </dgm:pt>
    <dgm:pt modelId="{CAB5633C-B23B-463F-8BB2-A28E54800036}" type="pres">
      <dgm:prSet presAssocID="{DA71A6AC-ABF3-40FD-92CA-70CB4684FD8D}" presName="sibTrans" presStyleLbl="sibTrans2D1" presStyleIdx="0" presStyleCnt="0"/>
      <dgm:spPr/>
    </dgm:pt>
    <dgm:pt modelId="{DB9EAC8A-B7F7-4360-8EA1-0DEDAC6CE576}" type="pres">
      <dgm:prSet presAssocID="{7D2B2BD9-BE86-47AA-9015-504B1F992866}" presName="compNode" presStyleCnt="0"/>
      <dgm:spPr/>
    </dgm:pt>
    <dgm:pt modelId="{F5A7082C-E5F3-4331-B967-87D1F3F918F9}" type="pres">
      <dgm:prSet presAssocID="{7D2B2BD9-BE86-47AA-9015-504B1F992866}" presName="pictRect" presStyleLbl="node1" presStyleIdx="4" presStyleCnt="5" custScaleX="51321" custScaleY="74487"/>
      <dgm:spPr>
        <a:blipFill dpi="0" rotWithShape="1">
          <a:blip xmlns:r="http://schemas.openxmlformats.org/officeDocument/2006/relationships">
            <a:extLst>
              <a:ext uri="{96DAC541-7B7A-43D3-8B79-37D633B846F1}">
                <asvg:svgBlip xmlns:asvg="http://schemas.microsoft.com/office/drawing/2016/SVG/main" r:embed="rId5"/>
              </a:ext>
            </a:extLst>
          </a:blip>
          <a:srcRect/>
          <a:stretch>
            <a:fillRect t="42" b="42"/>
          </a:stretch>
        </a:blipFill>
      </dgm:spPr>
      <dgm:extLst>
        <a:ext uri="{E40237B7-FDA0-4F09-8148-C483321AD2D9}">
          <dgm14:cNvPr xmlns:dgm14="http://schemas.microsoft.com/office/drawing/2010/diagram" id="0" name="" descr="Alterations &amp; Tailoring with solid fill"/>
        </a:ext>
      </dgm:extLst>
    </dgm:pt>
    <dgm:pt modelId="{4ED9242C-26A1-4C14-9751-0B4C4B3F8D6D}" type="pres">
      <dgm:prSet presAssocID="{7D2B2BD9-BE86-47AA-9015-504B1F992866}" presName="textRect" presStyleLbl="revTx" presStyleIdx="4" presStyleCnt="5">
        <dgm:presLayoutVars>
          <dgm:bulletEnabled val="1"/>
        </dgm:presLayoutVars>
      </dgm:prSet>
      <dgm:spPr/>
    </dgm:pt>
  </dgm:ptLst>
  <dgm:cxnLst>
    <dgm:cxn modelId="{00FAF228-D84B-47E5-B015-94B6386544D2}" type="presOf" srcId="{A7A9A33B-6C86-4BD8-BA1C-7077D1B678A1}" destId="{146DD02B-422D-476A-9EDF-D37EFDE66FF6}" srcOrd="0" destOrd="0" presId="urn:microsoft.com/office/officeart/2005/8/layout/pList1"/>
    <dgm:cxn modelId="{FBF6955D-FBF8-4D40-8E0C-0CEAECFAAE86}" srcId="{0E6CB3DD-C047-4388-9B4E-B1D42880A66A}" destId="{A7A9A33B-6C86-4BD8-BA1C-7077D1B678A1}" srcOrd="3" destOrd="0" parTransId="{4178CA8E-2677-4B9D-B660-2D006EB255EF}" sibTransId="{DA71A6AC-ABF3-40FD-92CA-70CB4684FD8D}"/>
    <dgm:cxn modelId="{B10E5F6B-5178-4C1B-A900-840A90083ECA}" srcId="{0E6CB3DD-C047-4388-9B4E-B1D42880A66A}" destId="{634F68DE-A214-4EA3-83EF-E33E543E144A}" srcOrd="2" destOrd="0" parTransId="{6D8F0F3D-1A0E-48B8-A4A3-3DD73180E81A}" sibTransId="{FBAEE719-A866-49AE-BA38-0501E14AE3CC}"/>
    <dgm:cxn modelId="{01D7D34B-B3B1-4377-82DA-C2DF4A25DE07}" srcId="{0E6CB3DD-C047-4388-9B4E-B1D42880A66A}" destId="{A38F245D-08D2-4F5E-A1AB-1BB12C9093CA}" srcOrd="0" destOrd="0" parTransId="{929808A2-051C-411F-9187-18A3375F3F73}" sibTransId="{A7E11322-F120-4222-9865-8E39EA6777FA}"/>
    <dgm:cxn modelId="{4167C17A-640E-4D52-8136-9BFD34F82F5B}" type="presOf" srcId="{7D2B2BD9-BE86-47AA-9015-504B1F992866}" destId="{4ED9242C-26A1-4C14-9751-0B4C4B3F8D6D}" srcOrd="0" destOrd="0" presId="urn:microsoft.com/office/officeart/2005/8/layout/pList1"/>
    <dgm:cxn modelId="{468EDF8E-2BEE-4373-9819-418C997F46F8}" type="presOf" srcId="{634F68DE-A214-4EA3-83EF-E33E543E144A}" destId="{B42DE644-8F6F-4742-A732-BBF255C5687B}" srcOrd="0" destOrd="0" presId="urn:microsoft.com/office/officeart/2005/8/layout/pList1"/>
    <dgm:cxn modelId="{48047498-C5BC-422A-BE91-DA01A1E9A999}" srcId="{0E6CB3DD-C047-4388-9B4E-B1D42880A66A}" destId="{0E41B4FF-BE57-40C8-83BA-74D66E43E020}" srcOrd="1" destOrd="0" parTransId="{129B1617-893B-4A52-8D2F-7F22C4D972CC}" sibTransId="{91308615-2BF2-4872-AB5C-DBCE3624AC64}"/>
    <dgm:cxn modelId="{F58655C9-A310-48E7-B4B7-1BCB01B01C4D}" srcId="{0E6CB3DD-C047-4388-9B4E-B1D42880A66A}" destId="{7D2B2BD9-BE86-47AA-9015-504B1F992866}" srcOrd="4" destOrd="0" parTransId="{97E6DA42-949D-4A66-A64B-FD3860FABE3E}" sibTransId="{5356106E-A6FB-4B51-8703-FDE80E3915B0}"/>
    <dgm:cxn modelId="{C93EF7D5-99DC-4391-876B-47E581AE6D03}" type="presOf" srcId="{DA71A6AC-ABF3-40FD-92CA-70CB4684FD8D}" destId="{CAB5633C-B23B-463F-8BB2-A28E54800036}" srcOrd="0" destOrd="0" presId="urn:microsoft.com/office/officeart/2005/8/layout/pList1"/>
    <dgm:cxn modelId="{71CD65E5-7F07-440B-A78D-11C574BE7B88}" type="presOf" srcId="{91308615-2BF2-4872-AB5C-DBCE3624AC64}" destId="{8258740A-071F-4204-80BF-E61BB4AAD173}" srcOrd="0" destOrd="0" presId="urn:microsoft.com/office/officeart/2005/8/layout/pList1"/>
    <dgm:cxn modelId="{AD2D53E7-806E-4AE1-99F3-3A27BB504E1A}" type="presOf" srcId="{0E41B4FF-BE57-40C8-83BA-74D66E43E020}" destId="{B1231D51-D4E8-4430-A225-5688018C5E7E}" srcOrd="0" destOrd="0" presId="urn:microsoft.com/office/officeart/2005/8/layout/pList1"/>
    <dgm:cxn modelId="{923698E8-5673-40BC-9CBE-E8D6DC7AF2B2}" type="presOf" srcId="{A38F245D-08D2-4F5E-A1AB-1BB12C9093CA}" destId="{98FBAE87-7E58-4E69-BEA6-F34AD4A41DC7}" srcOrd="0" destOrd="0" presId="urn:microsoft.com/office/officeart/2005/8/layout/pList1"/>
    <dgm:cxn modelId="{188C96EA-8A36-4761-A673-929C8D92693F}" type="presOf" srcId="{FBAEE719-A866-49AE-BA38-0501E14AE3CC}" destId="{0D1638D0-BE2E-4755-BC0E-81D67C2EE3C1}" srcOrd="0" destOrd="0" presId="urn:microsoft.com/office/officeart/2005/8/layout/pList1"/>
    <dgm:cxn modelId="{D94C52F1-78B3-466D-A979-08F79540CBC6}" type="presOf" srcId="{A7E11322-F120-4222-9865-8E39EA6777FA}" destId="{06035C8C-95B8-44D7-A263-2D0B97789B1C}" srcOrd="0" destOrd="0" presId="urn:microsoft.com/office/officeart/2005/8/layout/pList1"/>
    <dgm:cxn modelId="{371DF9F7-3EEE-4717-8D5E-92D4347C5FDA}" type="presOf" srcId="{0E6CB3DD-C047-4388-9B4E-B1D42880A66A}" destId="{17612C62-87A2-4E08-BC53-CF19992FEE61}" srcOrd="0" destOrd="0" presId="urn:microsoft.com/office/officeart/2005/8/layout/pList1"/>
    <dgm:cxn modelId="{9CA489F4-2F3A-43CB-9FE5-0383A87CBE3D}" type="presParOf" srcId="{17612C62-87A2-4E08-BC53-CF19992FEE61}" destId="{B19D74DD-0E56-4510-A0A6-51922257040D}" srcOrd="0" destOrd="0" presId="urn:microsoft.com/office/officeart/2005/8/layout/pList1"/>
    <dgm:cxn modelId="{5E5B9AC1-E9C4-4FAF-9651-06B087791AAC}" type="presParOf" srcId="{B19D74DD-0E56-4510-A0A6-51922257040D}" destId="{B7A6F261-0CB0-4F71-BBA7-A7422C186028}" srcOrd="0" destOrd="0" presId="urn:microsoft.com/office/officeart/2005/8/layout/pList1"/>
    <dgm:cxn modelId="{CB152D15-CA02-4407-B0AC-7C719D9F0F7F}" type="presParOf" srcId="{B19D74DD-0E56-4510-A0A6-51922257040D}" destId="{98FBAE87-7E58-4E69-BEA6-F34AD4A41DC7}" srcOrd="1" destOrd="0" presId="urn:microsoft.com/office/officeart/2005/8/layout/pList1"/>
    <dgm:cxn modelId="{A48F6EF9-1AE4-4E54-A5C2-4938B7095E7D}" type="presParOf" srcId="{17612C62-87A2-4E08-BC53-CF19992FEE61}" destId="{06035C8C-95B8-44D7-A263-2D0B97789B1C}" srcOrd="1" destOrd="0" presId="urn:microsoft.com/office/officeart/2005/8/layout/pList1"/>
    <dgm:cxn modelId="{A7131F22-E79B-44E7-A079-8C9F931CDD76}" type="presParOf" srcId="{17612C62-87A2-4E08-BC53-CF19992FEE61}" destId="{70F06DDE-26B8-4B1F-8281-93311FBB21ED}" srcOrd="2" destOrd="0" presId="urn:microsoft.com/office/officeart/2005/8/layout/pList1"/>
    <dgm:cxn modelId="{EB913D93-21E2-47D6-8BAC-1B6DE5E463AD}" type="presParOf" srcId="{70F06DDE-26B8-4B1F-8281-93311FBB21ED}" destId="{9AE7226C-F58B-4E13-BBAB-2DC1B99C2B00}" srcOrd="0" destOrd="0" presId="urn:microsoft.com/office/officeart/2005/8/layout/pList1"/>
    <dgm:cxn modelId="{A476FF59-B099-4DAE-A8D8-A27D6EC0195B}" type="presParOf" srcId="{70F06DDE-26B8-4B1F-8281-93311FBB21ED}" destId="{B1231D51-D4E8-4430-A225-5688018C5E7E}" srcOrd="1" destOrd="0" presId="urn:microsoft.com/office/officeart/2005/8/layout/pList1"/>
    <dgm:cxn modelId="{A8B50D0A-CF05-4EBF-BA81-9CC9E0377520}" type="presParOf" srcId="{17612C62-87A2-4E08-BC53-CF19992FEE61}" destId="{8258740A-071F-4204-80BF-E61BB4AAD173}" srcOrd="3" destOrd="0" presId="urn:microsoft.com/office/officeart/2005/8/layout/pList1"/>
    <dgm:cxn modelId="{AF9B89A8-C8A8-4ECF-AB8B-0B99A9997AAC}" type="presParOf" srcId="{17612C62-87A2-4E08-BC53-CF19992FEE61}" destId="{E4113E6B-3B21-4A12-A96B-876A65E5E429}" srcOrd="4" destOrd="0" presId="urn:microsoft.com/office/officeart/2005/8/layout/pList1"/>
    <dgm:cxn modelId="{0CEB496C-1BE7-44D6-9609-175E9C633865}" type="presParOf" srcId="{E4113E6B-3B21-4A12-A96B-876A65E5E429}" destId="{584F1F5A-F30E-4837-8A4A-141C8C174178}" srcOrd="0" destOrd="0" presId="urn:microsoft.com/office/officeart/2005/8/layout/pList1"/>
    <dgm:cxn modelId="{5E2CBCE7-43C3-4E76-A5AC-3F6C186CF3B1}" type="presParOf" srcId="{E4113E6B-3B21-4A12-A96B-876A65E5E429}" destId="{B42DE644-8F6F-4742-A732-BBF255C5687B}" srcOrd="1" destOrd="0" presId="urn:microsoft.com/office/officeart/2005/8/layout/pList1"/>
    <dgm:cxn modelId="{3C4601BF-E21F-4870-89DD-C6B3F51044DE}" type="presParOf" srcId="{17612C62-87A2-4E08-BC53-CF19992FEE61}" destId="{0D1638D0-BE2E-4755-BC0E-81D67C2EE3C1}" srcOrd="5" destOrd="0" presId="urn:microsoft.com/office/officeart/2005/8/layout/pList1"/>
    <dgm:cxn modelId="{B3395809-508A-4498-8D19-F995E22A1E77}" type="presParOf" srcId="{17612C62-87A2-4E08-BC53-CF19992FEE61}" destId="{03B5FF61-E9A5-4F87-9D8B-D0B26E0C1A86}" srcOrd="6" destOrd="0" presId="urn:microsoft.com/office/officeart/2005/8/layout/pList1"/>
    <dgm:cxn modelId="{270C6440-D62F-43DF-9F5E-FCD9ECE8F725}" type="presParOf" srcId="{03B5FF61-E9A5-4F87-9D8B-D0B26E0C1A86}" destId="{C760BA83-FA10-44F9-B07F-FD4804869DD9}" srcOrd="0" destOrd="0" presId="urn:microsoft.com/office/officeart/2005/8/layout/pList1"/>
    <dgm:cxn modelId="{EEB3EC97-1DB0-40C5-8235-49F1D562D1CD}" type="presParOf" srcId="{03B5FF61-E9A5-4F87-9D8B-D0B26E0C1A86}" destId="{146DD02B-422D-476A-9EDF-D37EFDE66FF6}" srcOrd="1" destOrd="0" presId="urn:microsoft.com/office/officeart/2005/8/layout/pList1"/>
    <dgm:cxn modelId="{C9868E62-6019-449B-918E-E6B5A2A6817C}" type="presParOf" srcId="{17612C62-87A2-4E08-BC53-CF19992FEE61}" destId="{CAB5633C-B23B-463F-8BB2-A28E54800036}" srcOrd="7" destOrd="0" presId="urn:microsoft.com/office/officeart/2005/8/layout/pList1"/>
    <dgm:cxn modelId="{13082A53-146D-46EF-981C-2D64426C997F}" type="presParOf" srcId="{17612C62-87A2-4E08-BC53-CF19992FEE61}" destId="{DB9EAC8A-B7F7-4360-8EA1-0DEDAC6CE576}" srcOrd="8" destOrd="0" presId="urn:microsoft.com/office/officeart/2005/8/layout/pList1"/>
    <dgm:cxn modelId="{BB012D23-4488-4043-9EEC-ED1E0FCBCF87}" type="presParOf" srcId="{DB9EAC8A-B7F7-4360-8EA1-0DEDAC6CE576}" destId="{F5A7082C-E5F3-4331-B967-87D1F3F918F9}" srcOrd="0" destOrd="0" presId="urn:microsoft.com/office/officeart/2005/8/layout/pList1"/>
    <dgm:cxn modelId="{D5286986-6990-4C07-AFD3-B58BEEFFB718}" type="presParOf" srcId="{DB9EAC8A-B7F7-4360-8EA1-0DEDAC6CE576}" destId="{4ED9242C-26A1-4C14-9751-0B4C4B3F8D6D}"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951DBEC-0344-49A1-80DC-389ED14A53F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D8F7B0A-23C5-4D4A-A91B-7B01296A1DF6}">
      <dgm:prSet custT="1"/>
      <dgm:spPr/>
      <dgm:t>
        <a:bodyPr/>
        <a:lstStyle/>
        <a:p>
          <a:pPr>
            <a:lnSpc>
              <a:spcPct val="150000"/>
            </a:lnSpc>
          </a:pPr>
          <a:r>
            <a:rPr lang="en-GB" sz="1600" cap="none" dirty="0">
              <a:solidFill>
                <a:schemeClr val="bg1"/>
              </a:solidFill>
              <a:latin typeface="Aptos" panose="020B0004020202020204" pitchFamily="34" charset="0"/>
            </a:rPr>
            <a:t>By prioritising person-centricity in innovation, healthcare systems can ensure that advancements don't lose sight of the fundamental goal: improving the lives of patients and service users (Vats, 2024). </a:t>
          </a:r>
          <a:endParaRPr lang="en-US" sz="1600" cap="none" dirty="0">
            <a:solidFill>
              <a:schemeClr val="bg1"/>
            </a:solidFill>
            <a:latin typeface="Aptos" panose="020B0004020202020204" pitchFamily="34" charset="0"/>
          </a:endParaRPr>
        </a:p>
      </dgm:t>
    </dgm:pt>
    <dgm:pt modelId="{E96C528A-A8F1-4B29-AC01-E3AE786B06CD}" type="parTrans" cxnId="{70AE667E-D2D2-4731-A897-3558E9A46B66}">
      <dgm:prSet/>
      <dgm:spPr/>
      <dgm:t>
        <a:bodyPr/>
        <a:lstStyle/>
        <a:p>
          <a:pPr>
            <a:lnSpc>
              <a:spcPct val="150000"/>
            </a:lnSpc>
          </a:pPr>
          <a:endParaRPr lang="en-US" sz="2000"/>
        </a:p>
      </dgm:t>
    </dgm:pt>
    <dgm:pt modelId="{8C46D69B-0DB3-44FF-9239-6C74437A655D}" type="sibTrans" cxnId="{70AE667E-D2D2-4731-A897-3558E9A46B66}">
      <dgm:prSet/>
      <dgm:spPr/>
      <dgm:t>
        <a:bodyPr/>
        <a:lstStyle/>
        <a:p>
          <a:pPr>
            <a:lnSpc>
              <a:spcPct val="150000"/>
            </a:lnSpc>
          </a:pPr>
          <a:endParaRPr lang="en-US" sz="2000"/>
        </a:p>
      </dgm:t>
    </dgm:pt>
    <dgm:pt modelId="{83DBFE04-AB8D-4357-B638-C33AB993EDB6}">
      <dgm:prSet custT="1"/>
      <dgm:spPr/>
      <dgm:t>
        <a:bodyPr/>
        <a:lstStyle/>
        <a:p>
          <a:pPr>
            <a:lnSpc>
              <a:spcPct val="150000"/>
            </a:lnSpc>
          </a:pPr>
          <a:r>
            <a:rPr lang="en-GB" sz="1600" cap="none" dirty="0">
              <a:solidFill>
                <a:schemeClr val="bg1"/>
              </a:solidFill>
              <a:latin typeface="Aptos" panose="020B0004020202020204" pitchFamily="34" charset="0"/>
            </a:rPr>
            <a:t>This section reinforces the idea that innovation is not just about technology or efficiency but about creating a healthcare system that genuinely responds to the needs and values of the people it serves.</a:t>
          </a:r>
          <a:endParaRPr lang="en-US" sz="1600" cap="none" dirty="0">
            <a:solidFill>
              <a:schemeClr val="bg1"/>
            </a:solidFill>
            <a:latin typeface="Aptos" panose="020B0004020202020204" pitchFamily="34" charset="0"/>
          </a:endParaRPr>
        </a:p>
      </dgm:t>
    </dgm:pt>
    <dgm:pt modelId="{799FEC7A-F1AC-4D08-98C3-1D209E065B38}" type="parTrans" cxnId="{9F7D50FF-2674-4CB1-B337-BAA031FF7F4A}">
      <dgm:prSet/>
      <dgm:spPr/>
      <dgm:t>
        <a:bodyPr/>
        <a:lstStyle/>
        <a:p>
          <a:pPr>
            <a:lnSpc>
              <a:spcPct val="150000"/>
            </a:lnSpc>
          </a:pPr>
          <a:endParaRPr lang="en-US" sz="2000"/>
        </a:p>
      </dgm:t>
    </dgm:pt>
    <dgm:pt modelId="{D42800D0-4D06-43A8-978F-66440F3FF6D0}" type="sibTrans" cxnId="{9F7D50FF-2674-4CB1-B337-BAA031FF7F4A}">
      <dgm:prSet/>
      <dgm:spPr/>
      <dgm:t>
        <a:bodyPr/>
        <a:lstStyle/>
        <a:p>
          <a:pPr>
            <a:lnSpc>
              <a:spcPct val="150000"/>
            </a:lnSpc>
          </a:pPr>
          <a:endParaRPr lang="en-US" sz="2000"/>
        </a:p>
      </dgm:t>
    </dgm:pt>
    <dgm:pt modelId="{B10DAED1-DD7A-4F54-BB01-95B2CA1932F4}" type="pres">
      <dgm:prSet presAssocID="{D951DBEC-0344-49A1-80DC-389ED14A53F6}" presName="root" presStyleCnt="0">
        <dgm:presLayoutVars>
          <dgm:dir/>
          <dgm:resizeHandles val="exact"/>
        </dgm:presLayoutVars>
      </dgm:prSet>
      <dgm:spPr/>
    </dgm:pt>
    <dgm:pt modelId="{5335CE3A-9E62-499F-A356-A8DA6950A409}" type="pres">
      <dgm:prSet presAssocID="{D951DBEC-0344-49A1-80DC-389ED14A53F6}" presName="container" presStyleCnt="0">
        <dgm:presLayoutVars>
          <dgm:dir/>
          <dgm:resizeHandles val="exact"/>
        </dgm:presLayoutVars>
      </dgm:prSet>
      <dgm:spPr/>
    </dgm:pt>
    <dgm:pt modelId="{7CA8DD94-945F-4BB5-AF6A-E2F2E252D00F}" type="pres">
      <dgm:prSet presAssocID="{FD8F7B0A-23C5-4D4A-A91B-7B01296A1DF6}" presName="compNode" presStyleCnt="0"/>
      <dgm:spPr/>
    </dgm:pt>
    <dgm:pt modelId="{728FE13C-81EE-47B0-AE39-D4F8EEDA3BA8}" type="pres">
      <dgm:prSet presAssocID="{FD8F7B0A-23C5-4D4A-A91B-7B01296A1DF6}" presName="iconBgRect" presStyleLbl="bgShp" presStyleIdx="0" presStyleCnt="2"/>
      <dgm:spPr>
        <a:solidFill>
          <a:srgbClr val="004F9F"/>
        </a:solidFill>
      </dgm:spPr>
    </dgm:pt>
    <dgm:pt modelId="{0A2D9D6B-2A19-4B0B-8728-DD1AF3C76753}" type="pres">
      <dgm:prSet presAssocID="{FD8F7B0A-23C5-4D4A-A91B-7B01296A1DF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97019D92-BD89-4BAB-9150-537F59B7C3A4}" type="pres">
      <dgm:prSet presAssocID="{FD8F7B0A-23C5-4D4A-A91B-7B01296A1DF6}" presName="spaceRect" presStyleCnt="0"/>
      <dgm:spPr/>
    </dgm:pt>
    <dgm:pt modelId="{69875CA9-4F25-4981-8B91-4AB511701395}" type="pres">
      <dgm:prSet presAssocID="{FD8F7B0A-23C5-4D4A-A91B-7B01296A1DF6}" presName="textRect" presStyleLbl="revTx" presStyleIdx="0" presStyleCnt="2">
        <dgm:presLayoutVars>
          <dgm:chMax val="1"/>
          <dgm:chPref val="1"/>
        </dgm:presLayoutVars>
      </dgm:prSet>
      <dgm:spPr/>
    </dgm:pt>
    <dgm:pt modelId="{2ADA3975-AE6A-49E7-8814-A2154DFB0E45}" type="pres">
      <dgm:prSet presAssocID="{8C46D69B-0DB3-44FF-9239-6C74437A655D}" presName="sibTrans" presStyleLbl="sibTrans2D1" presStyleIdx="0" presStyleCnt="0"/>
      <dgm:spPr/>
    </dgm:pt>
    <dgm:pt modelId="{3DF00721-9581-4710-94C9-2F13DDA02F98}" type="pres">
      <dgm:prSet presAssocID="{83DBFE04-AB8D-4357-B638-C33AB993EDB6}" presName="compNode" presStyleCnt="0"/>
      <dgm:spPr/>
    </dgm:pt>
    <dgm:pt modelId="{59F6B167-248D-4E0E-9A38-ABDBAB6B609F}" type="pres">
      <dgm:prSet presAssocID="{83DBFE04-AB8D-4357-B638-C33AB993EDB6}" presName="iconBgRect" presStyleLbl="bgShp" presStyleIdx="1" presStyleCnt="2"/>
      <dgm:spPr>
        <a:solidFill>
          <a:srgbClr val="004F9F"/>
        </a:solidFill>
      </dgm:spPr>
    </dgm:pt>
    <dgm:pt modelId="{2148B1F7-76A0-45FF-9EB7-0A02B84BC843}" type="pres">
      <dgm:prSet presAssocID="{83DBFE04-AB8D-4357-B638-C33AB993EDB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E62A1DC0-8D42-48D1-95A9-E9E81E002B4E}" type="pres">
      <dgm:prSet presAssocID="{83DBFE04-AB8D-4357-B638-C33AB993EDB6}" presName="spaceRect" presStyleCnt="0"/>
      <dgm:spPr/>
    </dgm:pt>
    <dgm:pt modelId="{9C92B4E3-FB7D-4031-A626-22688B6CAF72}" type="pres">
      <dgm:prSet presAssocID="{83DBFE04-AB8D-4357-B638-C33AB993EDB6}" presName="textRect" presStyleLbl="revTx" presStyleIdx="1" presStyleCnt="2">
        <dgm:presLayoutVars>
          <dgm:chMax val="1"/>
          <dgm:chPref val="1"/>
        </dgm:presLayoutVars>
      </dgm:prSet>
      <dgm:spPr/>
    </dgm:pt>
  </dgm:ptLst>
  <dgm:cxnLst>
    <dgm:cxn modelId="{94ADEE4F-1864-4437-A168-DF7766776518}" type="presOf" srcId="{8C46D69B-0DB3-44FF-9239-6C74437A655D}" destId="{2ADA3975-AE6A-49E7-8814-A2154DFB0E45}" srcOrd="0" destOrd="0" presId="urn:microsoft.com/office/officeart/2018/2/layout/IconCircleList"/>
    <dgm:cxn modelId="{70AE667E-D2D2-4731-A897-3558E9A46B66}" srcId="{D951DBEC-0344-49A1-80DC-389ED14A53F6}" destId="{FD8F7B0A-23C5-4D4A-A91B-7B01296A1DF6}" srcOrd="0" destOrd="0" parTransId="{E96C528A-A8F1-4B29-AC01-E3AE786B06CD}" sibTransId="{8C46D69B-0DB3-44FF-9239-6C74437A655D}"/>
    <dgm:cxn modelId="{8C90DEBE-4149-4F28-B187-3F431AAE77FF}" type="presOf" srcId="{D951DBEC-0344-49A1-80DC-389ED14A53F6}" destId="{B10DAED1-DD7A-4F54-BB01-95B2CA1932F4}" srcOrd="0" destOrd="0" presId="urn:microsoft.com/office/officeart/2018/2/layout/IconCircleList"/>
    <dgm:cxn modelId="{38B0D3C1-6263-4533-8324-01C7C0DBC4A2}" type="presOf" srcId="{83DBFE04-AB8D-4357-B638-C33AB993EDB6}" destId="{9C92B4E3-FB7D-4031-A626-22688B6CAF72}" srcOrd="0" destOrd="0" presId="urn:microsoft.com/office/officeart/2018/2/layout/IconCircleList"/>
    <dgm:cxn modelId="{B64672E4-93AE-41F0-898C-422BA83C6977}" type="presOf" srcId="{FD8F7B0A-23C5-4D4A-A91B-7B01296A1DF6}" destId="{69875CA9-4F25-4981-8B91-4AB511701395}" srcOrd="0" destOrd="0" presId="urn:microsoft.com/office/officeart/2018/2/layout/IconCircleList"/>
    <dgm:cxn modelId="{9F7D50FF-2674-4CB1-B337-BAA031FF7F4A}" srcId="{D951DBEC-0344-49A1-80DC-389ED14A53F6}" destId="{83DBFE04-AB8D-4357-B638-C33AB993EDB6}" srcOrd="1" destOrd="0" parTransId="{799FEC7A-F1AC-4D08-98C3-1D209E065B38}" sibTransId="{D42800D0-4D06-43A8-978F-66440F3FF6D0}"/>
    <dgm:cxn modelId="{5E7F1CFA-AB32-49D1-8482-4D0277D778F0}" type="presParOf" srcId="{B10DAED1-DD7A-4F54-BB01-95B2CA1932F4}" destId="{5335CE3A-9E62-499F-A356-A8DA6950A409}" srcOrd="0" destOrd="0" presId="urn:microsoft.com/office/officeart/2018/2/layout/IconCircleList"/>
    <dgm:cxn modelId="{4DD8E49A-44C5-458F-A043-54E2F7D70C85}" type="presParOf" srcId="{5335CE3A-9E62-499F-A356-A8DA6950A409}" destId="{7CA8DD94-945F-4BB5-AF6A-E2F2E252D00F}" srcOrd="0" destOrd="0" presId="urn:microsoft.com/office/officeart/2018/2/layout/IconCircleList"/>
    <dgm:cxn modelId="{F7735ACA-52C2-462E-B628-5FD64EBDF9EB}" type="presParOf" srcId="{7CA8DD94-945F-4BB5-AF6A-E2F2E252D00F}" destId="{728FE13C-81EE-47B0-AE39-D4F8EEDA3BA8}" srcOrd="0" destOrd="0" presId="urn:microsoft.com/office/officeart/2018/2/layout/IconCircleList"/>
    <dgm:cxn modelId="{09C0156E-771E-4652-8779-2C4CA7A0A36E}" type="presParOf" srcId="{7CA8DD94-945F-4BB5-AF6A-E2F2E252D00F}" destId="{0A2D9D6B-2A19-4B0B-8728-DD1AF3C76753}" srcOrd="1" destOrd="0" presId="urn:microsoft.com/office/officeart/2018/2/layout/IconCircleList"/>
    <dgm:cxn modelId="{341FBF39-D460-4664-9CDE-D762099D5379}" type="presParOf" srcId="{7CA8DD94-945F-4BB5-AF6A-E2F2E252D00F}" destId="{97019D92-BD89-4BAB-9150-537F59B7C3A4}" srcOrd="2" destOrd="0" presId="urn:microsoft.com/office/officeart/2018/2/layout/IconCircleList"/>
    <dgm:cxn modelId="{8CF3FCA1-2547-4763-A646-04E0616FB3EB}" type="presParOf" srcId="{7CA8DD94-945F-4BB5-AF6A-E2F2E252D00F}" destId="{69875CA9-4F25-4981-8B91-4AB511701395}" srcOrd="3" destOrd="0" presId="urn:microsoft.com/office/officeart/2018/2/layout/IconCircleList"/>
    <dgm:cxn modelId="{4F3424F1-5D57-4334-BD56-A9310A366F18}" type="presParOf" srcId="{5335CE3A-9E62-499F-A356-A8DA6950A409}" destId="{2ADA3975-AE6A-49E7-8814-A2154DFB0E45}" srcOrd="1" destOrd="0" presId="urn:microsoft.com/office/officeart/2018/2/layout/IconCircleList"/>
    <dgm:cxn modelId="{18F77468-2C8C-49F3-ABD6-4F9A3C20320F}" type="presParOf" srcId="{5335CE3A-9E62-499F-A356-A8DA6950A409}" destId="{3DF00721-9581-4710-94C9-2F13DDA02F98}" srcOrd="2" destOrd="0" presId="urn:microsoft.com/office/officeart/2018/2/layout/IconCircleList"/>
    <dgm:cxn modelId="{B4EC971B-E42D-4C34-BB56-1C61B200F623}" type="presParOf" srcId="{3DF00721-9581-4710-94C9-2F13DDA02F98}" destId="{59F6B167-248D-4E0E-9A38-ABDBAB6B609F}" srcOrd="0" destOrd="0" presId="urn:microsoft.com/office/officeart/2018/2/layout/IconCircleList"/>
    <dgm:cxn modelId="{F6717F43-B783-4B20-9AF3-28B1BA7A0FAF}" type="presParOf" srcId="{3DF00721-9581-4710-94C9-2F13DDA02F98}" destId="{2148B1F7-76A0-45FF-9EB7-0A02B84BC843}" srcOrd="1" destOrd="0" presId="urn:microsoft.com/office/officeart/2018/2/layout/IconCircleList"/>
    <dgm:cxn modelId="{835BD884-A58B-44EE-B8AA-AB5D6A89E5E2}" type="presParOf" srcId="{3DF00721-9581-4710-94C9-2F13DDA02F98}" destId="{E62A1DC0-8D42-48D1-95A9-E9E81E002B4E}" srcOrd="2" destOrd="0" presId="urn:microsoft.com/office/officeart/2018/2/layout/IconCircleList"/>
    <dgm:cxn modelId="{9FBD02B4-6A59-45E5-B4F4-9CA878EEA74B}" type="presParOf" srcId="{3DF00721-9581-4710-94C9-2F13DDA02F98}" destId="{9C92B4E3-FB7D-4031-A626-22688B6CAF7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2AF8059-6117-4CD0-B130-1AD568F5E973}" type="doc">
      <dgm:prSet loTypeId="urn:microsoft.com/office/officeart/2016/7/layout/HorizontalActionList" loCatId="List" qsTypeId="urn:microsoft.com/office/officeart/2005/8/quickstyle/simple1" qsCatId="simple" csTypeId="urn:microsoft.com/office/officeart/2005/8/colors/accent1_2" csCatId="accent1" phldr="1"/>
      <dgm:spPr/>
      <dgm:t>
        <a:bodyPr/>
        <a:lstStyle/>
        <a:p>
          <a:endParaRPr lang="en-US"/>
        </a:p>
      </dgm:t>
    </dgm:pt>
    <dgm:pt modelId="{E21B29E9-5D49-4068-97F0-42CC870B0993}">
      <dgm:prSet/>
      <dgm:spPr/>
      <dgm:t>
        <a:bodyPr/>
        <a:lstStyle/>
        <a:p>
          <a:pPr>
            <a:lnSpc>
              <a:spcPct val="150000"/>
            </a:lnSpc>
          </a:pPr>
          <a:r>
            <a:rPr lang="en-GB" noProof="0" dirty="0">
              <a:latin typeface="Aptos" panose="020B0004020202020204" pitchFamily="34" charset="0"/>
            </a:rPr>
            <a:t>Be Concise</a:t>
          </a:r>
        </a:p>
      </dgm:t>
    </dgm:pt>
    <dgm:pt modelId="{E475E6D2-146C-4A71-9E1C-25CC48546B02}" type="parTrans" cxnId="{501377AA-355F-417D-9BA5-D94E79995BB2}">
      <dgm:prSet/>
      <dgm:spPr/>
      <dgm:t>
        <a:bodyPr/>
        <a:lstStyle/>
        <a:p>
          <a:pPr>
            <a:lnSpc>
              <a:spcPct val="150000"/>
            </a:lnSpc>
          </a:pPr>
          <a:endParaRPr lang="en-GB" noProof="0" dirty="0">
            <a:latin typeface="Aptos" panose="020B0004020202020204" pitchFamily="34" charset="0"/>
          </a:endParaRPr>
        </a:p>
      </dgm:t>
    </dgm:pt>
    <dgm:pt modelId="{D9F414AA-FB3F-4C09-88C6-DB9C962448A5}" type="sibTrans" cxnId="{501377AA-355F-417D-9BA5-D94E79995BB2}">
      <dgm:prSet/>
      <dgm:spPr/>
      <dgm:t>
        <a:bodyPr/>
        <a:lstStyle/>
        <a:p>
          <a:pPr>
            <a:lnSpc>
              <a:spcPct val="150000"/>
            </a:lnSpc>
          </a:pPr>
          <a:endParaRPr lang="en-GB" noProof="0" dirty="0">
            <a:latin typeface="Aptos" panose="020B0004020202020204" pitchFamily="34" charset="0"/>
          </a:endParaRPr>
        </a:p>
      </dgm:t>
    </dgm:pt>
    <dgm:pt modelId="{BB344E3A-900B-49AC-A2FE-76D9859ED611}">
      <dgm:prSet/>
      <dgm:spPr/>
      <dgm:t>
        <a:bodyPr/>
        <a:lstStyle/>
        <a:p>
          <a:pPr>
            <a:lnSpc>
              <a:spcPct val="150000"/>
            </a:lnSpc>
          </a:pPr>
          <a:r>
            <a:rPr lang="en-GB" noProof="0" dirty="0">
              <a:latin typeface="Aptos" panose="020B0004020202020204" pitchFamily="34" charset="0"/>
            </a:rPr>
            <a:t>Stick to the word limit by focusing only on the most essential details.</a:t>
          </a:r>
        </a:p>
      </dgm:t>
    </dgm:pt>
    <dgm:pt modelId="{DE045DCF-5DD2-4575-A28A-9397A519BB6F}" type="parTrans" cxnId="{9C4E8B02-54C2-4755-A81F-F57218686E89}">
      <dgm:prSet/>
      <dgm:spPr/>
      <dgm:t>
        <a:bodyPr/>
        <a:lstStyle/>
        <a:p>
          <a:pPr>
            <a:lnSpc>
              <a:spcPct val="150000"/>
            </a:lnSpc>
          </a:pPr>
          <a:endParaRPr lang="en-GB" noProof="0" dirty="0">
            <a:latin typeface="Aptos" panose="020B0004020202020204" pitchFamily="34" charset="0"/>
          </a:endParaRPr>
        </a:p>
      </dgm:t>
    </dgm:pt>
    <dgm:pt modelId="{3395CA61-0C81-4EC5-8ABC-DC522E4603BE}" type="sibTrans" cxnId="{9C4E8B02-54C2-4755-A81F-F57218686E89}">
      <dgm:prSet/>
      <dgm:spPr/>
      <dgm:t>
        <a:bodyPr/>
        <a:lstStyle/>
        <a:p>
          <a:pPr>
            <a:lnSpc>
              <a:spcPct val="150000"/>
            </a:lnSpc>
          </a:pPr>
          <a:endParaRPr lang="en-GB" noProof="0" dirty="0">
            <a:latin typeface="Aptos" panose="020B0004020202020204" pitchFamily="34" charset="0"/>
          </a:endParaRPr>
        </a:p>
      </dgm:t>
    </dgm:pt>
    <dgm:pt modelId="{471A1258-4C65-455B-BBF8-3C76C0E4E523}">
      <dgm:prSet/>
      <dgm:spPr/>
      <dgm:t>
        <a:bodyPr/>
        <a:lstStyle/>
        <a:p>
          <a:pPr>
            <a:lnSpc>
              <a:spcPct val="150000"/>
            </a:lnSpc>
          </a:pPr>
          <a:r>
            <a:rPr lang="en-GB" noProof="0" dirty="0">
              <a:latin typeface="Aptos" panose="020B0004020202020204" pitchFamily="34" charset="0"/>
            </a:rPr>
            <a:t>Focus on Creativity</a:t>
          </a:r>
        </a:p>
      </dgm:t>
    </dgm:pt>
    <dgm:pt modelId="{76396EFA-A6CA-4790-9FE5-B008BDFF4EA7}" type="parTrans" cxnId="{1F9A82E2-004A-4D7B-A92C-DF58BC0A805D}">
      <dgm:prSet/>
      <dgm:spPr/>
      <dgm:t>
        <a:bodyPr/>
        <a:lstStyle/>
        <a:p>
          <a:pPr>
            <a:lnSpc>
              <a:spcPct val="150000"/>
            </a:lnSpc>
          </a:pPr>
          <a:endParaRPr lang="en-GB" noProof="0" dirty="0">
            <a:latin typeface="Aptos" panose="020B0004020202020204" pitchFamily="34" charset="0"/>
          </a:endParaRPr>
        </a:p>
      </dgm:t>
    </dgm:pt>
    <dgm:pt modelId="{64FE196A-452A-42B9-8D32-CF5E731B898F}" type="sibTrans" cxnId="{1F9A82E2-004A-4D7B-A92C-DF58BC0A805D}">
      <dgm:prSet/>
      <dgm:spPr/>
      <dgm:t>
        <a:bodyPr/>
        <a:lstStyle/>
        <a:p>
          <a:pPr>
            <a:lnSpc>
              <a:spcPct val="150000"/>
            </a:lnSpc>
          </a:pPr>
          <a:endParaRPr lang="en-GB" noProof="0" dirty="0">
            <a:latin typeface="Aptos" panose="020B0004020202020204" pitchFamily="34" charset="0"/>
          </a:endParaRPr>
        </a:p>
      </dgm:t>
    </dgm:pt>
    <dgm:pt modelId="{C967C9C4-2B72-4129-B5BC-5F55F640296A}">
      <dgm:prSet/>
      <dgm:spPr/>
      <dgm:t>
        <a:bodyPr/>
        <a:lstStyle/>
        <a:p>
          <a:pPr>
            <a:lnSpc>
              <a:spcPct val="150000"/>
            </a:lnSpc>
          </a:pPr>
          <a:r>
            <a:rPr lang="en-GB" noProof="0" dirty="0">
              <a:latin typeface="Aptos" panose="020B0004020202020204" pitchFamily="34" charset="0"/>
            </a:rPr>
            <a:t>Highlight how the project creatively solved a problem or improved patient care.</a:t>
          </a:r>
        </a:p>
      </dgm:t>
    </dgm:pt>
    <dgm:pt modelId="{783AB2C2-BCFE-432F-A59E-500BEFB12C9E}" type="parTrans" cxnId="{C70FA4D7-C42B-4E3E-BC61-3F0B08231623}">
      <dgm:prSet/>
      <dgm:spPr/>
      <dgm:t>
        <a:bodyPr/>
        <a:lstStyle/>
        <a:p>
          <a:pPr>
            <a:lnSpc>
              <a:spcPct val="150000"/>
            </a:lnSpc>
          </a:pPr>
          <a:endParaRPr lang="en-GB" noProof="0" dirty="0">
            <a:latin typeface="Aptos" panose="020B0004020202020204" pitchFamily="34" charset="0"/>
          </a:endParaRPr>
        </a:p>
      </dgm:t>
    </dgm:pt>
    <dgm:pt modelId="{58CFAF6E-73DC-41FC-A52D-AB0C6D093177}" type="sibTrans" cxnId="{C70FA4D7-C42B-4E3E-BC61-3F0B08231623}">
      <dgm:prSet/>
      <dgm:spPr/>
      <dgm:t>
        <a:bodyPr/>
        <a:lstStyle/>
        <a:p>
          <a:pPr>
            <a:lnSpc>
              <a:spcPct val="150000"/>
            </a:lnSpc>
          </a:pPr>
          <a:endParaRPr lang="en-GB" noProof="0" dirty="0">
            <a:latin typeface="Aptos" panose="020B0004020202020204" pitchFamily="34" charset="0"/>
          </a:endParaRPr>
        </a:p>
      </dgm:t>
    </dgm:pt>
    <dgm:pt modelId="{F53018C1-02A7-4974-988A-A62148CE154E}">
      <dgm:prSet/>
      <dgm:spPr/>
      <dgm:t>
        <a:bodyPr/>
        <a:lstStyle/>
        <a:p>
          <a:pPr>
            <a:lnSpc>
              <a:spcPct val="150000"/>
            </a:lnSpc>
          </a:pPr>
          <a:r>
            <a:rPr lang="en-GB" noProof="0" dirty="0">
              <a:latin typeface="Aptos" panose="020B0004020202020204" pitchFamily="34" charset="0"/>
            </a:rPr>
            <a:t>Show Impact</a:t>
          </a:r>
        </a:p>
      </dgm:t>
    </dgm:pt>
    <dgm:pt modelId="{3A8F5A96-E331-4FE6-8AC5-FD4CA870D6E0}" type="parTrans" cxnId="{952ED0D6-D504-4688-A7A7-A1A2E123B472}">
      <dgm:prSet/>
      <dgm:spPr/>
      <dgm:t>
        <a:bodyPr/>
        <a:lstStyle/>
        <a:p>
          <a:pPr>
            <a:lnSpc>
              <a:spcPct val="150000"/>
            </a:lnSpc>
          </a:pPr>
          <a:endParaRPr lang="en-GB" noProof="0" dirty="0">
            <a:latin typeface="Aptos" panose="020B0004020202020204" pitchFamily="34" charset="0"/>
          </a:endParaRPr>
        </a:p>
      </dgm:t>
    </dgm:pt>
    <dgm:pt modelId="{A2B07933-2D7B-4C3F-989A-2ADA0BA7387A}" type="sibTrans" cxnId="{952ED0D6-D504-4688-A7A7-A1A2E123B472}">
      <dgm:prSet/>
      <dgm:spPr/>
      <dgm:t>
        <a:bodyPr/>
        <a:lstStyle/>
        <a:p>
          <a:pPr>
            <a:lnSpc>
              <a:spcPct val="150000"/>
            </a:lnSpc>
          </a:pPr>
          <a:endParaRPr lang="en-GB" noProof="0" dirty="0">
            <a:latin typeface="Aptos" panose="020B0004020202020204" pitchFamily="34" charset="0"/>
          </a:endParaRPr>
        </a:p>
      </dgm:t>
    </dgm:pt>
    <dgm:pt modelId="{64D90418-AFE0-4FA5-AF67-5A61E4EC6D2E}">
      <dgm:prSet/>
      <dgm:spPr/>
      <dgm:t>
        <a:bodyPr/>
        <a:lstStyle/>
        <a:p>
          <a:pPr>
            <a:lnSpc>
              <a:spcPct val="150000"/>
            </a:lnSpc>
          </a:pPr>
          <a:r>
            <a:rPr lang="en-GB" noProof="0" dirty="0">
              <a:latin typeface="Aptos" panose="020B0004020202020204" pitchFamily="34" charset="0"/>
            </a:rPr>
            <a:t>Quantify the benefits whenever possible. Use data or specific outcomes to strengthen your argument.</a:t>
          </a:r>
        </a:p>
      </dgm:t>
    </dgm:pt>
    <dgm:pt modelId="{CCBB1E91-E172-476B-B273-708C6FD6DBF1}" type="parTrans" cxnId="{FD5BD61D-0A29-4DB3-87B2-0BBB4164C11B}">
      <dgm:prSet/>
      <dgm:spPr/>
      <dgm:t>
        <a:bodyPr/>
        <a:lstStyle/>
        <a:p>
          <a:pPr>
            <a:lnSpc>
              <a:spcPct val="150000"/>
            </a:lnSpc>
          </a:pPr>
          <a:endParaRPr lang="en-GB" noProof="0" dirty="0">
            <a:latin typeface="Aptos" panose="020B0004020202020204" pitchFamily="34" charset="0"/>
          </a:endParaRPr>
        </a:p>
      </dgm:t>
    </dgm:pt>
    <dgm:pt modelId="{B3918630-3C2A-4581-A1C3-9F7CE4EE1B14}" type="sibTrans" cxnId="{FD5BD61D-0A29-4DB3-87B2-0BBB4164C11B}">
      <dgm:prSet/>
      <dgm:spPr/>
      <dgm:t>
        <a:bodyPr/>
        <a:lstStyle/>
        <a:p>
          <a:pPr>
            <a:lnSpc>
              <a:spcPct val="150000"/>
            </a:lnSpc>
          </a:pPr>
          <a:endParaRPr lang="en-GB" noProof="0" dirty="0">
            <a:latin typeface="Aptos" panose="020B0004020202020204" pitchFamily="34" charset="0"/>
          </a:endParaRPr>
        </a:p>
      </dgm:t>
    </dgm:pt>
    <dgm:pt modelId="{4B467473-E304-49D5-8C5A-E955FE38696C}">
      <dgm:prSet/>
      <dgm:spPr/>
      <dgm:t>
        <a:bodyPr/>
        <a:lstStyle/>
        <a:p>
          <a:pPr>
            <a:lnSpc>
              <a:spcPct val="150000"/>
            </a:lnSpc>
          </a:pPr>
          <a:r>
            <a:rPr lang="en-GB" noProof="0" dirty="0">
              <a:latin typeface="Aptos" panose="020B0004020202020204" pitchFamily="34" charset="0"/>
            </a:rPr>
            <a:t>Stay Organised</a:t>
          </a:r>
        </a:p>
      </dgm:t>
    </dgm:pt>
    <dgm:pt modelId="{455C998C-C2CA-40C3-9D5F-A56802F4AE8D}" type="parTrans" cxnId="{9DF5A768-785D-4D04-A8AF-183BAC03A46B}">
      <dgm:prSet/>
      <dgm:spPr/>
      <dgm:t>
        <a:bodyPr/>
        <a:lstStyle/>
        <a:p>
          <a:pPr>
            <a:lnSpc>
              <a:spcPct val="150000"/>
            </a:lnSpc>
          </a:pPr>
          <a:endParaRPr lang="en-GB" noProof="0" dirty="0">
            <a:latin typeface="Aptos" panose="020B0004020202020204" pitchFamily="34" charset="0"/>
          </a:endParaRPr>
        </a:p>
      </dgm:t>
    </dgm:pt>
    <dgm:pt modelId="{367C0466-72BD-449C-B63F-F30AB799A30A}" type="sibTrans" cxnId="{9DF5A768-785D-4D04-A8AF-183BAC03A46B}">
      <dgm:prSet/>
      <dgm:spPr/>
      <dgm:t>
        <a:bodyPr/>
        <a:lstStyle/>
        <a:p>
          <a:pPr>
            <a:lnSpc>
              <a:spcPct val="150000"/>
            </a:lnSpc>
          </a:pPr>
          <a:endParaRPr lang="en-GB" noProof="0" dirty="0">
            <a:latin typeface="Aptos" panose="020B0004020202020204" pitchFamily="34" charset="0"/>
          </a:endParaRPr>
        </a:p>
      </dgm:t>
    </dgm:pt>
    <dgm:pt modelId="{67B2408B-21D9-4456-BFF1-8268A4DFC9AF}">
      <dgm:prSet/>
      <dgm:spPr/>
      <dgm:t>
        <a:bodyPr/>
        <a:lstStyle/>
        <a:p>
          <a:pPr>
            <a:lnSpc>
              <a:spcPct val="150000"/>
            </a:lnSpc>
          </a:pPr>
          <a:r>
            <a:rPr lang="en-GB" noProof="0" dirty="0">
              <a:latin typeface="Aptos" panose="020B0004020202020204" pitchFamily="34" charset="0"/>
            </a:rPr>
            <a:t>Follow the structure—clear introduction, explanation of creativity and innovation, and a strong conclusion that demonstrates value creation.</a:t>
          </a:r>
        </a:p>
      </dgm:t>
    </dgm:pt>
    <dgm:pt modelId="{0EA0881F-E6FB-4DCC-AB12-33A748F73ECA}" type="parTrans" cxnId="{0E1EB1C2-DB7B-4EEF-AECE-E05EA63C80F4}">
      <dgm:prSet/>
      <dgm:spPr/>
      <dgm:t>
        <a:bodyPr/>
        <a:lstStyle/>
        <a:p>
          <a:pPr>
            <a:lnSpc>
              <a:spcPct val="150000"/>
            </a:lnSpc>
          </a:pPr>
          <a:endParaRPr lang="en-GB" noProof="0" dirty="0">
            <a:latin typeface="Aptos" panose="020B0004020202020204" pitchFamily="34" charset="0"/>
          </a:endParaRPr>
        </a:p>
      </dgm:t>
    </dgm:pt>
    <dgm:pt modelId="{86D02777-ED4B-41DA-B15F-F947B811B510}" type="sibTrans" cxnId="{0E1EB1C2-DB7B-4EEF-AECE-E05EA63C80F4}">
      <dgm:prSet/>
      <dgm:spPr/>
      <dgm:t>
        <a:bodyPr/>
        <a:lstStyle/>
        <a:p>
          <a:pPr>
            <a:lnSpc>
              <a:spcPct val="150000"/>
            </a:lnSpc>
          </a:pPr>
          <a:endParaRPr lang="en-GB" noProof="0" dirty="0">
            <a:latin typeface="Aptos" panose="020B0004020202020204" pitchFamily="34" charset="0"/>
          </a:endParaRPr>
        </a:p>
      </dgm:t>
    </dgm:pt>
    <dgm:pt modelId="{3402194E-C9CE-40C7-B4FD-CF9E0AE156F7}" type="pres">
      <dgm:prSet presAssocID="{82AF8059-6117-4CD0-B130-1AD568F5E973}" presName="Name0" presStyleCnt="0">
        <dgm:presLayoutVars>
          <dgm:dir/>
          <dgm:animLvl val="lvl"/>
          <dgm:resizeHandles val="exact"/>
        </dgm:presLayoutVars>
      </dgm:prSet>
      <dgm:spPr/>
    </dgm:pt>
    <dgm:pt modelId="{5E1635D2-4C32-4ABE-BDAF-8F044858C2F5}" type="pres">
      <dgm:prSet presAssocID="{E21B29E9-5D49-4068-97F0-42CC870B0993}" presName="composite" presStyleCnt="0"/>
      <dgm:spPr/>
    </dgm:pt>
    <dgm:pt modelId="{CCE76133-63D3-4BCB-A13B-E343C5322A9A}" type="pres">
      <dgm:prSet presAssocID="{E21B29E9-5D49-4068-97F0-42CC870B0993}" presName="parTx" presStyleLbl="alignNode1" presStyleIdx="0" presStyleCnt="4" custLinFactNeighborX="369">
        <dgm:presLayoutVars>
          <dgm:chMax val="0"/>
          <dgm:chPref val="0"/>
        </dgm:presLayoutVars>
      </dgm:prSet>
      <dgm:spPr/>
    </dgm:pt>
    <dgm:pt modelId="{11B2D558-D33E-43AC-AC60-1A26D573D48B}" type="pres">
      <dgm:prSet presAssocID="{E21B29E9-5D49-4068-97F0-42CC870B0993}" presName="desTx" presStyleLbl="alignAccFollowNode1" presStyleIdx="0" presStyleCnt="4">
        <dgm:presLayoutVars/>
      </dgm:prSet>
      <dgm:spPr/>
    </dgm:pt>
    <dgm:pt modelId="{78BFCE44-5888-4046-A58D-4C97481FCC49}" type="pres">
      <dgm:prSet presAssocID="{D9F414AA-FB3F-4C09-88C6-DB9C962448A5}" presName="space" presStyleCnt="0"/>
      <dgm:spPr/>
    </dgm:pt>
    <dgm:pt modelId="{43F9241C-4006-4C1A-9513-B63CC6C4F840}" type="pres">
      <dgm:prSet presAssocID="{471A1258-4C65-455B-BBF8-3C76C0E4E523}" presName="composite" presStyleCnt="0"/>
      <dgm:spPr/>
    </dgm:pt>
    <dgm:pt modelId="{D600628F-91D2-4A33-B8A2-9ADF25124F9C}" type="pres">
      <dgm:prSet presAssocID="{471A1258-4C65-455B-BBF8-3C76C0E4E523}" presName="parTx" presStyleLbl="alignNode1" presStyleIdx="1" presStyleCnt="4">
        <dgm:presLayoutVars>
          <dgm:chMax val="0"/>
          <dgm:chPref val="0"/>
        </dgm:presLayoutVars>
      </dgm:prSet>
      <dgm:spPr/>
    </dgm:pt>
    <dgm:pt modelId="{5FAEE4FC-06E4-4C0E-B90E-8B1199ACC702}" type="pres">
      <dgm:prSet presAssocID="{471A1258-4C65-455B-BBF8-3C76C0E4E523}" presName="desTx" presStyleLbl="alignAccFollowNode1" presStyleIdx="1" presStyleCnt="4">
        <dgm:presLayoutVars/>
      </dgm:prSet>
      <dgm:spPr/>
    </dgm:pt>
    <dgm:pt modelId="{1DA35DA5-39D5-43EF-ADC0-32A57325976D}" type="pres">
      <dgm:prSet presAssocID="{64FE196A-452A-42B9-8D32-CF5E731B898F}" presName="space" presStyleCnt="0"/>
      <dgm:spPr/>
    </dgm:pt>
    <dgm:pt modelId="{8148AC38-CEF2-4178-8F4E-FC9AB6F3DF03}" type="pres">
      <dgm:prSet presAssocID="{F53018C1-02A7-4974-988A-A62148CE154E}" presName="composite" presStyleCnt="0"/>
      <dgm:spPr/>
    </dgm:pt>
    <dgm:pt modelId="{9E0216DC-191D-4EE4-B3FE-3B86006288B6}" type="pres">
      <dgm:prSet presAssocID="{F53018C1-02A7-4974-988A-A62148CE154E}" presName="parTx" presStyleLbl="alignNode1" presStyleIdx="2" presStyleCnt="4">
        <dgm:presLayoutVars>
          <dgm:chMax val="0"/>
          <dgm:chPref val="0"/>
        </dgm:presLayoutVars>
      </dgm:prSet>
      <dgm:spPr/>
    </dgm:pt>
    <dgm:pt modelId="{59CAA6DA-19BB-4C94-81EF-432B057A34D0}" type="pres">
      <dgm:prSet presAssocID="{F53018C1-02A7-4974-988A-A62148CE154E}" presName="desTx" presStyleLbl="alignAccFollowNode1" presStyleIdx="2" presStyleCnt="4">
        <dgm:presLayoutVars/>
      </dgm:prSet>
      <dgm:spPr/>
    </dgm:pt>
    <dgm:pt modelId="{CBF00286-BAE7-495D-94F4-DE0FA7ECDE86}" type="pres">
      <dgm:prSet presAssocID="{A2B07933-2D7B-4C3F-989A-2ADA0BA7387A}" presName="space" presStyleCnt="0"/>
      <dgm:spPr/>
    </dgm:pt>
    <dgm:pt modelId="{91239B04-F6F4-4062-A7DB-F5C6DEDFEBA4}" type="pres">
      <dgm:prSet presAssocID="{4B467473-E304-49D5-8C5A-E955FE38696C}" presName="composite" presStyleCnt="0"/>
      <dgm:spPr/>
    </dgm:pt>
    <dgm:pt modelId="{FDA1B448-D85B-4721-826F-DAD68BC7E584}" type="pres">
      <dgm:prSet presAssocID="{4B467473-E304-49D5-8C5A-E955FE38696C}" presName="parTx" presStyleLbl="alignNode1" presStyleIdx="3" presStyleCnt="4">
        <dgm:presLayoutVars>
          <dgm:chMax val="0"/>
          <dgm:chPref val="0"/>
        </dgm:presLayoutVars>
      </dgm:prSet>
      <dgm:spPr/>
    </dgm:pt>
    <dgm:pt modelId="{50235274-E008-447E-B22C-99FB5CEA5963}" type="pres">
      <dgm:prSet presAssocID="{4B467473-E304-49D5-8C5A-E955FE38696C}" presName="desTx" presStyleLbl="alignAccFollowNode1" presStyleIdx="3" presStyleCnt="4">
        <dgm:presLayoutVars/>
      </dgm:prSet>
      <dgm:spPr/>
    </dgm:pt>
  </dgm:ptLst>
  <dgm:cxnLst>
    <dgm:cxn modelId="{9C4E8B02-54C2-4755-A81F-F57218686E89}" srcId="{E21B29E9-5D49-4068-97F0-42CC870B0993}" destId="{BB344E3A-900B-49AC-A2FE-76D9859ED611}" srcOrd="0" destOrd="0" parTransId="{DE045DCF-5DD2-4575-A28A-9397A519BB6F}" sibTransId="{3395CA61-0C81-4EC5-8ABC-DC522E4603BE}"/>
    <dgm:cxn modelId="{DF77C609-7B2F-455E-93D2-71ABC7571402}" type="presOf" srcId="{4B467473-E304-49D5-8C5A-E955FE38696C}" destId="{FDA1B448-D85B-4721-826F-DAD68BC7E584}" srcOrd="0" destOrd="0" presId="urn:microsoft.com/office/officeart/2016/7/layout/HorizontalActionList"/>
    <dgm:cxn modelId="{D4A8AD1B-C5DB-4BC3-8B98-686A5ABDD36E}" type="presOf" srcId="{C967C9C4-2B72-4129-B5BC-5F55F640296A}" destId="{5FAEE4FC-06E4-4C0E-B90E-8B1199ACC702}" srcOrd="0" destOrd="0" presId="urn:microsoft.com/office/officeart/2016/7/layout/HorizontalActionList"/>
    <dgm:cxn modelId="{FD5BD61D-0A29-4DB3-87B2-0BBB4164C11B}" srcId="{F53018C1-02A7-4974-988A-A62148CE154E}" destId="{64D90418-AFE0-4FA5-AF67-5A61E4EC6D2E}" srcOrd="0" destOrd="0" parTransId="{CCBB1E91-E172-476B-B273-708C6FD6DBF1}" sibTransId="{B3918630-3C2A-4581-A1C3-9F7CE4EE1B14}"/>
    <dgm:cxn modelId="{2167D63A-B3A1-4CBD-8048-2A48FD46180F}" type="presOf" srcId="{67B2408B-21D9-4456-BFF1-8268A4DFC9AF}" destId="{50235274-E008-447E-B22C-99FB5CEA5963}" srcOrd="0" destOrd="0" presId="urn:microsoft.com/office/officeart/2016/7/layout/HorizontalActionList"/>
    <dgm:cxn modelId="{F136F466-FD9C-4D6C-BCC8-2B5A85D23BE8}" type="presOf" srcId="{BB344E3A-900B-49AC-A2FE-76D9859ED611}" destId="{11B2D558-D33E-43AC-AC60-1A26D573D48B}" srcOrd="0" destOrd="0" presId="urn:microsoft.com/office/officeart/2016/7/layout/HorizontalActionList"/>
    <dgm:cxn modelId="{9DF5A768-785D-4D04-A8AF-183BAC03A46B}" srcId="{82AF8059-6117-4CD0-B130-1AD568F5E973}" destId="{4B467473-E304-49D5-8C5A-E955FE38696C}" srcOrd="3" destOrd="0" parTransId="{455C998C-C2CA-40C3-9D5F-A56802F4AE8D}" sibTransId="{367C0466-72BD-449C-B63F-F30AB799A30A}"/>
    <dgm:cxn modelId="{36649B51-33EE-4B4F-A925-773689D0608A}" type="presOf" srcId="{F53018C1-02A7-4974-988A-A62148CE154E}" destId="{9E0216DC-191D-4EE4-B3FE-3B86006288B6}" srcOrd="0" destOrd="0" presId="urn:microsoft.com/office/officeart/2016/7/layout/HorizontalActionList"/>
    <dgm:cxn modelId="{9D22AF76-3770-4D50-8EA2-6A66F7589F97}" type="presOf" srcId="{82AF8059-6117-4CD0-B130-1AD568F5E973}" destId="{3402194E-C9CE-40C7-B4FD-CF9E0AE156F7}" srcOrd="0" destOrd="0" presId="urn:microsoft.com/office/officeart/2016/7/layout/HorizontalActionList"/>
    <dgm:cxn modelId="{7E2AAD96-00C4-4221-9F98-33C1332E8302}" type="presOf" srcId="{471A1258-4C65-455B-BBF8-3C76C0E4E523}" destId="{D600628F-91D2-4A33-B8A2-9ADF25124F9C}" srcOrd="0" destOrd="0" presId="urn:microsoft.com/office/officeart/2016/7/layout/HorizontalActionList"/>
    <dgm:cxn modelId="{501377AA-355F-417D-9BA5-D94E79995BB2}" srcId="{82AF8059-6117-4CD0-B130-1AD568F5E973}" destId="{E21B29E9-5D49-4068-97F0-42CC870B0993}" srcOrd="0" destOrd="0" parTransId="{E475E6D2-146C-4A71-9E1C-25CC48546B02}" sibTransId="{D9F414AA-FB3F-4C09-88C6-DB9C962448A5}"/>
    <dgm:cxn modelId="{715A49BF-0C24-4740-A0C8-AEEC876CD1DB}" type="presOf" srcId="{E21B29E9-5D49-4068-97F0-42CC870B0993}" destId="{CCE76133-63D3-4BCB-A13B-E343C5322A9A}" srcOrd="0" destOrd="0" presId="urn:microsoft.com/office/officeart/2016/7/layout/HorizontalActionList"/>
    <dgm:cxn modelId="{0E1EB1C2-DB7B-4EEF-AECE-E05EA63C80F4}" srcId="{4B467473-E304-49D5-8C5A-E955FE38696C}" destId="{67B2408B-21D9-4456-BFF1-8268A4DFC9AF}" srcOrd="0" destOrd="0" parTransId="{0EA0881F-E6FB-4DCC-AB12-33A748F73ECA}" sibTransId="{86D02777-ED4B-41DA-B15F-F947B811B510}"/>
    <dgm:cxn modelId="{952ED0D6-D504-4688-A7A7-A1A2E123B472}" srcId="{82AF8059-6117-4CD0-B130-1AD568F5E973}" destId="{F53018C1-02A7-4974-988A-A62148CE154E}" srcOrd="2" destOrd="0" parTransId="{3A8F5A96-E331-4FE6-8AC5-FD4CA870D6E0}" sibTransId="{A2B07933-2D7B-4C3F-989A-2ADA0BA7387A}"/>
    <dgm:cxn modelId="{C70FA4D7-C42B-4E3E-BC61-3F0B08231623}" srcId="{471A1258-4C65-455B-BBF8-3C76C0E4E523}" destId="{C967C9C4-2B72-4129-B5BC-5F55F640296A}" srcOrd="0" destOrd="0" parTransId="{783AB2C2-BCFE-432F-A59E-500BEFB12C9E}" sibTransId="{58CFAF6E-73DC-41FC-A52D-AB0C6D093177}"/>
    <dgm:cxn modelId="{1F9A82E2-004A-4D7B-A92C-DF58BC0A805D}" srcId="{82AF8059-6117-4CD0-B130-1AD568F5E973}" destId="{471A1258-4C65-455B-BBF8-3C76C0E4E523}" srcOrd="1" destOrd="0" parTransId="{76396EFA-A6CA-4790-9FE5-B008BDFF4EA7}" sibTransId="{64FE196A-452A-42B9-8D32-CF5E731B898F}"/>
    <dgm:cxn modelId="{049CD5EE-8F24-40AC-813F-B57A18B29AFC}" type="presOf" srcId="{64D90418-AFE0-4FA5-AF67-5A61E4EC6D2E}" destId="{59CAA6DA-19BB-4C94-81EF-432B057A34D0}" srcOrd="0" destOrd="0" presId="urn:microsoft.com/office/officeart/2016/7/layout/HorizontalActionList"/>
    <dgm:cxn modelId="{9564A545-89BC-4479-AE7D-13DD2DC97370}" type="presParOf" srcId="{3402194E-C9CE-40C7-B4FD-CF9E0AE156F7}" destId="{5E1635D2-4C32-4ABE-BDAF-8F044858C2F5}" srcOrd="0" destOrd="0" presId="urn:microsoft.com/office/officeart/2016/7/layout/HorizontalActionList"/>
    <dgm:cxn modelId="{522EEAE0-CFCA-4EC1-8326-8A627BDB3BC7}" type="presParOf" srcId="{5E1635D2-4C32-4ABE-BDAF-8F044858C2F5}" destId="{CCE76133-63D3-4BCB-A13B-E343C5322A9A}" srcOrd="0" destOrd="0" presId="urn:microsoft.com/office/officeart/2016/7/layout/HorizontalActionList"/>
    <dgm:cxn modelId="{7E2B7EE4-3875-46BB-B04C-83C66699410C}" type="presParOf" srcId="{5E1635D2-4C32-4ABE-BDAF-8F044858C2F5}" destId="{11B2D558-D33E-43AC-AC60-1A26D573D48B}" srcOrd="1" destOrd="0" presId="urn:microsoft.com/office/officeart/2016/7/layout/HorizontalActionList"/>
    <dgm:cxn modelId="{584CDA8C-C098-41E6-AE2B-E2FD661D03BD}" type="presParOf" srcId="{3402194E-C9CE-40C7-B4FD-CF9E0AE156F7}" destId="{78BFCE44-5888-4046-A58D-4C97481FCC49}" srcOrd="1" destOrd="0" presId="urn:microsoft.com/office/officeart/2016/7/layout/HorizontalActionList"/>
    <dgm:cxn modelId="{D542C92C-2CE2-46D6-9304-9C8C6636FF17}" type="presParOf" srcId="{3402194E-C9CE-40C7-B4FD-CF9E0AE156F7}" destId="{43F9241C-4006-4C1A-9513-B63CC6C4F840}" srcOrd="2" destOrd="0" presId="urn:microsoft.com/office/officeart/2016/7/layout/HorizontalActionList"/>
    <dgm:cxn modelId="{E634BB1D-AE28-42F1-BD5F-D43D6A7FB440}" type="presParOf" srcId="{43F9241C-4006-4C1A-9513-B63CC6C4F840}" destId="{D600628F-91D2-4A33-B8A2-9ADF25124F9C}" srcOrd="0" destOrd="0" presId="urn:microsoft.com/office/officeart/2016/7/layout/HorizontalActionList"/>
    <dgm:cxn modelId="{3BD97452-525C-4C32-87B0-A2DBD6A373FF}" type="presParOf" srcId="{43F9241C-4006-4C1A-9513-B63CC6C4F840}" destId="{5FAEE4FC-06E4-4C0E-B90E-8B1199ACC702}" srcOrd="1" destOrd="0" presId="urn:microsoft.com/office/officeart/2016/7/layout/HorizontalActionList"/>
    <dgm:cxn modelId="{FF2E2304-3B95-4BB4-94AB-4E3A25147C08}" type="presParOf" srcId="{3402194E-C9CE-40C7-B4FD-CF9E0AE156F7}" destId="{1DA35DA5-39D5-43EF-ADC0-32A57325976D}" srcOrd="3" destOrd="0" presId="urn:microsoft.com/office/officeart/2016/7/layout/HorizontalActionList"/>
    <dgm:cxn modelId="{98B500B8-23EF-4D81-962F-665243A57553}" type="presParOf" srcId="{3402194E-C9CE-40C7-B4FD-CF9E0AE156F7}" destId="{8148AC38-CEF2-4178-8F4E-FC9AB6F3DF03}" srcOrd="4" destOrd="0" presId="urn:microsoft.com/office/officeart/2016/7/layout/HorizontalActionList"/>
    <dgm:cxn modelId="{EF9F2AB5-7C64-4808-B8D0-FE872E068DD1}" type="presParOf" srcId="{8148AC38-CEF2-4178-8F4E-FC9AB6F3DF03}" destId="{9E0216DC-191D-4EE4-B3FE-3B86006288B6}" srcOrd="0" destOrd="0" presId="urn:microsoft.com/office/officeart/2016/7/layout/HorizontalActionList"/>
    <dgm:cxn modelId="{459B0F39-BD38-456D-8AEF-0454BDF31B3F}" type="presParOf" srcId="{8148AC38-CEF2-4178-8F4E-FC9AB6F3DF03}" destId="{59CAA6DA-19BB-4C94-81EF-432B057A34D0}" srcOrd="1" destOrd="0" presId="urn:microsoft.com/office/officeart/2016/7/layout/HorizontalActionList"/>
    <dgm:cxn modelId="{67895F55-30B4-49F9-B90B-337AD70448AD}" type="presParOf" srcId="{3402194E-C9CE-40C7-B4FD-CF9E0AE156F7}" destId="{CBF00286-BAE7-495D-94F4-DE0FA7ECDE86}" srcOrd="5" destOrd="0" presId="urn:microsoft.com/office/officeart/2016/7/layout/HorizontalActionList"/>
    <dgm:cxn modelId="{FD4271A1-0DF5-4C88-9BBA-9997882C1D6E}" type="presParOf" srcId="{3402194E-C9CE-40C7-B4FD-CF9E0AE156F7}" destId="{91239B04-F6F4-4062-A7DB-F5C6DEDFEBA4}" srcOrd="6" destOrd="0" presId="urn:microsoft.com/office/officeart/2016/7/layout/HorizontalActionList"/>
    <dgm:cxn modelId="{3350ED47-4B4C-4815-8053-DD29AB7F2C2D}" type="presParOf" srcId="{91239B04-F6F4-4062-A7DB-F5C6DEDFEBA4}" destId="{FDA1B448-D85B-4721-826F-DAD68BC7E584}" srcOrd="0" destOrd="0" presId="urn:microsoft.com/office/officeart/2016/7/layout/HorizontalActionList"/>
    <dgm:cxn modelId="{2C8AD13F-2B8F-4514-BA1E-2041B52EC598}" type="presParOf" srcId="{91239B04-F6F4-4062-A7DB-F5C6DEDFEBA4}" destId="{50235274-E008-447E-B22C-99FB5CEA5963}"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1DA01F3-897E-4C1C-BB4F-0A2CD4070A9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3F5C624F-E128-4B66-AA31-3F8D2D52B131}">
      <dgm:prSet/>
      <dgm:spPr/>
      <dgm:t>
        <a:bodyPr/>
        <a:lstStyle/>
        <a:p>
          <a:pPr>
            <a:defRPr b="1"/>
          </a:pPr>
          <a:r>
            <a:rPr lang="en-GB" b="1">
              <a:latin typeface="Aptos" panose="020B0004020202020204" pitchFamily="34" charset="0"/>
            </a:rPr>
            <a:t>Introduction (50-75 words)</a:t>
          </a:r>
          <a:r>
            <a:rPr lang="en-GB">
              <a:latin typeface="Aptos" panose="020B0004020202020204" pitchFamily="34" charset="0"/>
            </a:rPr>
            <a:t>:</a:t>
          </a:r>
          <a:endParaRPr lang="en-US">
            <a:latin typeface="Aptos" panose="020B0004020202020204" pitchFamily="34" charset="0"/>
          </a:endParaRPr>
        </a:p>
      </dgm:t>
    </dgm:pt>
    <dgm:pt modelId="{F5691482-A53C-4A5C-B24E-456850943794}" type="parTrans" cxnId="{C586EC88-657D-4E32-8278-5C41521E9D1E}">
      <dgm:prSet/>
      <dgm:spPr/>
      <dgm:t>
        <a:bodyPr/>
        <a:lstStyle/>
        <a:p>
          <a:pPr algn="ctr">
            <a:lnSpc>
              <a:spcPct val="150000"/>
            </a:lnSpc>
          </a:pPr>
          <a:endParaRPr lang="en-US">
            <a:latin typeface="Aptos" panose="020B0004020202020204" pitchFamily="34" charset="0"/>
          </a:endParaRPr>
        </a:p>
      </dgm:t>
    </dgm:pt>
    <dgm:pt modelId="{A3A90B28-D3CC-4405-A0F5-E81FF03A330C}" type="sibTrans" cxnId="{C586EC88-657D-4E32-8278-5C41521E9D1E}">
      <dgm:prSet/>
      <dgm:spPr/>
      <dgm:t>
        <a:bodyPr/>
        <a:lstStyle/>
        <a:p>
          <a:endParaRPr lang="en-US">
            <a:latin typeface="Aptos" panose="020B0004020202020204" pitchFamily="34" charset="0"/>
          </a:endParaRPr>
        </a:p>
      </dgm:t>
    </dgm:pt>
    <dgm:pt modelId="{771A6E3B-6C1A-4962-BB80-6FC69865C2A7}">
      <dgm:prSet/>
      <dgm:spPr/>
      <dgm:t>
        <a:bodyPr/>
        <a:lstStyle/>
        <a:p>
          <a:r>
            <a:rPr lang="en-GB">
              <a:latin typeface="Aptos" panose="020B0004020202020204" pitchFamily="34" charset="0"/>
            </a:rPr>
            <a:t>Briefly introduce the project or initiative being analysed.</a:t>
          </a:r>
          <a:endParaRPr lang="en-US">
            <a:latin typeface="Aptos" panose="020B0004020202020204" pitchFamily="34" charset="0"/>
          </a:endParaRPr>
        </a:p>
      </dgm:t>
    </dgm:pt>
    <dgm:pt modelId="{68251B2C-A62A-4073-9ABE-A51A1B0B741E}" type="parTrans" cxnId="{6EBD37B3-766C-4D5A-BC16-020E2F4DE42B}">
      <dgm:prSet/>
      <dgm:spPr/>
      <dgm:t>
        <a:bodyPr/>
        <a:lstStyle/>
        <a:p>
          <a:pPr algn="ctr">
            <a:lnSpc>
              <a:spcPct val="150000"/>
            </a:lnSpc>
          </a:pPr>
          <a:endParaRPr lang="en-US">
            <a:latin typeface="Aptos" panose="020B0004020202020204" pitchFamily="34" charset="0"/>
          </a:endParaRPr>
        </a:p>
      </dgm:t>
    </dgm:pt>
    <dgm:pt modelId="{025EE41D-85EF-413C-81E2-DBDEF2234857}" type="sibTrans" cxnId="{6EBD37B3-766C-4D5A-BC16-020E2F4DE42B}">
      <dgm:prSet/>
      <dgm:spPr/>
      <dgm:t>
        <a:bodyPr/>
        <a:lstStyle/>
        <a:p>
          <a:endParaRPr lang="en-US">
            <a:latin typeface="Aptos" panose="020B0004020202020204" pitchFamily="34" charset="0"/>
          </a:endParaRPr>
        </a:p>
      </dgm:t>
    </dgm:pt>
    <dgm:pt modelId="{B0F4141F-397A-4B0D-90CE-B03F5246CC45}">
      <dgm:prSet/>
      <dgm:spPr/>
      <dgm:t>
        <a:bodyPr/>
        <a:lstStyle/>
        <a:p>
          <a:r>
            <a:rPr lang="en-GB">
              <a:latin typeface="Aptos" panose="020B0004020202020204" pitchFamily="34" charset="0"/>
            </a:rPr>
            <a:t>Provide context: What was the problem or challenge the innovation sought to address?</a:t>
          </a:r>
          <a:endParaRPr lang="en-US">
            <a:latin typeface="Aptos" panose="020B0004020202020204" pitchFamily="34" charset="0"/>
          </a:endParaRPr>
        </a:p>
      </dgm:t>
    </dgm:pt>
    <dgm:pt modelId="{4A0B2B33-1C39-4AD3-A675-8233729E6A75}" type="parTrans" cxnId="{077AA0A6-A925-4977-939A-F7A9CDB47354}">
      <dgm:prSet/>
      <dgm:spPr/>
      <dgm:t>
        <a:bodyPr/>
        <a:lstStyle/>
        <a:p>
          <a:pPr algn="ctr">
            <a:lnSpc>
              <a:spcPct val="150000"/>
            </a:lnSpc>
          </a:pPr>
          <a:endParaRPr lang="en-US">
            <a:latin typeface="Aptos" panose="020B0004020202020204" pitchFamily="34" charset="0"/>
          </a:endParaRPr>
        </a:p>
      </dgm:t>
    </dgm:pt>
    <dgm:pt modelId="{E0118BB1-B0D7-47C7-8E00-5F26987BD828}" type="sibTrans" cxnId="{077AA0A6-A925-4977-939A-F7A9CDB47354}">
      <dgm:prSet/>
      <dgm:spPr/>
      <dgm:t>
        <a:bodyPr/>
        <a:lstStyle/>
        <a:p>
          <a:endParaRPr lang="en-US">
            <a:latin typeface="Aptos" panose="020B0004020202020204" pitchFamily="34" charset="0"/>
          </a:endParaRPr>
        </a:p>
      </dgm:t>
    </dgm:pt>
    <dgm:pt modelId="{165E13E7-2A25-46D6-99A8-4062870E0A80}">
      <dgm:prSet/>
      <dgm:spPr/>
      <dgm:t>
        <a:bodyPr/>
        <a:lstStyle/>
        <a:p>
          <a:r>
            <a:rPr lang="en-GB">
              <a:latin typeface="Aptos" panose="020B0004020202020204" pitchFamily="34" charset="0"/>
            </a:rPr>
            <a:t>Mention key stakeholders (e.g., patients, healthcare providers, system administrators).</a:t>
          </a:r>
          <a:endParaRPr lang="en-US">
            <a:latin typeface="Aptos" panose="020B0004020202020204" pitchFamily="34" charset="0"/>
          </a:endParaRPr>
        </a:p>
      </dgm:t>
    </dgm:pt>
    <dgm:pt modelId="{B36AAB74-E611-4169-A631-1FF5FAE105DC}" type="parTrans" cxnId="{1D5AC1C2-49F7-4C7B-8AE8-9FF015DEF623}">
      <dgm:prSet/>
      <dgm:spPr/>
      <dgm:t>
        <a:bodyPr/>
        <a:lstStyle/>
        <a:p>
          <a:pPr algn="ctr">
            <a:lnSpc>
              <a:spcPct val="150000"/>
            </a:lnSpc>
          </a:pPr>
          <a:endParaRPr lang="en-US">
            <a:latin typeface="Aptos" panose="020B0004020202020204" pitchFamily="34" charset="0"/>
          </a:endParaRPr>
        </a:p>
      </dgm:t>
    </dgm:pt>
    <dgm:pt modelId="{FA5EC908-3042-477E-811F-AD95E7CFDE9F}" type="sibTrans" cxnId="{1D5AC1C2-49F7-4C7B-8AE8-9FF015DEF623}">
      <dgm:prSet/>
      <dgm:spPr/>
      <dgm:t>
        <a:bodyPr/>
        <a:lstStyle/>
        <a:p>
          <a:endParaRPr lang="en-US">
            <a:latin typeface="Aptos" panose="020B0004020202020204" pitchFamily="34" charset="0"/>
          </a:endParaRPr>
        </a:p>
      </dgm:t>
    </dgm:pt>
    <dgm:pt modelId="{2DFB236D-925B-4515-A487-591C51F1EDBB}">
      <dgm:prSet/>
      <dgm:spPr/>
      <dgm:t>
        <a:bodyPr/>
        <a:lstStyle/>
        <a:p>
          <a:pPr>
            <a:defRPr b="1"/>
          </a:pPr>
          <a:r>
            <a:rPr lang="en-GB" b="1">
              <a:latin typeface="Aptos" panose="020B0004020202020204" pitchFamily="34" charset="0"/>
            </a:rPr>
            <a:t>Main Body (200-250 words)</a:t>
          </a:r>
          <a:r>
            <a:rPr lang="en-GB">
              <a:latin typeface="Aptos" panose="020B0004020202020204" pitchFamily="34" charset="0"/>
            </a:rPr>
            <a:t>:</a:t>
          </a:r>
          <a:endParaRPr lang="en-US">
            <a:latin typeface="Aptos" panose="020B0004020202020204" pitchFamily="34" charset="0"/>
          </a:endParaRPr>
        </a:p>
      </dgm:t>
    </dgm:pt>
    <dgm:pt modelId="{1C126407-820C-4397-B06D-DE4B57CFD2DB}" type="parTrans" cxnId="{09459821-107A-4E0A-B679-44E624EC1B3B}">
      <dgm:prSet/>
      <dgm:spPr/>
      <dgm:t>
        <a:bodyPr/>
        <a:lstStyle/>
        <a:p>
          <a:pPr algn="ctr">
            <a:lnSpc>
              <a:spcPct val="150000"/>
            </a:lnSpc>
          </a:pPr>
          <a:endParaRPr lang="en-US">
            <a:latin typeface="Aptos" panose="020B0004020202020204" pitchFamily="34" charset="0"/>
          </a:endParaRPr>
        </a:p>
      </dgm:t>
    </dgm:pt>
    <dgm:pt modelId="{C6949D4E-F792-4BA0-9D58-6E56749AB9B3}" type="sibTrans" cxnId="{09459821-107A-4E0A-B679-44E624EC1B3B}">
      <dgm:prSet/>
      <dgm:spPr/>
      <dgm:t>
        <a:bodyPr/>
        <a:lstStyle/>
        <a:p>
          <a:endParaRPr lang="en-US">
            <a:latin typeface="Aptos" panose="020B0004020202020204" pitchFamily="34" charset="0"/>
          </a:endParaRPr>
        </a:p>
      </dgm:t>
    </dgm:pt>
    <dgm:pt modelId="{51686488-E5DE-47D2-872F-F7E658034BFD}">
      <dgm:prSet/>
      <dgm:spPr/>
      <dgm:t>
        <a:bodyPr/>
        <a:lstStyle/>
        <a:p>
          <a:r>
            <a:rPr lang="en-GB" b="1">
              <a:latin typeface="Aptos" panose="020B0004020202020204" pitchFamily="34" charset="0"/>
            </a:rPr>
            <a:t>Creativity and Innovation</a:t>
          </a:r>
          <a:r>
            <a:rPr lang="en-GB">
              <a:latin typeface="Aptos" panose="020B0004020202020204" pitchFamily="34" charset="0"/>
            </a:rPr>
            <a:t>: Describe how creativity led to the innovation.</a:t>
          </a:r>
          <a:endParaRPr lang="en-US">
            <a:latin typeface="Aptos" panose="020B0004020202020204" pitchFamily="34" charset="0"/>
          </a:endParaRPr>
        </a:p>
      </dgm:t>
    </dgm:pt>
    <dgm:pt modelId="{263E20E6-ED44-4481-B4D3-9BCF7CB1141C}" type="parTrans" cxnId="{3C02A97F-F0CD-4ED3-9AA6-D48933DAA82E}">
      <dgm:prSet/>
      <dgm:spPr/>
      <dgm:t>
        <a:bodyPr/>
        <a:lstStyle/>
        <a:p>
          <a:pPr algn="ctr">
            <a:lnSpc>
              <a:spcPct val="150000"/>
            </a:lnSpc>
          </a:pPr>
          <a:endParaRPr lang="en-US">
            <a:latin typeface="Aptos" panose="020B0004020202020204" pitchFamily="34" charset="0"/>
          </a:endParaRPr>
        </a:p>
      </dgm:t>
    </dgm:pt>
    <dgm:pt modelId="{898DDACD-375D-4FF3-ABFD-C58FC0207900}" type="sibTrans" cxnId="{3C02A97F-F0CD-4ED3-9AA6-D48933DAA82E}">
      <dgm:prSet/>
      <dgm:spPr/>
      <dgm:t>
        <a:bodyPr/>
        <a:lstStyle/>
        <a:p>
          <a:endParaRPr lang="en-US">
            <a:latin typeface="Aptos" panose="020B0004020202020204" pitchFamily="34" charset="0"/>
          </a:endParaRPr>
        </a:p>
      </dgm:t>
    </dgm:pt>
    <dgm:pt modelId="{81D2741D-8394-4980-B53D-FB66D09ECA7B}">
      <dgm:prSet/>
      <dgm:spPr/>
      <dgm:t>
        <a:bodyPr/>
        <a:lstStyle/>
        <a:p>
          <a:r>
            <a:rPr lang="en-GB">
              <a:latin typeface="Aptos" panose="020B0004020202020204" pitchFamily="34" charset="0"/>
            </a:rPr>
            <a:t>What were the creative approaches used (e.g., new technologies, reimagined service delivery, collaborative partnerships)?</a:t>
          </a:r>
          <a:endParaRPr lang="en-US">
            <a:latin typeface="Aptos" panose="020B0004020202020204" pitchFamily="34" charset="0"/>
          </a:endParaRPr>
        </a:p>
      </dgm:t>
    </dgm:pt>
    <dgm:pt modelId="{C57C1F40-0D11-4322-9149-D0035B39DA61}" type="parTrans" cxnId="{621DAA2C-EBBA-4E64-B049-F303741427DB}">
      <dgm:prSet/>
      <dgm:spPr/>
      <dgm:t>
        <a:bodyPr/>
        <a:lstStyle/>
        <a:p>
          <a:pPr algn="ctr">
            <a:lnSpc>
              <a:spcPct val="150000"/>
            </a:lnSpc>
          </a:pPr>
          <a:endParaRPr lang="en-US">
            <a:latin typeface="Aptos" panose="020B0004020202020204" pitchFamily="34" charset="0"/>
          </a:endParaRPr>
        </a:p>
      </dgm:t>
    </dgm:pt>
    <dgm:pt modelId="{01809041-819A-4997-AAF7-9ABAF7175397}" type="sibTrans" cxnId="{621DAA2C-EBBA-4E64-B049-F303741427DB}">
      <dgm:prSet/>
      <dgm:spPr/>
      <dgm:t>
        <a:bodyPr/>
        <a:lstStyle/>
        <a:p>
          <a:endParaRPr lang="en-US">
            <a:latin typeface="Aptos" panose="020B0004020202020204" pitchFamily="34" charset="0"/>
          </a:endParaRPr>
        </a:p>
      </dgm:t>
    </dgm:pt>
    <dgm:pt modelId="{E6F330D4-9A45-4374-9E44-C5FE36E30F05}">
      <dgm:prSet/>
      <dgm:spPr/>
      <dgm:t>
        <a:bodyPr/>
        <a:lstStyle/>
        <a:p>
          <a:r>
            <a:rPr lang="en-GB">
              <a:latin typeface="Aptos" panose="020B0004020202020204" pitchFamily="34" charset="0"/>
            </a:rPr>
            <a:t>How did this creativity transform the existing service or practice?</a:t>
          </a:r>
          <a:endParaRPr lang="en-US">
            <a:latin typeface="Aptos" panose="020B0004020202020204" pitchFamily="34" charset="0"/>
          </a:endParaRPr>
        </a:p>
      </dgm:t>
    </dgm:pt>
    <dgm:pt modelId="{98AF5374-622F-4D7B-8532-BF93D3C99703}" type="parTrans" cxnId="{BFBD5015-1F47-4A6D-BEA2-F3C6478D9423}">
      <dgm:prSet/>
      <dgm:spPr/>
      <dgm:t>
        <a:bodyPr/>
        <a:lstStyle/>
        <a:p>
          <a:pPr algn="ctr">
            <a:lnSpc>
              <a:spcPct val="150000"/>
            </a:lnSpc>
          </a:pPr>
          <a:endParaRPr lang="en-US">
            <a:latin typeface="Aptos" panose="020B0004020202020204" pitchFamily="34" charset="0"/>
          </a:endParaRPr>
        </a:p>
      </dgm:t>
    </dgm:pt>
    <dgm:pt modelId="{DD01CEEE-50EA-43B3-B160-0836E854B3B4}" type="sibTrans" cxnId="{BFBD5015-1F47-4A6D-BEA2-F3C6478D9423}">
      <dgm:prSet/>
      <dgm:spPr/>
      <dgm:t>
        <a:bodyPr/>
        <a:lstStyle/>
        <a:p>
          <a:endParaRPr lang="en-US">
            <a:latin typeface="Aptos" panose="020B0004020202020204" pitchFamily="34" charset="0"/>
          </a:endParaRPr>
        </a:p>
      </dgm:t>
    </dgm:pt>
    <dgm:pt modelId="{83AD740F-2847-4290-92BF-FA630FCCFFC8}">
      <dgm:prSet/>
      <dgm:spPr/>
      <dgm:t>
        <a:bodyPr/>
        <a:lstStyle/>
        <a:p>
          <a:r>
            <a:rPr lang="en-GB" b="1">
              <a:latin typeface="Aptos" panose="020B0004020202020204" pitchFamily="34" charset="0"/>
            </a:rPr>
            <a:t>Key focus</a:t>
          </a:r>
          <a:r>
            <a:rPr lang="en-GB">
              <a:latin typeface="Aptos" panose="020B0004020202020204" pitchFamily="34" charset="0"/>
            </a:rPr>
            <a:t>: Highlight the role of creative thinking in overcoming barriers or introducing new solutions.</a:t>
          </a:r>
          <a:endParaRPr lang="en-US">
            <a:latin typeface="Aptos" panose="020B0004020202020204" pitchFamily="34" charset="0"/>
          </a:endParaRPr>
        </a:p>
      </dgm:t>
    </dgm:pt>
    <dgm:pt modelId="{340B46B7-159E-4BE9-BEE9-A93980A6C40B}" type="parTrans" cxnId="{EB08BAB5-2FEB-4E29-BF0F-06FBE04E3C33}">
      <dgm:prSet/>
      <dgm:spPr/>
      <dgm:t>
        <a:bodyPr/>
        <a:lstStyle/>
        <a:p>
          <a:pPr algn="ctr">
            <a:lnSpc>
              <a:spcPct val="150000"/>
            </a:lnSpc>
          </a:pPr>
          <a:endParaRPr lang="en-US">
            <a:latin typeface="Aptos" panose="020B0004020202020204" pitchFamily="34" charset="0"/>
          </a:endParaRPr>
        </a:p>
      </dgm:t>
    </dgm:pt>
    <dgm:pt modelId="{F79ED7E9-6D2E-46A2-991A-7446FE1FA157}" type="sibTrans" cxnId="{EB08BAB5-2FEB-4E29-BF0F-06FBE04E3C33}">
      <dgm:prSet/>
      <dgm:spPr/>
      <dgm:t>
        <a:bodyPr/>
        <a:lstStyle/>
        <a:p>
          <a:endParaRPr lang="en-US">
            <a:latin typeface="Aptos" panose="020B0004020202020204" pitchFamily="34" charset="0"/>
          </a:endParaRPr>
        </a:p>
      </dgm:t>
    </dgm:pt>
    <dgm:pt modelId="{C0D91069-552F-4D5F-9AF7-90D837FA6961}">
      <dgm:prSet/>
      <dgm:spPr/>
      <dgm:t>
        <a:bodyPr/>
        <a:lstStyle/>
        <a:p>
          <a:pPr>
            <a:defRPr b="1"/>
          </a:pPr>
          <a:r>
            <a:rPr lang="en-GB" b="1">
              <a:latin typeface="Aptos" panose="020B0004020202020204" pitchFamily="34" charset="0"/>
            </a:rPr>
            <a:t>Impact (75-100 words)</a:t>
          </a:r>
          <a:r>
            <a:rPr lang="en-GB">
              <a:latin typeface="Aptos" panose="020B0004020202020204" pitchFamily="34" charset="0"/>
            </a:rPr>
            <a:t>:</a:t>
          </a:r>
          <a:endParaRPr lang="en-US">
            <a:latin typeface="Aptos" panose="020B0004020202020204" pitchFamily="34" charset="0"/>
          </a:endParaRPr>
        </a:p>
      </dgm:t>
    </dgm:pt>
    <dgm:pt modelId="{5C71806D-9239-440E-AB62-6955A3013C18}" type="parTrans" cxnId="{341AEA97-8609-4146-AA6F-BFB828C04944}">
      <dgm:prSet/>
      <dgm:spPr/>
      <dgm:t>
        <a:bodyPr/>
        <a:lstStyle/>
        <a:p>
          <a:pPr algn="ctr">
            <a:lnSpc>
              <a:spcPct val="150000"/>
            </a:lnSpc>
          </a:pPr>
          <a:endParaRPr lang="en-US">
            <a:latin typeface="Aptos" panose="020B0004020202020204" pitchFamily="34" charset="0"/>
          </a:endParaRPr>
        </a:p>
      </dgm:t>
    </dgm:pt>
    <dgm:pt modelId="{3867E9A8-EA5A-4535-8A48-C30934942415}" type="sibTrans" cxnId="{341AEA97-8609-4146-AA6F-BFB828C04944}">
      <dgm:prSet/>
      <dgm:spPr/>
      <dgm:t>
        <a:bodyPr/>
        <a:lstStyle/>
        <a:p>
          <a:endParaRPr lang="en-US">
            <a:latin typeface="Aptos" panose="020B0004020202020204" pitchFamily="34" charset="0"/>
          </a:endParaRPr>
        </a:p>
      </dgm:t>
    </dgm:pt>
    <dgm:pt modelId="{C5D2ECA6-668F-4B35-97A0-13D3A474D17B}">
      <dgm:prSet/>
      <dgm:spPr/>
      <dgm:t>
        <a:bodyPr/>
        <a:lstStyle/>
        <a:p>
          <a:r>
            <a:rPr lang="en-GB" b="1">
              <a:latin typeface="Aptos" panose="020B0004020202020204" pitchFamily="34" charset="0"/>
            </a:rPr>
            <a:t>Value Creation</a:t>
          </a:r>
          <a:r>
            <a:rPr lang="en-GB">
              <a:latin typeface="Aptos" panose="020B0004020202020204" pitchFamily="34" charset="0"/>
            </a:rPr>
            <a:t>: Explain the tangible and intangible benefits for patients, service users, or the healthcare system.</a:t>
          </a:r>
          <a:endParaRPr lang="en-US">
            <a:latin typeface="Aptos" panose="020B0004020202020204" pitchFamily="34" charset="0"/>
          </a:endParaRPr>
        </a:p>
      </dgm:t>
    </dgm:pt>
    <dgm:pt modelId="{11343BB1-DB2E-48B4-8CAA-F4B6D3930395}" type="parTrans" cxnId="{498946D9-3F3E-4E6C-921A-6A8513EB9CE7}">
      <dgm:prSet/>
      <dgm:spPr/>
      <dgm:t>
        <a:bodyPr/>
        <a:lstStyle/>
        <a:p>
          <a:pPr algn="ctr">
            <a:lnSpc>
              <a:spcPct val="150000"/>
            </a:lnSpc>
          </a:pPr>
          <a:endParaRPr lang="en-US">
            <a:latin typeface="Aptos" panose="020B0004020202020204" pitchFamily="34" charset="0"/>
          </a:endParaRPr>
        </a:p>
      </dgm:t>
    </dgm:pt>
    <dgm:pt modelId="{49764EB0-BBDB-4FCC-BD9B-B1387F8A765D}" type="sibTrans" cxnId="{498946D9-3F3E-4E6C-921A-6A8513EB9CE7}">
      <dgm:prSet/>
      <dgm:spPr/>
      <dgm:t>
        <a:bodyPr/>
        <a:lstStyle/>
        <a:p>
          <a:endParaRPr lang="en-US">
            <a:latin typeface="Aptos" panose="020B0004020202020204" pitchFamily="34" charset="0"/>
          </a:endParaRPr>
        </a:p>
      </dgm:t>
    </dgm:pt>
    <dgm:pt modelId="{7AA8BB03-0590-42C5-8C9E-4F2512294902}">
      <dgm:prSet/>
      <dgm:spPr/>
      <dgm:t>
        <a:bodyPr/>
        <a:lstStyle/>
        <a:p>
          <a:r>
            <a:rPr lang="en-GB">
              <a:latin typeface="Aptos" panose="020B0004020202020204" pitchFamily="34" charset="0"/>
            </a:rPr>
            <a:t>How did the innovation improve patient care, outcomes, or experience?</a:t>
          </a:r>
          <a:endParaRPr lang="en-US">
            <a:latin typeface="Aptos" panose="020B0004020202020204" pitchFamily="34" charset="0"/>
          </a:endParaRPr>
        </a:p>
      </dgm:t>
    </dgm:pt>
    <dgm:pt modelId="{06B0CCAF-6117-4344-9DBE-376A60C378F4}" type="parTrans" cxnId="{6927102B-2831-454D-A9DF-D8CE9F07FB90}">
      <dgm:prSet/>
      <dgm:spPr/>
      <dgm:t>
        <a:bodyPr/>
        <a:lstStyle/>
        <a:p>
          <a:pPr algn="ctr">
            <a:lnSpc>
              <a:spcPct val="150000"/>
            </a:lnSpc>
          </a:pPr>
          <a:endParaRPr lang="en-US">
            <a:latin typeface="Aptos" panose="020B0004020202020204" pitchFamily="34" charset="0"/>
          </a:endParaRPr>
        </a:p>
      </dgm:t>
    </dgm:pt>
    <dgm:pt modelId="{40F5572E-8911-4386-BDE9-C07AE56AB81A}" type="sibTrans" cxnId="{6927102B-2831-454D-A9DF-D8CE9F07FB90}">
      <dgm:prSet/>
      <dgm:spPr/>
      <dgm:t>
        <a:bodyPr/>
        <a:lstStyle/>
        <a:p>
          <a:endParaRPr lang="en-US">
            <a:latin typeface="Aptos" panose="020B0004020202020204" pitchFamily="34" charset="0"/>
          </a:endParaRPr>
        </a:p>
      </dgm:t>
    </dgm:pt>
    <dgm:pt modelId="{EAC3B7CA-AD18-4DC9-87C2-5F1003578AF5}">
      <dgm:prSet/>
      <dgm:spPr/>
      <dgm:t>
        <a:bodyPr/>
        <a:lstStyle/>
        <a:p>
          <a:r>
            <a:rPr lang="en-GB">
              <a:latin typeface="Aptos" panose="020B0004020202020204" pitchFamily="34" charset="0"/>
            </a:rPr>
            <a:t>Consider cost savings, increased accessibility, patient satisfaction, or improved health outcomes.</a:t>
          </a:r>
          <a:endParaRPr lang="en-US">
            <a:latin typeface="Aptos" panose="020B0004020202020204" pitchFamily="34" charset="0"/>
          </a:endParaRPr>
        </a:p>
      </dgm:t>
    </dgm:pt>
    <dgm:pt modelId="{3F641592-7D72-41FC-A89F-E9A990697B44}" type="parTrans" cxnId="{C3AE6B55-6B20-4D94-8E82-AA22ABDA5A6B}">
      <dgm:prSet/>
      <dgm:spPr/>
      <dgm:t>
        <a:bodyPr/>
        <a:lstStyle/>
        <a:p>
          <a:pPr algn="ctr">
            <a:lnSpc>
              <a:spcPct val="150000"/>
            </a:lnSpc>
          </a:pPr>
          <a:endParaRPr lang="en-US">
            <a:latin typeface="Aptos" panose="020B0004020202020204" pitchFamily="34" charset="0"/>
          </a:endParaRPr>
        </a:p>
      </dgm:t>
    </dgm:pt>
    <dgm:pt modelId="{18C21510-AEA8-4A00-AA32-9FC0862982AE}" type="sibTrans" cxnId="{C3AE6B55-6B20-4D94-8E82-AA22ABDA5A6B}">
      <dgm:prSet/>
      <dgm:spPr/>
      <dgm:t>
        <a:bodyPr/>
        <a:lstStyle/>
        <a:p>
          <a:endParaRPr lang="en-US">
            <a:latin typeface="Aptos" panose="020B0004020202020204" pitchFamily="34" charset="0"/>
          </a:endParaRPr>
        </a:p>
      </dgm:t>
    </dgm:pt>
    <dgm:pt modelId="{E549B05C-57A6-49D8-BD89-BA147D4240C2}" type="pres">
      <dgm:prSet presAssocID="{51DA01F3-897E-4C1C-BB4F-0A2CD4070A99}" presName="Name0" presStyleCnt="0">
        <dgm:presLayoutVars>
          <dgm:dir/>
          <dgm:animLvl val="lvl"/>
          <dgm:resizeHandles val="exact"/>
        </dgm:presLayoutVars>
      </dgm:prSet>
      <dgm:spPr/>
    </dgm:pt>
    <dgm:pt modelId="{AC707ED8-BF6D-4967-AE73-4A7B4760008C}" type="pres">
      <dgm:prSet presAssocID="{3F5C624F-E128-4B66-AA31-3F8D2D52B131}" presName="composite" presStyleCnt="0"/>
      <dgm:spPr/>
    </dgm:pt>
    <dgm:pt modelId="{16C9A790-4F79-47AE-8CD6-3D2A1AA622AE}" type="pres">
      <dgm:prSet presAssocID="{3F5C624F-E128-4B66-AA31-3F8D2D52B131}" presName="parTx" presStyleLbl="alignNode1" presStyleIdx="0" presStyleCnt="3">
        <dgm:presLayoutVars>
          <dgm:chMax val="0"/>
          <dgm:chPref val="0"/>
          <dgm:bulletEnabled val="1"/>
        </dgm:presLayoutVars>
      </dgm:prSet>
      <dgm:spPr/>
    </dgm:pt>
    <dgm:pt modelId="{AAC50129-0CE2-413E-AAB9-7CA23F179013}" type="pres">
      <dgm:prSet presAssocID="{3F5C624F-E128-4B66-AA31-3F8D2D52B131}" presName="desTx" presStyleLbl="alignAccFollowNode1" presStyleIdx="0" presStyleCnt="3">
        <dgm:presLayoutVars>
          <dgm:bulletEnabled val="1"/>
        </dgm:presLayoutVars>
      </dgm:prSet>
      <dgm:spPr/>
    </dgm:pt>
    <dgm:pt modelId="{4CF6A23F-FDD7-4487-B720-C953876A90C8}" type="pres">
      <dgm:prSet presAssocID="{A3A90B28-D3CC-4405-A0F5-E81FF03A330C}" presName="space" presStyleCnt="0"/>
      <dgm:spPr/>
    </dgm:pt>
    <dgm:pt modelId="{DA6ED773-20F7-4432-B024-4CCC18C214B5}" type="pres">
      <dgm:prSet presAssocID="{2DFB236D-925B-4515-A487-591C51F1EDBB}" presName="composite" presStyleCnt="0"/>
      <dgm:spPr/>
    </dgm:pt>
    <dgm:pt modelId="{0347B74B-CD21-4B13-A0D7-15BECAF51D19}" type="pres">
      <dgm:prSet presAssocID="{2DFB236D-925B-4515-A487-591C51F1EDBB}" presName="parTx" presStyleLbl="alignNode1" presStyleIdx="1" presStyleCnt="3">
        <dgm:presLayoutVars>
          <dgm:chMax val="0"/>
          <dgm:chPref val="0"/>
          <dgm:bulletEnabled val="1"/>
        </dgm:presLayoutVars>
      </dgm:prSet>
      <dgm:spPr/>
    </dgm:pt>
    <dgm:pt modelId="{C345D68E-BAE8-4111-93FC-E9AD1146BB0D}" type="pres">
      <dgm:prSet presAssocID="{2DFB236D-925B-4515-A487-591C51F1EDBB}" presName="desTx" presStyleLbl="alignAccFollowNode1" presStyleIdx="1" presStyleCnt="3">
        <dgm:presLayoutVars>
          <dgm:bulletEnabled val="1"/>
        </dgm:presLayoutVars>
      </dgm:prSet>
      <dgm:spPr/>
    </dgm:pt>
    <dgm:pt modelId="{DCEB3938-6F46-47EB-BAD7-40E78C3130F3}" type="pres">
      <dgm:prSet presAssocID="{C6949D4E-F792-4BA0-9D58-6E56749AB9B3}" presName="space" presStyleCnt="0"/>
      <dgm:spPr/>
    </dgm:pt>
    <dgm:pt modelId="{6BFF5C41-F7D3-44B4-986A-DBAB81DF6695}" type="pres">
      <dgm:prSet presAssocID="{C0D91069-552F-4D5F-9AF7-90D837FA6961}" presName="composite" presStyleCnt="0"/>
      <dgm:spPr/>
    </dgm:pt>
    <dgm:pt modelId="{EE7F026C-B39A-4BFB-BEBD-E92786AA3259}" type="pres">
      <dgm:prSet presAssocID="{C0D91069-552F-4D5F-9AF7-90D837FA6961}" presName="parTx" presStyleLbl="alignNode1" presStyleIdx="2" presStyleCnt="3">
        <dgm:presLayoutVars>
          <dgm:chMax val="0"/>
          <dgm:chPref val="0"/>
          <dgm:bulletEnabled val="1"/>
        </dgm:presLayoutVars>
      </dgm:prSet>
      <dgm:spPr/>
    </dgm:pt>
    <dgm:pt modelId="{EBE3BE95-FD56-4213-995A-E9ADA44D965A}" type="pres">
      <dgm:prSet presAssocID="{C0D91069-552F-4D5F-9AF7-90D837FA6961}" presName="desTx" presStyleLbl="alignAccFollowNode1" presStyleIdx="2" presStyleCnt="3">
        <dgm:presLayoutVars>
          <dgm:bulletEnabled val="1"/>
        </dgm:presLayoutVars>
      </dgm:prSet>
      <dgm:spPr/>
    </dgm:pt>
  </dgm:ptLst>
  <dgm:cxnLst>
    <dgm:cxn modelId="{F1174200-E9C7-4AD7-BC23-370C39DEE95F}" type="presOf" srcId="{B0F4141F-397A-4B0D-90CE-B03F5246CC45}" destId="{AAC50129-0CE2-413E-AAB9-7CA23F179013}" srcOrd="0" destOrd="1" presId="urn:microsoft.com/office/officeart/2005/8/layout/hList1"/>
    <dgm:cxn modelId="{BFBD5015-1F47-4A6D-BEA2-F3C6478D9423}" srcId="{51686488-E5DE-47D2-872F-F7E658034BFD}" destId="{E6F330D4-9A45-4374-9E44-C5FE36E30F05}" srcOrd="1" destOrd="0" parTransId="{98AF5374-622F-4D7B-8532-BF93D3C99703}" sibTransId="{DD01CEEE-50EA-43B3-B160-0836E854B3B4}"/>
    <dgm:cxn modelId="{E60AF218-82B7-4FE8-AB26-B4EBEE0104BA}" type="presOf" srcId="{51686488-E5DE-47D2-872F-F7E658034BFD}" destId="{C345D68E-BAE8-4111-93FC-E9AD1146BB0D}" srcOrd="0" destOrd="0" presId="urn:microsoft.com/office/officeart/2005/8/layout/hList1"/>
    <dgm:cxn modelId="{09459821-107A-4E0A-B679-44E624EC1B3B}" srcId="{51DA01F3-897E-4C1C-BB4F-0A2CD4070A99}" destId="{2DFB236D-925B-4515-A487-591C51F1EDBB}" srcOrd="1" destOrd="0" parTransId="{1C126407-820C-4397-B06D-DE4B57CFD2DB}" sibTransId="{C6949D4E-F792-4BA0-9D58-6E56749AB9B3}"/>
    <dgm:cxn modelId="{6927102B-2831-454D-A9DF-D8CE9F07FB90}" srcId="{C5D2ECA6-668F-4B35-97A0-13D3A474D17B}" destId="{7AA8BB03-0590-42C5-8C9E-4F2512294902}" srcOrd="0" destOrd="0" parTransId="{06B0CCAF-6117-4344-9DBE-376A60C378F4}" sibTransId="{40F5572E-8911-4386-BDE9-C07AE56AB81A}"/>
    <dgm:cxn modelId="{621DAA2C-EBBA-4E64-B049-F303741427DB}" srcId="{51686488-E5DE-47D2-872F-F7E658034BFD}" destId="{81D2741D-8394-4980-B53D-FB66D09ECA7B}" srcOrd="0" destOrd="0" parTransId="{C57C1F40-0D11-4322-9149-D0035B39DA61}" sibTransId="{01809041-819A-4997-AAF7-9ABAF7175397}"/>
    <dgm:cxn modelId="{6876962E-87E5-483E-9836-066F38CFAD04}" type="presOf" srcId="{2DFB236D-925B-4515-A487-591C51F1EDBB}" destId="{0347B74B-CD21-4B13-A0D7-15BECAF51D19}" srcOrd="0" destOrd="0" presId="urn:microsoft.com/office/officeart/2005/8/layout/hList1"/>
    <dgm:cxn modelId="{2BA99B66-8CE0-4424-9FD0-86651BD2C0CD}" type="presOf" srcId="{83AD740F-2847-4290-92BF-FA630FCCFFC8}" destId="{C345D68E-BAE8-4111-93FC-E9AD1146BB0D}" srcOrd="0" destOrd="3" presId="urn:microsoft.com/office/officeart/2005/8/layout/hList1"/>
    <dgm:cxn modelId="{1204AC66-B772-4BA9-B8B3-DB2F6229D2E5}" type="presOf" srcId="{3F5C624F-E128-4B66-AA31-3F8D2D52B131}" destId="{16C9A790-4F79-47AE-8CD6-3D2A1AA622AE}" srcOrd="0" destOrd="0" presId="urn:microsoft.com/office/officeart/2005/8/layout/hList1"/>
    <dgm:cxn modelId="{5FD9096A-D913-405F-A068-26191B6733AE}" type="presOf" srcId="{771A6E3B-6C1A-4962-BB80-6FC69865C2A7}" destId="{AAC50129-0CE2-413E-AAB9-7CA23F179013}" srcOrd="0" destOrd="0" presId="urn:microsoft.com/office/officeart/2005/8/layout/hList1"/>
    <dgm:cxn modelId="{2622CB6C-4C75-45F1-BDF5-8708D23139E4}" type="presOf" srcId="{81D2741D-8394-4980-B53D-FB66D09ECA7B}" destId="{C345D68E-BAE8-4111-93FC-E9AD1146BB0D}" srcOrd="0" destOrd="1" presId="urn:microsoft.com/office/officeart/2005/8/layout/hList1"/>
    <dgm:cxn modelId="{6BB79650-24C3-4A62-840F-A907633CACDE}" type="presOf" srcId="{7AA8BB03-0590-42C5-8C9E-4F2512294902}" destId="{EBE3BE95-FD56-4213-995A-E9ADA44D965A}" srcOrd="0" destOrd="1" presId="urn:microsoft.com/office/officeart/2005/8/layout/hList1"/>
    <dgm:cxn modelId="{DC5F4E54-116A-44E7-BB36-74AE87400D85}" type="presOf" srcId="{C5D2ECA6-668F-4B35-97A0-13D3A474D17B}" destId="{EBE3BE95-FD56-4213-995A-E9ADA44D965A}" srcOrd="0" destOrd="0" presId="urn:microsoft.com/office/officeart/2005/8/layout/hList1"/>
    <dgm:cxn modelId="{C3AE6B55-6B20-4D94-8E82-AA22ABDA5A6B}" srcId="{C5D2ECA6-668F-4B35-97A0-13D3A474D17B}" destId="{EAC3B7CA-AD18-4DC9-87C2-5F1003578AF5}" srcOrd="1" destOrd="0" parTransId="{3F641592-7D72-41FC-A89F-E9A990697B44}" sibTransId="{18C21510-AEA8-4A00-AA32-9FC0862982AE}"/>
    <dgm:cxn modelId="{3C02A97F-F0CD-4ED3-9AA6-D48933DAA82E}" srcId="{2DFB236D-925B-4515-A487-591C51F1EDBB}" destId="{51686488-E5DE-47D2-872F-F7E658034BFD}" srcOrd="0" destOrd="0" parTransId="{263E20E6-ED44-4481-B4D3-9BCF7CB1141C}" sibTransId="{898DDACD-375D-4FF3-ABFD-C58FC0207900}"/>
    <dgm:cxn modelId="{DD96D387-F52F-4B9C-B79A-7065D5B98ECD}" type="presOf" srcId="{165E13E7-2A25-46D6-99A8-4062870E0A80}" destId="{AAC50129-0CE2-413E-AAB9-7CA23F179013}" srcOrd="0" destOrd="2" presId="urn:microsoft.com/office/officeart/2005/8/layout/hList1"/>
    <dgm:cxn modelId="{C586EC88-657D-4E32-8278-5C41521E9D1E}" srcId="{51DA01F3-897E-4C1C-BB4F-0A2CD4070A99}" destId="{3F5C624F-E128-4B66-AA31-3F8D2D52B131}" srcOrd="0" destOrd="0" parTransId="{F5691482-A53C-4A5C-B24E-456850943794}" sibTransId="{A3A90B28-D3CC-4405-A0F5-E81FF03A330C}"/>
    <dgm:cxn modelId="{341AEA97-8609-4146-AA6F-BFB828C04944}" srcId="{51DA01F3-897E-4C1C-BB4F-0A2CD4070A99}" destId="{C0D91069-552F-4D5F-9AF7-90D837FA6961}" srcOrd="2" destOrd="0" parTransId="{5C71806D-9239-440E-AB62-6955A3013C18}" sibTransId="{3867E9A8-EA5A-4535-8A48-C30934942415}"/>
    <dgm:cxn modelId="{077AA0A6-A925-4977-939A-F7A9CDB47354}" srcId="{3F5C624F-E128-4B66-AA31-3F8D2D52B131}" destId="{B0F4141F-397A-4B0D-90CE-B03F5246CC45}" srcOrd="1" destOrd="0" parTransId="{4A0B2B33-1C39-4AD3-A675-8233729E6A75}" sibTransId="{E0118BB1-B0D7-47C7-8E00-5F26987BD828}"/>
    <dgm:cxn modelId="{6EBD37B3-766C-4D5A-BC16-020E2F4DE42B}" srcId="{3F5C624F-E128-4B66-AA31-3F8D2D52B131}" destId="{771A6E3B-6C1A-4962-BB80-6FC69865C2A7}" srcOrd="0" destOrd="0" parTransId="{68251B2C-A62A-4073-9ABE-A51A1B0B741E}" sibTransId="{025EE41D-85EF-413C-81E2-DBDEF2234857}"/>
    <dgm:cxn modelId="{EB08BAB5-2FEB-4E29-BF0F-06FBE04E3C33}" srcId="{51686488-E5DE-47D2-872F-F7E658034BFD}" destId="{83AD740F-2847-4290-92BF-FA630FCCFFC8}" srcOrd="2" destOrd="0" parTransId="{340B46B7-159E-4BE9-BEE9-A93980A6C40B}" sibTransId="{F79ED7E9-6D2E-46A2-991A-7446FE1FA157}"/>
    <dgm:cxn modelId="{1D5AC1C2-49F7-4C7B-8AE8-9FF015DEF623}" srcId="{3F5C624F-E128-4B66-AA31-3F8D2D52B131}" destId="{165E13E7-2A25-46D6-99A8-4062870E0A80}" srcOrd="2" destOrd="0" parTransId="{B36AAB74-E611-4169-A631-1FF5FAE105DC}" sibTransId="{FA5EC908-3042-477E-811F-AD95E7CFDE9F}"/>
    <dgm:cxn modelId="{06A361D5-4DBD-4FE1-9062-344F6B56C858}" type="presOf" srcId="{51DA01F3-897E-4C1C-BB4F-0A2CD4070A99}" destId="{E549B05C-57A6-49D8-BD89-BA147D4240C2}" srcOrd="0" destOrd="0" presId="urn:microsoft.com/office/officeart/2005/8/layout/hList1"/>
    <dgm:cxn modelId="{F4B462D8-550D-40F3-B1BF-00A2EA16EEBB}" type="presOf" srcId="{EAC3B7CA-AD18-4DC9-87C2-5F1003578AF5}" destId="{EBE3BE95-FD56-4213-995A-E9ADA44D965A}" srcOrd="0" destOrd="2" presId="urn:microsoft.com/office/officeart/2005/8/layout/hList1"/>
    <dgm:cxn modelId="{498946D9-3F3E-4E6C-921A-6A8513EB9CE7}" srcId="{C0D91069-552F-4D5F-9AF7-90D837FA6961}" destId="{C5D2ECA6-668F-4B35-97A0-13D3A474D17B}" srcOrd="0" destOrd="0" parTransId="{11343BB1-DB2E-48B4-8CAA-F4B6D3930395}" sibTransId="{49764EB0-BBDB-4FCC-BD9B-B1387F8A765D}"/>
    <dgm:cxn modelId="{1BDDD3DE-5389-4380-9684-97F67C8ECA6E}" type="presOf" srcId="{C0D91069-552F-4D5F-9AF7-90D837FA6961}" destId="{EE7F026C-B39A-4BFB-BEBD-E92786AA3259}" srcOrd="0" destOrd="0" presId="urn:microsoft.com/office/officeart/2005/8/layout/hList1"/>
    <dgm:cxn modelId="{3FA31EE8-3FCA-4C71-B11C-C13F2A9FC60C}" type="presOf" srcId="{E6F330D4-9A45-4374-9E44-C5FE36E30F05}" destId="{C345D68E-BAE8-4111-93FC-E9AD1146BB0D}" srcOrd="0" destOrd="2" presId="urn:microsoft.com/office/officeart/2005/8/layout/hList1"/>
    <dgm:cxn modelId="{042F4B08-1F17-4F41-B1DF-0BCADD36A8AF}" type="presParOf" srcId="{E549B05C-57A6-49D8-BD89-BA147D4240C2}" destId="{AC707ED8-BF6D-4967-AE73-4A7B4760008C}" srcOrd="0" destOrd="0" presId="urn:microsoft.com/office/officeart/2005/8/layout/hList1"/>
    <dgm:cxn modelId="{DDE7C8C2-08F5-41D1-8D6F-AA2ED5EC9876}" type="presParOf" srcId="{AC707ED8-BF6D-4967-AE73-4A7B4760008C}" destId="{16C9A790-4F79-47AE-8CD6-3D2A1AA622AE}" srcOrd="0" destOrd="0" presId="urn:microsoft.com/office/officeart/2005/8/layout/hList1"/>
    <dgm:cxn modelId="{D3073BD4-EEAB-46F7-927A-107A0E887740}" type="presParOf" srcId="{AC707ED8-BF6D-4967-AE73-4A7B4760008C}" destId="{AAC50129-0CE2-413E-AAB9-7CA23F179013}" srcOrd="1" destOrd="0" presId="urn:microsoft.com/office/officeart/2005/8/layout/hList1"/>
    <dgm:cxn modelId="{7DD25D39-DA4E-42F9-A452-DDC28412A21A}" type="presParOf" srcId="{E549B05C-57A6-49D8-BD89-BA147D4240C2}" destId="{4CF6A23F-FDD7-4487-B720-C953876A90C8}" srcOrd="1" destOrd="0" presId="urn:microsoft.com/office/officeart/2005/8/layout/hList1"/>
    <dgm:cxn modelId="{7F99B1E3-2E44-4745-935A-80805B47A576}" type="presParOf" srcId="{E549B05C-57A6-49D8-BD89-BA147D4240C2}" destId="{DA6ED773-20F7-4432-B024-4CCC18C214B5}" srcOrd="2" destOrd="0" presId="urn:microsoft.com/office/officeart/2005/8/layout/hList1"/>
    <dgm:cxn modelId="{EBFAB697-6B34-4AE1-96E8-BC50195C6DB1}" type="presParOf" srcId="{DA6ED773-20F7-4432-B024-4CCC18C214B5}" destId="{0347B74B-CD21-4B13-A0D7-15BECAF51D19}" srcOrd="0" destOrd="0" presId="urn:microsoft.com/office/officeart/2005/8/layout/hList1"/>
    <dgm:cxn modelId="{BD450683-10CD-471D-A4C7-DE78331FF8D6}" type="presParOf" srcId="{DA6ED773-20F7-4432-B024-4CCC18C214B5}" destId="{C345D68E-BAE8-4111-93FC-E9AD1146BB0D}" srcOrd="1" destOrd="0" presId="urn:microsoft.com/office/officeart/2005/8/layout/hList1"/>
    <dgm:cxn modelId="{98755413-258D-49E1-86A5-3D7FBF7BB989}" type="presParOf" srcId="{E549B05C-57A6-49D8-BD89-BA147D4240C2}" destId="{DCEB3938-6F46-47EB-BAD7-40E78C3130F3}" srcOrd="3" destOrd="0" presId="urn:microsoft.com/office/officeart/2005/8/layout/hList1"/>
    <dgm:cxn modelId="{AE83BC42-926E-4E43-AD42-5E31E4682C9F}" type="presParOf" srcId="{E549B05C-57A6-49D8-BD89-BA147D4240C2}" destId="{6BFF5C41-F7D3-44B4-986A-DBAB81DF6695}" srcOrd="4" destOrd="0" presId="urn:microsoft.com/office/officeart/2005/8/layout/hList1"/>
    <dgm:cxn modelId="{16368604-0E4B-4C9A-B2F6-216EB461327A}" type="presParOf" srcId="{6BFF5C41-F7D3-44B4-986A-DBAB81DF6695}" destId="{EE7F026C-B39A-4BFB-BEBD-E92786AA3259}" srcOrd="0" destOrd="0" presId="urn:microsoft.com/office/officeart/2005/8/layout/hList1"/>
    <dgm:cxn modelId="{DA2278EB-2FC7-4A4B-AEEE-307D5B387611}" type="presParOf" srcId="{6BFF5C41-F7D3-44B4-986A-DBAB81DF6695}" destId="{EBE3BE95-FD56-4213-995A-E9ADA44D965A}"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4F68B-6146-4CC1-A9F1-01D8E872138F}">
      <dsp:nvSpPr>
        <dsp:cNvPr id="0" name=""/>
        <dsp:cNvSpPr/>
      </dsp:nvSpPr>
      <dsp:spPr>
        <a:xfrm>
          <a:off x="3839" y="0"/>
          <a:ext cx="5148388" cy="3737146"/>
        </a:xfrm>
        <a:prstGeom prst="roundRect">
          <a:avLst>
            <a:gd name="adj" fmla="val 10000"/>
          </a:avLst>
        </a:prstGeom>
        <a:solidFill>
          <a:srgbClr val="004F9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GB" sz="2400" kern="1200" dirty="0">
              <a:latin typeface="Aptos" panose="020B0004020202020204" pitchFamily="34" charset="0"/>
            </a:rPr>
            <a:t>To explore the role of creativity in driving innovation within the UK health and social care sectors, and to analyse how these innovations create value for service users and providers. </a:t>
          </a:r>
        </a:p>
      </dsp:txBody>
      <dsp:txXfrm>
        <a:off x="113296" y="109457"/>
        <a:ext cx="4929474" cy="3518232"/>
      </dsp:txXfrm>
    </dsp:sp>
    <dsp:sp modelId="{A9F8889B-CA27-4E64-B925-8344DE475B27}">
      <dsp:nvSpPr>
        <dsp:cNvPr id="0" name=""/>
        <dsp:cNvSpPr/>
      </dsp:nvSpPr>
      <dsp:spPr>
        <a:xfrm>
          <a:off x="6017157" y="0"/>
          <a:ext cx="5148388" cy="3737146"/>
        </a:xfrm>
        <a:prstGeom prst="roundRect">
          <a:avLst>
            <a:gd name="adj" fmla="val 10000"/>
          </a:avLst>
        </a:prstGeom>
        <a:solidFill>
          <a:srgbClr val="004F9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GB" sz="2400" kern="1200" dirty="0">
              <a:latin typeface="Aptos" panose="020B0004020202020204" pitchFamily="34" charset="0"/>
            </a:rPr>
            <a:t>By the end of the session, students will be able to critically assess an innovative project or initiative and demonstrate their understanding through a case study analysis.</a:t>
          </a:r>
        </a:p>
      </dsp:txBody>
      <dsp:txXfrm>
        <a:off x="6126614" y="109457"/>
        <a:ext cx="4929474" cy="3518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1DDD0-A7C4-4C2F-A97A-04B464382627}">
      <dsp:nvSpPr>
        <dsp:cNvPr id="0" name=""/>
        <dsp:cNvSpPr/>
      </dsp:nvSpPr>
      <dsp:spPr>
        <a:xfrm>
          <a:off x="1246526" y="518919"/>
          <a:ext cx="909738" cy="72"/>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66761A-3A35-4168-98E9-8C301A691A75}">
      <dsp:nvSpPr>
        <dsp:cNvPr id="0" name=""/>
        <dsp:cNvSpPr/>
      </dsp:nvSpPr>
      <dsp:spPr>
        <a:xfrm>
          <a:off x="2210848" y="442537"/>
          <a:ext cx="104619" cy="196503"/>
        </a:xfrm>
        <a:prstGeom prst="chevron">
          <a:avLst>
            <a:gd name="adj" fmla="val 9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0301DB-8D02-4281-8CA9-9E45A2A2144F}">
      <dsp:nvSpPr>
        <dsp:cNvPr id="0" name=""/>
        <dsp:cNvSpPr/>
      </dsp:nvSpPr>
      <dsp:spPr>
        <a:xfrm>
          <a:off x="669765" y="55912"/>
          <a:ext cx="926086" cy="926086"/>
        </a:xfrm>
        <a:prstGeom prst="ellipse">
          <a:avLst/>
        </a:prstGeom>
        <a:solidFill>
          <a:srgbClr val="004F9D"/>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37" tIns="35937" rIns="35937" bIns="35937" numCol="1" spcCol="1270" anchor="ctr" anchorCtr="0">
          <a:noAutofit/>
        </a:bodyPr>
        <a:lstStyle/>
        <a:p>
          <a:pPr marL="0" lvl="0" indent="0" algn="ctr" defTabSz="889000">
            <a:lnSpc>
              <a:spcPct val="100000"/>
            </a:lnSpc>
            <a:spcBef>
              <a:spcPct val="0"/>
            </a:spcBef>
            <a:spcAft>
              <a:spcPct val="35000"/>
            </a:spcAft>
            <a:buNone/>
          </a:pPr>
          <a:r>
            <a:rPr lang="en-GB" sz="2000" b="1" kern="1200" dirty="0">
              <a:latin typeface="Aptos" panose="020B0004020202020204" pitchFamily="34" charset="0"/>
            </a:rPr>
            <a:t>1</a:t>
          </a:r>
        </a:p>
      </dsp:txBody>
      <dsp:txXfrm>
        <a:off x="805387" y="191534"/>
        <a:ext cx="654842" cy="654842"/>
      </dsp:txXfrm>
    </dsp:sp>
    <dsp:sp modelId="{A763DF72-6423-4A61-B2CD-B5E3CA003DD3}">
      <dsp:nvSpPr>
        <dsp:cNvPr id="0" name=""/>
        <dsp:cNvSpPr/>
      </dsp:nvSpPr>
      <dsp:spPr>
        <a:xfrm>
          <a:off x="7007" y="1147598"/>
          <a:ext cx="2251602" cy="3438463"/>
        </a:xfrm>
        <a:prstGeom prst="upArrowCallout">
          <a:avLst>
            <a:gd name="adj1" fmla="val 50000"/>
            <a:gd name="adj2" fmla="val 20000"/>
            <a:gd name="adj3" fmla="val 20000"/>
            <a:gd name="adj4" fmla="val 10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463" tIns="165100" rIns="161463" bIns="165100" numCol="1" spcCol="1270" anchor="t"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Define</a:t>
          </a:r>
          <a:r>
            <a:rPr lang="en-GB" sz="1200" kern="1200" dirty="0">
              <a:latin typeface="Aptos" panose="020B0004020202020204" pitchFamily="34" charset="0"/>
            </a:rPr>
            <a:t> innovation in the context of health and social care and explain its importance in addressing current challenges within the NHS and UK social care systems.</a:t>
          </a:r>
        </a:p>
      </dsp:txBody>
      <dsp:txXfrm>
        <a:off x="7007" y="1597918"/>
        <a:ext cx="2251602" cy="2988143"/>
      </dsp:txXfrm>
    </dsp:sp>
    <dsp:sp modelId="{CCB6FDCD-7C4B-4BEC-9373-FBBA8AB9F3E0}">
      <dsp:nvSpPr>
        <dsp:cNvPr id="0" name=""/>
        <dsp:cNvSpPr/>
      </dsp:nvSpPr>
      <dsp:spPr>
        <a:xfrm>
          <a:off x="2486044" y="518919"/>
          <a:ext cx="2046911" cy="72"/>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F7E332-31A9-4740-9D44-57912E5AF3D3}">
      <dsp:nvSpPr>
        <dsp:cNvPr id="0" name=""/>
        <dsp:cNvSpPr/>
      </dsp:nvSpPr>
      <dsp:spPr>
        <a:xfrm>
          <a:off x="4587540" y="442537"/>
          <a:ext cx="104619" cy="196503"/>
        </a:xfrm>
        <a:prstGeom prst="chevron">
          <a:avLst>
            <a:gd name="adj" fmla="val 9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7B2B4D-2057-4237-9F90-7A6BEA2AE640}">
      <dsp:nvSpPr>
        <dsp:cNvPr id="0" name=""/>
        <dsp:cNvSpPr/>
      </dsp:nvSpPr>
      <dsp:spPr>
        <a:xfrm>
          <a:off x="3046457" y="55912"/>
          <a:ext cx="926086" cy="926086"/>
        </a:xfrm>
        <a:prstGeom prst="ellipse">
          <a:avLst/>
        </a:prstGeom>
        <a:solidFill>
          <a:srgbClr val="004F9D"/>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37" tIns="35937" rIns="35937" bIns="35937" numCol="1" spcCol="1270" anchor="ctr" anchorCtr="0">
          <a:noAutofit/>
        </a:bodyPr>
        <a:lstStyle/>
        <a:p>
          <a:pPr marL="0" lvl="0" indent="0" algn="ctr" defTabSz="889000">
            <a:lnSpc>
              <a:spcPct val="100000"/>
            </a:lnSpc>
            <a:spcBef>
              <a:spcPct val="0"/>
            </a:spcBef>
            <a:spcAft>
              <a:spcPct val="35000"/>
            </a:spcAft>
            <a:buNone/>
          </a:pPr>
          <a:r>
            <a:rPr lang="en-GB" sz="2000" b="1" kern="1200">
              <a:latin typeface="Aptos" panose="020B0004020202020204" pitchFamily="34" charset="0"/>
            </a:rPr>
            <a:t>2</a:t>
          </a:r>
        </a:p>
      </dsp:txBody>
      <dsp:txXfrm>
        <a:off x="3182079" y="191534"/>
        <a:ext cx="654842" cy="654842"/>
      </dsp:txXfrm>
    </dsp:sp>
    <dsp:sp modelId="{9594C720-72BC-4252-8471-88C27543B7EE}">
      <dsp:nvSpPr>
        <dsp:cNvPr id="0" name=""/>
        <dsp:cNvSpPr/>
      </dsp:nvSpPr>
      <dsp:spPr>
        <a:xfrm>
          <a:off x="2383699" y="1147598"/>
          <a:ext cx="2251602" cy="3438463"/>
        </a:xfrm>
        <a:prstGeom prst="upArrowCallout">
          <a:avLst>
            <a:gd name="adj1" fmla="val 50000"/>
            <a:gd name="adj2" fmla="val 20000"/>
            <a:gd name="adj3" fmla="val 20000"/>
            <a:gd name="adj4" fmla="val 10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463" tIns="165100" rIns="161463" bIns="165100" numCol="1" spcCol="1270" anchor="t" anchorCtr="0">
          <a:noAutofit/>
        </a:bodyPr>
        <a:lstStyle/>
        <a:p>
          <a:pPr marL="0" lvl="0" indent="0" algn="ctr" defTabSz="533400">
            <a:lnSpc>
              <a:spcPct val="150000"/>
            </a:lnSpc>
            <a:spcBef>
              <a:spcPct val="0"/>
            </a:spcBef>
            <a:spcAft>
              <a:spcPct val="35000"/>
            </a:spcAft>
            <a:buNone/>
          </a:pPr>
          <a:r>
            <a:rPr lang="en-GB" sz="1200" b="1" kern="1200">
              <a:latin typeface="Aptos" panose="020B0004020202020204" pitchFamily="34" charset="0"/>
            </a:rPr>
            <a:t>Identify</a:t>
          </a:r>
          <a:r>
            <a:rPr lang="en-GB" sz="1200" kern="1200">
              <a:latin typeface="Aptos" panose="020B0004020202020204" pitchFamily="34" charset="0"/>
            </a:rPr>
            <a:t> key examples of innovative projects or initiatives in health and social care, with a focus on how creativity was employed to overcome barriers or improve services.</a:t>
          </a:r>
        </a:p>
      </dsp:txBody>
      <dsp:txXfrm>
        <a:off x="2383699" y="1597918"/>
        <a:ext cx="2251602" cy="2988143"/>
      </dsp:txXfrm>
    </dsp:sp>
    <dsp:sp modelId="{AA813B6F-12A1-4ED6-857D-9269C69D7CDE}">
      <dsp:nvSpPr>
        <dsp:cNvPr id="0" name=""/>
        <dsp:cNvSpPr/>
      </dsp:nvSpPr>
      <dsp:spPr>
        <a:xfrm>
          <a:off x="4862736" y="518919"/>
          <a:ext cx="2046911" cy="72"/>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46590A-7E03-41A8-8F31-27568A6A87B4}">
      <dsp:nvSpPr>
        <dsp:cNvPr id="0" name=""/>
        <dsp:cNvSpPr/>
      </dsp:nvSpPr>
      <dsp:spPr>
        <a:xfrm>
          <a:off x="6964232" y="442537"/>
          <a:ext cx="104619" cy="196503"/>
        </a:xfrm>
        <a:prstGeom prst="chevron">
          <a:avLst>
            <a:gd name="adj" fmla="val 9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D52751-7E32-4C93-B23A-657264BD25D9}">
      <dsp:nvSpPr>
        <dsp:cNvPr id="0" name=""/>
        <dsp:cNvSpPr/>
      </dsp:nvSpPr>
      <dsp:spPr>
        <a:xfrm>
          <a:off x="5423149" y="55912"/>
          <a:ext cx="926086" cy="926086"/>
        </a:xfrm>
        <a:prstGeom prst="ellipse">
          <a:avLst/>
        </a:prstGeom>
        <a:solidFill>
          <a:srgbClr val="004F9D"/>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37" tIns="35937" rIns="35937" bIns="35937" numCol="1" spcCol="1270" anchor="ctr" anchorCtr="0">
          <a:noAutofit/>
        </a:bodyPr>
        <a:lstStyle/>
        <a:p>
          <a:pPr marL="0" lvl="0" indent="0" algn="ctr" defTabSz="889000">
            <a:lnSpc>
              <a:spcPct val="100000"/>
            </a:lnSpc>
            <a:spcBef>
              <a:spcPct val="0"/>
            </a:spcBef>
            <a:spcAft>
              <a:spcPct val="35000"/>
            </a:spcAft>
            <a:buNone/>
          </a:pPr>
          <a:r>
            <a:rPr lang="en-GB" sz="2000" b="1" kern="1200">
              <a:latin typeface="Aptos" panose="020B0004020202020204" pitchFamily="34" charset="0"/>
            </a:rPr>
            <a:t>3</a:t>
          </a:r>
        </a:p>
      </dsp:txBody>
      <dsp:txXfrm>
        <a:off x="5558771" y="191534"/>
        <a:ext cx="654842" cy="654842"/>
      </dsp:txXfrm>
    </dsp:sp>
    <dsp:sp modelId="{DBBF3F8C-FD54-4341-9F6E-F461B1AB9C11}">
      <dsp:nvSpPr>
        <dsp:cNvPr id="0" name=""/>
        <dsp:cNvSpPr/>
      </dsp:nvSpPr>
      <dsp:spPr>
        <a:xfrm>
          <a:off x="4760391" y="1147598"/>
          <a:ext cx="2251602" cy="3438463"/>
        </a:xfrm>
        <a:prstGeom prst="upArrowCallout">
          <a:avLst>
            <a:gd name="adj1" fmla="val 50000"/>
            <a:gd name="adj2" fmla="val 20000"/>
            <a:gd name="adj3" fmla="val 20000"/>
            <a:gd name="adj4" fmla="val 10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463" tIns="165100" rIns="161463" bIns="165100" numCol="1" spcCol="1270" anchor="t" anchorCtr="0">
          <a:noAutofit/>
        </a:bodyPr>
        <a:lstStyle/>
        <a:p>
          <a:pPr marL="0" lvl="0" indent="0" algn="ctr" defTabSz="533400">
            <a:lnSpc>
              <a:spcPct val="150000"/>
            </a:lnSpc>
            <a:spcBef>
              <a:spcPct val="0"/>
            </a:spcBef>
            <a:spcAft>
              <a:spcPct val="35000"/>
            </a:spcAft>
            <a:buNone/>
          </a:pPr>
          <a:r>
            <a:rPr lang="en-GB" sz="1200" b="1" kern="1200">
              <a:latin typeface="Aptos" panose="020B0004020202020204" pitchFamily="34" charset="0"/>
            </a:rPr>
            <a:t>Analyse</a:t>
          </a:r>
          <a:r>
            <a:rPr lang="en-GB" sz="1200" kern="1200">
              <a:latin typeface="Aptos" panose="020B0004020202020204" pitchFamily="34" charset="0"/>
            </a:rPr>
            <a:t> the role of creativity in driving change, particularly in terms of new technologies, care models, and service delivery improvements.</a:t>
          </a:r>
        </a:p>
      </dsp:txBody>
      <dsp:txXfrm>
        <a:off x="4760391" y="1597918"/>
        <a:ext cx="2251602" cy="2988143"/>
      </dsp:txXfrm>
    </dsp:sp>
    <dsp:sp modelId="{C3DE1356-4386-40F3-8D74-C99083C8FF65}">
      <dsp:nvSpPr>
        <dsp:cNvPr id="0" name=""/>
        <dsp:cNvSpPr/>
      </dsp:nvSpPr>
      <dsp:spPr>
        <a:xfrm>
          <a:off x="7239428" y="518919"/>
          <a:ext cx="2046911" cy="72"/>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DC935E-98C6-44B2-930B-2DFB61C890B9}">
      <dsp:nvSpPr>
        <dsp:cNvPr id="0" name=""/>
        <dsp:cNvSpPr/>
      </dsp:nvSpPr>
      <dsp:spPr>
        <a:xfrm>
          <a:off x="9340924" y="442537"/>
          <a:ext cx="104619" cy="196503"/>
        </a:xfrm>
        <a:prstGeom prst="chevron">
          <a:avLst>
            <a:gd name="adj" fmla="val 9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40831D-2054-42A3-9EC4-9BD0F1F9C30A}">
      <dsp:nvSpPr>
        <dsp:cNvPr id="0" name=""/>
        <dsp:cNvSpPr/>
      </dsp:nvSpPr>
      <dsp:spPr>
        <a:xfrm>
          <a:off x="7799841" y="55912"/>
          <a:ext cx="926086" cy="926086"/>
        </a:xfrm>
        <a:prstGeom prst="ellipse">
          <a:avLst/>
        </a:prstGeom>
        <a:solidFill>
          <a:srgbClr val="004F9D"/>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37" tIns="35937" rIns="35937" bIns="35937" numCol="1" spcCol="1270" anchor="ctr" anchorCtr="0">
          <a:noAutofit/>
        </a:bodyPr>
        <a:lstStyle/>
        <a:p>
          <a:pPr marL="0" lvl="0" indent="0" algn="ctr" defTabSz="889000">
            <a:lnSpc>
              <a:spcPct val="100000"/>
            </a:lnSpc>
            <a:spcBef>
              <a:spcPct val="0"/>
            </a:spcBef>
            <a:spcAft>
              <a:spcPct val="35000"/>
            </a:spcAft>
            <a:buNone/>
          </a:pPr>
          <a:r>
            <a:rPr lang="en-GB" sz="2000" b="1" kern="1200">
              <a:latin typeface="Aptos" panose="020B0004020202020204" pitchFamily="34" charset="0"/>
            </a:rPr>
            <a:t>4</a:t>
          </a:r>
        </a:p>
      </dsp:txBody>
      <dsp:txXfrm>
        <a:off x="7935463" y="191534"/>
        <a:ext cx="654842" cy="654842"/>
      </dsp:txXfrm>
    </dsp:sp>
    <dsp:sp modelId="{28CBFCA1-54BA-40D1-8BD0-1F297FFA2D4F}">
      <dsp:nvSpPr>
        <dsp:cNvPr id="0" name=""/>
        <dsp:cNvSpPr/>
      </dsp:nvSpPr>
      <dsp:spPr>
        <a:xfrm>
          <a:off x="7137082" y="1147598"/>
          <a:ext cx="2251602" cy="3438463"/>
        </a:xfrm>
        <a:prstGeom prst="upArrowCallout">
          <a:avLst>
            <a:gd name="adj1" fmla="val 50000"/>
            <a:gd name="adj2" fmla="val 20000"/>
            <a:gd name="adj3" fmla="val 20000"/>
            <a:gd name="adj4" fmla="val 10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463" tIns="165100" rIns="161463" bIns="165100" numCol="1" spcCol="1270" anchor="t" anchorCtr="0">
          <a:noAutofit/>
        </a:bodyPr>
        <a:lstStyle/>
        <a:p>
          <a:pPr marL="0" lvl="0" indent="0" algn="ctr" defTabSz="533400">
            <a:lnSpc>
              <a:spcPct val="150000"/>
            </a:lnSpc>
            <a:spcBef>
              <a:spcPct val="0"/>
            </a:spcBef>
            <a:spcAft>
              <a:spcPct val="35000"/>
            </a:spcAft>
            <a:buNone/>
          </a:pPr>
          <a:r>
            <a:rPr lang="en-GB" sz="1200" b="1" kern="1200">
              <a:latin typeface="Aptos" panose="020B0004020202020204" pitchFamily="34" charset="0"/>
            </a:rPr>
            <a:t>Evaluate</a:t>
          </a:r>
          <a:r>
            <a:rPr lang="en-GB" sz="1200" kern="1200">
              <a:latin typeface="Aptos" panose="020B0004020202020204" pitchFamily="34" charset="0"/>
            </a:rPr>
            <a:t> the impact of specific innovations on patient and service user outcomes, as well as their broader effects on healthcare systems.</a:t>
          </a:r>
        </a:p>
      </dsp:txBody>
      <dsp:txXfrm>
        <a:off x="7137082" y="1597918"/>
        <a:ext cx="2251602" cy="2988143"/>
      </dsp:txXfrm>
    </dsp:sp>
    <dsp:sp modelId="{D679F6C9-9ED6-4E5E-9219-DFB719F9E0BE}">
      <dsp:nvSpPr>
        <dsp:cNvPr id="0" name=""/>
        <dsp:cNvSpPr/>
      </dsp:nvSpPr>
      <dsp:spPr>
        <a:xfrm>
          <a:off x="9616120" y="518919"/>
          <a:ext cx="1023455" cy="72"/>
        </a:xfrm>
        <a:prstGeom prst="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343BAF-08AA-4F03-9DB5-DE9421653D82}">
      <dsp:nvSpPr>
        <dsp:cNvPr id="0" name=""/>
        <dsp:cNvSpPr/>
      </dsp:nvSpPr>
      <dsp:spPr>
        <a:xfrm>
          <a:off x="10176532" y="55912"/>
          <a:ext cx="926086" cy="926086"/>
        </a:xfrm>
        <a:prstGeom prst="ellipse">
          <a:avLst/>
        </a:prstGeom>
        <a:solidFill>
          <a:srgbClr val="004F9D"/>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937" tIns="35937" rIns="35937" bIns="35937" numCol="1" spcCol="1270" anchor="ctr" anchorCtr="0">
          <a:noAutofit/>
        </a:bodyPr>
        <a:lstStyle/>
        <a:p>
          <a:pPr marL="0" lvl="0" indent="0" algn="ctr" defTabSz="889000">
            <a:lnSpc>
              <a:spcPct val="100000"/>
            </a:lnSpc>
            <a:spcBef>
              <a:spcPct val="0"/>
            </a:spcBef>
            <a:spcAft>
              <a:spcPct val="35000"/>
            </a:spcAft>
            <a:buNone/>
          </a:pPr>
          <a:r>
            <a:rPr lang="en-GB" sz="2000" b="1" kern="1200">
              <a:latin typeface="Aptos" panose="020B0004020202020204" pitchFamily="34" charset="0"/>
            </a:rPr>
            <a:t>5</a:t>
          </a:r>
        </a:p>
      </dsp:txBody>
      <dsp:txXfrm>
        <a:off x="10312154" y="191534"/>
        <a:ext cx="654842" cy="654842"/>
      </dsp:txXfrm>
    </dsp:sp>
    <dsp:sp modelId="{9A5B64CB-4076-40F7-A791-0D107933A94E}">
      <dsp:nvSpPr>
        <dsp:cNvPr id="0" name=""/>
        <dsp:cNvSpPr/>
      </dsp:nvSpPr>
      <dsp:spPr>
        <a:xfrm>
          <a:off x="9513774" y="1147598"/>
          <a:ext cx="2251602" cy="3438463"/>
        </a:xfrm>
        <a:prstGeom prst="upArrowCallout">
          <a:avLst>
            <a:gd name="adj1" fmla="val 50000"/>
            <a:gd name="adj2" fmla="val 20000"/>
            <a:gd name="adj3" fmla="val 20000"/>
            <a:gd name="adj4" fmla="val 100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463" tIns="165100" rIns="161463" bIns="165100" numCol="1" spcCol="1270" anchor="t"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Apply</a:t>
          </a:r>
          <a:r>
            <a:rPr lang="en-GB" sz="1200" kern="1200" dirty="0">
              <a:latin typeface="Aptos" panose="020B0004020202020204" pitchFamily="34" charset="0"/>
            </a:rPr>
            <a:t> their knowledge to write a concise case study analysis, focusing on how an innovative initiative within the NHS or UK social care used creativity to drive change and create value for patients or service users.</a:t>
          </a:r>
        </a:p>
      </dsp:txBody>
      <dsp:txXfrm>
        <a:off x="9513774" y="1597918"/>
        <a:ext cx="2251602" cy="2988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06EFF-AA2A-4B9A-BAD0-223778D7C116}">
      <dsp:nvSpPr>
        <dsp:cNvPr id="0" name=""/>
        <dsp:cNvSpPr/>
      </dsp:nvSpPr>
      <dsp:spPr>
        <a:xfrm>
          <a:off x="948924" y="781983"/>
          <a:ext cx="946136" cy="946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D30040-C949-40C2-AA4C-00560A88B40F}">
      <dsp:nvSpPr>
        <dsp:cNvPr id="0" name=""/>
        <dsp:cNvSpPr/>
      </dsp:nvSpPr>
      <dsp:spPr>
        <a:xfrm>
          <a:off x="370729" y="2030027"/>
          <a:ext cx="2102525" cy="764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i="0" kern="1200" baseline="0" dirty="0">
              <a:latin typeface="Aptos" panose="020B0004020202020204" pitchFamily="34" charset="0"/>
            </a:rPr>
            <a:t>Key Elements of Innovation</a:t>
          </a:r>
          <a:r>
            <a:rPr lang="en-US" sz="1400" b="0" i="0" kern="1200" baseline="0" dirty="0">
              <a:latin typeface="Aptos" panose="020B0004020202020204" pitchFamily="34" charset="0"/>
            </a:rPr>
            <a:t>:</a:t>
          </a:r>
          <a:endParaRPr lang="en-US" sz="1400" kern="1200" dirty="0">
            <a:latin typeface="Aptos" panose="020B0004020202020204" pitchFamily="34" charset="0"/>
          </a:endParaRPr>
        </a:p>
      </dsp:txBody>
      <dsp:txXfrm>
        <a:off x="370729" y="2030027"/>
        <a:ext cx="2102525" cy="764626"/>
      </dsp:txXfrm>
    </dsp:sp>
    <dsp:sp modelId="{82553A9C-11EB-4573-A31C-2686EAEFBA4C}">
      <dsp:nvSpPr>
        <dsp:cNvPr id="0" name=""/>
        <dsp:cNvSpPr/>
      </dsp:nvSpPr>
      <dsp:spPr>
        <a:xfrm>
          <a:off x="3772541" y="781983"/>
          <a:ext cx="946136" cy="946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3EF2D5-594E-43AB-AD41-A5737C701FC1}">
      <dsp:nvSpPr>
        <dsp:cNvPr id="0" name=""/>
        <dsp:cNvSpPr/>
      </dsp:nvSpPr>
      <dsp:spPr>
        <a:xfrm>
          <a:off x="2841196" y="2030027"/>
          <a:ext cx="2808826" cy="764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i="0" kern="1200" baseline="0" dirty="0">
              <a:latin typeface="Aptos" panose="020B0004020202020204" pitchFamily="34" charset="0"/>
            </a:rPr>
            <a:t>Creativity</a:t>
          </a:r>
          <a:r>
            <a:rPr lang="en-US" sz="1400" b="0" i="0" kern="1200" baseline="0" dirty="0">
              <a:latin typeface="Aptos" panose="020B0004020202020204" pitchFamily="34" charset="0"/>
            </a:rPr>
            <a:t>: Applying creative thinking to solve existing problems and improve services.</a:t>
          </a:r>
          <a:endParaRPr lang="en-US" sz="1400" kern="1200" dirty="0">
            <a:latin typeface="Aptos" panose="020B0004020202020204" pitchFamily="34" charset="0"/>
          </a:endParaRPr>
        </a:p>
      </dsp:txBody>
      <dsp:txXfrm>
        <a:off x="2841196" y="2030027"/>
        <a:ext cx="2808826" cy="764626"/>
      </dsp:txXfrm>
    </dsp:sp>
    <dsp:sp modelId="{275A8094-135E-4E4B-89C5-F151BA24F3EB}">
      <dsp:nvSpPr>
        <dsp:cNvPr id="0" name=""/>
        <dsp:cNvSpPr/>
      </dsp:nvSpPr>
      <dsp:spPr>
        <a:xfrm>
          <a:off x="6596159" y="781983"/>
          <a:ext cx="946136" cy="946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7A9FF7-FB97-49E3-A4E1-DAC605085E66}">
      <dsp:nvSpPr>
        <dsp:cNvPr id="0" name=""/>
        <dsp:cNvSpPr/>
      </dsp:nvSpPr>
      <dsp:spPr>
        <a:xfrm>
          <a:off x="6017964" y="2030027"/>
          <a:ext cx="2102525" cy="764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i="0" kern="1200" baseline="0">
              <a:latin typeface="Aptos" panose="020B0004020202020204" pitchFamily="34" charset="0"/>
            </a:rPr>
            <a:t>Technology</a:t>
          </a:r>
          <a:r>
            <a:rPr lang="en-US" sz="1400" b="0" i="0" kern="1200" baseline="0">
              <a:latin typeface="Aptos" panose="020B0004020202020204" pitchFamily="34" charset="0"/>
            </a:rPr>
            <a:t>: Leveraging new digital tools (e.g., telemedicine, AI, electronic health records).</a:t>
          </a:r>
          <a:endParaRPr lang="en-US" sz="1400" kern="1200">
            <a:latin typeface="Aptos" panose="020B0004020202020204" pitchFamily="34" charset="0"/>
          </a:endParaRPr>
        </a:p>
      </dsp:txBody>
      <dsp:txXfrm>
        <a:off x="6017964" y="2030027"/>
        <a:ext cx="2102525" cy="764626"/>
      </dsp:txXfrm>
    </dsp:sp>
    <dsp:sp modelId="{E80DAC08-8865-4E15-8E03-3CF34A0F5A17}">
      <dsp:nvSpPr>
        <dsp:cNvPr id="0" name=""/>
        <dsp:cNvSpPr/>
      </dsp:nvSpPr>
      <dsp:spPr>
        <a:xfrm>
          <a:off x="9326182" y="781983"/>
          <a:ext cx="946136" cy="946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0BF106-23EF-4F3F-BFD7-B9B5F7D1ACE2}">
      <dsp:nvSpPr>
        <dsp:cNvPr id="0" name=""/>
        <dsp:cNvSpPr/>
      </dsp:nvSpPr>
      <dsp:spPr>
        <a:xfrm>
          <a:off x="8488431" y="2030027"/>
          <a:ext cx="2621638" cy="764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i="0" kern="1200" baseline="0" dirty="0">
              <a:latin typeface="Aptos" panose="020B0004020202020204" pitchFamily="34" charset="0"/>
            </a:rPr>
            <a:t>Service Delivery</a:t>
          </a:r>
          <a:r>
            <a:rPr lang="en-US" sz="1400" b="0" i="0" kern="1200" baseline="0" dirty="0">
              <a:latin typeface="Aptos" panose="020B0004020202020204" pitchFamily="34" charset="0"/>
            </a:rPr>
            <a:t>: Implementing new models of care to improve access, quality, and efficiency (e.g., community-based care, </a:t>
          </a:r>
          <a:r>
            <a:rPr lang="en-GB" sz="1400" b="0" i="0" kern="1200" baseline="0" noProof="0" dirty="0">
              <a:latin typeface="Aptos" panose="020B0004020202020204" pitchFamily="34" charset="0"/>
            </a:rPr>
            <a:t>personalised</a:t>
          </a:r>
          <a:r>
            <a:rPr lang="en-US" sz="1400" b="0" i="0" kern="1200" baseline="0" dirty="0">
              <a:latin typeface="Aptos" panose="020B0004020202020204" pitchFamily="34" charset="0"/>
            </a:rPr>
            <a:t> medicine).</a:t>
          </a:r>
          <a:endParaRPr lang="en-US" sz="1400" kern="1200" dirty="0">
            <a:latin typeface="Aptos" panose="020B0004020202020204" pitchFamily="34" charset="0"/>
          </a:endParaRPr>
        </a:p>
      </dsp:txBody>
      <dsp:txXfrm>
        <a:off x="8488431" y="2030027"/>
        <a:ext cx="2621638" cy="7646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4340D-101F-4E16-B246-79295705B5FA}">
      <dsp:nvSpPr>
        <dsp:cNvPr id="0" name=""/>
        <dsp:cNvSpPr/>
      </dsp:nvSpPr>
      <dsp:spPr>
        <a:xfrm>
          <a:off x="10090" y="120120"/>
          <a:ext cx="3015952" cy="3336397"/>
        </a:xfrm>
        <a:prstGeom prst="roundRect">
          <a:avLst>
            <a:gd name="adj" fmla="val 10000"/>
          </a:avLst>
        </a:prstGeom>
        <a:solidFill>
          <a:srgbClr val="2F528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b="1" i="0" kern="1200" baseline="0" dirty="0">
              <a:latin typeface="Aptos" panose="020B0004020202020204" pitchFamily="34" charset="0"/>
            </a:rPr>
            <a:t>Workforce Pressures</a:t>
          </a:r>
        </a:p>
        <a:p>
          <a:pPr marL="0" lvl="0" indent="0" algn="ctr" defTabSz="622300">
            <a:lnSpc>
              <a:spcPct val="150000"/>
            </a:lnSpc>
            <a:spcBef>
              <a:spcPct val="0"/>
            </a:spcBef>
            <a:spcAft>
              <a:spcPct val="35000"/>
            </a:spcAft>
            <a:buNone/>
          </a:pPr>
          <a:r>
            <a:rPr lang="en-GB" sz="1400" kern="1200" dirty="0">
              <a:latin typeface="Aptos" panose="020B0004020202020204" pitchFamily="34" charset="0"/>
            </a:rPr>
            <a:t>The NHS is facing severe staff shortages, with increased workload pressures leading to burnout among healthcare professionals. Recruitment and retention are ongoing challenges, with low pay for caregivers making it difficult to maintain quality care.</a:t>
          </a:r>
        </a:p>
      </dsp:txBody>
      <dsp:txXfrm>
        <a:off x="98424" y="208454"/>
        <a:ext cx="2839284" cy="3159729"/>
      </dsp:txXfrm>
    </dsp:sp>
    <dsp:sp modelId="{F71990AE-5F5A-45DB-9BA6-FC0AE218BAEC}">
      <dsp:nvSpPr>
        <dsp:cNvPr id="0" name=""/>
        <dsp:cNvSpPr/>
      </dsp:nvSpPr>
      <dsp:spPr>
        <a:xfrm>
          <a:off x="3327638" y="1414340"/>
          <a:ext cx="639381" cy="747956"/>
        </a:xfrm>
        <a:prstGeom prst="rightArrow">
          <a:avLst>
            <a:gd name="adj1" fmla="val 60000"/>
            <a:gd name="adj2" fmla="val 50000"/>
          </a:avLst>
        </a:prstGeom>
        <a:solidFill>
          <a:srgbClr val="406DBB"/>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ptos" panose="020B0004020202020204" pitchFamily="34" charset="0"/>
          </a:endParaRPr>
        </a:p>
      </dsp:txBody>
      <dsp:txXfrm>
        <a:off x="3327638" y="1563931"/>
        <a:ext cx="447567" cy="448774"/>
      </dsp:txXfrm>
    </dsp:sp>
    <dsp:sp modelId="{E0EC18B3-B208-4D02-B0A1-55CA81C588DB}">
      <dsp:nvSpPr>
        <dsp:cNvPr id="0" name=""/>
        <dsp:cNvSpPr/>
      </dsp:nvSpPr>
      <dsp:spPr>
        <a:xfrm>
          <a:off x="4232423" y="120120"/>
          <a:ext cx="3015952" cy="3336397"/>
        </a:xfrm>
        <a:prstGeom prst="roundRect">
          <a:avLst>
            <a:gd name="adj" fmla="val 10000"/>
          </a:avLst>
        </a:prstGeom>
        <a:solidFill>
          <a:srgbClr val="2F528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b="1" i="0" kern="1200" baseline="0" dirty="0">
              <a:latin typeface="Aptos" panose="020B0004020202020204" pitchFamily="34" charset="0"/>
            </a:rPr>
            <a:t>Funding</a:t>
          </a:r>
        </a:p>
        <a:p>
          <a:pPr marL="0" lvl="0" indent="0" algn="ctr" defTabSz="622300">
            <a:lnSpc>
              <a:spcPct val="150000"/>
            </a:lnSpc>
            <a:spcBef>
              <a:spcPct val="0"/>
            </a:spcBef>
            <a:spcAft>
              <a:spcPct val="35000"/>
            </a:spcAft>
            <a:buNone/>
          </a:pPr>
          <a:r>
            <a:rPr lang="en-GB" sz="1400" kern="1200" dirty="0">
              <a:latin typeface="Aptos" panose="020B0004020202020204" pitchFamily="34" charset="0"/>
            </a:rPr>
            <a:t> Financial pressures within both the NHS and social care are leading to the rationing of services and longer wait times for patients. The need for sustainable funding models is critical as demand continues to grow.</a:t>
          </a:r>
        </a:p>
      </dsp:txBody>
      <dsp:txXfrm>
        <a:off x="4320757" y="208454"/>
        <a:ext cx="2839284" cy="3159729"/>
      </dsp:txXfrm>
    </dsp:sp>
    <dsp:sp modelId="{BE2F2DFD-5FC5-4619-8BDE-880D60F05FBF}">
      <dsp:nvSpPr>
        <dsp:cNvPr id="0" name=""/>
        <dsp:cNvSpPr/>
      </dsp:nvSpPr>
      <dsp:spPr>
        <a:xfrm>
          <a:off x="7549971" y="1414340"/>
          <a:ext cx="639381" cy="747956"/>
        </a:xfrm>
        <a:prstGeom prst="rightArrow">
          <a:avLst>
            <a:gd name="adj1" fmla="val 60000"/>
            <a:gd name="adj2" fmla="val 50000"/>
          </a:avLst>
        </a:prstGeom>
        <a:solidFill>
          <a:srgbClr val="406DBB"/>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ptos" panose="020B0004020202020204" pitchFamily="34" charset="0"/>
          </a:endParaRPr>
        </a:p>
      </dsp:txBody>
      <dsp:txXfrm>
        <a:off x="7549971" y="1563931"/>
        <a:ext cx="447567" cy="448774"/>
      </dsp:txXfrm>
    </dsp:sp>
    <dsp:sp modelId="{DB3552D7-48C2-418D-9FA0-DDD4C972875E}">
      <dsp:nvSpPr>
        <dsp:cNvPr id="0" name=""/>
        <dsp:cNvSpPr/>
      </dsp:nvSpPr>
      <dsp:spPr>
        <a:xfrm>
          <a:off x="8454757" y="120120"/>
          <a:ext cx="3015952" cy="3336397"/>
        </a:xfrm>
        <a:prstGeom prst="roundRect">
          <a:avLst>
            <a:gd name="adj" fmla="val 10000"/>
          </a:avLst>
        </a:prstGeom>
        <a:solidFill>
          <a:srgbClr val="2F528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b="1" i="0" kern="1200" baseline="0">
              <a:latin typeface="Aptos" panose="020B0004020202020204" pitchFamily="34" charset="0"/>
            </a:rPr>
            <a:t>Demand for Services</a:t>
          </a:r>
        </a:p>
        <a:p>
          <a:pPr marL="0" lvl="0" indent="0" algn="ctr" defTabSz="622300">
            <a:lnSpc>
              <a:spcPct val="150000"/>
            </a:lnSpc>
            <a:spcBef>
              <a:spcPct val="0"/>
            </a:spcBef>
            <a:spcAft>
              <a:spcPct val="35000"/>
            </a:spcAft>
            <a:buNone/>
          </a:pPr>
          <a:r>
            <a:rPr lang="en-GB" sz="1400" kern="1200">
              <a:latin typeface="Aptos" panose="020B0004020202020204" pitchFamily="34" charset="0"/>
            </a:rPr>
            <a:t>With an aging population and an increase in chronic conditions such as diabetes and cardiovascular disease, there is a growing demand for services that traditional health systems are struggling to meet.</a:t>
          </a:r>
        </a:p>
      </dsp:txBody>
      <dsp:txXfrm>
        <a:off x="8543091" y="208454"/>
        <a:ext cx="2839284" cy="31597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34BDE-D5F1-4541-95DA-1C5156C778F1}">
      <dsp:nvSpPr>
        <dsp:cNvPr id="0" name=""/>
        <dsp:cNvSpPr/>
      </dsp:nvSpPr>
      <dsp:spPr>
        <a:xfrm>
          <a:off x="66067" y="590737"/>
          <a:ext cx="1267374" cy="12673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8D6FF4-912C-4435-B6ED-A00EE533B2C3}">
      <dsp:nvSpPr>
        <dsp:cNvPr id="0" name=""/>
        <dsp:cNvSpPr/>
      </dsp:nvSpPr>
      <dsp:spPr>
        <a:xfrm>
          <a:off x="332216" y="856885"/>
          <a:ext cx="735077" cy="7350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85C42E-E753-40D7-96C4-5EB7BF4181D8}">
      <dsp:nvSpPr>
        <dsp:cNvPr id="0" name=""/>
        <dsp:cNvSpPr/>
      </dsp:nvSpPr>
      <dsp:spPr>
        <a:xfrm>
          <a:off x="1609580" y="457666"/>
          <a:ext cx="3985804" cy="1533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150000"/>
            </a:lnSpc>
            <a:spcBef>
              <a:spcPct val="0"/>
            </a:spcBef>
            <a:spcAft>
              <a:spcPct val="35000"/>
            </a:spcAft>
            <a:buNone/>
          </a:pPr>
          <a:r>
            <a:rPr lang="en-GB" sz="1300" b="1" i="0" kern="1200" baseline="0" noProof="0" dirty="0">
              <a:latin typeface="Aptos" panose="020B0004020202020204" pitchFamily="34" charset="0"/>
            </a:rPr>
            <a:t>Telemedicine</a:t>
          </a:r>
          <a:r>
            <a:rPr lang="en-GB" sz="1300" b="0" i="0" kern="1200" baseline="0" noProof="0" dirty="0">
              <a:latin typeface="Aptos" panose="020B0004020202020204" pitchFamily="34" charset="0"/>
            </a:rPr>
            <a:t>: Virtual consultations using video technology allow healthcare professionals to assess and treat patients remotely. This is particularly beneficial for those living in rural areas or those who have difficulty attending in-person appointments.</a:t>
          </a:r>
          <a:endParaRPr lang="en-GB" sz="1300" kern="1200" noProof="0" dirty="0">
            <a:latin typeface="Aptos" panose="020B0004020202020204" pitchFamily="34" charset="0"/>
          </a:endParaRPr>
        </a:p>
      </dsp:txBody>
      <dsp:txXfrm>
        <a:off x="1609580" y="457666"/>
        <a:ext cx="3985804" cy="1533516"/>
      </dsp:txXfrm>
    </dsp:sp>
    <dsp:sp modelId="{1479E844-D1B4-43BC-AE17-E6976365D420}">
      <dsp:nvSpPr>
        <dsp:cNvPr id="0" name=""/>
        <dsp:cNvSpPr/>
      </dsp:nvSpPr>
      <dsp:spPr>
        <a:xfrm>
          <a:off x="6060829" y="590737"/>
          <a:ext cx="1267374" cy="12673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89F5B-B205-41B8-B2B2-802F92EDA2B5}">
      <dsp:nvSpPr>
        <dsp:cNvPr id="0" name=""/>
        <dsp:cNvSpPr/>
      </dsp:nvSpPr>
      <dsp:spPr>
        <a:xfrm>
          <a:off x="6327002" y="856885"/>
          <a:ext cx="735077" cy="7350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D15585-398F-41C6-B7E8-27E480617871}">
      <dsp:nvSpPr>
        <dsp:cNvPr id="0" name=""/>
        <dsp:cNvSpPr/>
      </dsp:nvSpPr>
      <dsp:spPr>
        <a:xfrm>
          <a:off x="7513427" y="457666"/>
          <a:ext cx="3962598" cy="1533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150000"/>
            </a:lnSpc>
            <a:spcBef>
              <a:spcPct val="0"/>
            </a:spcBef>
            <a:spcAft>
              <a:spcPct val="35000"/>
            </a:spcAft>
            <a:buNone/>
          </a:pPr>
          <a:r>
            <a:rPr lang="en-GB" sz="1300" b="1" i="0" kern="1200" baseline="0" noProof="0" dirty="0">
              <a:latin typeface="Aptos" panose="020B0004020202020204" pitchFamily="34" charset="0"/>
            </a:rPr>
            <a:t>AI in Diagnostics</a:t>
          </a:r>
          <a:r>
            <a:rPr lang="en-GB" sz="1300" b="0" i="0" kern="1200" baseline="0" noProof="0" dirty="0">
              <a:latin typeface="Aptos" panose="020B0004020202020204" pitchFamily="34" charset="0"/>
            </a:rPr>
            <a:t>: AI systems are being used to analyse large volumes of medical data, including scans and test results, to assist doctors in making quicker and more accurate diagnoses. For example, AI is now being used to detect early signs of cancers in radiology images.</a:t>
          </a:r>
          <a:endParaRPr lang="en-GB" sz="1300" kern="1200" noProof="0" dirty="0">
            <a:latin typeface="Aptos" panose="020B0004020202020204" pitchFamily="34" charset="0"/>
          </a:endParaRPr>
        </a:p>
      </dsp:txBody>
      <dsp:txXfrm>
        <a:off x="7513427" y="457666"/>
        <a:ext cx="3962598" cy="1533516"/>
      </dsp:txXfrm>
    </dsp:sp>
    <dsp:sp modelId="{2679BF18-5980-44A3-AFD1-A72DD07E5576}">
      <dsp:nvSpPr>
        <dsp:cNvPr id="0" name=""/>
        <dsp:cNvSpPr/>
      </dsp:nvSpPr>
      <dsp:spPr>
        <a:xfrm>
          <a:off x="66067" y="2939919"/>
          <a:ext cx="1267374" cy="12673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4416F6-71A8-40DF-B5C7-187EB4537AEB}">
      <dsp:nvSpPr>
        <dsp:cNvPr id="0" name=""/>
        <dsp:cNvSpPr/>
      </dsp:nvSpPr>
      <dsp:spPr>
        <a:xfrm>
          <a:off x="332216" y="3206067"/>
          <a:ext cx="735077" cy="7350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6CE75E-E656-430C-A12C-D9E7213C28C0}">
      <dsp:nvSpPr>
        <dsp:cNvPr id="0" name=""/>
        <dsp:cNvSpPr/>
      </dsp:nvSpPr>
      <dsp:spPr>
        <a:xfrm>
          <a:off x="1632208" y="2806848"/>
          <a:ext cx="3940548" cy="1533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150000"/>
            </a:lnSpc>
            <a:spcBef>
              <a:spcPct val="0"/>
            </a:spcBef>
            <a:spcAft>
              <a:spcPct val="35000"/>
            </a:spcAft>
            <a:buNone/>
          </a:pPr>
          <a:r>
            <a:rPr lang="en-GB" sz="1300" b="1" i="0" kern="1200" baseline="0" noProof="0" dirty="0">
              <a:latin typeface="Aptos" panose="020B0004020202020204" pitchFamily="34" charset="0"/>
            </a:rPr>
            <a:t>Care-at-Home Services</a:t>
          </a:r>
          <a:r>
            <a:rPr lang="en-GB" sz="1300" b="0" i="0" kern="1200" baseline="0" noProof="0" dirty="0">
              <a:latin typeface="Aptos" panose="020B0004020202020204" pitchFamily="34" charset="0"/>
            </a:rPr>
            <a:t>: Innovations that bring healthcare into the home, such as remote monitoring devices for chronic diseases, have reduced hospital admissions and allowed patients to manage their conditions more independently..</a:t>
          </a:r>
          <a:endParaRPr lang="en-GB" sz="1300" kern="1200" noProof="0" dirty="0">
            <a:latin typeface="Aptos" panose="020B0004020202020204" pitchFamily="34" charset="0"/>
          </a:endParaRPr>
        </a:p>
      </dsp:txBody>
      <dsp:txXfrm>
        <a:off x="1632208" y="2806848"/>
        <a:ext cx="3940548" cy="1533516"/>
      </dsp:txXfrm>
    </dsp:sp>
    <dsp:sp modelId="{7E40E61A-F77B-485B-8EF1-C533BE1E34DE}">
      <dsp:nvSpPr>
        <dsp:cNvPr id="0" name=""/>
        <dsp:cNvSpPr/>
      </dsp:nvSpPr>
      <dsp:spPr>
        <a:xfrm>
          <a:off x="6038201" y="2939919"/>
          <a:ext cx="1267374" cy="12673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9CA7FE-ECE4-437F-A589-47DFEAA737AC}">
      <dsp:nvSpPr>
        <dsp:cNvPr id="0" name=""/>
        <dsp:cNvSpPr/>
      </dsp:nvSpPr>
      <dsp:spPr>
        <a:xfrm>
          <a:off x="6304374" y="3206067"/>
          <a:ext cx="735077" cy="7350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123769-B70F-4DAD-B1BE-10E2B321B15E}">
      <dsp:nvSpPr>
        <dsp:cNvPr id="0" name=""/>
        <dsp:cNvSpPr/>
      </dsp:nvSpPr>
      <dsp:spPr>
        <a:xfrm>
          <a:off x="7490799" y="2745200"/>
          <a:ext cx="3962598" cy="1533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77850">
            <a:lnSpc>
              <a:spcPct val="150000"/>
            </a:lnSpc>
            <a:spcBef>
              <a:spcPct val="0"/>
            </a:spcBef>
            <a:spcAft>
              <a:spcPct val="35000"/>
            </a:spcAft>
            <a:buNone/>
          </a:pPr>
          <a:r>
            <a:rPr lang="en-GB" sz="1300" b="1" i="0" kern="1200" baseline="0" noProof="0" dirty="0">
              <a:latin typeface="Aptos" panose="020B0004020202020204" pitchFamily="34" charset="0"/>
            </a:rPr>
            <a:t>Digital Health Records</a:t>
          </a:r>
          <a:r>
            <a:rPr lang="en-GB" sz="1300" b="0" i="0" kern="1200" baseline="0" noProof="0" dirty="0">
              <a:latin typeface="Aptos" panose="020B0004020202020204" pitchFamily="34" charset="0"/>
            </a:rPr>
            <a:t>: The move from paper to electronic health records (EHRs) has streamlined healthcare delivery, making patient information more accessible to healthcare providers and reducing errors. EHRs also enable data-sharing across health and social care systems.</a:t>
          </a:r>
          <a:endParaRPr lang="en-GB" sz="1300" kern="1200" noProof="0" dirty="0">
            <a:latin typeface="Aptos" panose="020B0004020202020204" pitchFamily="34" charset="0"/>
          </a:endParaRPr>
        </a:p>
      </dsp:txBody>
      <dsp:txXfrm>
        <a:off x="7490799" y="2745200"/>
        <a:ext cx="3962598" cy="15335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13614-2450-4CEE-8E22-DB93616C1421}">
      <dsp:nvSpPr>
        <dsp:cNvPr id="0" name=""/>
        <dsp:cNvSpPr/>
      </dsp:nvSpPr>
      <dsp:spPr>
        <a:xfrm>
          <a:off x="0" y="3578"/>
          <a:ext cx="11480800" cy="11284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3E6FB-BEF4-46DC-97B9-CC3EFE7BA077}">
      <dsp:nvSpPr>
        <dsp:cNvPr id="0" name=""/>
        <dsp:cNvSpPr/>
      </dsp:nvSpPr>
      <dsp:spPr>
        <a:xfrm>
          <a:off x="341343" y="257470"/>
          <a:ext cx="621231" cy="6206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F92FF7-F6EC-4605-A0C2-121AFB9ED50D}">
      <dsp:nvSpPr>
        <dsp:cNvPr id="0" name=""/>
        <dsp:cNvSpPr/>
      </dsp:nvSpPr>
      <dsp:spPr>
        <a:xfrm>
          <a:off x="1303918" y="3578"/>
          <a:ext cx="10125794" cy="112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40" tIns="119540" rIns="119540" bIns="119540" numCol="1" spcCol="1270" anchor="ctr" anchorCtr="0">
          <a:noAutofit/>
        </a:bodyPr>
        <a:lstStyle/>
        <a:p>
          <a:pPr marL="0" lvl="0" indent="0" algn="l" defTabSz="622300">
            <a:lnSpc>
              <a:spcPct val="150000"/>
            </a:lnSpc>
            <a:spcBef>
              <a:spcPct val="0"/>
            </a:spcBef>
            <a:spcAft>
              <a:spcPct val="35000"/>
            </a:spcAft>
            <a:buNone/>
          </a:pPr>
          <a:r>
            <a:rPr lang="en-GB" sz="1400" b="1" kern="1200" dirty="0">
              <a:latin typeface="Aptos" panose="020B0004020202020204" pitchFamily="34" charset="0"/>
            </a:rPr>
            <a:t>Creativity</a:t>
          </a:r>
          <a:r>
            <a:rPr lang="en-GB" sz="1400" kern="1200" dirty="0">
              <a:latin typeface="Aptos" panose="020B0004020202020204" pitchFamily="34" charset="0"/>
            </a:rPr>
            <a:t>: Creativity is the process of generating new, unique, and original ideas. In health and social care, creativity involves thinking differently about how to deliver services, solve problems, and meet service needs. It focuses on the generation of fresh approaches that might challenge conventional thinking.</a:t>
          </a:r>
          <a:endParaRPr lang="en-US" sz="1400" kern="1200" dirty="0">
            <a:latin typeface="Aptos" panose="020B0004020202020204" pitchFamily="34" charset="0"/>
          </a:endParaRPr>
        </a:p>
      </dsp:txBody>
      <dsp:txXfrm>
        <a:off x="1303918" y="3578"/>
        <a:ext cx="10125794" cy="1129511"/>
      </dsp:txXfrm>
    </dsp:sp>
    <dsp:sp modelId="{A194492C-F197-4FAC-B83C-F5613DF8D08F}">
      <dsp:nvSpPr>
        <dsp:cNvPr id="0" name=""/>
        <dsp:cNvSpPr/>
      </dsp:nvSpPr>
      <dsp:spPr>
        <a:xfrm>
          <a:off x="0" y="1406910"/>
          <a:ext cx="11480800" cy="11284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46F509-CB4B-4731-8592-C0558AE8C20B}">
      <dsp:nvSpPr>
        <dsp:cNvPr id="0" name=""/>
        <dsp:cNvSpPr/>
      </dsp:nvSpPr>
      <dsp:spPr>
        <a:xfrm>
          <a:off x="341343" y="1660802"/>
          <a:ext cx="621231" cy="6206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ABB595-A72B-4A85-B06E-2C50CB926F8F}">
      <dsp:nvSpPr>
        <dsp:cNvPr id="0" name=""/>
        <dsp:cNvSpPr/>
      </dsp:nvSpPr>
      <dsp:spPr>
        <a:xfrm>
          <a:off x="1303918" y="1406910"/>
          <a:ext cx="10125794" cy="112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40" tIns="119540" rIns="119540" bIns="119540" numCol="1" spcCol="1270" anchor="ctr" anchorCtr="0">
          <a:noAutofit/>
        </a:bodyPr>
        <a:lstStyle/>
        <a:p>
          <a:pPr marL="0" lvl="0" indent="0" algn="l" defTabSz="622300">
            <a:lnSpc>
              <a:spcPct val="150000"/>
            </a:lnSpc>
            <a:spcBef>
              <a:spcPct val="0"/>
            </a:spcBef>
            <a:spcAft>
              <a:spcPct val="35000"/>
            </a:spcAft>
            <a:buNone/>
          </a:pPr>
          <a:r>
            <a:rPr lang="en-GB" sz="1400" b="1" kern="1200">
              <a:latin typeface="Aptos" panose="020B0004020202020204" pitchFamily="34" charset="0"/>
            </a:rPr>
            <a:t>Innovation</a:t>
          </a:r>
          <a:r>
            <a:rPr lang="en-GB" sz="1400" kern="1200">
              <a:latin typeface="Aptos" panose="020B0004020202020204" pitchFamily="34" charset="0"/>
            </a:rPr>
            <a:t>: Innovation, on the other hand, is the application of creative ideas to produce tangible changes or improvements. It involves turning creative thinking into real-world solutions that improve services, enhance patient outcomes, or increase efficiency.</a:t>
          </a:r>
          <a:endParaRPr lang="en-US" sz="1400" kern="1200">
            <a:latin typeface="Aptos" panose="020B0004020202020204" pitchFamily="34" charset="0"/>
          </a:endParaRPr>
        </a:p>
      </dsp:txBody>
      <dsp:txXfrm>
        <a:off x="1303918" y="1406910"/>
        <a:ext cx="10125794" cy="1129511"/>
      </dsp:txXfrm>
    </dsp:sp>
    <dsp:sp modelId="{9E0EEC63-31EA-4603-B275-96AD50ED467F}">
      <dsp:nvSpPr>
        <dsp:cNvPr id="0" name=""/>
        <dsp:cNvSpPr/>
      </dsp:nvSpPr>
      <dsp:spPr>
        <a:xfrm>
          <a:off x="0" y="2810243"/>
          <a:ext cx="11480800" cy="11284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B9988-6F39-4BF7-A21B-8B7DC319520A}">
      <dsp:nvSpPr>
        <dsp:cNvPr id="0" name=""/>
        <dsp:cNvSpPr/>
      </dsp:nvSpPr>
      <dsp:spPr>
        <a:xfrm>
          <a:off x="341343" y="3064134"/>
          <a:ext cx="621231" cy="6206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0DC5D2-0CB8-4CF3-B462-C753AF5B9FA2}">
      <dsp:nvSpPr>
        <dsp:cNvPr id="0" name=""/>
        <dsp:cNvSpPr/>
      </dsp:nvSpPr>
      <dsp:spPr>
        <a:xfrm>
          <a:off x="1303918" y="2810243"/>
          <a:ext cx="10125794" cy="112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40" tIns="119540" rIns="119540" bIns="119540" numCol="1" spcCol="1270" anchor="ctr" anchorCtr="0">
          <a:noAutofit/>
        </a:bodyPr>
        <a:lstStyle/>
        <a:p>
          <a:pPr marL="0" lvl="0" indent="0" algn="l" defTabSz="622300">
            <a:lnSpc>
              <a:spcPct val="150000"/>
            </a:lnSpc>
            <a:spcBef>
              <a:spcPct val="0"/>
            </a:spcBef>
            <a:spcAft>
              <a:spcPct val="35000"/>
            </a:spcAft>
            <a:buNone/>
          </a:pPr>
          <a:r>
            <a:rPr lang="en-GB" sz="1400" b="1" kern="1200">
              <a:latin typeface="Aptos" panose="020B0004020202020204" pitchFamily="34" charset="0"/>
            </a:rPr>
            <a:t>Relationship Between Creativity and Innovation</a:t>
          </a:r>
          <a:r>
            <a:rPr lang="en-GB" sz="1400" kern="1200">
              <a:latin typeface="Aptos" panose="020B0004020202020204" pitchFamily="34" charset="0"/>
            </a:rPr>
            <a:t>: Creativity is the seed from which innovation grows. Without creative thinking, new ideas wouldn't emerge. However, innovation is the structured process of turning those creative ideas into practical, scalable solutions.</a:t>
          </a:r>
          <a:endParaRPr lang="en-US" sz="1400" kern="1200">
            <a:latin typeface="Aptos" panose="020B0004020202020204" pitchFamily="34" charset="0"/>
          </a:endParaRPr>
        </a:p>
      </dsp:txBody>
      <dsp:txXfrm>
        <a:off x="1303918" y="2810243"/>
        <a:ext cx="10125794" cy="11295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D9454-90AC-4FCD-AA24-6FAE0710E950}">
      <dsp:nvSpPr>
        <dsp:cNvPr id="0" name=""/>
        <dsp:cNvSpPr/>
      </dsp:nvSpPr>
      <dsp:spPr>
        <a:xfrm>
          <a:off x="896" y="0"/>
          <a:ext cx="3632596" cy="3871414"/>
        </a:xfrm>
        <a:prstGeom prst="rect">
          <a:avLst/>
        </a:prstGeom>
        <a:solidFill>
          <a:srgbClr val="003D60"/>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8820" tIns="0" rIns="358820" bIns="330200" numCol="1" spcCol="1270" anchor="t" anchorCtr="0">
          <a:noAutofit/>
        </a:bodyPr>
        <a:lstStyle/>
        <a:p>
          <a:pPr marL="0" lvl="0" indent="0" algn="l" defTabSz="711200">
            <a:lnSpc>
              <a:spcPct val="150000"/>
            </a:lnSpc>
            <a:spcBef>
              <a:spcPct val="0"/>
            </a:spcBef>
            <a:spcAft>
              <a:spcPct val="35000"/>
            </a:spcAft>
            <a:buNone/>
          </a:pPr>
          <a:r>
            <a:rPr lang="en-US" sz="1600" b="0" i="0" kern="1200" baseline="0" dirty="0">
              <a:latin typeface="Aptos" panose="020B0004020202020204" pitchFamily="34" charset="0"/>
            </a:rPr>
            <a:t>In both cases, creativity was used to rethink how healthcare could be delivered more efficiently and effectively.</a:t>
          </a:r>
          <a:endParaRPr lang="en-US" sz="1600" kern="1200" dirty="0">
            <a:latin typeface="Aptos" panose="020B0004020202020204" pitchFamily="34" charset="0"/>
          </a:endParaRPr>
        </a:p>
      </dsp:txBody>
      <dsp:txXfrm>
        <a:off x="896" y="1548565"/>
        <a:ext cx="3632596" cy="2322848"/>
      </dsp:txXfrm>
    </dsp:sp>
    <dsp:sp modelId="{3E02FCC0-016A-4990-8923-967752C5AC57}">
      <dsp:nvSpPr>
        <dsp:cNvPr id="0" name=""/>
        <dsp:cNvSpPr/>
      </dsp:nvSpPr>
      <dsp:spPr>
        <a:xfrm>
          <a:off x="896" y="0"/>
          <a:ext cx="3632596" cy="15485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58820" tIns="165100" rIns="358820" bIns="165100" numCol="1" spcCol="1270" anchor="ctr" anchorCtr="0">
          <a:noAutofit/>
        </a:bodyPr>
        <a:lstStyle/>
        <a:p>
          <a:pPr marL="0" lvl="0" indent="0" algn="l" defTabSz="2533650">
            <a:lnSpc>
              <a:spcPct val="150000"/>
            </a:lnSpc>
            <a:spcBef>
              <a:spcPct val="0"/>
            </a:spcBef>
            <a:spcAft>
              <a:spcPct val="35000"/>
            </a:spcAft>
            <a:buNone/>
          </a:pPr>
          <a:r>
            <a:rPr lang="en-US" sz="5700" kern="1200">
              <a:latin typeface="Aptos" panose="020B0004020202020204" pitchFamily="34" charset="0"/>
            </a:rPr>
            <a:t>01</a:t>
          </a:r>
        </a:p>
      </dsp:txBody>
      <dsp:txXfrm>
        <a:off x="896" y="0"/>
        <a:ext cx="3632596" cy="1548565"/>
      </dsp:txXfrm>
    </dsp:sp>
    <dsp:sp modelId="{8DFC69A3-8B90-4E59-83C5-23F2230A746A}">
      <dsp:nvSpPr>
        <dsp:cNvPr id="0" name=""/>
        <dsp:cNvSpPr/>
      </dsp:nvSpPr>
      <dsp:spPr>
        <a:xfrm>
          <a:off x="3924101" y="0"/>
          <a:ext cx="3632596" cy="3871414"/>
        </a:xfrm>
        <a:prstGeom prst="rect">
          <a:avLst/>
        </a:prstGeom>
        <a:solidFill>
          <a:srgbClr val="003D60"/>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8820" tIns="0" rIns="358820" bIns="330200" numCol="1" spcCol="1270" anchor="t" anchorCtr="0">
          <a:noAutofit/>
        </a:bodyPr>
        <a:lstStyle/>
        <a:p>
          <a:pPr marL="0" lvl="0" indent="0" algn="l" defTabSz="711200">
            <a:lnSpc>
              <a:spcPct val="150000"/>
            </a:lnSpc>
            <a:spcBef>
              <a:spcPct val="0"/>
            </a:spcBef>
            <a:spcAft>
              <a:spcPct val="35000"/>
            </a:spcAft>
            <a:buNone/>
          </a:pPr>
          <a:r>
            <a:rPr lang="en-US" sz="1600" b="0" i="0" kern="1200" baseline="0" dirty="0">
              <a:latin typeface="Aptos" panose="020B0004020202020204" pitchFamily="34" charset="0"/>
            </a:rPr>
            <a:t>Creativity in health and social care often involves thinking outside the traditional service delivery models and embracing new technologies or processes.</a:t>
          </a:r>
          <a:endParaRPr lang="en-US" sz="1600" kern="1200" dirty="0">
            <a:latin typeface="Aptos" panose="020B0004020202020204" pitchFamily="34" charset="0"/>
          </a:endParaRPr>
        </a:p>
      </dsp:txBody>
      <dsp:txXfrm>
        <a:off x="3924101" y="1548565"/>
        <a:ext cx="3632596" cy="2322848"/>
      </dsp:txXfrm>
    </dsp:sp>
    <dsp:sp modelId="{0F7F8877-0FFD-4C85-A41B-9D3E1732C0ED}">
      <dsp:nvSpPr>
        <dsp:cNvPr id="0" name=""/>
        <dsp:cNvSpPr/>
      </dsp:nvSpPr>
      <dsp:spPr>
        <a:xfrm>
          <a:off x="3924101" y="0"/>
          <a:ext cx="3632596" cy="15485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58820" tIns="165100" rIns="358820" bIns="165100" numCol="1" spcCol="1270" anchor="ctr" anchorCtr="0">
          <a:noAutofit/>
        </a:bodyPr>
        <a:lstStyle/>
        <a:p>
          <a:pPr marL="0" lvl="0" indent="0" algn="l" defTabSz="2533650">
            <a:lnSpc>
              <a:spcPct val="150000"/>
            </a:lnSpc>
            <a:spcBef>
              <a:spcPct val="0"/>
            </a:spcBef>
            <a:spcAft>
              <a:spcPct val="35000"/>
            </a:spcAft>
            <a:buNone/>
          </a:pPr>
          <a:r>
            <a:rPr lang="en-US" sz="5700" kern="1200">
              <a:latin typeface="Aptos" panose="020B0004020202020204" pitchFamily="34" charset="0"/>
            </a:rPr>
            <a:t>02</a:t>
          </a:r>
        </a:p>
      </dsp:txBody>
      <dsp:txXfrm>
        <a:off x="3924101" y="0"/>
        <a:ext cx="3632596" cy="1548565"/>
      </dsp:txXfrm>
    </dsp:sp>
    <dsp:sp modelId="{5911A08D-AF31-401A-AD1B-BB88B4F7D942}">
      <dsp:nvSpPr>
        <dsp:cNvPr id="0" name=""/>
        <dsp:cNvSpPr/>
      </dsp:nvSpPr>
      <dsp:spPr>
        <a:xfrm>
          <a:off x="7847306" y="0"/>
          <a:ext cx="3632596" cy="3871414"/>
        </a:xfrm>
        <a:prstGeom prst="rect">
          <a:avLst/>
        </a:prstGeom>
        <a:solidFill>
          <a:srgbClr val="003D60"/>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8820" tIns="0" rIns="358820" bIns="330200" numCol="1" spcCol="1270" anchor="t" anchorCtr="0">
          <a:noAutofit/>
        </a:bodyPr>
        <a:lstStyle/>
        <a:p>
          <a:pPr marL="0" lvl="0" indent="0" algn="l" defTabSz="711200">
            <a:lnSpc>
              <a:spcPct val="150000"/>
            </a:lnSpc>
            <a:spcBef>
              <a:spcPct val="0"/>
            </a:spcBef>
            <a:spcAft>
              <a:spcPct val="35000"/>
            </a:spcAft>
            <a:buNone/>
          </a:pPr>
          <a:r>
            <a:rPr lang="en-US" sz="1600" b="0" i="0" kern="1200" baseline="0" dirty="0">
              <a:latin typeface="Aptos" panose="020B0004020202020204" pitchFamily="34" charset="0"/>
            </a:rPr>
            <a:t>The case studies demonstrate that innovation isn't just about new technologies but also about rethinking how existing technologies and practices can be used in novel ways. </a:t>
          </a:r>
          <a:endParaRPr lang="en-US" sz="1600" kern="1200" dirty="0">
            <a:latin typeface="Aptos" panose="020B0004020202020204" pitchFamily="34" charset="0"/>
          </a:endParaRPr>
        </a:p>
      </dsp:txBody>
      <dsp:txXfrm>
        <a:off x="7847306" y="1548565"/>
        <a:ext cx="3632596" cy="2322848"/>
      </dsp:txXfrm>
    </dsp:sp>
    <dsp:sp modelId="{231313AF-0366-4233-93A9-24965CF57100}">
      <dsp:nvSpPr>
        <dsp:cNvPr id="0" name=""/>
        <dsp:cNvSpPr/>
      </dsp:nvSpPr>
      <dsp:spPr>
        <a:xfrm>
          <a:off x="7847306" y="0"/>
          <a:ext cx="3632596" cy="15485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58820" tIns="165100" rIns="358820" bIns="165100" numCol="1" spcCol="1270" anchor="ctr" anchorCtr="0">
          <a:noAutofit/>
        </a:bodyPr>
        <a:lstStyle/>
        <a:p>
          <a:pPr marL="0" lvl="0" indent="0" algn="l" defTabSz="2533650">
            <a:lnSpc>
              <a:spcPct val="150000"/>
            </a:lnSpc>
            <a:spcBef>
              <a:spcPct val="0"/>
            </a:spcBef>
            <a:spcAft>
              <a:spcPct val="35000"/>
            </a:spcAft>
            <a:buNone/>
          </a:pPr>
          <a:r>
            <a:rPr lang="en-US" sz="5700" kern="1200">
              <a:latin typeface="Aptos" panose="020B0004020202020204" pitchFamily="34" charset="0"/>
            </a:rPr>
            <a:t>03</a:t>
          </a:r>
        </a:p>
      </dsp:txBody>
      <dsp:txXfrm>
        <a:off x="7847306" y="0"/>
        <a:ext cx="3632596" cy="154856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EB44A-C975-46CA-B45A-B02400E8365C}">
      <dsp:nvSpPr>
        <dsp:cNvPr id="0" name=""/>
        <dsp:cNvSpPr/>
      </dsp:nvSpPr>
      <dsp:spPr>
        <a:xfrm>
          <a:off x="254848" y="287913"/>
          <a:ext cx="1128503" cy="112850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6BEDD7-2D46-481E-AA3D-F7C7FEA61831}">
      <dsp:nvSpPr>
        <dsp:cNvPr id="0" name=""/>
        <dsp:cNvSpPr/>
      </dsp:nvSpPr>
      <dsp:spPr>
        <a:xfrm>
          <a:off x="383512" y="416577"/>
          <a:ext cx="871176" cy="871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C4A4D8-3D01-46EB-904E-AC1D732856E8}">
      <dsp:nvSpPr>
        <dsp:cNvPr id="0" name=""/>
        <dsp:cNvSpPr/>
      </dsp:nvSpPr>
      <dsp:spPr>
        <a:xfrm>
          <a:off x="1891977" y="101151"/>
          <a:ext cx="3540494" cy="1502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50000"/>
            </a:lnSpc>
            <a:spcBef>
              <a:spcPct val="0"/>
            </a:spcBef>
            <a:spcAft>
              <a:spcPct val="35000"/>
            </a:spcAft>
            <a:buNone/>
          </a:pPr>
          <a:r>
            <a:rPr lang="en-GB" sz="1300" b="1" kern="1200" dirty="0">
              <a:latin typeface="Aptos" panose="020B0004020202020204" pitchFamily="34" charset="0"/>
            </a:rPr>
            <a:t>Patient Satisfaction</a:t>
          </a:r>
          <a:r>
            <a:rPr lang="en-GB" sz="1300" kern="1200" dirty="0">
              <a:latin typeface="Aptos" panose="020B0004020202020204" pitchFamily="34" charset="0"/>
            </a:rPr>
            <a:t>: One of the most direct ways to measure the success of an innovation is to assess patient or service user feedback. Are patients happier with the new service? Are they more engaged with their care?</a:t>
          </a:r>
          <a:endParaRPr lang="en-US" sz="1300" kern="1200" dirty="0">
            <a:latin typeface="Aptos" panose="020B0004020202020204" pitchFamily="34" charset="0"/>
          </a:endParaRPr>
        </a:p>
      </dsp:txBody>
      <dsp:txXfrm>
        <a:off x="1891977" y="101151"/>
        <a:ext cx="3540494" cy="1502027"/>
      </dsp:txXfrm>
    </dsp:sp>
    <dsp:sp modelId="{EF01C92A-97E2-4067-B779-8B0364C77EB2}">
      <dsp:nvSpPr>
        <dsp:cNvPr id="0" name=""/>
        <dsp:cNvSpPr/>
      </dsp:nvSpPr>
      <dsp:spPr>
        <a:xfrm>
          <a:off x="6049375" y="287913"/>
          <a:ext cx="1128503" cy="112850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D6330-2C87-4A7D-8A90-5A51E961FC63}">
      <dsp:nvSpPr>
        <dsp:cNvPr id="0" name=""/>
        <dsp:cNvSpPr/>
      </dsp:nvSpPr>
      <dsp:spPr>
        <a:xfrm>
          <a:off x="6178039" y="416577"/>
          <a:ext cx="871176" cy="871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87A4A4-EF3E-4BE7-97B8-DD918ACEFF2F}">
      <dsp:nvSpPr>
        <dsp:cNvPr id="0" name=""/>
        <dsp:cNvSpPr/>
      </dsp:nvSpPr>
      <dsp:spPr>
        <a:xfrm>
          <a:off x="7686504" y="101151"/>
          <a:ext cx="3540494" cy="1502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50000"/>
            </a:lnSpc>
            <a:spcBef>
              <a:spcPct val="0"/>
            </a:spcBef>
            <a:spcAft>
              <a:spcPct val="35000"/>
            </a:spcAft>
            <a:buNone/>
          </a:pPr>
          <a:r>
            <a:rPr lang="en-GB" sz="1300" b="1" kern="1200">
              <a:latin typeface="Aptos" panose="020B0004020202020204" pitchFamily="34" charset="0"/>
            </a:rPr>
            <a:t>Health Outcomes</a:t>
          </a:r>
          <a:r>
            <a:rPr lang="en-GB" sz="1300" kern="1200">
              <a:latin typeface="Aptos" panose="020B0004020202020204" pitchFamily="34" charset="0"/>
            </a:rPr>
            <a:t>: Innovations should ultimately lead to improved health outcomes, whether through earlier diagnoses, more effective treatments, or better management of chronic conditions.</a:t>
          </a:r>
          <a:endParaRPr lang="en-US" sz="1300" kern="1200">
            <a:latin typeface="Aptos" panose="020B0004020202020204" pitchFamily="34" charset="0"/>
          </a:endParaRPr>
        </a:p>
      </dsp:txBody>
      <dsp:txXfrm>
        <a:off x="7686504" y="101151"/>
        <a:ext cx="3540494" cy="1502027"/>
      </dsp:txXfrm>
    </dsp:sp>
    <dsp:sp modelId="{FD780929-A0F8-478D-B98C-432FFABE1788}">
      <dsp:nvSpPr>
        <dsp:cNvPr id="0" name=""/>
        <dsp:cNvSpPr/>
      </dsp:nvSpPr>
      <dsp:spPr>
        <a:xfrm>
          <a:off x="254848" y="2446665"/>
          <a:ext cx="1128503" cy="112850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B3B9F-3DC9-4C75-AA3D-4A18367CDD45}">
      <dsp:nvSpPr>
        <dsp:cNvPr id="0" name=""/>
        <dsp:cNvSpPr/>
      </dsp:nvSpPr>
      <dsp:spPr>
        <a:xfrm>
          <a:off x="383512" y="2575329"/>
          <a:ext cx="871176" cy="871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0F62AE-3D1F-4D10-8C30-85EB43D9AFD2}">
      <dsp:nvSpPr>
        <dsp:cNvPr id="0" name=""/>
        <dsp:cNvSpPr/>
      </dsp:nvSpPr>
      <dsp:spPr>
        <a:xfrm>
          <a:off x="1891977" y="2259903"/>
          <a:ext cx="3540494" cy="1502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50000"/>
            </a:lnSpc>
            <a:spcBef>
              <a:spcPct val="0"/>
            </a:spcBef>
            <a:spcAft>
              <a:spcPct val="35000"/>
            </a:spcAft>
            <a:buNone/>
          </a:pPr>
          <a:r>
            <a:rPr lang="en-GB" sz="1300" b="1" kern="1200" dirty="0">
              <a:latin typeface="Aptos" panose="020B0004020202020204" pitchFamily="34" charset="0"/>
            </a:rPr>
            <a:t>Service Efficiency</a:t>
          </a:r>
          <a:r>
            <a:rPr lang="en-GB" sz="1300" kern="1200" dirty="0">
              <a:latin typeface="Aptos" panose="020B0004020202020204" pitchFamily="34" charset="0"/>
            </a:rPr>
            <a:t>: Innovations often aim to streamline healthcare delivery, reduce waiting times, and optimise resource use, allowing healthcare systems to handle growing patient demands with limited resources.</a:t>
          </a:r>
          <a:endParaRPr lang="en-US" sz="1300" kern="1200" dirty="0">
            <a:latin typeface="Aptos" panose="020B0004020202020204" pitchFamily="34" charset="0"/>
          </a:endParaRPr>
        </a:p>
      </dsp:txBody>
      <dsp:txXfrm>
        <a:off x="1891977" y="2259903"/>
        <a:ext cx="3540494" cy="1502027"/>
      </dsp:txXfrm>
    </dsp:sp>
    <dsp:sp modelId="{D122C014-2928-4BA1-B151-1124CA369D7D}">
      <dsp:nvSpPr>
        <dsp:cNvPr id="0" name=""/>
        <dsp:cNvSpPr/>
      </dsp:nvSpPr>
      <dsp:spPr>
        <a:xfrm>
          <a:off x="6049375" y="2446665"/>
          <a:ext cx="1128503" cy="112850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E36695-8FAD-4263-B7C2-E2D21AA3A847}">
      <dsp:nvSpPr>
        <dsp:cNvPr id="0" name=""/>
        <dsp:cNvSpPr/>
      </dsp:nvSpPr>
      <dsp:spPr>
        <a:xfrm>
          <a:off x="6178039" y="2575329"/>
          <a:ext cx="871176" cy="8711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73A481-FE57-4DB4-891F-DC29D48FF712}">
      <dsp:nvSpPr>
        <dsp:cNvPr id="0" name=""/>
        <dsp:cNvSpPr/>
      </dsp:nvSpPr>
      <dsp:spPr>
        <a:xfrm>
          <a:off x="7686504" y="2259903"/>
          <a:ext cx="3540494" cy="1502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50000"/>
            </a:lnSpc>
            <a:spcBef>
              <a:spcPct val="0"/>
            </a:spcBef>
            <a:spcAft>
              <a:spcPct val="35000"/>
            </a:spcAft>
            <a:buNone/>
          </a:pPr>
          <a:r>
            <a:rPr lang="en-GB" sz="1300" b="1" kern="1200">
              <a:latin typeface="Aptos" panose="020B0004020202020204" pitchFamily="34" charset="0"/>
            </a:rPr>
            <a:t>Cost-Effectiveness</a:t>
          </a:r>
          <a:r>
            <a:rPr lang="en-GB" sz="1300" kern="1200">
              <a:latin typeface="Aptos" panose="020B0004020202020204" pitchFamily="34" charset="0"/>
            </a:rPr>
            <a:t>: Measuring cost savings or the return on investment (ROI) of innovations helps ensure that new ideas are not only effective but also sustainable in the long term.</a:t>
          </a:r>
          <a:endParaRPr lang="en-US" sz="1300" kern="1200">
            <a:latin typeface="Aptos" panose="020B0004020202020204" pitchFamily="34" charset="0"/>
          </a:endParaRPr>
        </a:p>
      </dsp:txBody>
      <dsp:txXfrm>
        <a:off x="7686504" y="2259903"/>
        <a:ext cx="3540494" cy="15020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1CFF2-43BF-4BBF-8EC0-20D7DD856342}">
      <dsp:nvSpPr>
        <dsp:cNvPr id="0" name=""/>
        <dsp:cNvSpPr/>
      </dsp:nvSpPr>
      <dsp:spPr>
        <a:xfrm>
          <a:off x="0" y="317204"/>
          <a:ext cx="11723633" cy="20286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0000" tIns="291592" rIns="180000" bIns="99568" numCol="1" spcCol="1270" anchor="ctr"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After the introduction of the NHS at Home remote monitoring system, data showed a 20% reduction in hospital admissions for patients with chronic heart conditions. These patients reported feeling more in control of their health, as they were able to manage their conditions without frequent hospital visits (Imperial College Healthcare NHS Trust, 2024).</a:t>
          </a:r>
          <a:endParaRPr lang="en-US" sz="1400" kern="1200" dirty="0">
            <a:latin typeface="Aptos" panose="020B0004020202020204" pitchFamily="34" charset="0"/>
          </a:endParaRP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In a study of AI-assisted cancer diagnosis, early detection rates increased by 15%, resulting in earlier treatment and a higher chance of survival. Patients expressed trust in the technology and were more likely to comply with follow-up care (</a:t>
          </a:r>
          <a:r>
            <a:rPr kumimoji="0" lang="en-US" altLang="en-US" sz="1400" b="0" i="0" u="none" strike="noStrike" kern="1200" cap="none" normalizeH="0" baseline="0" dirty="0">
              <a:ln>
                <a:noFill/>
              </a:ln>
              <a:solidFill>
                <a:schemeClr val="tx1"/>
              </a:solidFill>
              <a:effectLst/>
              <a:latin typeface="Aptos" panose="020B0004020202020204" pitchFamily="34" charset="0"/>
              <a:cs typeface="Arial" panose="020B0604020202020204" pitchFamily="34" charset="0"/>
            </a:rPr>
            <a:t>Zhang, Shi and Wang, 2023)</a:t>
          </a:r>
          <a:r>
            <a:rPr lang="en-GB" sz="1400" kern="1200" dirty="0">
              <a:latin typeface="Aptos" panose="020B0004020202020204" pitchFamily="34" charset="0"/>
            </a:rPr>
            <a:t>.</a:t>
          </a:r>
          <a:endParaRPr lang="en-US" sz="1400" kern="1200" dirty="0">
            <a:latin typeface="Aptos" panose="020B0004020202020204" pitchFamily="34" charset="0"/>
          </a:endParaRPr>
        </a:p>
      </dsp:txBody>
      <dsp:txXfrm>
        <a:off x="0" y="317204"/>
        <a:ext cx="11723633" cy="2028600"/>
      </dsp:txXfrm>
    </dsp:sp>
    <dsp:sp modelId="{A58B3E05-F742-4169-B2CA-BAC0908726AF}">
      <dsp:nvSpPr>
        <dsp:cNvPr id="0" name=""/>
        <dsp:cNvSpPr/>
      </dsp:nvSpPr>
      <dsp:spPr>
        <a:xfrm>
          <a:off x="586181" y="110564"/>
          <a:ext cx="8206543" cy="413280"/>
        </a:xfrm>
        <a:prstGeom prst="roundRect">
          <a:avLst/>
        </a:prstGeom>
        <a:solidFill>
          <a:srgbClr val="003D60"/>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0188" tIns="0" rIns="310188" bIns="0" numCol="1" spcCol="1270" anchor="ctr" anchorCtr="0">
          <a:noAutofit/>
        </a:bodyPr>
        <a:lstStyle/>
        <a:p>
          <a:pPr marL="0" lvl="0" indent="0" algn="l" defTabSz="622300">
            <a:lnSpc>
              <a:spcPct val="150000"/>
            </a:lnSpc>
            <a:spcBef>
              <a:spcPct val="0"/>
            </a:spcBef>
            <a:spcAft>
              <a:spcPct val="35000"/>
            </a:spcAft>
            <a:buNone/>
          </a:pPr>
          <a:r>
            <a:rPr lang="en-GB" sz="1400" b="1" kern="1200">
              <a:latin typeface="Aptos" panose="020B0004020202020204" pitchFamily="34" charset="0"/>
            </a:rPr>
            <a:t>Using Data to Illustrate Impact</a:t>
          </a:r>
          <a:r>
            <a:rPr lang="en-GB" sz="1400" kern="1200">
              <a:latin typeface="Aptos" panose="020B0004020202020204" pitchFamily="34" charset="0"/>
            </a:rPr>
            <a:t>:</a:t>
          </a:r>
          <a:endParaRPr lang="en-US" sz="1400" kern="1200">
            <a:latin typeface="Aptos" panose="020B0004020202020204" pitchFamily="34" charset="0"/>
          </a:endParaRPr>
        </a:p>
      </dsp:txBody>
      <dsp:txXfrm>
        <a:off x="606356" y="130739"/>
        <a:ext cx="8166193" cy="372930"/>
      </dsp:txXfrm>
    </dsp:sp>
    <dsp:sp modelId="{E5356235-9E34-4A73-B149-A14E628306BD}">
      <dsp:nvSpPr>
        <dsp:cNvPr id="0" name=""/>
        <dsp:cNvSpPr/>
      </dsp:nvSpPr>
      <dsp:spPr>
        <a:xfrm>
          <a:off x="0" y="2628044"/>
          <a:ext cx="11723633" cy="20286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0000" tIns="291592" rIns="180000" bIns="99568" numCol="1" spcCol="1270" anchor="t"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A patient using telemedicine for mental health support described how the ease of access allowed them to stay on top of their treatment, even in difficult moments: "I could speak to my therapist from home when I needed it most. It made all the difference” (MIND, 2021).</a:t>
          </a:r>
          <a:endParaRPr lang="en-US" sz="1400" kern="1200" dirty="0">
            <a:latin typeface="Aptos" panose="020B0004020202020204" pitchFamily="34" charset="0"/>
          </a:endParaRP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A dementia care facility redesigned its environment to be more dementia-friendly. A caregiver shared: "The new layout helped my mother feel more at ease. She no longer gets anxious trying to find her way around. It’s made daily life so much more peaceful” (NHS England, 2021; Alzheimer's Society, 2019).</a:t>
          </a:r>
          <a:endParaRPr lang="en-US" sz="1400" kern="1200" dirty="0">
            <a:latin typeface="Aptos" panose="020B0004020202020204" pitchFamily="34" charset="0"/>
          </a:endParaRPr>
        </a:p>
      </dsp:txBody>
      <dsp:txXfrm>
        <a:off x="0" y="2628044"/>
        <a:ext cx="11723633" cy="2028600"/>
      </dsp:txXfrm>
    </dsp:sp>
    <dsp:sp modelId="{BB9F12F0-F6AE-490F-B1B5-1CA8DDABEC99}">
      <dsp:nvSpPr>
        <dsp:cNvPr id="0" name=""/>
        <dsp:cNvSpPr/>
      </dsp:nvSpPr>
      <dsp:spPr>
        <a:xfrm>
          <a:off x="586181" y="2421404"/>
          <a:ext cx="8206543" cy="413280"/>
        </a:xfrm>
        <a:prstGeom prst="roundRect">
          <a:avLst/>
        </a:prstGeom>
        <a:solidFill>
          <a:srgbClr val="003D60"/>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0188" tIns="0" rIns="310188" bIns="0" numCol="1" spcCol="1270" anchor="ctr" anchorCtr="0">
          <a:noAutofit/>
        </a:bodyPr>
        <a:lstStyle/>
        <a:p>
          <a:pPr marL="0" lvl="0" indent="0" algn="l" defTabSz="622300">
            <a:lnSpc>
              <a:spcPct val="150000"/>
            </a:lnSpc>
            <a:spcBef>
              <a:spcPct val="0"/>
            </a:spcBef>
            <a:spcAft>
              <a:spcPct val="35000"/>
            </a:spcAft>
            <a:buNone/>
          </a:pPr>
          <a:r>
            <a:rPr lang="en-GB" sz="1400" b="1" kern="1200">
              <a:latin typeface="Aptos" panose="020B0004020202020204" pitchFamily="34" charset="0"/>
            </a:rPr>
            <a:t>Testimonials from Service Users</a:t>
          </a:r>
          <a:r>
            <a:rPr lang="en-GB" sz="1400" kern="1200">
              <a:latin typeface="Aptos" panose="020B0004020202020204" pitchFamily="34" charset="0"/>
            </a:rPr>
            <a:t>:</a:t>
          </a:r>
          <a:endParaRPr lang="en-US" sz="1400" kern="1200">
            <a:latin typeface="Aptos" panose="020B0004020202020204" pitchFamily="34" charset="0"/>
          </a:endParaRPr>
        </a:p>
      </dsp:txBody>
      <dsp:txXfrm>
        <a:off x="606356" y="2441579"/>
        <a:ext cx="8166193" cy="3729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6F261-0CB0-4F71-BBA7-A7422C186028}">
      <dsp:nvSpPr>
        <dsp:cNvPr id="0" name=""/>
        <dsp:cNvSpPr/>
      </dsp:nvSpPr>
      <dsp:spPr>
        <a:xfrm>
          <a:off x="523059" y="756072"/>
          <a:ext cx="1089918" cy="1089930"/>
        </a:xfrm>
        <a:prstGeom prst="roundRect">
          <a:avLst/>
        </a:prstGeom>
        <a:blipFill dpi="0" rotWithShape="1">
          <a:blip xmlns:r="http://schemas.openxmlformats.org/officeDocument/2006/relationships">
            <a:extLst>
              <a:ext uri="{96DAC541-7B7A-43D3-8B79-37D633B846F1}">
                <asvg:svgBlip xmlns:asvg="http://schemas.microsoft.com/office/drawing/2016/SVG/main" r:embed="rId1"/>
              </a:ext>
            </a:extLst>
          </a:blip>
          <a:srcRect/>
          <a:stretch>
            <a:fillRect t="42" b="4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FBAE87-7E58-4E69-BEA6-F34AD4A41DC7}">
      <dsp:nvSpPr>
        <dsp:cNvPr id="0" name=""/>
        <dsp:cNvSpPr/>
      </dsp:nvSpPr>
      <dsp:spPr>
        <a:xfrm>
          <a:off x="6154" y="2032662"/>
          <a:ext cx="2123728" cy="787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Service User Involvement in Design:</a:t>
          </a:r>
          <a:endParaRPr lang="en-US" sz="1600" b="1" kern="1200" dirty="0">
            <a:latin typeface="Aptos" panose="020B0004020202020204" pitchFamily="34" charset="0"/>
          </a:endParaRPr>
        </a:p>
      </dsp:txBody>
      <dsp:txXfrm>
        <a:off x="6154" y="2032662"/>
        <a:ext cx="2123728" cy="787903"/>
      </dsp:txXfrm>
    </dsp:sp>
    <dsp:sp modelId="{9AE7226C-F58B-4E13-BBAB-2DC1B99C2B00}">
      <dsp:nvSpPr>
        <dsp:cNvPr id="0" name=""/>
        <dsp:cNvSpPr/>
      </dsp:nvSpPr>
      <dsp:spPr>
        <a:xfrm>
          <a:off x="2859250" y="756072"/>
          <a:ext cx="1089918" cy="1089930"/>
        </a:xfrm>
        <a:prstGeom prst="roundRect">
          <a:avLst/>
        </a:prstGeom>
        <a:blipFill dpi="0" rotWithShape="1">
          <a:blip xmlns:r="http://schemas.openxmlformats.org/officeDocument/2006/relationships">
            <a:extLst>
              <a:ext uri="{96DAC541-7B7A-43D3-8B79-37D633B846F1}">
                <asvg:svgBlip xmlns:asvg="http://schemas.microsoft.com/office/drawing/2016/SVG/main" r:embed="rId2"/>
              </a:ext>
            </a:extLst>
          </a:blip>
          <a:srcRect/>
          <a:stretch>
            <a:fillRect t="42" b="4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31D51-D4E8-4430-A225-5688018C5E7E}">
      <dsp:nvSpPr>
        <dsp:cNvPr id="0" name=""/>
        <dsp:cNvSpPr/>
      </dsp:nvSpPr>
      <dsp:spPr>
        <a:xfrm>
          <a:off x="2342345" y="2032662"/>
          <a:ext cx="2123728" cy="787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150000"/>
            </a:lnSpc>
            <a:spcBef>
              <a:spcPct val="0"/>
            </a:spcBef>
            <a:spcAft>
              <a:spcPct val="35000"/>
            </a:spcAft>
            <a:buNone/>
          </a:pPr>
          <a:r>
            <a:rPr lang="en-GB" sz="1600" b="1" kern="1200">
              <a:latin typeface="Aptos" panose="020B0004020202020204" pitchFamily="34" charset="0"/>
            </a:rPr>
            <a:t>Humanising Technology:</a:t>
          </a:r>
          <a:br>
            <a:rPr lang="en-GB" sz="1600" b="1" kern="1200">
              <a:latin typeface="Aptos" panose="020B0004020202020204" pitchFamily="34" charset="0"/>
            </a:rPr>
          </a:br>
          <a:endParaRPr lang="en-US" sz="1600" b="1" kern="1200">
            <a:latin typeface="Aptos" panose="020B0004020202020204" pitchFamily="34" charset="0"/>
          </a:endParaRPr>
        </a:p>
      </dsp:txBody>
      <dsp:txXfrm>
        <a:off x="2342345" y="2032662"/>
        <a:ext cx="2123728" cy="787903"/>
      </dsp:txXfrm>
    </dsp:sp>
    <dsp:sp modelId="{584F1F5A-F30E-4837-8A4A-141C8C174178}">
      <dsp:nvSpPr>
        <dsp:cNvPr id="0" name=""/>
        <dsp:cNvSpPr/>
      </dsp:nvSpPr>
      <dsp:spPr>
        <a:xfrm>
          <a:off x="5195440" y="756072"/>
          <a:ext cx="1089918" cy="1089930"/>
        </a:xfrm>
        <a:prstGeom prst="roundRect">
          <a:avLst/>
        </a:prstGeom>
        <a:blipFill dpi="0" rotWithShape="1">
          <a:blip xmlns:r="http://schemas.openxmlformats.org/officeDocument/2006/relationships">
            <a:extLst>
              <a:ext uri="{96DAC541-7B7A-43D3-8B79-37D633B846F1}">
                <asvg:svgBlip xmlns:asvg="http://schemas.microsoft.com/office/drawing/2016/SVG/main" r:embed="rId3"/>
              </a:ext>
            </a:extLst>
          </a:blip>
          <a:srcRect/>
          <a:stretch>
            <a:fillRect t="42" b="4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2DE644-8F6F-4742-A732-BBF255C5687B}">
      <dsp:nvSpPr>
        <dsp:cNvPr id="0" name=""/>
        <dsp:cNvSpPr/>
      </dsp:nvSpPr>
      <dsp:spPr>
        <a:xfrm>
          <a:off x="4678535" y="2032662"/>
          <a:ext cx="2123728" cy="787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150000"/>
            </a:lnSpc>
            <a:spcBef>
              <a:spcPct val="0"/>
            </a:spcBef>
            <a:spcAft>
              <a:spcPct val="35000"/>
            </a:spcAft>
            <a:buNone/>
          </a:pPr>
          <a:r>
            <a:rPr lang="en-GB" sz="1600" b="1" kern="1200">
              <a:latin typeface="Aptos" panose="020B0004020202020204" pitchFamily="34" charset="0"/>
            </a:rPr>
            <a:t>Personalised Care and Tailored Solutions:</a:t>
          </a:r>
          <a:endParaRPr lang="en-US" sz="1600" b="1" kern="1200">
            <a:latin typeface="Aptos" panose="020B0004020202020204" pitchFamily="34" charset="0"/>
          </a:endParaRPr>
        </a:p>
      </dsp:txBody>
      <dsp:txXfrm>
        <a:off x="4678535" y="2032662"/>
        <a:ext cx="2123728" cy="787903"/>
      </dsp:txXfrm>
    </dsp:sp>
    <dsp:sp modelId="{C760BA83-FA10-44F9-B07F-FD4804869DD9}">
      <dsp:nvSpPr>
        <dsp:cNvPr id="0" name=""/>
        <dsp:cNvSpPr/>
      </dsp:nvSpPr>
      <dsp:spPr>
        <a:xfrm>
          <a:off x="7531631" y="756072"/>
          <a:ext cx="1089918" cy="1089930"/>
        </a:xfrm>
        <a:prstGeom prst="round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6DD02B-422D-476A-9EDF-D37EFDE66FF6}">
      <dsp:nvSpPr>
        <dsp:cNvPr id="0" name=""/>
        <dsp:cNvSpPr/>
      </dsp:nvSpPr>
      <dsp:spPr>
        <a:xfrm>
          <a:off x="7014726" y="2032662"/>
          <a:ext cx="2123728" cy="787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150000"/>
            </a:lnSpc>
            <a:spcBef>
              <a:spcPct val="0"/>
            </a:spcBef>
            <a:spcAft>
              <a:spcPct val="35000"/>
            </a:spcAft>
            <a:buNone/>
          </a:pPr>
          <a:r>
            <a:rPr lang="en-GB" sz="1600" b="1" kern="1200">
              <a:latin typeface="Aptos" panose="020B0004020202020204" pitchFamily="34" charset="0"/>
            </a:rPr>
            <a:t>Balancing Technology with Service User Interaction:</a:t>
          </a:r>
          <a:endParaRPr lang="en-US" sz="1600" b="1" kern="1200">
            <a:latin typeface="Aptos" panose="020B0004020202020204" pitchFamily="34" charset="0"/>
          </a:endParaRPr>
        </a:p>
      </dsp:txBody>
      <dsp:txXfrm>
        <a:off x="7014726" y="2032662"/>
        <a:ext cx="2123728" cy="787903"/>
      </dsp:txXfrm>
    </dsp:sp>
    <dsp:sp modelId="{F5A7082C-E5F3-4331-B967-87D1F3F918F9}">
      <dsp:nvSpPr>
        <dsp:cNvPr id="0" name=""/>
        <dsp:cNvSpPr/>
      </dsp:nvSpPr>
      <dsp:spPr>
        <a:xfrm>
          <a:off x="9867821" y="756072"/>
          <a:ext cx="1089918" cy="1089930"/>
        </a:xfrm>
        <a:prstGeom prst="roundRect">
          <a:avLst/>
        </a:prstGeom>
        <a:blipFill dpi="0" rotWithShape="1">
          <a:blip xmlns:r="http://schemas.openxmlformats.org/officeDocument/2006/relationships">
            <a:extLst>
              <a:ext uri="{96DAC541-7B7A-43D3-8B79-37D633B846F1}">
                <asvg:svgBlip xmlns:asvg="http://schemas.microsoft.com/office/drawing/2016/SVG/main" r:embed="rId5"/>
              </a:ext>
            </a:extLst>
          </a:blip>
          <a:srcRect/>
          <a:stretch>
            <a:fillRect t="42" b="4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D9242C-26A1-4C14-9751-0B4C4B3F8D6D}">
      <dsp:nvSpPr>
        <dsp:cNvPr id="0" name=""/>
        <dsp:cNvSpPr/>
      </dsp:nvSpPr>
      <dsp:spPr>
        <a:xfrm>
          <a:off x="9350916" y="2032662"/>
          <a:ext cx="2123728" cy="787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a:lnSpc>
              <a:spcPct val="150000"/>
            </a:lnSpc>
            <a:spcBef>
              <a:spcPct val="0"/>
            </a:spcBef>
            <a:spcAft>
              <a:spcPct val="35000"/>
            </a:spcAft>
            <a:buNone/>
          </a:pPr>
          <a:r>
            <a:rPr lang="en-GB" sz="1600" b="1" kern="1200">
              <a:latin typeface="Aptos" panose="020B0004020202020204" pitchFamily="34" charset="0"/>
            </a:rPr>
            <a:t>Measuring Success Through Person-Centric Metrics:</a:t>
          </a:r>
          <a:endParaRPr lang="en-US" sz="1600" b="1" kern="1200">
            <a:latin typeface="Aptos" panose="020B0004020202020204" pitchFamily="34" charset="0"/>
          </a:endParaRPr>
        </a:p>
      </dsp:txBody>
      <dsp:txXfrm>
        <a:off x="9350916" y="2032662"/>
        <a:ext cx="2123728" cy="78790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FE13C-81EE-47B0-AE39-D4F8EEDA3BA8}">
      <dsp:nvSpPr>
        <dsp:cNvPr id="0" name=""/>
        <dsp:cNvSpPr/>
      </dsp:nvSpPr>
      <dsp:spPr>
        <a:xfrm>
          <a:off x="212335" y="1507711"/>
          <a:ext cx="1335915" cy="1335915"/>
        </a:xfrm>
        <a:prstGeom prst="ellipse">
          <a:avLst/>
        </a:prstGeom>
        <a:solidFill>
          <a:srgbClr val="004F9F"/>
        </a:solidFill>
        <a:ln>
          <a:noFill/>
        </a:ln>
        <a:effectLst/>
      </dsp:spPr>
      <dsp:style>
        <a:lnRef idx="0">
          <a:scrgbClr r="0" g="0" b="0"/>
        </a:lnRef>
        <a:fillRef idx="1">
          <a:scrgbClr r="0" g="0" b="0"/>
        </a:fillRef>
        <a:effectRef idx="0">
          <a:scrgbClr r="0" g="0" b="0"/>
        </a:effectRef>
        <a:fontRef idx="minor"/>
      </dsp:style>
    </dsp:sp>
    <dsp:sp modelId="{0A2D9D6B-2A19-4B0B-8728-DD1AF3C76753}">
      <dsp:nvSpPr>
        <dsp:cNvPr id="0" name=""/>
        <dsp:cNvSpPr/>
      </dsp:nvSpPr>
      <dsp:spPr>
        <a:xfrm>
          <a:off x="492877" y="1788253"/>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875CA9-4F25-4981-8B91-4AB511701395}">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50000"/>
            </a:lnSpc>
            <a:spcBef>
              <a:spcPct val="0"/>
            </a:spcBef>
            <a:spcAft>
              <a:spcPct val="35000"/>
            </a:spcAft>
            <a:buNone/>
          </a:pPr>
          <a:r>
            <a:rPr lang="en-GB" sz="1600" kern="1200" cap="none" dirty="0">
              <a:solidFill>
                <a:schemeClr val="bg1"/>
              </a:solidFill>
              <a:latin typeface="Aptos" panose="020B0004020202020204" pitchFamily="34" charset="0"/>
            </a:rPr>
            <a:t>By prioritising person-centricity in innovation, healthcare systems can ensure that advancements don't lose sight of the fundamental goal: improving the lives of patients and service users (Vats, 2024). </a:t>
          </a:r>
          <a:endParaRPr lang="en-US" sz="1600" kern="1200" cap="none" dirty="0">
            <a:solidFill>
              <a:schemeClr val="bg1"/>
            </a:solidFill>
            <a:latin typeface="Aptos" panose="020B0004020202020204" pitchFamily="34" charset="0"/>
          </a:endParaRPr>
        </a:p>
      </dsp:txBody>
      <dsp:txXfrm>
        <a:off x="1834517" y="1507711"/>
        <a:ext cx="3148942" cy="1335915"/>
      </dsp:txXfrm>
    </dsp:sp>
    <dsp:sp modelId="{59F6B167-248D-4E0E-9A38-ABDBAB6B609F}">
      <dsp:nvSpPr>
        <dsp:cNvPr id="0" name=""/>
        <dsp:cNvSpPr/>
      </dsp:nvSpPr>
      <dsp:spPr>
        <a:xfrm>
          <a:off x="5532139" y="1507711"/>
          <a:ext cx="1335915" cy="1335915"/>
        </a:xfrm>
        <a:prstGeom prst="ellipse">
          <a:avLst/>
        </a:prstGeom>
        <a:solidFill>
          <a:srgbClr val="004F9F"/>
        </a:solidFill>
        <a:ln>
          <a:noFill/>
        </a:ln>
        <a:effectLst/>
      </dsp:spPr>
      <dsp:style>
        <a:lnRef idx="0">
          <a:scrgbClr r="0" g="0" b="0"/>
        </a:lnRef>
        <a:fillRef idx="1">
          <a:scrgbClr r="0" g="0" b="0"/>
        </a:fillRef>
        <a:effectRef idx="0">
          <a:scrgbClr r="0" g="0" b="0"/>
        </a:effectRef>
        <a:fontRef idx="minor"/>
      </dsp:style>
    </dsp:sp>
    <dsp:sp modelId="{2148B1F7-76A0-45FF-9EB7-0A02B84BC843}">
      <dsp:nvSpPr>
        <dsp:cNvPr id="0" name=""/>
        <dsp:cNvSpPr/>
      </dsp:nvSpPr>
      <dsp:spPr>
        <a:xfrm>
          <a:off x="5812681" y="1788253"/>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2B4E3-FB7D-4031-A626-22688B6CAF72}">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50000"/>
            </a:lnSpc>
            <a:spcBef>
              <a:spcPct val="0"/>
            </a:spcBef>
            <a:spcAft>
              <a:spcPct val="35000"/>
            </a:spcAft>
            <a:buNone/>
          </a:pPr>
          <a:r>
            <a:rPr lang="en-GB" sz="1600" kern="1200" cap="none" dirty="0">
              <a:solidFill>
                <a:schemeClr val="bg1"/>
              </a:solidFill>
              <a:latin typeface="Aptos" panose="020B0004020202020204" pitchFamily="34" charset="0"/>
            </a:rPr>
            <a:t>This section reinforces the idea that innovation is not just about technology or efficiency but about creating a healthcare system that genuinely responds to the needs and values of the people it serves.</a:t>
          </a:r>
          <a:endParaRPr lang="en-US" sz="1600" kern="1200" cap="none" dirty="0">
            <a:solidFill>
              <a:schemeClr val="bg1"/>
            </a:solidFill>
            <a:latin typeface="Aptos" panose="020B0004020202020204" pitchFamily="34" charset="0"/>
          </a:endParaRPr>
        </a:p>
      </dsp:txBody>
      <dsp:txXfrm>
        <a:off x="7154322" y="1507711"/>
        <a:ext cx="3148942" cy="13359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76133-63D3-4BCB-A13B-E343C5322A9A}">
      <dsp:nvSpPr>
        <dsp:cNvPr id="0" name=""/>
        <dsp:cNvSpPr/>
      </dsp:nvSpPr>
      <dsp:spPr>
        <a:xfrm>
          <a:off x="16472" y="255321"/>
          <a:ext cx="2786445" cy="83593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91" tIns="220191" rIns="220191" bIns="220191" numCol="1" spcCol="1270" anchor="ctr" anchorCtr="0">
          <a:noAutofit/>
        </a:bodyPr>
        <a:lstStyle/>
        <a:p>
          <a:pPr marL="0" lvl="0" indent="0" algn="ctr" defTabSz="800100">
            <a:lnSpc>
              <a:spcPct val="150000"/>
            </a:lnSpc>
            <a:spcBef>
              <a:spcPct val="0"/>
            </a:spcBef>
            <a:spcAft>
              <a:spcPct val="35000"/>
            </a:spcAft>
            <a:buNone/>
          </a:pPr>
          <a:r>
            <a:rPr lang="en-GB" sz="1800" kern="1200" noProof="0" dirty="0">
              <a:latin typeface="Aptos" panose="020B0004020202020204" pitchFamily="34" charset="0"/>
            </a:rPr>
            <a:t>Be Concise</a:t>
          </a:r>
        </a:p>
      </dsp:txBody>
      <dsp:txXfrm>
        <a:off x="16472" y="255321"/>
        <a:ext cx="2786445" cy="835933"/>
      </dsp:txXfrm>
    </dsp:sp>
    <dsp:sp modelId="{11B2D558-D33E-43AC-AC60-1A26D573D48B}">
      <dsp:nvSpPr>
        <dsp:cNvPr id="0" name=""/>
        <dsp:cNvSpPr/>
      </dsp:nvSpPr>
      <dsp:spPr>
        <a:xfrm>
          <a:off x="6190" y="1091255"/>
          <a:ext cx="2786445" cy="25035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5239" tIns="275239" rIns="275239" bIns="275239" numCol="1" spcCol="1270" anchor="t" anchorCtr="0">
          <a:noAutofit/>
        </a:bodyPr>
        <a:lstStyle/>
        <a:p>
          <a:pPr marL="0" lvl="0" indent="0" algn="l" defTabSz="622300">
            <a:lnSpc>
              <a:spcPct val="150000"/>
            </a:lnSpc>
            <a:spcBef>
              <a:spcPct val="0"/>
            </a:spcBef>
            <a:spcAft>
              <a:spcPct val="35000"/>
            </a:spcAft>
            <a:buNone/>
          </a:pPr>
          <a:r>
            <a:rPr lang="en-GB" sz="1400" kern="1200" noProof="0" dirty="0">
              <a:latin typeface="Aptos" panose="020B0004020202020204" pitchFamily="34" charset="0"/>
            </a:rPr>
            <a:t>Stick to the word limit by focusing only on the most essential details.</a:t>
          </a:r>
        </a:p>
      </dsp:txBody>
      <dsp:txXfrm>
        <a:off x="6190" y="1091255"/>
        <a:ext cx="2786445" cy="2503583"/>
      </dsp:txXfrm>
    </dsp:sp>
    <dsp:sp modelId="{D600628F-91D2-4A33-B8A2-9ADF25124F9C}">
      <dsp:nvSpPr>
        <dsp:cNvPr id="0" name=""/>
        <dsp:cNvSpPr/>
      </dsp:nvSpPr>
      <dsp:spPr>
        <a:xfrm>
          <a:off x="2900530" y="255321"/>
          <a:ext cx="2786445" cy="83593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91" tIns="220191" rIns="220191" bIns="220191" numCol="1" spcCol="1270" anchor="ctr" anchorCtr="0">
          <a:noAutofit/>
        </a:bodyPr>
        <a:lstStyle/>
        <a:p>
          <a:pPr marL="0" lvl="0" indent="0" algn="ctr" defTabSz="800100">
            <a:lnSpc>
              <a:spcPct val="150000"/>
            </a:lnSpc>
            <a:spcBef>
              <a:spcPct val="0"/>
            </a:spcBef>
            <a:spcAft>
              <a:spcPct val="35000"/>
            </a:spcAft>
            <a:buNone/>
          </a:pPr>
          <a:r>
            <a:rPr lang="en-GB" sz="1800" kern="1200" noProof="0" dirty="0">
              <a:latin typeface="Aptos" panose="020B0004020202020204" pitchFamily="34" charset="0"/>
            </a:rPr>
            <a:t>Focus on Creativity</a:t>
          </a:r>
        </a:p>
      </dsp:txBody>
      <dsp:txXfrm>
        <a:off x="2900530" y="255321"/>
        <a:ext cx="2786445" cy="835933"/>
      </dsp:txXfrm>
    </dsp:sp>
    <dsp:sp modelId="{5FAEE4FC-06E4-4C0E-B90E-8B1199ACC702}">
      <dsp:nvSpPr>
        <dsp:cNvPr id="0" name=""/>
        <dsp:cNvSpPr/>
      </dsp:nvSpPr>
      <dsp:spPr>
        <a:xfrm>
          <a:off x="2900530" y="1091255"/>
          <a:ext cx="2786445" cy="25035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5239" tIns="275239" rIns="275239" bIns="275239" numCol="1" spcCol="1270" anchor="t" anchorCtr="0">
          <a:noAutofit/>
        </a:bodyPr>
        <a:lstStyle/>
        <a:p>
          <a:pPr marL="0" lvl="0" indent="0" algn="l" defTabSz="622300">
            <a:lnSpc>
              <a:spcPct val="150000"/>
            </a:lnSpc>
            <a:spcBef>
              <a:spcPct val="0"/>
            </a:spcBef>
            <a:spcAft>
              <a:spcPct val="35000"/>
            </a:spcAft>
            <a:buNone/>
          </a:pPr>
          <a:r>
            <a:rPr lang="en-GB" sz="1400" kern="1200" noProof="0" dirty="0">
              <a:latin typeface="Aptos" panose="020B0004020202020204" pitchFamily="34" charset="0"/>
            </a:rPr>
            <a:t>Highlight how the project creatively solved a problem or improved patient care.</a:t>
          </a:r>
        </a:p>
      </dsp:txBody>
      <dsp:txXfrm>
        <a:off x="2900530" y="1091255"/>
        <a:ext cx="2786445" cy="2503583"/>
      </dsp:txXfrm>
    </dsp:sp>
    <dsp:sp modelId="{9E0216DC-191D-4EE4-B3FE-3B86006288B6}">
      <dsp:nvSpPr>
        <dsp:cNvPr id="0" name=""/>
        <dsp:cNvSpPr/>
      </dsp:nvSpPr>
      <dsp:spPr>
        <a:xfrm>
          <a:off x="5794870" y="255321"/>
          <a:ext cx="2786445" cy="83593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91" tIns="220191" rIns="220191" bIns="220191" numCol="1" spcCol="1270" anchor="ctr" anchorCtr="0">
          <a:noAutofit/>
        </a:bodyPr>
        <a:lstStyle/>
        <a:p>
          <a:pPr marL="0" lvl="0" indent="0" algn="ctr" defTabSz="800100">
            <a:lnSpc>
              <a:spcPct val="150000"/>
            </a:lnSpc>
            <a:spcBef>
              <a:spcPct val="0"/>
            </a:spcBef>
            <a:spcAft>
              <a:spcPct val="35000"/>
            </a:spcAft>
            <a:buNone/>
          </a:pPr>
          <a:r>
            <a:rPr lang="en-GB" sz="1800" kern="1200" noProof="0" dirty="0">
              <a:latin typeface="Aptos" panose="020B0004020202020204" pitchFamily="34" charset="0"/>
            </a:rPr>
            <a:t>Show Impact</a:t>
          </a:r>
        </a:p>
      </dsp:txBody>
      <dsp:txXfrm>
        <a:off x="5794870" y="255321"/>
        <a:ext cx="2786445" cy="835933"/>
      </dsp:txXfrm>
    </dsp:sp>
    <dsp:sp modelId="{59CAA6DA-19BB-4C94-81EF-432B057A34D0}">
      <dsp:nvSpPr>
        <dsp:cNvPr id="0" name=""/>
        <dsp:cNvSpPr/>
      </dsp:nvSpPr>
      <dsp:spPr>
        <a:xfrm>
          <a:off x="5794870" y="1091255"/>
          <a:ext cx="2786445" cy="25035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5239" tIns="275239" rIns="275239" bIns="275239" numCol="1" spcCol="1270" anchor="t" anchorCtr="0">
          <a:noAutofit/>
        </a:bodyPr>
        <a:lstStyle/>
        <a:p>
          <a:pPr marL="0" lvl="0" indent="0" algn="l" defTabSz="622300">
            <a:lnSpc>
              <a:spcPct val="150000"/>
            </a:lnSpc>
            <a:spcBef>
              <a:spcPct val="0"/>
            </a:spcBef>
            <a:spcAft>
              <a:spcPct val="35000"/>
            </a:spcAft>
            <a:buNone/>
          </a:pPr>
          <a:r>
            <a:rPr lang="en-GB" sz="1400" kern="1200" noProof="0" dirty="0">
              <a:latin typeface="Aptos" panose="020B0004020202020204" pitchFamily="34" charset="0"/>
            </a:rPr>
            <a:t>Quantify the benefits whenever possible. Use data or specific outcomes to strengthen your argument.</a:t>
          </a:r>
        </a:p>
      </dsp:txBody>
      <dsp:txXfrm>
        <a:off x="5794870" y="1091255"/>
        <a:ext cx="2786445" cy="2503583"/>
      </dsp:txXfrm>
    </dsp:sp>
    <dsp:sp modelId="{FDA1B448-D85B-4721-826F-DAD68BC7E584}">
      <dsp:nvSpPr>
        <dsp:cNvPr id="0" name=""/>
        <dsp:cNvSpPr/>
      </dsp:nvSpPr>
      <dsp:spPr>
        <a:xfrm>
          <a:off x="8689210" y="255321"/>
          <a:ext cx="2786445" cy="83593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91" tIns="220191" rIns="220191" bIns="220191" numCol="1" spcCol="1270" anchor="ctr" anchorCtr="0">
          <a:noAutofit/>
        </a:bodyPr>
        <a:lstStyle/>
        <a:p>
          <a:pPr marL="0" lvl="0" indent="0" algn="ctr" defTabSz="800100">
            <a:lnSpc>
              <a:spcPct val="150000"/>
            </a:lnSpc>
            <a:spcBef>
              <a:spcPct val="0"/>
            </a:spcBef>
            <a:spcAft>
              <a:spcPct val="35000"/>
            </a:spcAft>
            <a:buNone/>
          </a:pPr>
          <a:r>
            <a:rPr lang="en-GB" sz="1800" kern="1200" noProof="0" dirty="0">
              <a:latin typeface="Aptos" panose="020B0004020202020204" pitchFamily="34" charset="0"/>
            </a:rPr>
            <a:t>Stay Organised</a:t>
          </a:r>
        </a:p>
      </dsp:txBody>
      <dsp:txXfrm>
        <a:off x="8689210" y="255321"/>
        <a:ext cx="2786445" cy="835933"/>
      </dsp:txXfrm>
    </dsp:sp>
    <dsp:sp modelId="{50235274-E008-447E-B22C-99FB5CEA5963}">
      <dsp:nvSpPr>
        <dsp:cNvPr id="0" name=""/>
        <dsp:cNvSpPr/>
      </dsp:nvSpPr>
      <dsp:spPr>
        <a:xfrm>
          <a:off x="8689210" y="1091255"/>
          <a:ext cx="2786445" cy="25035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5239" tIns="275239" rIns="275239" bIns="275239" numCol="1" spcCol="1270" anchor="t" anchorCtr="0">
          <a:noAutofit/>
        </a:bodyPr>
        <a:lstStyle/>
        <a:p>
          <a:pPr marL="0" lvl="0" indent="0" algn="l" defTabSz="622300">
            <a:lnSpc>
              <a:spcPct val="150000"/>
            </a:lnSpc>
            <a:spcBef>
              <a:spcPct val="0"/>
            </a:spcBef>
            <a:spcAft>
              <a:spcPct val="35000"/>
            </a:spcAft>
            <a:buNone/>
          </a:pPr>
          <a:r>
            <a:rPr lang="en-GB" sz="1400" kern="1200" noProof="0" dirty="0">
              <a:latin typeface="Aptos" panose="020B0004020202020204" pitchFamily="34" charset="0"/>
            </a:rPr>
            <a:t>Follow the structure—clear introduction, explanation of creativity and innovation, and a strong conclusion that demonstrates value creation.</a:t>
          </a:r>
        </a:p>
      </dsp:txBody>
      <dsp:txXfrm>
        <a:off x="8689210" y="1091255"/>
        <a:ext cx="2786445" cy="250358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9A790-4F79-47AE-8CD6-3D2A1AA622AE}">
      <dsp:nvSpPr>
        <dsp:cNvPr id="0" name=""/>
        <dsp:cNvSpPr/>
      </dsp:nvSpPr>
      <dsp:spPr>
        <a:xfrm>
          <a:off x="3587" y="62130"/>
          <a:ext cx="3498056" cy="460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b="1" kern="1200">
              <a:latin typeface="Aptos" panose="020B0004020202020204" pitchFamily="34" charset="0"/>
            </a:rPr>
            <a:t>Introduction (50-75 words)</a:t>
          </a:r>
          <a:r>
            <a:rPr lang="en-GB" sz="1600" kern="1200">
              <a:latin typeface="Aptos" panose="020B0004020202020204" pitchFamily="34" charset="0"/>
            </a:rPr>
            <a:t>:</a:t>
          </a:r>
          <a:endParaRPr lang="en-US" sz="1600" kern="1200">
            <a:latin typeface="Aptos" panose="020B0004020202020204" pitchFamily="34" charset="0"/>
          </a:endParaRPr>
        </a:p>
      </dsp:txBody>
      <dsp:txXfrm>
        <a:off x="3587" y="62130"/>
        <a:ext cx="3498056" cy="460800"/>
      </dsp:txXfrm>
    </dsp:sp>
    <dsp:sp modelId="{AAC50129-0CE2-413E-AAB9-7CA23F179013}">
      <dsp:nvSpPr>
        <dsp:cNvPr id="0" name=""/>
        <dsp:cNvSpPr/>
      </dsp:nvSpPr>
      <dsp:spPr>
        <a:xfrm>
          <a:off x="3587" y="522929"/>
          <a:ext cx="3498056" cy="34916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latin typeface="Aptos" panose="020B0004020202020204" pitchFamily="34" charset="0"/>
            </a:rPr>
            <a:t>Briefly introduce the project or initiative being analysed.</a:t>
          </a:r>
          <a:endParaRPr lang="en-US" sz="1600" kern="1200">
            <a:latin typeface="Aptos" panose="020B0004020202020204" pitchFamily="34" charset="0"/>
          </a:endParaRPr>
        </a:p>
        <a:p>
          <a:pPr marL="171450" lvl="1" indent="-171450" algn="l" defTabSz="711200">
            <a:lnSpc>
              <a:spcPct val="90000"/>
            </a:lnSpc>
            <a:spcBef>
              <a:spcPct val="0"/>
            </a:spcBef>
            <a:spcAft>
              <a:spcPct val="15000"/>
            </a:spcAft>
            <a:buChar char="•"/>
          </a:pPr>
          <a:r>
            <a:rPr lang="en-GB" sz="1600" kern="1200">
              <a:latin typeface="Aptos" panose="020B0004020202020204" pitchFamily="34" charset="0"/>
            </a:rPr>
            <a:t>Provide context: What was the problem or challenge the innovation sought to address?</a:t>
          </a:r>
          <a:endParaRPr lang="en-US" sz="1600" kern="1200">
            <a:latin typeface="Aptos" panose="020B0004020202020204" pitchFamily="34" charset="0"/>
          </a:endParaRPr>
        </a:p>
        <a:p>
          <a:pPr marL="171450" lvl="1" indent="-171450" algn="l" defTabSz="711200">
            <a:lnSpc>
              <a:spcPct val="90000"/>
            </a:lnSpc>
            <a:spcBef>
              <a:spcPct val="0"/>
            </a:spcBef>
            <a:spcAft>
              <a:spcPct val="15000"/>
            </a:spcAft>
            <a:buChar char="•"/>
          </a:pPr>
          <a:r>
            <a:rPr lang="en-GB" sz="1600" kern="1200">
              <a:latin typeface="Aptos" panose="020B0004020202020204" pitchFamily="34" charset="0"/>
            </a:rPr>
            <a:t>Mention key stakeholders (e.g., patients, healthcare providers, system administrators).</a:t>
          </a:r>
          <a:endParaRPr lang="en-US" sz="1600" kern="1200">
            <a:latin typeface="Aptos" panose="020B0004020202020204" pitchFamily="34" charset="0"/>
          </a:endParaRPr>
        </a:p>
      </dsp:txBody>
      <dsp:txXfrm>
        <a:off x="3587" y="522929"/>
        <a:ext cx="3498056" cy="3491640"/>
      </dsp:txXfrm>
    </dsp:sp>
    <dsp:sp modelId="{0347B74B-CD21-4B13-A0D7-15BECAF51D19}">
      <dsp:nvSpPr>
        <dsp:cNvPr id="0" name=""/>
        <dsp:cNvSpPr/>
      </dsp:nvSpPr>
      <dsp:spPr>
        <a:xfrm>
          <a:off x="3991371" y="62130"/>
          <a:ext cx="3498056" cy="460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b="1" kern="1200">
              <a:latin typeface="Aptos" panose="020B0004020202020204" pitchFamily="34" charset="0"/>
            </a:rPr>
            <a:t>Main Body (200-250 words)</a:t>
          </a:r>
          <a:r>
            <a:rPr lang="en-GB" sz="1600" kern="1200">
              <a:latin typeface="Aptos" panose="020B0004020202020204" pitchFamily="34" charset="0"/>
            </a:rPr>
            <a:t>:</a:t>
          </a:r>
          <a:endParaRPr lang="en-US" sz="1600" kern="1200">
            <a:latin typeface="Aptos" panose="020B0004020202020204" pitchFamily="34" charset="0"/>
          </a:endParaRPr>
        </a:p>
      </dsp:txBody>
      <dsp:txXfrm>
        <a:off x="3991371" y="62130"/>
        <a:ext cx="3498056" cy="460800"/>
      </dsp:txXfrm>
    </dsp:sp>
    <dsp:sp modelId="{C345D68E-BAE8-4111-93FC-E9AD1146BB0D}">
      <dsp:nvSpPr>
        <dsp:cNvPr id="0" name=""/>
        <dsp:cNvSpPr/>
      </dsp:nvSpPr>
      <dsp:spPr>
        <a:xfrm>
          <a:off x="3991371" y="522929"/>
          <a:ext cx="3498056" cy="34916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b="1" kern="1200">
              <a:latin typeface="Aptos" panose="020B0004020202020204" pitchFamily="34" charset="0"/>
            </a:rPr>
            <a:t>Creativity and Innovation</a:t>
          </a:r>
          <a:r>
            <a:rPr lang="en-GB" sz="1600" kern="1200">
              <a:latin typeface="Aptos" panose="020B0004020202020204" pitchFamily="34" charset="0"/>
            </a:rPr>
            <a:t>: Describe how creativity led to the innovation.</a:t>
          </a:r>
          <a:endParaRPr lang="en-US" sz="1600" kern="1200">
            <a:latin typeface="Aptos" panose="020B0004020202020204" pitchFamily="34" charset="0"/>
          </a:endParaRPr>
        </a:p>
        <a:p>
          <a:pPr marL="342900" lvl="2" indent="-171450" algn="l" defTabSz="711200">
            <a:lnSpc>
              <a:spcPct val="90000"/>
            </a:lnSpc>
            <a:spcBef>
              <a:spcPct val="0"/>
            </a:spcBef>
            <a:spcAft>
              <a:spcPct val="15000"/>
            </a:spcAft>
            <a:buChar char="•"/>
          </a:pPr>
          <a:r>
            <a:rPr lang="en-GB" sz="1600" kern="1200">
              <a:latin typeface="Aptos" panose="020B0004020202020204" pitchFamily="34" charset="0"/>
            </a:rPr>
            <a:t>What were the creative approaches used (e.g., new technologies, reimagined service delivery, collaborative partnerships)?</a:t>
          </a:r>
          <a:endParaRPr lang="en-US" sz="1600" kern="1200">
            <a:latin typeface="Aptos" panose="020B0004020202020204" pitchFamily="34" charset="0"/>
          </a:endParaRPr>
        </a:p>
        <a:p>
          <a:pPr marL="342900" lvl="2" indent="-171450" algn="l" defTabSz="711200">
            <a:lnSpc>
              <a:spcPct val="90000"/>
            </a:lnSpc>
            <a:spcBef>
              <a:spcPct val="0"/>
            </a:spcBef>
            <a:spcAft>
              <a:spcPct val="15000"/>
            </a:spcAft>
            <a:buChar char="•"/>
          </a:pPr>
          <a:r>
            <a:rPr lang="en-GB" sz="1600" kern="1200">
              <a:latin typeface="Aptos" panose="020B0004020202020204" pitchFamily="34" charset="0"/>
            </a:rPr>
            <a:t>How did this creativity transform the existing service or practice?</a:t>
          </a:r>
          <a:endParaRPr lang="en-US" sz="1600" kern="1200">
            <a:latin typeface="Aptos" panose="020B0004020202020204" pitchFamily="34" charset="0"/>
          </a:endParaRPr>
        </a:p>
        <a:p>
          <a:pPr marL="342900" lvl="2" indent="-171450" algn="l" defTabSz="711200">
            <a:lnSpc>
              <a:spcPct val="90000"/>
            </a:lnSpc>
            <a:spcBef>
              <a:spcPct val="0"/>
            </a:spcBef>
            <a:spcAft>
              <a:spcPct val="15000"/>
            </a:spcAft>
            <a:buChar char="•"/>
          </a:pPr>
          <a:r>
            <a:rPr lang="en-GB" sz="1600" b="1" kern="1200">
              <a:latin typeface="Aptos" panose="020B0004020202020204" pitchFamily="34" charset="0"/>
            </a:rPr>
            <a:t>Key focus</a:t>
          </a:r>
          <a:r>
            <a:rPr lang="en-GB" sz="1600" kern="1200">
              <a:latin typeface="Aptos" panose="020B0004020202020204" pitchFamily="34" charset="0"/>
            </a:rPr>
            <a:t>: Highlight the role of creative thinking in overcoming barriers or introducing new solutions.</a:t>
          </a:r>
          <a:endParaRPr lang="en-US" sz="1600" kern="1200">
            <a:latin typeface="Aptos" panose="020B0004020202020204" pitchFamily="34" charset="0"/>
          </a:endParaRPr>
        </a:p>
      </dsp:txBody>
      <dsp:txXfrm>
        <a:off x="3991371" y="522929"/>
        <a:ext cx="3498056" cy="3491640"/>
      </dsp:txXfrm>
    </dsp:sp>
    <dsp:sp modelId="{EE7F026C-B39A-4BFB-BEBD-E92786AA3259}">
      <dsp:nvSpPr>
        <dsp:cNvPr id="0" name=""/>
        <dsp:cNvSpPr/>
      </dsp:nvSpPr>
      <dsp:spPr>
        <a:xfrm>
          <a:off x="7979156" y="62130"/>
          <a:ext cx="3498056" cy="460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b="1" kern="1200">
              <a:latin typeface="Aptos" panose="020B0004020202020204" pitchFamily="34" charset="0"/>
            </a:rPr>
            <a:t>Impact (75-100 words)</a:t>
          </a:r>
          <a:r>
            <a:rPr lang="en-GB" sz="1600" kern="1200">
              <a:latin typeface="Aptos" panose="020B0004020202020204" pitchFamily="34" charset="0"/>
            </a:rPr>
            <a:t>:</a:t>
          </a:r>
          <a:endParaRPr lang="en-US" sz="1600" kern="1200">
            <a:latin typeface="Aptos" panose="020B0004020202020204" pitchFamily="34" charset="0"/>
          </a:endParaRPr>
        </a:p>
      </dsp:txBody>
      <dsp:txXfrm>
        <a:off x="7979156" y="62130"/>
        <a:ext cx="3498056" cy="460800"/>
      </dsp:txXfrm>
    </dsp:sp>
    <dsp:sp modelId="{EBE3BE95-FD56-4213-995A-E9ADA44D965A}">
      <dsp:nvSpPr>
        <dsp:cNvPr id="0" name=""/>
        <dsp:cNvSpPr/>
      </dsp:nvSpPr>
      <dsp:spPr>
        <a:xfrm>
          <a:off x="7979156" y="522929"/>
          <a:ext cx="3498056" cy="34916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b="1" kern="1200">
              <a:latin typeface="Aptos" panose="020B0004020202020204" pitchFamily="34" charset="0"/>
            </a:rPr>
            <a:t>Value Creation</a:t>
          </a:r>
          <a:r>
            <a:rPr lang="en-GB" sz="1600" kern="1200">
              <a:latin typeface="Aptos" panose="020B0004020202020204" pitchFamily="34" charset="0"/>
            </a:rPr>
            <a:t>: Explain the tangible and intangible benefits for patients, service users, or the healthcare system.</a:t>
          </a:r>
          <a:endParaRPr lang="en-US" sz="1600" kern="1200">
            <a:latin typeface="Aptos" panose="020B0004020202020204" pitchFamily="34" charset="0"/>
          </a:endParaRPr>
        </a:p>
        <a:p>
          <a:pPr marL="342900" lvl="2" indent="-171450" algn="l" defTabSz="711200">
            <a:lnSpc>
              <a:spcPct val="90000"/>
            </a:lnSpc>
            <a:spcBef>
              <a:spcPct val="0"/>
            </a:spcBef>
            <a:spcAft>
              <a:spcPct val="15000"/>
            </a:spcAft>
            <a:buChar char="•"/>
          </a:pPr>
          <a:r>
            <a:rPr lang="en-GB" sz="1600" kern="1200">
              <a:latin typeface="Aptos" panose="020B0004020202020204" pitchFamily="34" charset="0"/>
            </a:rPr>
            <a:t>How did the innovation improve patient care, outcomes, or experience?</a:t>
          </a:r>
          <a:endParaRPr lang="en-US" sz="1600" kern="1200">
            <a:latin typeface="Aptos" panose="020B0004020202020204" pitchFamily="34" charset="0"/>
          </a:endParaRPr>
        </a:p>
        <a:p>
          <a:pPr marL="342900" lvl="2" indent="-171450" algn="l" defTabSz="711200">
            <a:lnSpc>
              <a:spcPct val="90000"/>
            </a:lnSpc>
            <a:spcBef>
              <a:spcPct val="0"/>
            </a:spcBef>
            <a:spcAft>
              <a:spcPct val="15000"/>
            </a:spcAft>
            <a:buChar char="•"/>
          </a:pPr>
          <a:r>
            <a:rPr lang="en-GB" sz="1600" kern="1200">
              <a:latin typeface="Aptos" panose="020B0004020202020204" pitchFamily="34" charset="0"/>
            </a:rPr>
            <a:t>Consider cost savings, increased accessibility, patient satisfaction, or improved health outcomes.</a:t>
          </a:r>
          <a:endParaRPr lang="en-US" sz="1600" kern="1200">
            <a:latin typeface="Aptos" panose="020B0004020202020204" pitchFamily="34" charset="0"/>
          </a:endParaRPr>
        </a:p>
      </dsp:txBody>
      <dsp:txXfrm>
        <a:off x="7979156" y="522929"/>
        <a:ext cx="3498056" cy="3491640"/>
      </dsp:txXfrm>
    </dsp:sp>
  </dsp:spTree>
</dsp:drawing>
</file>

<file path=ppt/diagrams/layout1.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117991-1CD3-47A8-BCC9-F9A97B10AF2F}" type="datetimeFigureOut">
              <a:rPr lang="en-GB" smtClean="0"/>
              <a:t>18/09/2026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C2C2FD-6C85-45B0-B080-5CEB2EC080E1}" type="slidenum">
              <a:rPr lang="en-GB" smtClean="0"/>
              <a:t>‹#›</a:t>
            </a:fld>
            <a:endParaRPr lang="en-GB"/>
          </a:p>
        </p:txBody>
      </p:sp>
    </p:spTree>
    <p:extLst>
      <p:ext uri="{BB962C8B-B14F-4D97-AF65-F5344CB8AC3E}">
        <p14:creationId xmlns:p14="http://schemas.microsoft.com/office/powerpoint/2010/main" val="3465489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hsruk.org/hsruk/viewpoints/social-care-changing-political-landscape-hopes-challenges-and-path-forward"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www.scie.org.uk/the-future-of-the-nhs/" TargetMode="External"/><Relationship Id="rId4" Type="http://schemas.openxmlformats.org/officeDocument/2006/relationships/hyperlink" Target="https://www.ageuk.org.uk/siteassets/documents/policy-positions/care-and-support/policy-position---social-care-reform-funding--access-sep-24.pdf"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communityhospitals.org.uk/quality-improvement/innovation-best-practice.html"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the UK?</a:t>
            </a:r>
          </a:p>
          <a:p>
            <a:pPr fontAlgn="t"/>
            <a:r>
              <a:rPr lang="en-GB" sz="1200" b="0" i="0" kern="1200" dirty="0">
                <a:solidFill>
                  <a:schemeClr val="tx1"/>
                </a:solidFill>
                <a:effectLst/>
                <a:latin typeface="+mn-lt"/>
                <a:ea typeface="+mn-ea"/>
                <a:cs typeface="+mn-cs"/>
              </a:rPr>
              <a:t>When experts talk about “traditional care models,” they are usually referring to long‑standing ways the NHS and social care systems have been organised. These include:</a:t>
            </a:r>
          </a:p>
          <a:p>
            <a:pPr fontAlgn="t"/>
            <a:r>
              <a:rPr lang="en-GB" sz="1200" b="1" i="0" kern="1200" dirty="0">
                <a:solidFill>
                  <a:schemeClr val="tx1"/>
                </a:solidFill>
                <a:effectLst/>
                <a:latin typeface="+mn-lt"/>
                <a:ea typeface="+mn-ea"/>
                <a:cs typeface="+mn-cs"/>
              </a:rPr>
              <a:t>1. Reliance on informal/family care</a:t>
            </a:r>
          </a:p>
          <a:p>
            <a:pPr fontAlgn="t"/>
            <a:r>
              <a:rPr lang="en-GB" sz="1200" b="0" i="0" kern="1200" dirty="0">
                <a:solidFill>
                  <a:schemeClr val="tx1"/>
                </a:solidFill>
                <a:effectLst/>
                <a:latin typeface="+mn-lt"/>
                <a:ea typeface="+mn-ea"/>
                <a:cs typeface="+mn-cs"/>
              </a:rPr>
              <a:t>Historically, social care assumed that </a:t>
            </a:r>
            <a:r>
              <a:rPr lang="en-GB" sz="1200" b="1" i="0" kern="1200" dirty="0">
                <a:solidFill>
                  <a:schemeClr val="tx1"/>
                </a:solidFill>
                <a:effectLst/>
                <a:latin typeface="+mn-lt"/>
                <a:ea typeface="+mn-ea"/>
                <a:cs typeface="+mn-cs"/>
              </a:rPr>
              <a:t>families—especially women—would provide unpaid care</a:t>
            </a:r>
            <a:r>
              <a:rPr lang="en-GB" sz="1200" b="0" i="0" kern="1200" dirty="0">
                <a:solidFill>
                  <a:schemeClr val="tx1"/>
                </a:solidFill>
                <a:effectLst/>
                <a:latin typeface="+mn-lt"/>
                <a:ea typeface="+mn-ea"/>
                <a:cs typeface="+mn-cs"/>
              </a:rPr>
              <a:t> for older relatives.</a:t>
            </a:r>
          </a:p>
          <a:p>
            <a:pPr fontAlgn="t"/>
            <a:r>
              <a:rPr lang="en-GB" sz="1200" b="0" i="0" kern="1200" dirty="0">
                <a:solidFill>
                  <a:schemeClr val="tx1"/>
                </a:solidFill>
                <a:effectLst/>
                <a:latin typeface="+mn-lt"/>
                <a:ea typeface="+mn-ea"/>
                <a:cs typeface="+mn-cs"/>
              </a:rPr>
              <a:t>This was culturally rooted in the idea of the “traditional family” where adult children lived nearby and could provide daily support.</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Demographic shifts mean many older adults no longer have children or nearby family support, making this model increasingly unsustainable. </a:t>
            </a:r>
            <a:r>
              <a:rPr lang="en-GB" sz="1200" b="0" i="0" u="none" strike="noStrike" kern="1200" dirty="0">
                <a:solidFill>
                  <a:schemeClr val="tx1"/>
                </a:solidFill>
                <a:effectLst/>
                <a:latin typeface="+mn-lt"/>
                <a:ea typeface="+mn-ea"/>
                <a:cs typeface="+mn-cs"/>
                <a:hlinkClick r:id="rId3"/>
              </a:rPr>
              <a:t>[hsruk.org]</a:t>
            </a:r>
            <a:endParaRPr lang="en-GB" sz="1200" b="0" i="0" kern="1200" dirty="0">
              <a:solidFill>
                <a:schemeClr val="tx1"/>
              </a:solidFill>
              <a:effectLst/>
              <a:latin typeface="+mn-lt"/>
              <a:ea typeface="+mn-ea"/>
              <a:cs typeface="+mn-cs"/>
            </a:endParaRP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Local‑authority funded, means‑tested social care</a:t>
            </a:r>
          </a:p>
          <a:p>
            <a:pPr fontAlgn="t"/>
            <a:r>
              <a:rPr lang="en-GB" sz="1200" b="0" i="0" kern="1200" dirty="0">
                <a:solidFill>
                  <a:schemeClr val="tx1"/>
                </a:solidFill>
                <a:effectLst/>
                <a:latin typeface="+mn-lt"/>
                <a:ea typeface="+mn-ea"/>
                <a:cs typeface="+mn-cs"/>
              </a:rPr>
              <a:t>Care is means‑tested, and many people must pay </a:t>
            </a:r>
            <a:r>
              <a:rPr lang="en-GB" sz="1200" b="1" i="0" kern="1200" dirty="0">
                <a:solidFill>
                  <a:schemeClr val="tx1"/>
                </a:solidFill>
                <a:effectLst/>
                <a:latin typeface="+mn-lt"/>
                <a:ea typeface="+mn-ea"/>
                <a:cs typeface="+mn-cs"/>
              </a:rPr>
              <a:t>some or all</a:t>
            </a:r>
            <a:r>
              <a:rPr lang="en-GB" sz="1200" b="0" i="0" kern="1200" dirty="0">
                <a:solidFill>
                  <a:schemeClr val="tx1"/>
                </a:solidFill>
                <a:effectLst/>
                <a:latin typeface="+mn-lt"/>
                <a:ea typeface="+mn-ea"/>
                <a:cs typeface="+mn-cs"/>
              </a:rPr>
              <a:t> of their own care costs.</a:t>
            </a:r>
          </a:p>
          <a:p>
            <a:pPr fontAlgn="t"/>
            <a:r>
              <a:rPr lang="en-GB" sz="1200" b="0" i="0" kern="1200" dirty="0">
                <a:solidFill>
                  <a:schemeClr val="tx1"/>
                </a:solidFill>
                <a:effectLst/>
                <a:latin typeface="+mn-lt"/>
                <a:ea typeface="+mn-ea"/>
                <a:cs typeface="+mn-cs"/>
              </a:rPr>
              <a:t>Councils provide minimal care only to those with the highest needs and lowest assets.</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Reduced access to local authority care, growing unmet need, and 2 million older people living with unmet care needs. </a:t>
            </a:r>
            <a:r>
              <a:rPr lang="en-GB" sz="1200" b="0" i="0" u="none" strike="noStrike" kern="1200" dirty="0">
                <a:solidFill>
                  <a:schemeClr val="tx1"/>
                </a:solidFill>
                <a:effectLst/>
                <a:latin typeface="+mn-lt"/>
                <a:ea typeface="+mn-ea"/>
                <a:cs typeface="+mn-cs"/>
                <a:hlinkClick r:id="rId4"/>
              </a:rPr>
              <a:t>[ageuk.org.uk]</a:t>
            </a:r>
            <a:endParaRPr lang="en-GB" sz="1200" b="0" i="0" kern="1200" dirty="0">
              <a:solidFill>
                <a:schemeClr val="tx1"/>
              </a:solidFill>
              <a:effectLst/>
              <a:latin typeface="+mn-lt"/>
              <a:ea typeface="+mn-ea"/>
              <a:cs typeface="+mn-cs"/>
            </a:endParaRP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Reactive, crisis‑based care</a:t>
            </a:r>
          </a:p>
          <a:p>
            <a:pPr fontAlgn="t"/>
            <a:r>
              <a:rPr lang="en-GB" sz="1200" b="0" i="0" kern="1200" dirty="0">
                <a:solidFill>
                  <a:schemeClr val="tx1"/>
                </a:solidFill>
                <a:effectLst/>
                <a:latin typeface="+mn-lt"/>
                <a:ea typeface="+mn-ea"/>
                <a:cs typeface="+mn-cs"/>
              </a:rPr>
              <a:t>Traditional models focus on </a:t>
            </a:r>
            <a:r>
              <a:rPr lang="en-GB" sz="1200" b="1" i="0" kern="1200" dirty="0">
                <a:solidFill>
                  <a:schemeClr val="tx1"/>
                </a:solidFill>
                <a:effectLst/>
                <a:latin typeface="+mn-lt"/>
                <a:ea typeface="+mn-ea"/>
                <a:cs typeface="+mn-cs"/>
              </a:rPr>
              <a:t>treating illness and responding to crises</a:t>
            </a:r>
            <a:r>
              <a:rPr lang="en-GB" sz="1200" b="0" i="0" kern="1200" dirty="0">
                <a:solidFill>
                  <a:schemeClr val="tx1"/>
                </a:solidFill>
                <a:effectLst/>
                <a:latin typeface="+mn-lt"/>
                <a:ea typeface="+mn-ea"/>
                <a:cs typeface="+mn-cs"/>
              </a:rPr>
              <a:t>, rather than preventing deterioration.</a:t>
            </a:r>
          </a:p>
          <a:p>
            <a:pPr fontAlgn="t"/>
            <a:r>
              <a:rPr lang="en-GB" sz="1200" b="0" i="0" kern="1200" dirty="0">
                <a:solidFill>
                  <a:schemeClr val="tx1"/>
                </a:solidFill>
                <a:effectLst/>
                <a:latin typeface="+mn-lt"/>
                <a:ea typeface="+mn-ea"/>
                <a:cs typeface="+mn-cs"/>
              </a:rPr>
              <a:t>People typically receive support only when their condition worsens or they are readmitted to hospital.</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Reports highlight that reactive care leads to avoidable hospital admissions, delayed discharges, and pressure on emergency services. </a:t>
            </a:r>
            <a:r>
              <a:rPr lang="en-GB" sz="1200" b="0" i="0" u="none" strike="noStrike" kern="1200" dirty="0">
                <a:solidFill>
                  <a:schemeClr val="tx1"/>
                </a:solidFill>
                <a:effectLst/>
                <a:latin typeface="+mn-lt"/>
                <a:ea typeface="+mn-ea"/>
                <a:cs typeface="+mn-cs"/>
                <a:hlinkClick r:id="rId5"/>
              </a:rPr>
              <a:t>[scie.org.uk]</a:t>
            </a:r>
            <a:endParaRPr lang="en-GB" sz="1200" b="0" i="0" kern="1200" dirty="0">
              <a:solidFill>
                <a:schemeClr val="tx1"/>
              </a:solidFill>
              <a:effectLst/>
              <a:latin typeface="+mn-lt"/>
              <a:ea typeface="+mn-ea"/>
              <a:cs typeface="+mn-cs"/>
            </a:endParaRP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4. Hospital‑centred NHS care</a:t>
            </a:r>
          </a:p>
          <a:p>
            <a:pPr fontAlgn="t"/>
            <a:r>
              <a:rPr lang="en-GB" sz="1200" b="0" i="0" kern="1200" dirty="0">
                <a:solidFill>
                  <a:schemeClr val="tx1"/>
                </a:solidFill>
                <a:effectLst/>
                <a:latin typeface="+mn-lt"/>
                <a:ea typeface="+mn-ea"/>
                <a:cs typeface="+mn-cs"/>
              </a:rPr>
              <a:t>The NHS has historically been built around </a:t>
            </a:r>
            <a:r>
              <a:rPr lang="en-GB" sz="1200" b="1" i="0" kern="1200" dirty="0">
                <a:solidFill>
                  <a:schemeClr val="tx1"/>
                </a:solidFill>
                <a:effectLst/>
                <a:latin typeface="+mn-lt"/>
                <a:ea typeface="+mn-ea"/>
                <a:cs typeface="+mn-cs"/>
              </a:rPr>
              <a:t>acute hospitals</a:t>
            </a:r>
            <a:r>
              <a:rPr lang="en-GB" sz="1200" b="0" i="0" kern="1200" dirty="0">
                <a:solidFill>
                  <a:schemeClr val="tx1"/>
                </a:solidFill>
                <a:effectLst/>
                <a:latin typeface="+mn-lt"/>
                <a:ea typeface="+mn-ea"/>
                <a:cs typeface="+mn-cs"/>
              </a:rPr>
              <a:t>, not community care or prevention.</a:t>
            </a:r>
          </a:p>
          <a:p>
            <a:pPr fontAlgn="t"/>
            <a:r>
              <a:rPr lang="en-GB" sz="1200" b="0" i="0" kern="1200" dirty="0">
                <a:solidFill>
                  <a:schemeClr val="tx1"/>
                </a:solidFill>
                <a:effectLst/>
                <a:latin typeface="+mn-lt"/>
                <a:ea typeface="+mn-ea"/>
                <a:cs typeface="+mn-cs"/>
              </a:rPr>
              <a:t>Long waiting times, discharge delays, and overuse of emergency care result from this hospital-first model.</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Public satisfaction is at record lows, with major pressures at A&amp;E and acute care “front doors.” </a:t>
            </a:r>
            <a:r>
              <a:rPr lang="en-GB" sz="1200" b="0" i="0" u="none" strike="noStrike" kern="1200" dirty="0">
                <a:solidFill>
                  <a:schemeClr val="tx1"/>
                </a:solidFill>
                <a:effectLst/>
                <a:latin typeface="+mn-lt"/>
                <a:ea typeface="+mn-ea"/>
                <a:cs typeface="+mn-cs"/>
                <a:hlinkClick r:id="rId5"/>
              </a:rPr>
              <a:t>[scie.org.uk]</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7</a:t>
            </a:fld>
            <a:endParaRPr lang="en-GB"/>
          </a:p>
        </p:txBody>
      </p:sp>
    </p:spTree>
    <p:extLst>
      <p:ext uri="{BB962C8B-B14F-4D97-AF65-F5344CB8AC3E}">
        <p14:creationId xmlns:p14="http://schemas.microsoft.com/office/powerpoint/2010/main" val="821119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How the UK Is Changing Its Care Models</a:t>
            </a:r>
          </a:p>
          <a:p>
            <a:pPr fontAlgn="t"/>
            <a:r>
              <a:rPr lang="en-GB" sz="1200" b="0" i="0" kern="1200" dirty="0">
                <a:solidFill>
                  <a:schemeClr val="tx1"/>
                </a:solidFill>
                <a:effectLst/>
                <a:latin typeface="+mn-lt"/>
                <a:ea typeface="+mn-ea"/>
                <a:cs typeface="+mn-cs"/>
              </a:rPr>
              <a:t>The UK is shifting away from </a:t>
            </a:r>
            <a:r>
              <a:rPr lang="en-GB" sz="1200" b="0" i="1" kern="1200" dirty="0">
                <a:solidFill>
                  <a:schemeClr val="tx1"/>
                </a:solidFill>
                <a:effectLst/>
                <a:latin typeface="+mn-lt"/>
                <a:ea typeface="+mn-ea"/>
                <a:cs typeface="+mn-cs"/>
              </a:rPr>
              <a:t>traditional, reactive, family-dependent, hospital‑centred care</a:t>
            </a:r>
            <a:r>
              <a:rPr lang="en-GB" sz="1200" b="0" i="0" kern="1200" dirty="0">
                <a:solidFill>
                  <a:schemeClr val="tx1"/>
                </a:solidFill>
                <a:effectLst/>
                <a:latin typeface="+mn-lt"/>
                <a:ea typeface="+mn-ea"/>
                <a:cs typeface="+mn-cs"/>
              </a:rPr>
              <a:t> toward </a:t>
            </a:r>
            <a:r>
              <a:rPr lang="en-GB" sz="1200" b="1" i="0" kern="1200" dirty="0">
                <a:solidFill>
                  <a:schemeClr val="tx1"/>
                </a:solidFill>
                <a:effectLst/>
                <a:latin typeface="+mn-lt"/>
                <a:ea typeface="+mn-ea"/>
                <a:cs typeface="+mn-cs"/>
              </a:rPr>
              <a:t>proactive, community‑based, integrated, and technology‑enabled models</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Below are the major changes underway, with evidence.</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 1. Moving from </a:t>
            </a:r>
            <a:r>
              <a:rPr lang="en-GB" sz="1200" b="1" i="1" kern="1200" dirty="0">
                <a:solidFill>
                  <a:schemeClr val="tx1"/>
                </a:solidFill>
                <a:effectLst/>
                <a:latin typeface="+mn-lt"/>
                <a:ea typeface="+mn-ea"/>
                <a:cs typeface="+mn-cs"/>
              </a:rPr>
              <a:t>reactive</a:t>
            </a:r>
            <a:r>
              <a:rPr lang="en-GB" sz="1200" b="1" i="0" kern="1200" dirty="0">
                <a:solidFill>
                  <a:schemeClr val="tx1"/>
                </a:solidFill>
                <a:effectLst/>
                <a:latin typeface="+mn-lt"/>
                <a:ea typeface="+mn-ea"/>
                <a:cs typeface="+mn-cs"/>
              </a:rPr>
              <a:t> to </a:t>
            </a:r>
            <a:r>
              <a:rPr lang="en-GB" sz="1200" b="1" i="1" kern="1200" dirty="0">
                <a:solidFill>
                  <a:schemeClr val="tx1"/>
                </a:solidFill>
                <a:effectLst/>
                <a:latin typeface="+mn-lt"/>
                <a:ea typeface="+mn-ea"/>
                <a:cs typeface="+mn-cs"/>
              </a:rPr>
              <a:t>proactive</a:t>
            </a:r>
            <a:r>
              <a:rPr lang="en-GB" sz="1200" b="1" i="0" kern="1200" dirty="0">
                <a:solidFill>
                  <a:schemeClr val="tx1"/>
                </a:solidFill>
                <a:effectLst/>
                <a:latin typeface="+mn-lt"/>
                <a:ea typeface="+mn-ea"/>
                <a:cs typeface="+mn-cs"/>
              </a:rPr>
              <a:t> care</a:t>
            </a:r>
          </a:p>
          <a:p>
            <a:pPr fontAlgn="t"/>
            <a:r>
              <a:rPr lang="en-GB" sz="1200" b="0" i="0" kern="1200" dirty="0">
                <a:solidFill>
                  <a:schemeClr val="tx1"/>
                </a:solidFill>
                <a:effectLst/>
                <a:latin typeface="+mn-lt"/>
                <a:ea typeface="+mn-ea"/>
                <a:cs typeface="+mn-cs"/>
              </a:rPr>
              <a:t>Traditional models responded </a:t>
            </a:r>
            <a:r>
              <a:rPr lang="en-GB" sz="1200" b="1" i="0" kern="1200" dirty="0">
                <a:solidFill>
                  <a:schemeClr val="tx1"/>
                </a:solidFill>
                <a:effectLst/>
                <a:latin typeface="+mn-lt"/>
                <a:ea typeface="+mn-ea"/>
                <a:cs typeface="+mn-cs"/>
              </a:rPr>
              <a:t>after</a:t>
            </a:r>
            <a:r>
              <a:rPr lang="en-GB" sz="1200" b="0" i="0" kern="1200" dirty="0">
                <a:solidFill>
                  <a:schemeClr val="tx1"/>
                </a:solidFill>
                <a:effectLst/>
                <a:latin typeface="+mn-lt"/>
                <a:ea typeface="+mn-ea"/>
                <a:cs typeface="+mn-cs"/>
              </a:rPr>
              <a:t> people became unwell.</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New approaches aim to </a:t>
            </a:r>
            <a:r>
              <a:rPr lang="en-GB" sz="1200" b="1" i="0" kern="1200" dirty="0">
                <a:solidFill>
                  <a:schemeClr val="tx1"/>
                </a:solidFill>
                <a:effectLst/>
                <a:latin typeface="+mn-lt"/>
                <a:ea typeface="+mn-ea"/>
                <a:cs typeface="+mn-cs"/>
              </a:rPr>
              <a:t>prevent deterioration</a:t>
            </a:r>
            <a:r>
              <a:rPr lang="en-GB" sz="1200" b="0" i="0" kern="1200" dirty="0">
                <a:solidFill>
                  <a:schemeClr val="tx1"/>
                </a:solidFill>
                <a:effectLst/>
                <a:latin typeface="+mn-lt"/>
                <a:ea typeface="+mn-ea"/>
                <a:cs typeface="+mn-cs"/>
              </a:rPr>
              <a:t> and keep people well for longer.</a:t>
            </a:r>
          </a:p>
          <a:p>
            <a:pPr fontAlgn="t"/>
            <a:r>
              <a:rPr lang="en-GB" sz="1200" b="1" i="0" kern="1200" dirty="0">
                <a:solidFill>
                  <a:schemeClr val="tx1"/>
                </a:solidFill>
                <a:effectLst/>
                <a:latin typeface="+mn-lt"/>
                <a:ea typeface="+mn-ea"/>
                <a:cs typeface="+mn-cs"/>
              </a:rPr>
              <a:t>What’s changing</a:t>
            </a:r>
          </a:p>
          <a:p>
            <a:pPr fontAlgn="t"/>
            <a:r>
              <a:rPr lang="en-GB" sz="1200" b="0" i="0" kern="1200" dirty="0">
                <a:solidFill>
                  <a:schemeClr val="tx1"/>
                </a:solidFill>
                <a:effectLst/>
                <a:latin typeface="+mn-lt"/>
                <a:ea typeface="+mn-ea"/>
                <a:cs typeface="+mn-cs"/>
              </a:rPr>
              <a:t>The UK is adopting </a:t>
            </a:r>
            <a:r>
              <a:rPr lang="en-GB" sz="1200" b="1" i="0" kern="1200" dirty="0">
                <a:solidFill>
                  <a:schemeClr val="tx1"/>
                </a:solidFill>
                <a:effectLst/>
                <a:latin typeface="+mn-lt"/>
                <a:ea typeface="+mn-ea"/>
                <a:cs typeface="+mn-cs"/>
              </a:rPr>
              <a:t>proactive, early‑intervention care models</a:t>
            </a:r>
            <a:r>
              <a:rPr lang="en-GB" sz="1200" b="0" i="0" kern="1200" dirty="0">
                <a:solidFill>
                  <a:schemeClr val="tx1"/>
                </a:solidFill>
                <a:effectLst/>
                <a:latin typeface="+mn-lt"/>
                <a:ea typeface="+mn-ea"/>
                <a:cs typeface="+mn-cs"/>
              </a:rPr>
              <a:t> across statutory and voluntary services.</a:t>
            </a:r>
          </a:p>
          <a:p>
            <a:pPr fontAlgn="t"/>
            <a:r>
              <a:rPr lang="en-GB" sz="1200" b="0" i="0" kern="1200" dirty="0">
                <a:solidFill>
                  <a:schemeClr val="tx1"/>
                </a:solidFill>
                <a:effectLst/>
                <a:latin typeface="+mn-lt"/>
                <a:ea typeface="+mn-ea"/>
                <a:cs typeface="+mn-cs"/>
              </a:rPr>
              <a:t>Community‑based care (e.g., intermediate care and reablement) is being expanded to keep people independent.</a:t>
            </a:r>
          </a:p>
          <a:p>
            <a:pPr fontAlgn="t"/>
            <a:r>
              <a:rPr lang="en-GB" sz="1200" b="1" i="0" kern="1200" dirty="0">
                <a:solidFill>
                  <a:schemeClr val="tx1"/>
                </a:solidFill>
                <a:effectLst/>
                <a:latin typeface="+mn-lt"/>
                <a:ea typeface="+mn-ea"/>
                <a:cs typeface="+mn-cs"/>
              </a:rPr>
              <a:t>Evidence</a:t>
            </a:r>
          </a:p>
          <a:p>
            <a:pPr fontAlgn="t"/>
            <a:r>
              <a:rPr lang="en-GB" sz="1200" b="0" i="0" kern="1200" dirty="0">
                <a:solidFill>
                  <a:schemeClr val="tx1"/>
                </a:solidFill>
                <a:effectLst/>
                <a:latin typeface="+mn-lt"/>
                <a:ea typeface="+mn-ea"/>
                <a:cs typeface="+mn-cs"/>
              </a:rPr>
              <a:t>SCIE reports that proactive care can significantly reduce emergency demand and improve outcomes, with </a:t>
            </a:r>
            <a:r>
              <a:rPr lang="en-GB" sz="1200" b="0" i="1" kern="1200" dirty="0">
                <a:solidFill>
                  <a:schemeClr val="tx1"/>
                </a:solidFill>
                <a:effectLst/>
                <a:latin typeface="+mn-lt"/>
                <a:ea typeface="+mn-ea"/>
                <a:cs typeface="+mn-cs"/>
              </a:rPr>
              <a:t>70% of people returning home safely and 92% maintaining or improving independence</a:t>
            </a:r>
            <a:r>
              <a:rPr lang="en-GB" sz="1200" b="0" i="0" kern="1200" dirty="0">
                <a:solidFill>
                  <a:schemeClr val="tx1"/>
                </a:solidFill>
                <a:effectLst/>
                <a:latin typeface="+mn-lt"/>
                <a:ea typeface="+mn-ea"/>
                <a:cs typeface="+mn-cs"/>
              </a:rPr>
              <a:t> after intermediate care. </a:t>
            </a:r>
            <a:r>
              <a:rPr lang="en-GB" sz="1200" b="0" i="0" u="none" strike="noStrike" kern="1200" dirty="0">
                <a:solidFill>
                  <a:schemeClr val="tx1"/>
                </a:solidFill>
                <a:effectLst/>
                <a:latin typeface="+mn-lt"/>
                <a:ea typeface="+mn-ea"/>
                <a:cs typeface="+mn-cs"/>
                <a:hlinkClick r:id="rId3"/>
              </a:rPr>
              <a:t>[</a:t>
            </a:r>
            <a:r>
              <a:rPr lang="en-GB" sz="1200" b="0" i="0" u="none" strike="noStrike" kern="1200" dirty="0" err="1">
                <a:solidFill>
                  <a:schemeClr val="tx1"/>
                </a:solidFill>
                <a:effectLst/>
                <a:latin typeface="+mn-lt"/>
                <a:ea typeface="+mn-ea"/>
                <a:cs typeface="+mn-cs"/>
                <a:hlinkClick r:id="rId3"/>
              </a:rPr>
              <a:t>communityh</a:t>
            </a:r>
            <a:r>
              <a:rPr lang="en-GB" sz="1200" b="0" i="0" u="none" strike="noStrike" kern="1200" dirty="0">
                <a:solidFill>
                  <a:schemeClr val="tx1"/>
                </a:solidFill>
                <a:effectLst/>
                <a:latin typeface="+mn-lt"/>
                <a:ea typeface="+mn-ea"/>
                <a:cs typeface="+mn-cs"/>
                <a:hlinkClick r:id="rId3"/>
              </a:rPr>
              <a:t>...als.org.uk]</a:t>
            </a:r>
            <a:endParaRPr lang="en-GB" sz="1200" b="0" i="0" kern="1200" dirty="0">
              <a:solidFill>
                <a:schemeClr val="tx1"/>
              </a:solidFill>
              <a:effectLst/>
              <a:latin typeface="+mn-lt"/>
              <a:ea typeface="+mn-ea"/>
              <a:cs typeface="+mn-cs"/>
            </a:endParaRP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 2. Shifting from hospital‑centred care to community‑based support</a:t>
            </a:r>
          </a:p>
          <a:p>
            <a:pPr fontAlgn="t"/>
            <a:r>
              <a:rPr lang="en-GB" sz="1200" b="0" i="0" kern="1200" dirty="0">
                <a:solidFill>
                  <a:schemeClr val="tx1"/>
                </a:solidFill>
                <a:effectLst/>
                <a:latin typeface="+mn-lt"/>
                <a:ea typeface="+mn-ea"/>
                <a:cs typeface="+mn-cs"/>
              </a:rPr>
              <a:t>The NHS recognises that hospitals cannot meet current demand alone.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government’s plan includes a </a:t>
            </a:r>
            <a:r>
              <a:rPr lang="en-GB" sz="1200" b="1" i="0" kern="1200" dirty="0">
                <a:solidFill>
                  <a:schemeClr val="tx1"/>
                </a:solidFill>
                <a:effectLst/>
                <a:latin typeface="+mn-lt"/>
                <a:ea typeface="+mn-ea"/>
                <a:cs typeface="+mn-cs"/>
              </a:rPr>
              <a:t>major shift from hospitals to community and neighbourhood‑based care</a:t>
            </a:r>
            <a:r>
              <a:rPr lang="en-GB" sz="1200" b="0" i="0" kern="1200" dirty="0">
                <a:solidFill>
                  <a:schemeClr val="tx1"/>
                </a:solidFill>
                <a:effectLst/>
                <a:latin typeface="+mn-lt"/>
                <a:ea typeface="+mn-ea"/>
                <a:cs typeface="+mn-cs"/>
              </a:rPr>
              <a:t>.</a:t>
            </a:r>
          </a:p>
          <a:p>
            <a:pPr fontAlgn="t"/>
            <a:r>
              <a:rPr lang="en-GB" sz="1200" b="1" i="0" kern="1200" dirty="0">
                <a:solidFill>
                  <a:schemeClr val="tx1"/>
                </a:solidFill>
                <a:effectLst/>
                <a:latin typeface="+mn-lt"/>
                <a:ea typeface="+mn-ea"/>
                <a:cs typeface="+mn-cs"/>
              </a:rPr>
              <a:t>What’s changing</a:t>
            </a:r>
          </a:p>
          <a:p>
            <a:pPr fontAlgn="t"/>
            <a:r>
              <a:rPr lang="en-GB" sz="1200" b="0" i="0" kern="1200" dirty="0">
                <a:solidFill>
                  <a:schemeClr val="tx1"/>
                </a:solidFill>
                <a:effectLst/>
                <a:latin typeface="+mn-lt"/>
                <a:ea typeface="+mn-ea"/>
                <a:cs typeface="+mn-cs"/>
              </a:rPr>
              <a:t>More investment in community services, intermediate care, and prevention.</a:t>
            </a:r>
          </a:p>
          <a:p>
            <a:pPr fontAlgn="t"/>
            <a:r>
              <a:rPr lang="en-GB" sz="1200" b="0" i="0" kern="1200" dirty="0">
                <a:solidFill>
                  <a:schemeClr val="tx1"/>
                </a:solidFill>
                <a:effectLst/>
                <a:latin typeface="+mn-lt"/>
                <a:ea typeface="+mn-ea"/>
                <a:cs typeface="+mn-cs"/>
              </a:rPr>
              <a:t>Increased focus on supporting recovery at home rather than in acute beds.</a:t>
            </a:r>
          </a:p>
          <a:p>
            <a:pPr fontAlgn="t"/>
            <a:r>
              <a:rPr lang="en-GB" sz="1200" b="1" i="0" kern="1200" dirty="0">
                <a:solidFill>
                  <a:schemeClr val="tx1"/>
                </a:solidFill>
                <a:effectLst/>
                <a:latin typeface="+mn-lt"/>
                <a:ea typeface="+mn-ea"/>
                <a:cs typeface="+mn-cs"/>
              </a:rPr>
              <a:t>Evidence</a:t>
            </a:r>
          </a:p>
          <a:p>
            <a:pPr fontAlgn="t"/>
            <a:r>
              <a:rPr lang="en-GB" sz="1200" b="0" i="0" kern="1200" dirty="0">
                <a:solidFill>
                  <a:schemeClr val="tx1"/>
                </a:solidFill>
                <a:effectLst/>
                <a:latin typeface="+mn-lt"/>
                <a:ea typeface="+mn-ea"/>
                <a:cs typeface="+mn-cs"/>
              </a:rPr>
              <a:t>Government strategies emphasise shifting care “</a:t>
            </a:r>
            <a:r>
              <a:rPr lang="en-GB" sz="1200" b="1" i="0" kern="1200" dirty="0">
                <a:solidFill>
                  <a:schemeClr val="tx1"/>
                </a:solidFill>
                <a:effectLst/>
                <a:latin typeface="+mn-lt"/>
                <a:ea typeface="+mn-ea"/>
                <a:cs typeface="+mn-cs"/>
              </a:rPr>
              <a:t>from hospitals to community, and sickness to prevention</a:t>
            </a:r>
            <a:r>
              <a:rPr lang="en-GB" sz="1200" b="0" i="0" kern="1200" dirty="0">
                <a:solidFill>
                  <a:schemeClr val="tx1"/>
                </a:solidFill>
                <a:effectLst/>
                <a:latin typeface="+mn-lt"/>
                <a:ea typeface="+mn-ea"/>
                <a:cs typeface="+mn-cs"/>
              </a:rPr>
              <a:t>,” highlighting this as essential for sustainability. </a:t>
            </a:r>
            <a:r>
              <a:rPr lang="en-GB" sz="1200" b="0" i="0" u="none" strike="noStrike" kern="1200" dirty="0">
                <a:solidFill>
                  <a:schemeClr val="tx1"/>
                </a:solidFill>
                <a:effectLst/>
                <a:latin typeface="+mn-lt"/>
                <a:ea typeface="+mn-ea"/>
                <a:cs typeface="+mn-cs"/>
                <a:hlinkClick r:id="rId3"/>
              </a:rPr>
              <a:t>[</a:t>
            </a:r>
            <a:r>
              <a:rPr lang="en-GB" sz="1200" b="0" i="0" u="none" strike="noStrike" kern="1200" dirty="0" err="1">
                <a:solidFill>
                  <a:schemeClr val="tx1"/>
                </a:solidFill>
                <a:effectLst/>
                <a:latin typeface="+mn-lt"/>
                <a:ea typeface="+mn-ea"/>
                <a:cs typeface="+mn-cs"/>
                <a:hlinkClick r:id="rId3"/>
              </a:rPr>
              <a:t>communityh</a:t>
            </a:r>
            <a:r>
              <a:rPr lang="en-GB" sz="1200" b="0" i="0" u="none" strike="noStrike" kern="1200" dirty="0">
                <a:solidFill>
                  <a:schemeClr val="tx1"/>
                </a:solidFill>
                <a:effectLst/>
                <a:latin typeface="+mn-lt"/>
                <a:ea typeface="+mn-ea"/>
                <a:cs typeface="+mn-cs"/>
                <a:hlinkClick r:id="rId3"/>
              </a:rPr>
              <a:t>...als.org.uk]</a:t>
            </a:r>
            <a:endParaRPr lang="en-GB" sz="1200" b="0" i="0" kern="1200" dirty="0">
              <a:solidFill>
                <a:schemeClr val="tx1"/>
              </a:solidFill>
              <a:effectLst/>
              <a:latin typeface="+mn-lt"/>
              <a:ea typeface="+mn-ea"/>
              <a:cs typeface="+mn-cs"/>
            </a:endParaRP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 3. Integrating health and social care</a:t>
            </a:r>
          </a:p>
          <a:p>
            <a:pPr fontAlgn="t"/>
            <a:r>
              <a:rPr lang="en-GB" sz="1200" b="0" i="0" kern="1200" dirty="0">
                <a:solidFill>
                  <a:schemeClr val="tx1"/>
                </a:solidFill>
                <a:effectLst/>
                <a:latin typeface="+mn-lt"/>
                <a:ea typeface="+mn-ea"/>
                <a:cs typeface="+mn-cs"/>
              </a:rPr>
              <a:t>Health (NHS) and social care (local authorities) used to work separately — causing delays, confusion, and unmet needs.</a:t>
            </a:r>
          </a:p>
          <a:p>
            <a:pPr fontAlgn="t"/>
            <a:r>
              <a:rPr lang="en-GB" sz="1200" b="1" i="0" kern="1200" dirty="0">
                <a:solidFill>
                  <a:schemeClr val="tx1"/>
                </a:solidFill>
                <a:effectLst/>
                <a:latin typeface="+mn-lt"/>
                <a:ea typeface="+mn-ea"/>
                <a:cs typeface="+mn-cs"/>
              </a:rPr>
              <a:t>What’s changing</a:t>
            </a:r>
          </a:p>
          <a:p>
            <a:pPr fontAlgn="t"/>
            <a:r>
              <a:rPr lang="en-GB" sz="1200" b="0" i="0" kern="1200" dirty="0">
                <a:solidFill>
                  <a:schemeClr val="tx1"/>
                </a:solidFill>
                <a:effectLst/>
                <a:latin typeface="+mn-lt"/>
                <a:ea typeface="+mn-ea"/>
                <a:cs typeface="+mn-cs"/>
              </a:rPr>
              <a:t>Integrated Care Systems (ICSs) are bringing together NHS, councils, and voluntary organisations.</a:t>
            </a:r>
          </a:p>
          <a:p>
            <a:pPr fontAlgn="t"/>
            <a:r>
              <a:rPr lang="en-GB" sz="1200" b="0" i="0" kern="1200" dirty="0">
                <a:solidFill>
                  <a:schemeClr val="tx1"/>
                </a:solidFill>
                <a:effectLst/>
                <a:latin typeface="+mn-lt"/>
                <a:ea typeface="+mn-ea"/>
                <a:cs typeface="+mn-cs"/>
              </a:rPr>
              <a:t>Local authorities are being encouraged to collaborate more closely with the NHS to redesign care.</a:t>
            </a: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12</a:t>
            </a:fld>
            <a:endParaRPr lang="en-GB"/>
          </a:p>
        </p:txBody>
      </p:sp>
    </p:spTree>
    <p:extLst>
      <p:ext uri="{BB962C8B-B14F-4D97-AF65-F5344CB8AC3E}">
        <p14:creationId xmlns:p14="http://schemas.microsoft.com/office/powerpoint/2010/main" val="1081883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Workforce Pressures</a:t>
            </a:r>
            <a:r>
              <a:rPr lang="en-GB" dirty="0"/>
              <a:t>: </a:t>
            </a:r>
            <a:r>
              <a:rPr lang="en-GB" b="1" dirty="0"/>
              <a:t>Innovative Responses</a:t>
            </a:r>
            <a:r>
              <a:rPr lang="en-GB" dirty="0"/>
              <a:t>: The use of AI and automation to reduce the administrative burden on staff, and innovations in workforce training that improve skills and resilience.</a:t>
            </a:r>
          </a:p>
          <a:p>
            <a:r>
              <a:rPr lang="en-GB" b="1" dirty="0"/>
              <a:t>Funding</a:t>
            </a:r>
            <a:r>
              <a:rPr lang="en-GB" dirty="0"/>
              <a:t>: </a:t>
            </a:r>
            <a:r>
              <a:rPr lang="en-GB" b="1" dirty="0"/>
              <a:t>Innovative Responses</a:t>
            </a:r>
            <a:r>
              <a:rPr lang="en-GB" dirty="0"/>
              <a:t>: The development of public-private partnerships and the use of digital tools to optimize resource allocation and reduce waste in healthcare delivery.</a:t>
            </a:r>
          </a:p>
          <a:p>
            <a:r>
              <a:rPr lang="en-GB" b="1" dirty="0"/>
              <a:t>Demand for Services</a:t>
            </a:r>
            <a:r>
              <a:rPr lang="en-GB" dirty="0"/>
              <a:t>: </a:t>
            </a:r>
            <a:r>
              <a:rPr lang="en-GB" b="1" dirty="0"/>
              <a:t>Innovative Responses</a:t>
            </a:r>
            <a:r>
              <a:rPr lang="en-GB" dirty="0"/>
              <a:t>: The move towards preventive care models and self-management programs for patients with chronic conditions, reducing the need for in-person care.</a:t>
            </a: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15</a:t>
            </a:fld>
            <a:endParaRPr lang="en-GB"/>
          </a:p>
        </p:txBody>
      </p:sp>
    </p:spTree>
    <p:extLst>
      <p:ext uri="{BB962C8B-B14F-4D97-AF65-F5344CB8AC3E}">
        <p14:creationId xmlns:p14="http://schemas.microsoft.com/office/powerpoint/2010/main" val="3596221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Creativity</a:t>
            </a:r>
            <a:r>
              <a:rPr lang="en-GB" dirty="0"/>
              <a:t>: Creativity is the process of generating new, unique, and original ideas. In health and social care, creativity involves thinking differently about how to deliver services, solve problems, and meet patient needs. It focuses on the generation of fresh approaches that might challenge conventional thinking.</a:t>
            </a:r>
          </a:p>
          <a:p>
            <a:r>
              <a:rPr lang="en-GB" b="1" dirty="0"/>
              <a:t>Example</a:t>
            </a:r>
            <a:r>
              <a:rPr lang="en-GB" dirty="0"/>
              <a:t>: Designing dementia-friendly care environments where visual cues, </a:t>
            </a:r>
            <a:r>
              <a:rPr lang="en-GB" dirty="0" err="1"/>
              <a:t>color</a:t>
            </a:r>
            <a:r>
              <a:rPr lang="en-GB" dirty="0"/>
              <a:t> schemes, and layouts reduce patient anxiety and confusion is a creative solution to a practical problem in social care.</a:t>
            </a:r>
          </a:p>
          <a:p>
            <a:r>
              <a:rPr lang="en-GB" b="1" dirty="0"/>
              <a:t>Innovation</a:t>
            </a:r>
            <a:r>
              <a:rPr lang="en-GB" dirty="0"/>
              <a:t>: Innovation, on the other hand, is the application of creative ideas to produce tangible changes or improvements. It involves turning creative thinking into real-world solutions that improve services, enhance patient outcomes, or increase efficiency.</a:t>
            </a:r>
          </a:p>
          <a:p>
            <a:r>
              <a:rPr lang="en-GB" b="1" dirty="0"/>
              <a:t>Example</a:t>
            </a:r>
            <a:r>
              <a:rPr lang="en-GB" dirty="0"/>
              <a:t>: The use of AI for early cancer detection is an innovation that applies advanced technology to improve diagnostic accuracy and speed, resulting in earlier treatment and better survival rates.</a:t>
            </a:r>
          </a:p>
          <a:p>
            <a:r>
              <a:rPr lang="en-GB" b="1" dirty="0"/>
              <a:t>Relationship Between Creativity and Innovation</a:t>
            </a:r>
            <a:r>
              <a:rPr lang="en-GB" dirty="0"/>
              <a:t>: Creativity is the seed from which innovation grows. Without creative thinking, new ideas wouldn't emerge. However, innovation is the structured process of turning those creative ideas into practical, scalable solutions.</a:t>
            </a:r>
          </a:p>
          <a:p>
            <a:r>
              <a:rPr lang="en-GB" b="1" dirty="0"/>
              <a:t>Key Point</a:t>
            </a:r>
            <a:r>
              <a:rPr lang="en-GB" dirty="0"/>
              <a:t>: Not all creative ideas lead to innovations, but without creativity, innovation cannot occur. Both are essential to solving complex challenges in health and social care.</a:t>
            </a: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19</a:t>
            </a:fld>
            <a:endParaRPr lang="en-GB"/>
          </a:p>
        </p:txBody>
      </p:sp>
    </p:spTree>
    <p:extLst>
      <p:ext uri="{BB962C8B-B14F-4D97-AF65-F5344CB8AC3E}">
        <p14:creationId xmlns:p14="http://schemas.microsoft.com/office/powerpoint/2010/main" val="990228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70000"/>
              </a:lnSpc>
              <a:buFont typeface="Arial" panose="020B0604020202020204" pitchFamily="34" charset="0"/>
              <a:buChar char="•"/>
            </a:pPr>
            <a:r>
              <a:rPr lang="en-GB" i="1" dirty="0">
                <a:latin typeface="Aptos" panose="020B0004020202020204" pitchFamily="34" charset="0"/>
              </a:rPr>
              <a:t>What creative strategies were employed in each case?</a:t>
            </a:r>
            <a:endParaRPr lang="en-GB" dirty="0">
              <a:latin typeface="Aptos" panose="020B0004020202020204" pitchFamily="34" charset="0"/>
            </a:endParaRPr>
          </a:p>
          <a:p>
            <a:pPr marL="742950" lvl="1" indent="-285750">
              <a:lnSpc>
                <a:spcPct val="170000"/>
              </a:lnSpc>
              <a:buFont typeface="Arial" panose="020B0604020202020204" pitchFamily="34" charset="0"/>
              <a:buChar char="•"/>
            </a:pPr>
            <a:r>
              <a:rPr lang="en-GB" dirty="0">
                <a:latin typeface="Aptos" panose="020B0004020202020204" pitchFamily="34" charset="0"/>
              </a:rPr>
              <a:t>For NHS at Home: The creative use of digital monitoring tools to shift care from the hospital to the home.</a:t>
            </a:r>
          </a:p>
          <a:p>
            <a:pPr marL="742950" lvl="1" indent="-285750">
              <a:lnSpc>
                <a:spcPct val="170000"/>
              </a:lnSpc>
              <a:buFont typeface="Arial" panose="020B0604020202020204" pitchFamily="34" charset="0"/>
              <a:buChar char="•"/>
            </a:pPr>
            <a:r>
              <a:rPr lang="en-GB" dirty="0">
                <a:latin typeface="Aptos" panose="020B0004020202020204" pitchFamily="34" charset="0"/>
              </a:rPr>
              <a:t>For AI in Radiology: The creative application of machine learning to support clinical decision-making.</a:t>
            </a:r>
          </a:p>
          <a:p>
            <a:pPr>
              <a:lnSpc>
                <a:spcPct val="170000"/>
              </a:lnSpc>
              <a:buFont typeface="Arial" panose="020B0604020202020204" pitchFamily="34" charset="0"/>
              <a:buChar char="•"/>
            </a:pPr>
            <a:r>
              <a:rPr lang="en-GB" i="1" dirty="0">
                <a:latin typeface="Aptos" panose="020B0004020202020204" pitchFamily="34" charset="0"/>
              </a:rPr>
              <a:t>How did these innovations change the way care is delivered?</a:t>
            </a:r>
            <a:endParaRPr lang="en-GB" dirty="0">
              <a:latin typeface="Aptos" panose="020B0004020202020204" pitchFamily="34" charset="0"/>
            </a:endParaRPr>
          </a:p>
          <a:p>
            <a:pPr marL="742950" lvl="1" indent="-285750">
              <a:lnSpc>
                <a:spcPct val="170000"/>
              </a:lnSpc>
              <a:buFont typeface="Arial" panose="020B0604020202020204" pitchFamily="34" charset="0"/>
              <a:buChar char="•"/>
            </a:pPr>
            <a:r>
              <a:rPr lang="en-GB" dirty="0">
                <a:latin typeface="Aptos" panose="020B0004020202020204" pitchFamily="34" charset="0"/>
              </a:rPr>
              <a:t>NHS at Home redefined the patient-caregiver relationship by enabling remote care and increasing patient self-management.</a:t>
            </a:r>
          </a:p>
          <a:p>
            <a:pPr marL="742950" lvl="1" indent="-285750">
              <a:lnSpc>
                <a:spcPct val="170000"/>
              </a:lnSpc>
              <a:buFont typeface="Arial" panose="020B0604020202020204" pitchFamily="34" charset="0"/>
              <a:buChar char="•"/>
            </a:pPr>
            <a:r>
              <a:rPr lang="en-GB" dirty="0">
                <a:latin typeface="Aptos" panose="020B0004020202020204" pitchFamily="34" charset="0"/>
              </a:rPr>
              <a:t>AI in Radiology introduced a hybrid model of diagnosis, combining human expertise with AI's precision to improve diagnostic outcomes.</a:t>
            </a:r>
            <a:r>
              <a:rPr lang="en-GB" b="1" dirty="0"/>
              <a:t> </a:t>
            </a:r>
          </a:p>
          <a:p>
            <a:pPr marL="457200" lvl="1" indent="0" algn="l">
              <a:lnSpc>
                <a:spcPct val="170000"/>
              </a:lnSpc>
              <a:buFont typeface="Arial" panose="020B0604020202020204" pitchFamily="34" charset="0"/>
              <a:buNone/>
            </a:pPr>
            <a:br>
              <a:rPr lang="en-GB" b="1" dirty="0"/>
            </a:br>
            <a:r>
              <a:rPr lang="en-GB" b="1" dirty="0"/>
              <a:t>Patient Value</a:t>
            </a:r>
            <a:r>
              <a:rPr lang="en-GB" dirty="0"/>
              <a:t>: Reduced hospital visits and admissions, giving patients the comfort and flexibility of being monitored from home. Greater autonomy and improved quality of life.</a:t>
            </a:r>
            <a:br>
              <a:rPr lang="en-GB" dirty="0"/>
            </a:br>
            <a:r>
              <a:rPr lang="en-GB" b="1" dirty="0"/>
              <a:t>Healthcare Value</a:t>
            </a:r>
            <a:r>
              <a:rPr lang="en-GB" dirty="0"/>
              <a:t>: Alleviated pressure on hospital resources, with faster interventions and improved patient outcomes through proactive care.</a:t>
            </a:r>
            <a:endParaRPr lang="en-GB" dirty="0">
              <a:latin typeface="Aptos" panose="020B00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20</a:t>
            </a:fld>
            <a:endParaRPr lang="en-GB"/>
          </a:p>
        </p:txBody>
      </p:sp>
    </p:spTree>
    <p:extLst>
      <p:ext uri="{BB962C8B-B14F-4D97-AF65-F5344CB8AC3E}">
        <p14:creationId xmlns:p14="http://schemas.microsoft.com/office/powerpoint/2010/main" val="999707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Key Metrics for Measuring Value</a:t>
            </a:r>
            <a:r>
              <a:rPr lang="en-GB" dirty="0"/>
              <a:t>:</a:t>
            </a:r>
          </a:p>
          <a:p>
            <a:pPr marL="742950" lvl="1" indent="-285750">
              <a:buFont typeface="Arial" panose="020B0604020202020204" pitchFamily="34" charset="0"/>
              <a:buChar char="•"/>
            </a:pPr>
            <a:r>
              <a:rPr lang="en-GB" b="1" dirty="0"/>
              <a:t>Patient Satisfaction</a:t>
            </a:r>
            <a:r>
              <a:rPr lang="en-GB" dirty="0"/>
              <a:t>: One of the most direct ways to measure the success of an innovation is to assess patient or service user feedback. Are patients happier with the new service? Are they more engaged with their care?</a:t>
            </a:r>
          </a:p>
          <a:p>
            <a:pPr marL="1143000" lvl="2" indent="-228600">
              <a:buFont typeface="Arial" panose="020B0604020202020204" pitchFamily="34" charset="0"/>
              <a:buChar char="•"/>
            </a:pPr>
            <a:r>
              <a:rPr lang="en-GB" b="1" dirty="0"/>
              <a:t>Example</a:t>
            </a:r>
            <a:r>
              <a:rPr lang="en-GB" dirty="0"/>
              <a:t>: The implementation of telemedicine services resulted in higher satisfaction among patients who previously faced long wait times for in-person appointments. Patients appreciated the convenience and felt more empowered to manage their conditions.</a:t>
            </a:r>
          </a:p>
          <a:p>
            <a:pPr marL="742950" lvl="1" indent="-285750">
              <a:buFont typeface="Arial" panose="020B0604020202020204" pitchFamily="34" charset="0"/>
              <a:buChar char="•"/>
            </a:pPr>
            <a:r>
              <a:rPr lang="en-GB" b="1" dirty="0"/>
              <a:t>Health Outcomes</a:t>
            </a:r>
            <a:r>
              <a:rPr lang="en-GB" dirty="0"/>
              <a:t>: Innovations should ultimately lead to improved health outcomes, whether through earlier diagnoses, more effective treatments, or better management of chronic conditions.</a:t>
            </a:r>
          </a:p>
          <a:p>
            <a:pPr marL="1143000" lvl="2" indent="-228600">
              <a:buFont typeface="Arial" panose="020B0604020202020204" pitchFamily="34" charset="0"/>
              <a:buChar char="•"/>
            </a:pPr>
            <a:r>
              <a:rPr lang="en-GB" b="1" dirty="0"/>
              <a:t>Example</a:t>
            </a:r>
            <a:r>
              <a:rPr lang="en-GB" dirty="0"/>
              <a:t>: Remote monitoring of chronic conditions (e.g., diabetes) has shown to reduce emergency hospital admissions, improve blood glucose control, and lead to fewer complications.</a:t>
            </a:r>
          </a:p>
          <a:p>
            <a:pPr marL="742950" lvl="1" indent="-285750">
              <a:buFont typeface="Arial" panose="020B0604020202020204" pitchFamily="34" charset="0"/>
              <a:buChar char="•"/>
            </a:pPr>
            <a:r>
              <a:rPr lang="en-GB" b="1" dirty="0"/>
              <a:t>Service Efficiency</a:t>
            </a:r>
            <a:r>
              <a:rPr lang="en-GB" dirty="0"/>
              <a:t>: Innovations often aim to streamline healthcare delivery, reduce waiting times, and optimize resource use, allowing healthcare systems to handle growing patient demands with limited resources.</a:t>
            </a:r>
          </a:p>
          <a:p>
            <a:pPr marL="1143000" lvl="2" indent="-228600">
              <a:buFont typeface="Arial" panose="020B0604020202020204" pitchFamily="34" charset="0"/>
              <a:buChar char="•"/>
            </a:pPr>
            <a:r>
              <a:rPr lang="en-GB" b="1" dirty="0"/>
              <a:t>Example</a:t>
            </a:r>
            <a:r>
              <a:rPr lang="en-GB" dirty="0"/>
              <a:t>: AI in radiology has been shown to reduce the time radiologists spend analysing images, allowing them to process more cases in less time, while maintaining high diagnostic accuracy.</a:t>
            </a:r>
          </a:p>
          <a:p>
            <a:pPr marL="742950" lvl="1" indent="-285750">
              <a:buFont typeface="Arial" panose="020B0604020202020204" pitchFamily="34" charset="0"/>
              <a:buChar char="•"/>
            </a:pPr>
            <a:r>
              <a:rPr lang="en-GB" b="1" dirty="0"/>
              <a:t>Cost-Effectiveness</a:t>
            </a:r>
            <a:r>
              <a:rPr lang="en-GB" dirty="0"/>
              <a:t>: Measuring cost savings or the return on investment (ROI) of innovations helps ensure that new ideas are not only effective but also sustainable in the long term.</a:t>
            </a:r>
          </a:p>
          <a:p>
            <a:pPr marL="1143000" lvl="2" indent="-228600">
              <a:buFont typeface="Arial" panose="020B0604020202020204" pitchFamily="34" charset="0"/>
              <a:buChar char="•"/>
            </a:pPr>
            <a:r>
              <a:rPr lang="en-GB" b="1" dirty="0"/>
              <a:t>Example</a:t>
            </a:r>
            <a:r>
              <a:rPr lang="en-GB" dirty="0"/>
              <a:t>: The introduction of digital health records reduced duplication of tests and paperwork, leading to significant savings in both time and financial resources.</a:t>
            </a: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23</a:t>
            </a:fld>
            <a:endParaRPr lang="en-GB"/>
          </a:p>
        </p:txBody>
      </p:sp>
    </p:spTree>
    <p:extLst>
      <p:ext uri="{BB962C8B-B14F-4D97-AF65-F5344CB8AC3E}">
        <p14:creationId xmlns:p14="http://schemas.microsoft.com/office/powerpoint/2010/main" val="3704919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Key Points for Discussion</a:t>
            </a:r>
            <a:r>
              <a:rPr lang="en-GB" dirty="0"/>
              <a:t>:</a:t>
            </a:r>
          </a:p>
          <a:p>
            <a:pPr>
              <a:buFont typeface="Arial" panose="020B0604020202020204" pitchFamily="34" charset="0"/>
              <a:buChar char="•"/>
            </a:pPr>
            <a:r>
              <a:rPr lang="en-GB" b="1" dirty="0"/>
              <a:t>Cost</a:t>
            </a:r>
            <a:r>
              <a:rPr lang="en-GB" dirty="0"/>
              <a:t>: Innovations like dementia-friendly design may involve initial investment but could reduce long-term care costs by decreasing incidents that require medical intervention.</a:t>
            </a:r>
          </a:p>
          <a:p>
            <a:pPr>
              <a:buFont typeface="Arial" panose="020B0604020202020204" pitchFamily="34" charset="0"/>
              <a:buChar char="•"/>
            </a:pPr>
            <a:r>
              <a:rPr lang="en-GB" b="1" dirty="0"/>
              <a:t>Accessibility</a:t>
            </a:r>
            <a:r>
              <a:rPr lang="en-GB" dirty="0"/>
              <a:t>: Creating environments that are easier for patients to navigate improves accessibility and autonomy for vulnerable groups.</a:t>
            </a:r>
          </a:p>
          <a:p>
            <a:pPr>
              <a:buFont typeface="Arial" panose="020B0604020202020204" pitchFamily="34" charset="0"/>
              <a:buChar char="•"/>
            </a:pPr>
            <a:r>
              <a:rPr lang="en-GB" b="1" dirty="0"/>
              <a:t>Patient Engagement</a:t>
            </a:r>
            <a:r>
              <a:rPr lang="en-GB" dirty="0"/>
              <a:t>: When patients feel more comfortable and secure, they are more likely to engage with caregivers and participate in daily activities, leading to better health outcomes.</a:t>
            </a:r>
          </a:p>
          <a:p>
            <a:pPr>
              <a:buFont typeface="Arial" panose="020B0604020202020204" pitchFamily="34" charset="0"/>
              <a:buChar char="•"/>
            </a:pPr>
            <a:r>
              <a:rPr lang="en-GB" b="1" dirty="0"/>
              <a:t>Well-Being</a:t>
            </a:r>
            <a:r>
              <a:rPr lang="en-GB" dirty="0"/>
              <a:t>: Environments designed with the patient's needs in mind contribute to their mental, emotional, and physical well-being, as seen in dementia-friendly spaces.</a:t>
            </a: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25</a:t>
            </a:fld>
            <a:endParaRPr lang="en-GB"/>
          </a:p>
        </p:txBody>
      </p:sp>
    </p:spTree>
    <p:extLst>
      <p:ext uri="{BB962C8B-B14F-4D97-AF65-F5344CB8AC3E}">
        <p14:creationId xmlns:p14="http://schemas.microsoft.com/office/powerpoint/2010/main" val="2150060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Key Concepts in Patient-Centric Innovation:</a:t>
            </a:r>
          </a:p>
          <a:p>
            <a:pPr>
              <a:buFont typeface="+mj-lt"/>
              <a:buAutoNum type="arabicPeriod"/>
            </a:pPr>
            <a:r>
              <a:rPr lang="en-GB" b="1" dirty="0"/>
              <a:t>Patient Involvement in Design</a:t>
            </a:r>
            <a:r>
              <a:rPr lang="en-GB" dirty="0"/>
              <a:t>:</a:t>
            </a:r>
          </a:p>
          <a:p>
            <a:pPr marL="742950" lvl="1" indent="-285750">
              <a:buFont typeface="+mj-lt"/>
              <a:buAutoNum type="arabicPeriod"/>
            </a:pPr>
            <a:r>
              <a:rPr lang="en-GB" dirty="0"/>
              <a:t>Including patients in the design and development stages of new services or technologies helps ensure that innovations meet their needs effectively.</a:t>
            </a:r>
          </a:p>
          <a:p>
            <a:pPr marL="742950" lvl="1" indent="-285750">
              <a:buFont typeface="+mj-lt"/>
              <a:buAutoNum type="arabicPeriod"/>
            </a:pPr>
            <a:r>
              <a:rPr lang="en-GB" b="1" dirty="0"/>
              <a:t>Example</a:t>
            </a:r>
            <a:r>
              <a:rPr lang="en-GB" dirty="0"/>
              <a:t>: Co-designing mental health apps with patients, so features align with what users find helpful, such as simple interfaces or customizable reminders for medication.</a:t>
            </a:r>
          </a:p>
          <a:p>
            <a:pPr marL="742950" lvl="1" indent="-285750">
              <a:buFont typeface="+mj-lt"/>
              <a:buAutoNum type="arabicPeriod"/>
            </a:pPr>
            <a:r>
              <a:rPr lang="en-GB" b="1" dirty="0"/>
              <a:t>Benefits</a:t>
            </a:r>
            <a:r>
              <a:rPr lang="en-GB" dirty="0"/>
              <a:t>: Involving patients from the start improves the usability of innovations and increases patient satisfaction and adherence to treatment plans.</a:t>
            </a:r>
          </a:p>
          <a:p>
            <a:pPr lvl="0">
              <a:buFont typeface="+mj-lt"/>
              <a:buAutoNum type="arabicPeriod"/>
            </a:pPr>
            <a:r>
              <a:rPr lang="en-GB" b="1" dirty="0"/>
              <a:t>Humanising Technology</a:t>
            </a:r>
            <a:r>
              <a:rPr lang="en-GB" dirty="0"/>
              <a:t>:</a:t>
            </a:r>
          </a:p>
          <a:p>
            <a:pPr marL="742950" lvl="1" indent="-285750">
              <a:buFont typeface="+mj-lt"/>
              <a:buAutoNum type="arabicPeriod"/>
            </a:pPr>
            <a:r>
              <a:rPr lang="en-GB" dirty="0"/>
              <a:t>Technology is increasingly used to drive innovation, but it should be implemented in ways that maintain or enhance the human touch in healthcare.</a:t>
            </a:r>
          </a:p>
          <a:p>
            <a:pPr marL="742950" lvl="1" indent="-285750">
              <a:buFont typeface="+mj-lt"/>
              <a:buAutoNum type="arabicPeriod"/>
            </a:pPr>
            <a:r>
              <a:rPr lang="en-GB" b="1" dirty="0"/>
              <a:t>Example</a:t>
            </a:r>
            <a:r>
              <a:rPr lang="en-GB" dirty="0"/>
              <a:t>: Telemedicine allows for remote consultations, but ensuring that patients still feel connected to their clinicians is essential. Personalizing telemedicine by allowing more face-to-face time and offering continuity of care (the same healthcare professional handling follow-ups) maintains the patient’s trust and comfort.</a:t>
            </a:r>
          </a:p>
          <a:p>
            <a:pPr marL="742950" lvl="1" indent="-285750">
              <a:buFont typeface="+mj-lt"/>
              <a:buAutoNum type="arabicPeriod"/>
            </a:pPr>
            <a:r>
              <a:rPr lang="en-GB" b="1" dirty="0"/>
              <a:t>Challenge</a:t>
            </a:r>
            <a:r>
              <a:rPr lang="en-GB" dirty="0"/>
              <a:t>: While technology can improve efficiency, there is a risk of reducing personal interactions, which are vital for many patients' emotional and psychological well-being.</a:t>
            </a:r>
          </a:p>
          <a:p>
            <a:pPr>
              <a:buFont typeface="+mj-lt"/>
              <a:buAutoNum type="arabicPeriod"/>
            </a:pPr>
            <a:r>
              <a:rPr lang="en-GB" b="1" dirty="0"/>
              <a:t>Personalized Care and Tailored Solutions</a:t>
            </a:r>
            <a:r>
              <a:rPr lang="en-GB" dirty="0"/>
              <a:t>:</a:t>
            </a:r>
          </a:p>
          <a:p>
            <a:pPr marL="742950" lvl="1" indent="-285750">
              <a:buFont typeface="+mj-lt"/>
              <a:buAutoNum type="arabicPeriod"/>
            </a:pPr>
            <a:r>
              <a:rPr lang="en-GB" dirty="0"/>
              <a:t>Innovation should cater to individual patient needs rather than adopting a one-size-fits-all approach. Personalized medicine, which involves tailoring treatments based on individual genetic, environmental, and lifestyle factors, is a prime example of patient-centric innovation.</a:t>
            </a:r>
          </a:p>
          <a:p>
            <a:pPr marL="742950" lvl="1" indent="-285750">
              <a:buFont typeface="+mj-lt"/>
              <a:buAutoNum type="arabicPeriod"/>
            </a:pPr>
            <a:r>
              <a:rPr lang="en-GB" b="1" dirty="0"/>
              <a:t>Example</a:t>
            </a:r>
            <a:r>
              <a:rPr lang="en-GB" dirty="0"/>
              <a:t>: Genomic medicine allows treatments to be customized to a patient’s genetic profile, leading to more effective care for conditions like cancer and rare diseases.</a:t>
            </a:r>
          </a:p>
          <a:p>
            <a:pPr marL="742950" lvl="1" indent="-285750">
              <a:buFont typeface="+mj-lt"/>
              <a:buAutoNum type="arabicPeriod"/>
            </a:pPr>
            <a:r>
              <a:rPr lang="en-GB" b="1" dirty="0"/>
              <a:t>Impact</a:t>
            </a:r>
            <a:r>
              <a:rPr lang="en-GB" dirty="0"/>
              <a:t>: Personalization improves treatment efficacy, reduces side effects, and enhances patient engagement, as care feels more relevant and tailored to their situation.</a:t>
            </a:r>
          </a:p>
          <a:p>
            <a:pPr>
              <a:buFont typeface="+mj-lt"/>
              <a:buAutoNum type="arabicPeriod"/>
            </a:pPr>
            <a:r>
              <a:rPr lang="en-GB" b="1" dirty="0"/>
              <a:t>Balancing Technology with Patient Interaction</a:t>
            </a:r>
            <a:r>
              <a:rPr lang="en-GB" dirty="0"/>
              <a:t>:</a:t>
            </a:r>
          </a:p>
          <a:p>
            <a:pPr marL="742950" lvl="1" indent="-285750">
              <a:buFont typeface="+mj-lt"/>
              <a:buAutoNum type="arabicPeriod"/>
            </a:pPr>
            <a:r>
              <a:rPr lang="en-GB" dirty="0"/>
              <a:t>Even with advanced innovations, patient-clinician interaction remains key to quality care. Innovations should aim to enhance, not replace, meaningful human interactions.</a:t>
            </a:r>
          </a:p>
          <a:p>
            <a:pPr marL="742950" lvl="1" indent="-285750">
              <a:buFont typeface="+mj-lt"/>
              <a:buAutoNum type="arabicPeriod"/>
            </a:pPr>
            <a:r>
              <a:rPr lang="en-GB" b="1" dirty="0"/>
              <a:t>Example</a:t>
            </a:r>
            <a:r>
              <a:rPr lang="en-GB" dirty="0"/>
              <a:t>: Remote monitoring devices can provide real-time data on a patient’s condition, but regular in-person or video consultations should complement this to address any concerns or changes that data alone cannot capture.</a:t>
            </a:r>
          </a:p>
          <a:p>
            <a:pPr marL="742950" lvl="1" indent="-285750">
              <a:buFont typeface="+mj-lt"/>
              <a:buAutoNum type="arabicPeriod"/>
            </a:pPr>
            <a:r>
              <a:rPr lang="en-GB" b="1" dirty="0"/>
              <a:t>Challenge</a:t>
            </a:r>
            <a:r>
              <a:rPr lang="en-GB" dirty="0"/>
              <a:t>: While remote technologies reduce the need for frequent hospital visits, some patients may feel isolated without direct human interaction, particularly older adults who value social contact in care settings.</a:t>
            </a:r>
          </a:p>
          <a:p>
            <a:pPr>
              <a:buFont typeface="+mj-lt"/>
              <a:buAutoNum type="arabicPeriod"/>
            </a:pPr>
            <a:r>
              <a:rPr lang="en-GB" b="1" dirty="0"/>
              <a:t>Measuring Success Through Person-Centric Metrics</a:t>
            </a:r>
            <a:r>
              <a:rPr lang="en-GB" dirty="0"/>
              <a:t>:</a:t>
            </a:r>
          </a:p>
          <a:p>
            <a:pPr marL="742950" lvl="1" indent="-285750">
              <a:buFont typeface="+mj-lt"/>
              <a:buAutoNum type="arabicPeriod"/>
            </a:pPr>
            <a:r>
              <a:rPr lang="en-GB" dirty="0"/>
              <a:t>Traditional metrics such as cost-efficiency and health outcomes are important but need to be complemented with measures of patient satisfaction, engagement, and quality of life.</a:t>
            </a:r>
          </a:p>
          <a:p>
            <a:pPr marL="742950" lvl="1" indent="-285750">
              <a:buFont typeface="+mj-lt"/>
              <a:buAutoNum type="arabicPeriod"/>
            </a:pPr>
            <a:r>
              <a:rPr lang="en-GB" b="1" dirty="0"/>
              <a:t>Example</a:t>
            </a:r>
            <a:r>
              <a:rPr lang="en-GB" dirty="0"/>
              <a:t>: A new innovation, such as AI-assisted diagnosis, may speed up clinical decision-making, but it’s equally important to assess how comfortable patients feel about its use in their care.</a:t>
            </a:r>
          </a:p>
          <a:p>
            <a:pPr marL="742950" lvl="1" indent="-285750">
              <a:buFont typeface="+mj-lt"/>
              <a:buAutoNum type="arabicPeriod"/>
            </a:pPr>
            <a:r>
              <a:rPr lang="en-GB" b="1" dirty="0"/>
              <a:t>Value Indicators</a:t>
            </a:r>
            <a:r>
              <a:rPr lang="en-GB" dirty="0"/>
              <a:t>: Success should be measured by both tangible (e.g., improved health outcomes, reduced hospital visits) and intangible (e.g., trust in the care system, perceived autonomy) metrics to ensure innovations truly benefit patients.</a:t>
            </a:r>
          </a:p>
          <a:p>
            <a:endParaRPr lang="en-GB" dirty="0"/>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28</a:t>
            </a:fld>
            <a:endParaRPr lang="en-GB"/>
          </a:p>
        </p:txBody>
      </p:sp>
    </p:spTree>
    <p:extLst>
      <p:ext uri="{BB962C8B-B14F-4D97-AF65-F5344CB8AC3E}">
        <p14:creationId xmlns:p14="http://schemas.microsoft.com/office/powerpoint/2010/main" val="4065473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34</a:t>
            </a:fld>
            <a:endParaRPr lang="en-GB"/>
          </a:p>
        </p:txBody>
      </p:sp>
    </p:spTree>
    <p:extLst>
      <p:ext uri="{BB962C8B-B14F-4D97-AF65-F5344CB8AC3E}">
        <p14:creationId xmlns:p14="http://schemas.microsoft.com/office/powerpoint/2010/main" val="1924048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1695188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918924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7.png"/><Relationship Id="rId4" Type="http://schemas.openxmlformats.org/officeDocument/2006/relationships/slideLayout" Target="../slideLayouts/slideLayout10.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4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9.sv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6.xml"/><Relationship Id="rId1" Type="http://schemas.openxmlformats.org/officeDocument/2006/relationships/video" Target="https://www.youtube.com/embed/U8BiInbYH0M?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16.xml"/><Relationship Id="rId1" Type="http://schemas.openxmlformats.org/officeDocument/2006/relationships/video" Target="https://www.youtube.com/embed/4fKW7NoBmUg?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16.xml"/><Relationship Id="rId1" Type="http://schemas.openxmlformats.org/officeDocument/2006/relationships/video" Target="https://www.youtube.com/embed/2zdOJdOP2GE?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16.xml"/><Relationship Id="rId1" Type="http://schemas.openxmlformats.org/officeDocument/2006/relationships/video" Target="https://www.youtube.com/embed/yaJ6HgGNzf4?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5.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2812404" y="1670538"/>
            <a:ext cx="8998595" cy="3974124"/>
          </a:xfrm>
        </p:spPr>
        <p:txBody>
          <a:bodyPr vert="horz" lIns="91440" tIns="45720" rIns="91440" bIns="45720" rtlCol="0" anchor="ctr">
            <a:noAutofit/>
          </a:bodyPr>
          <a:lstStyle/>
          <a:p>
            <a:pPr algn="ctr">
              <a:lnSpc>
                <a:spcPct val="150000"/>
              </a:lnSpc>
            </a:pPr>
            <a:r>
              <a:rPr lang="en-US" sz="4000" dirty="0">
                <a:solidFill>
                  <a:schemeClr val="bg1">
                    <a:lumMod val="95000"/>
                    <a:lumOff val="5000"/>
                  </a:schemeClr>
                </a:solidFill>
                <a:latin typeface="Aptos" panose="020B0004020202020204" pitchFamily="34" charset="0"/>
              </a:rPr>
              <a:t>BMHP5014_BIRM </a:t>
            </a:r>
            <a:br>
              <a:rPr lang="en-US" sz="4000" dirty="0">
                <a:solidFill>
                  <a:schemeClr val="bg1">
                    <a:lumMod val="95000"/>
                    <a:lumOff val="5000"/>
                  </a:schemeClr>
                </a:solidFill>
                <a:latin typeface="Aptos" panose="020B0004020202020204" pitchFamily="34" charset="0"/>
              </a:rPr>
            </a:br>
            <a:r>
              <a:rPr lang="en-US" sz="4000" b="1" dirty="0">
                <a:solidFill>
                  <a:schemeClr val="bg1">
                    <a:lumMod val="95000"/>
                    <a:lumOff val="5000"/>
                  </a:schemeClr>
                </a:solidFill>
                <a:latin typeface="Aptos" panose="020B0004020202020204" pitchFamily="34" charset="0"/>
              </a:rPr>
              <a:t>Changemakers – Creativity &amp; Value Creation</a:t>
            </a:r>
            <a:br>
              <a:rPr lang="en-US" sz="4000" dirty="0">
                <a:solidFill>
                  <a:schemeClr val="bg1">
                    <a:lumMod val="95000"/>
                    <a:lumOff val="5000"/>
                  </a:schemeClr>
                </a:solidFill>
                <a:latin typeface="Aptos" panose="020B0004020202020204" pitchFamily="34" charset="0"/>
              </a:rPr>
            </a:br>
            <a:r>
              <a:rPr lang="en-US" sz="4000" i="1" dirty="0">
                <a:solidFill>
                  <a:schemeClr val="bg1">
                    <a:lumMod val="95000"/>
                    <a:lumOff val="5000"/>
                  </a:schemeClr>
                </a:solidFill>
                <a:latin typeface="Aptos" panose="020B0004020202020204" pitchFamily="34" charset="0"/>
              </a:rPr>
              <a:t>Innovation in UK Health and Social Care</a:t>
            </a:r>
            <a:br>
              <a:rPr lang="en-US" sz="4000" i="1" dirty="0">
                <a:solidFill>
                  <a:schemeClr val="bg1">
                    <a:lumMod val="95000"/>
                    <a:lumOff val="5000"/>
                  </a:schemeClr>
                </a:solidFill>
                <a:latin typeface="Aptos" panose="020B0004020202020204" pitchFamily="34" charset="0"/>
              </a:rPr>
            </a:br>
            <a:endParaRPr lang="en-US" sz="4000" i="1" dirty="0">
              <a:solidFill>
                <a:schemeClr val="bg1">
                  <a:lumMod val="95000"/>
                  <a:lumOff val="5000"/>
                </a:schemeClr>
              </a:solidFill>
              <a:latin typeface="Aptos" panose="020B0004020202020204" pitchFamily="34" charset="0"/>
            </a:endParaRPr>
          </a:p>
        </p:txBody>
      </p:sp>
    </p:spTree>
    <p:extLst>
      <p:ext uri="{BB962C8B-B14F-4D97-AF65-F5344CB8AC3E}">
        <p14:creationId xmlns:p14="http://schemas.microsoft.com/office/powerpoint/2010/main" val="4872374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67A7A4-2D3A-D36B-DEE9-9D17121E77B5}"/>
              </a:ext>
            </a:extLst>
          </p:cNvPr>
          <p:cNvSpPr>
            <a:spLocks noGrp="1"/>
          </p:cNvSpPr>
          <p:nvPr>
            <p:ph type="title"/>
          </p:nvPr>
        </p:nvSpPr>
        <p:spPr>
          <a:xfrm>
            <a:off x="-32203" y="-20352"/>
            <a:ext cx="11481847" cy="1325563"/>
          </a:xfrm>
        </p:spPr>
        <p:txBody>
          <a:bodyPr/>
          <a:lstStyle/>
          <a:p>
            <a:pPr algn="ctr"/>
            <a:r>
              <a:rPr lang="en-GB" b="1" dirty="0">
                <a:latin typeface="Aptos" panose="020B0004020202020204" pitchFamily="34" charset="0"/>
              </a:rPr>
              <a:t>Session Aim</a:t>
            </a:r>
          </a:p>
        </p:txBody>
      </p:sp>
      <p:graphicFrame>
        <p:nvGraphicFramePr>
          <p:cNvPr id="8" name="Content Placeholder 7">
            <a:extLst>
              <a:ext uri="{FF2B5EF4-FFF2-40B4-BE49-F238E27FC236}">
                <a16:creationId xmlns:a16="http://schemas.microsoft.com/office/drawing/2014/main" id="{B89A83D6-D814-B985-92AF-2F9AB250BDFD}"/>
              </a:ext>
            </a:extLst>
          </p:cNvPr>
          <p:cNvGraphicFramePr>
            <a:graphicFrameLocks noGrp="1"/>
          </p:cNvGraphicFramePr>
          <p:nvPr>
            <p:ph idx="1"/>
            <p:extLst>
              <p:ext uri="{D42A27DB-BD31-4B8C-83A1-F6EECF244321}">
                <p14:modId xmlns:p14="http://schemas.microsoft.com/office/powerpoint/2010/main" val="1832724544"/>
              </p:ext>
            </p:extLst>
          </p:nvPr>
        </p:nvGraphicFramePr>
        <p:xfrm>
          <a:off x="511307" y="1664413"/>
          <a:ext cx="11169386" cy="37371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Graphic 10" descr="Bullseye with solid fill">
            <a:extLst>
              <a:ext uri="{FF2B5EF4-FFF2-40B4-BE49-F238E27FC236}">
                <a16:creationId xmlns:a16="http://schemas.microsoft.com/office/drawing/2014/main" id="{15581A38-D1D0-D4ED-9EC8-9D208F6CB9F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424793" y="101127"/>
            <a:ext cx="914400" cy="914400"/>
          </a:xfrm>
          <a:prstGeom prst="rect">
            <a:avLst/>
          </a:prstGeom>
        </p:spPr>
      </p:pic>
    </p:spTree>
    <p:extLst>
      <p:ext uri="{BB962C8B-B14F-4D97-AF65-F5344CB8AC3E}">
        <p14:creationId xmlns:p14="http://schemas.microsoft.com/office/powerpoint/2010/main" val="462371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4E235-75BF-A519-F8D8-2F2F8A330131}"/>
              </a:ext>
            </a:extLst>
          </p:cNvPr>
          <p:cNvSpPr>
            <a:spLocks noGrp="1"/>
          </p:cNvSpPr>
          <p:nvPr>
            <p:ph type="title"/>
          </p:nvPr>
        </p:nvSpPr>
        <p:spPr>
          <a:xfrm>
            <a:off x="358775" y="239855"/>
            <a:ext cx="11481847" cy="1325563"/>
          </a:xfrm>
        </p:spPr>
        <p:txBody>
          <a:bodyPr vert="horz" lIns="91440" tIns="45720" rIns="91440" bIns="45720" rtlCol="0" anchor="ctr">
            <a:normAutofit/>
          </a:bodyPr>
          <a:lstStyle/>
          <a:p>
            <a:r>
              <a:rPr lang="en-US" sz="4000" b="1" kern="1200" dirty="0">
                <a:solidFill>
                  <a:srgbClr val="FFFFFF"/>
                </a:solidFill>
                <a:latin typeface="+mj-lt"/>
                <a:ea typeface="+mj-ea"/>
                <a:cs typeface="+mj-cs"/>
              </a:rPr>
              <a:t>Session Objectives </a:t>
            </a:r>
          </a:p>
        </p:txBody>
      </p:sp>
      <p:graphicFrame>
        <p:nvGraphicFramePr>
          <p:cNvPr id="4" name="Content Placeholder 3">
            <a:extLst>
              <a:ext uri="{FF2B5EF4-FFF2-40B4-BE49-F238E27FC236}">
                <a16:creationId xmlns:a16="http://schemas.microsoft.com/office/drawing/2014/main" id="{E3CDF521-DAD0-1217-A8C9-DF432FD29AD6}"/>
              </a:ext>
            </a:extLst>
          </p:cNvPr>
          <p:cNvGraphicFramePr>
            <a:graphicFrameLocks noGrp="1"/>
          </p:cNvGraphicFramePr>
          <p:nvPr>
            <p:ph idx="1"/>
            <p:extLst>
              <p:ext uri="{D42A27DB-BD31-4B8C-83A1-F6EECF244321}">
                <p14:modId xmlns:p14="http://schemas.microsoft.com/office/powerpoint/2010/main" val="3650501518"/>
              </p:ext>
            </p:extLst>
          </p:nvPr>
        </p:nvGraphicFramePr>
        <p:xfrm>
          <a:off x="164387" y="1047963"/>
          <a:ext cx="11897474" cy="464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3">
            <a:extLst>
              <a:ext uri="{FF2B5EF4-FFF2-40B4-BE49-F238E27FC236}">
                <a16:creationId xmlns:a16="http://schemas.microsoft.com/office/drawing/2014/main" id="{7EA85E73-2FBB-E475-AFB8-DDDD367AC118}"/>
              </a:ext>
            </a:extLst>
          </p:cNvPr>
          <p:cNvSpPr txBox="1">
            <a:spLocks/>
          </p:cNvSpPr>
          <p:nvPr/>
        </p:nvSpPr>
        <p:spPr>
          <a:xfrm>
            <a:off x="351378" y="-112426"/>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ptos" panose="020B0004020202020204" pitchFamily="34" charset="0"/>
              </a:rPr>
              <a:t>Session Objectives</a:t>
            </a:r>
          </a:p>
        </p:txBody>
      </p:sp>
    </p:spTree>
    <p:extLst>
      <p:ext uri="{BB962C8B-B14F-4D97-AF65-F5344CB8AC3E}">
        <p14:creationId xmlns:p14="http://schemas.microsoft.com/office/powerpoint/2010/main" val="3583445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3842D20-E09B-6BBC-68A1-8EB84645A3EC}"/>
              </a:ext>
            </a:extLst>
          </p:cNvPr>
          <p:cNvSpPr>
            <a:spLocks noGrp="1"/>
          </p:cNvSpPr>
          <p:nvPr>
            <p:ph idx="1"/>
          </p:nvPr>
        </p:nvSpPr>
        <p:spPr>
          <a:xfrm>
            <a:off x="694048" y="289052"/>
            <a:ext cx="10803903" cy="1799393"/>
          </a:xfrm>
        </p:spPr>
        <p:txBody>
          <a:bodyPr/>
          <a:lstStyle/>
          <a:p>
            <a:pPr marL="0" indent="0" algn="ctr">
              <a:lnSpc>
                <a:spcPct val="150000"/>
              </a:lnSpc>
              <a:buNone/>
            </a:pPr>
            <a:r>
              <a:rPr lang="en-GB" sz="5400" b="1" dirty="0">
                <a:solidFill>
                  <a:schemeClr val="bg1"/>
                </a:solidFill>
                <a:latin typeface="Aptos" panose="020B0004020202020204" pitchFamily="34" charset="0"/>
              </a:rPr>
              <a:t>Part 1 – </a:t>
            </a:r>
          </a:p>
          <a:p>
            <a:pPr marL="0" indent="0" algn="ctr">
              <a:lnSpc>
                <a:spcPct val="150000"/>
              </a:lnSpc>
              <a:buNone/>
            </a:pPr>
            <a:r>
              <a:rPr lang="en-GB" sz="4400" b="1" dirty="0">
                <a:solidFill>
                  <a:schemeClr val="bg1"/>
                </a:solidFill>
                <a:latin typeface="Aptos" panose="020B0004020202020204" pitchFamily="34" charset="0"/>
              </a:rPr>
              <a:t>Introduction to Innovation </a:t>
            </a:r>
          </a:p>
          <a:p>
            <a:pPr marL="0" indent="0" algn="ctr">
              <a:lnSpc>
                <a:spcPct val="150000"/>
              </a:lnSpc>
              <a:buNone/>
            </a:pPr>
            <a:r>
              <a:rPr lang="en-GB" sz="4400" b="1" dirty="0">
                <a:solidFill>
                  <a:schemeClr val="bg1"/>
                </a:solidFill>
                <a:latin typeface="Aptos" panose="020B0004020202020204" pitchFamily="34" charset="0"/>
              </a:rPr>
              <a:t>in Health and Social Care </a:t>
            </a:r>
          </a:p>
        </p:txBody>
      </p:sp>
    </p:spTree>
    <p:extLst>
      <p:ext uri="{BB962C8B-B14F-4D97-AF65-F5344CB8AC3E}">
        <p14:creationId xmlns:p14="http://schemas.microsoft.com/office/powerpoint/2010/main" val="2442767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022-8649-4D59-676D-3DF602A49E6A}"/>
              </a:ext>
            </a:extLst>
          </p:cNvPr>
          <p:cNvSpPr>
            <a:spLocks noGrp="1"/>
          </p:cNvSpPr>
          <p:nvPr>
            <p:ph type="title"/>
          </p:nvPr>
        </p:nvSpPr>
        <p:spPr>
          <a:xfrm>
            <a:off x="6432467" y="436801"/>
            <a:ext cx="4786020" cy="1402470"/>
          </a:xfrm>
        </p:spPr>
        <p:txBody>
          <a:bodyPr vert="horz" lIns="91440" tIns="45720" rIns="91440" bIns="45720" rtlCol="0" anchor="t">
            <a:normAutofit/>
          </a:bodyPr>
          <a:lstStyle/>
          <a:p>
            <a:r>
              <a:rPr lang="en-US" sz="3200" b="1" dirty="0">
                <a:latin typeface="Aptos" panose="020B0004020202020204" pitchFamily="34" charset="0"/>
              </a:rPr>
              <a:t>Definition of Innovation</a:t>
            </a:r>
          </a:p>
        </p:txBody>
      </p:sp>
      <p:sp>
        <p:nvSpPr>
          <p:cNvPr id="3" name="Content Placeholder 2">
            <a:extLst>
              <a:ext uri="{FF2B5EF4-FFF2-40B4-BE49-F238E27FC236}">
                <a16:creationId xmlns:a16="http://schemas.microsoft.com/office/drawing/2014/main" id="{39EFFEEB-DA79-890C-618D-36E0271ADDAC}"/>
              </a:ext>
            </a:extLst>
          </p:cNvPr>
          <p:cNvSpPr>
            <a:spLocks noGrp="1"/>
          </p:cNvSpPr>
          <p:nvPr>
            <p:ph idx="1"/>
          </p:nvPr>
        </p:nvSpPr>
        <p:spPr>
          <a:xfrm>
            <a:off x="6073715" y="1273997"/>
            <a:ext cx="5503524" cy="4232952"/>
          </a:xfrm>
        </p:spPr>
        <p:txBody>
          <a:bodyPr vert="horz" lIns="91440" tIns="45720" rIns="91440" bIns="45720" rtlCol="0">
            <a:normAutofit/>
          </a:bodyPr>
          <a:lstStyle/>
          <a:p>
            <a:pPr marL="0" indent="0" algn="ctr">
              <a:lnSpc>
                <a:spcPct val="150000"/>
              </a:lnSpc>
              <a:buNone/>
            </a:pPr>
            <a:r>
              <a:rPr lang="en-US" sz="1900" dirty="0">
                <a:latin typeface="Aptos" panose="020B0004020202020204" pitchFamily="34" charset="0"/>
              </a:rPr>
              <a:t>Innovation in health and social care refers to the development and implementation of new ideas, processes, services, or products that improve health outcomes, enhance service user/provider experience, and create efficiencies in the delivery of care (Care Quality Commissioner, 2021). </a:t>
            </a:r>
            <a:br>
              <a:rPr lang="en-US" sz="1900" dirty="0">
                <a:latin typeface="Aptos" panose="020B0004020202020204" pitchFamily="34" charset="0"/>
              </a:rPr>
            </a:br>
            <a:r>
              <a:rPr lang="en-US" sz="1900" dirty="0">
                <a:latin typeface="Aptos" panose="020B0004020202020204" pitchFamily="34" charset="0"/>
              </a:rPr>
              <a:t>It can include technological advancements, changes in service delivery models, and creative problem-solving approaches.</a:t>
            </a:r>
          </a:p>
        </p:txBody>
      </p:sp>
      <p:pic>
        <p:nvPicPr>
          <p:cNvPr id="5" name="Picture 4" descr="A colorful pile of yarn turned into a yellow yarn light bulb">
            <a:extLst>
              <a:ext uri="{FF2B5EF4-FFF2-40B4-BE49-F238E27FC236}">
                <a16:creationId xmlns:a16="http://schemas.microsoft.com/office/drawing/2014/main" id="{FB9FD302-E541-B1B5-2BC5-21383CFF9F76}"/>
              </a:ext>
            </a:extLst>
          </p:cNvPr>
          <p:cNvPicPr>
            <a:picLocks noChangeAspect="1"/>
          </p:cNvPicPr>
          <p:nvPr/>
        </p:nvPicPr>
        <p:blipFill rotWithShape="1">
          <a:blip r:embed="rId2"/>
          <a:srcRect l="27703" t="-1" r="8631" b="-1"/>
          <a:stretch/>
        </p:blipFill>
        <p:spPr>
          <a:xfrm>
            <a:off x="0" y="10"/>
            <a:ext cx="5503524" cy="5722696"/>
          </a:xfrm>
          <a:prstGeom prst="rect">
            <a:avLst/>
          </a:prstGeom>
        </p:spPr>
      </p:pic>
    </p:spTree>
    <p:extLst>
      <p:ext uri="{BB962C8B-B14F-4D97-AF65-F5344CB8AC3E}">
        <p14:creationId xmlns:p14="http://schemas.microsoft.com/office/powerpoint/2010/main" val="1215065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36551-5258-7F67-A0E3-DB43964B6CA3}"/>
              </a:ext>
            </a:extLst>
          </p:cNvPr>
          <p:cNvSpPr>
            <a:spLocks noGrp="1"/>
          </p:cNvSpPr>
          <p:nvPr>
            <p:ph type="title"/>
          </p:nvPr>
        </p:nvSpPr>
        <p:spPr>
          <a:xfrm>
            <a:off x="471235" y="130174"/>
            <a:ext cx="11481847" cy="1325563"/>
          </a:xfrm>
        </p:spPr>
        <p:txBody>
          <a:bodyPr vert="horz" lIns="91440" tIns="45720" rIns="91440" bIns="45720" rtlCol="0" anchor="ctr">
            <a:normAutofit/>
          </a:bodyPr>
          <a:lstStyle/>
          <a:p>
            <a:r>
              <a:rPr lang="en-US" sz="3400" b="1" kern="1200" dirty="0">
                <a:solidFill>
                  <a:schemeClr val="tx1"/>
                </a:solidFill>
                <a:latin typeface="Aptos" panose="020B0004020202020204" pitchFamily="34" charset="0"/>
              </a:rPr>
              <a:t>Why is Innovation Important in Health and Social Care?</a:t>
            </a:r>
          </a:p>
        </p:txBody>
      </p:sp>
      <p:graphicFrame>
        <p:nvGraphicFramePr>
          <p:cNvPr id="7" name="Rectangle 2">
            <a:extLst>
              <a:ext uri="{FF2B5EF4-FFF2-40B4-BE49-F238E27FC236}">
                <a16:creationId xmlns:a16="http://schemas.microsoft.com/office/drawing/2014/main" id="{BD77E152-6CD4-D7B6-7734-1A924242F7B0}"/>
              </a:ext>
            </a:extLst>
          </p:cNvPr>
          <p:cNvGraphicFramePr>
            <a:graphicFrameLocks noGrp="1"/>
          </p:cNvGraphicFramePr>
          <p:nvPr>
            <p:ph idx="1"/>
            <p:extLst>
              <p:ext uri="{D42A27DB-BD31-4B8C-83A1-F6EECF244321}">
                <p14:modId xmlns:p14="http://schemas.microsoft.com/office/powerpoint/2010/main" val="1338865041"/>
              </p:ext>
            </p:extLst>
          </p:nvPr>
        </p:nvGraphicFramePr>
        <p:xfrm>
          <a:off x="205811" y="2312927"/>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B6700CF-3C39-50A6-19BC-1FF2D59A729F}"/>
              </a:ext>
            </a:extLst>
          </p:cNvPr>
          <p:cNvSpPr txBox="1"/>
          <p:nvPr/>
        </p:nvSpPr>
        <p:spPr>
          <a:xfrm>
            <a:off x="471235" y="1455737"/>
            <a:ext cx="11348611" cy="1714380"/>
          </a:xfrm>
          <a:prstGeom prst="rect">
            <a:avLst/>
          </a:prstGeom>
          <a:noFill/>
        </p:spPr>
        <p:txBody>
          <a:bodyPr wrap="square" rtlCol="0">
            <a:spAutoFit/>
          </a:bodyPr>
          <a:lstStyle/>
          <a:p>
            <a:pPr>
              <a:lnSpc>
                <a:spcPct val="150000"/>
              </a:lnSpc>
            </a:pPr>
            <a:r>
              <a:rPr lang="en-US" b="0" i="0" baseline="0" dirty="0">
                <a:latin typeface="Aptos" panose="020B0004020202020204" pitchFamily="34" charset="0"/>
              </a:rPr>
              <a:t>The increasing demand for services, workforce shortages, and financial pressures mean that traditional care models are becoming unsustainable. Innovation is essential to aid in meeting these challenges, enhance quality of care, and improve health outcomes for patients while ensuring resources are used efficiently.</a:t>
            </a:r>
            <a:endParaRPr lang="en-US" dirty="0">
              <a:latin typeface="Aptos" panose="020B0004020202020204" pitchFamily="34" charset="0"/>
            </a:endParaRPr>
          </a:p>
          <a:p>
            <a:pPr>
              <a:lnSpc>
                <a:spcPct val="150000"/>
              </a:lnSpc>
            </a:pPr>
            <a:endParaRPr lang="en-GB" dirty="0">
              <a:latin typeface="Aptos" panose="020B0004020202020204" pitchFamily="34" charset="0"/>
            </a:endParaRPr>
          </a:p>
        </p:txBody>
      </p:sp>
    </p:spTree>
    <p:extLst>
      <p:ext uri="{BB962C8B-B14F-4D97-AF65-F5344CB8AC3E}">
        <p14:creationId xmlns:p14="http://schemas.microsoft.com/office/powerpoint/2010/main" val="3291794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022-8649-4D59-676D-3DF602A49E6A}"/>
              </a:ext>
            </a:extLst>
          </p:cNvPr>
          <p:cNvSpPr>
            <a:spLocks noGrp="1"/>
          </p:cNvSpPr>
          <p:nvPr>
            <p:ph type="title"/>
          </p:nvPr>
        </p:nvSpPr>
        <p:spPr>
          <a:xfrm>
            <a:off x="355076" y="0"/>
            <a:ext cx="11481847" cy="1325563"/>
          </a:xfrm>
        </p:spPr>
        <p:txBody>
          <a:bodyPr/>
          <a:lstStyle/>
          <a:p>
            <a:pPr algn="ctr"/>
            <a:r>
              <a:rPr lang="en-GB" b="1" dirty="0">
                <a:latin typeface="Aptos" panose="020B0004020202020204" pitchFamily="34" charset="0"/>
              </a:rPr>
              <a:t>Creativity &amp; Innovation</a:t>
            </a:r>
          </a:p>
        </p:txBody>
      </p:sp>
      <p:sp>
        <p:nvSpPr>
          <p:cNvPr id="3" name="Content Placeholder 2">
            <a:extLst>
              <a:ext uri="{FF2B5EF4-FFF2-40B4-BE49-F238E27FC236}">
                <a16:creationId xmlns:a16="http://schemas.microsoft.com/office/drawing/2014/main" id="{39EFFEEB-DA79-890C-618D-36E0271ADDAC}"/>
              </a:ext>
            </a:extLst>
          </p:cNvPr>
          <p:cNvSpPr>
            <a:spLocks noGrp="1"/>
          </p:cNvSpPr>
          <p:nvPr>
            <p:ph idx="1"/>
          </p:nvPr>
        </p:nvSpPr>
        <p:spPr>
          <a:xfrm>
            <a:off x="358219" y="1445481"/>
            <a:ext cx="11481847" cy="3969000"/>
          </a:xfrm>
        </p:spPr>
        <p:txBody>
          <a:bodyPr>
            <a:normAutofit fontScale="77500" lnSpcReduction="20000"/>
          </a:bodyPr>
          <a:lstStyle/>
          <a:p>
            <a:pPr>
              <a:lnSpc>
                <a:spcPct val="170000"/>
              </a:lnSpc>
            </a:pPr>
            <a:r>
              <a:rPr lang="en-GB" b="1" dirty="0">
                <a:latin typeface="Aptos" panose="020B0004020202020204" pitchFamily="34" charset="0"/>
              </a:rPr>
              <a:t>Creativity</a:t>
            </a:r>
            <a:r>
              <a:rPr lang="en-GB" dirty="0">
                <a:latin typeface="Aptos" panose="020B0004020202020204" pitchFamily="34" charset="0"/>
              </a:rPr>
              <a:t>: Creativity in health and social care means looking at problems from new perspectives and designing novel approaches to deliver care. This could range from reimagining the patient journey to developing new ways to engage patients and improve their experience.</a:t>
            </a:r>
          </a:p>
          <a:p>
            <a:pPr>
              <a:lnSpc>
                <a:spcPct val="170000"/>
              </a:lnSpc>
            </a:pPr>
            <a:r>
              <a:rPr lang="en-GB" b="1" dirty="0">
                <a:latin typeface="Aptos" panose="020B0004020202020204" pitchFamily="34" charset="0"/>
              </a:rPr>
              <a:t>Example</a:t>
            </a:r>
            <a:r>
              <a:rPr lang="en-GB" dirty="0">
                <a:latin typeface="Aptos" panose="020B0004020202020204" pitchFamily="34" charset="0"/>
              </a:rPr>
              <a:t>: The development of dementia-friendly environments, where creative approaches were used to design physical spaces that reduce anxiety and confusion for residents, providing more humane and effective care.</a:t>
            </a:r>
          </a:p>
        </p:txBody>
      </p:sp>
    </p:spTree>
    <p:extLst>
      <p:ext uri="{BB962C8B-B14F-4D97-AF65-F5344CB8AC3E}">
        <p14:creationId xmlns:p14="http://schemas.microsoft.com/office/powerpoint/2010/main" val="2496469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12F27-57F5-4D35-A547-B58F8FE2495B}"/>
              </a:ext>
            </a:extLst>
          </p:cNvPr>
          <p:cNvSpPr>
            <a:spLocks noGrp="1"/>
          </p:cNvSpPr>
          <p:nvPr>
            <p:ph type="title"/>
          </p:nvPr>
        </p:nvSpPr>
        <p:spPr>
          <a:xfrm>
            <a:off x="168093" y="1092153"/>
            <a:ext cx="11594969" cy="1325563"/>
          </a:xfrm>
        </p:spPr>
        <p:txBody>
          <a:bodyPr/>
          <a:lstStyle/>
          <a:p>
            <a:r>
              <a:rPr lang="en-GB" b="1" dirty="0"/>
              <a:t>Dementia Friendly Communities – Case Study</a:t>
            </a:r>
          </a:p>
        </p:txBody>
      </p:sp>
      <p:pic>
        <p:nvPicPr>
          <p:cNvPr id="7" name="Online Media 6" title="The Archie Project - Dementia Friendly Communities - Alzheimer's Society">
            <a:hlinkClick r:id="" action="ppaction://media"/>
            <a:extLst>
              <a:ext uri="{FF2B5EF4-FFF2-40B4-BE49-F238E27FC236}">
                <a16:creationId xmlns:a16="http://schemas.microsoft.com/office/drawing/2014/main" id="{FC9C7B26-C1F9-C631-3CD0-D74DE01192BE}"/>
              </a:ext>
            </a:extLst>
          </p:cNvPr>
          <p:cNvPicPr>
            <a:picLocks noGrp="1" noRot="1" noChangeAspect="1"/>
          </p:cNvPicPr>
          <p:nvPr>
            <p:ph idx="1"/>
            <a:videoFile r:link="rId1"/>
          </p:nvPr>
        </p:nvPicPr>
        <p:blipFill>
          <a:blip r:embed="rId3"/>
          <a:stretch>
            <a:fillRect/>
          </a:stretch>
        </p:blipFill>
        <p:spPr>
          <a:xfrm>
            <a:off x="1736867" y="2229492"/>
            <a:ext cx="7616436" cy="4303071"/>
          </a:xfrm>
          <a:prstGeom prst="rect">
            <a:avLst/>
          </a:prstGeom>
        </p:spPr>
      </p:pic>
    </p:spTree>
    <p:extLst>
      <p:ext uri="{BB962C8B-B14F-4D97-AF65-F5344CB8AC3E}">
        <p14:creationId xmlns:p14="http://schemas.microsoft.com/office/powerpoint/2010/main" val="325314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022-8649-4D59-676D-3DF602A49E6A}"/>
              </a:ext>
            </a:extLst>
          </p:cNvPr>
          <p:cNvSpPr>
            <a:spLocks noGrp="1"/>
          </p:cNvSpPr>
          <p:nvPr>
            <p:ph type="title"/>
          </p:nvPr>
        </p:nvSpPr>
        <p:spPr>
          <a:xfrm>
            <a:off x="355076" y="0"/>
            <a:ext cx="11481847" cy="1325563"/>
          </a:xfrm>
        </p:spPr>
        <p:txBody>
          <a:bodyPr/>
          <a:lstStyle/>
          <a:p>
            <a:pPr algn="ctr"/>
            <a:r>
              <a:rPr lang="en-GB" b="1" dirty="0">
                <a:latin typeface="Aptos" panose="020B0004020202020204" pitchFamily="34" charset="0"/>
              </a:rPr>
              <a:t>Technology &amp; Innovation</a:t>
            </a:r>
          </a:p>
        </p:txBody>
      </p:sp>
      <p:sp>
        <p:nvSpPr>
          <p:cNvPr id="3" name="Content Placeholder 2">
            <a:extLst>
              <a:ext uri="{FF2B5EF4-FFF2-40B4-BE49-F238E27FC236}">
                <a16:creationId xmlns:a16="http://schemas.microsoft.com/office/drawing/2014/main" id="{39EFFEEB-DA79-890C-618D-36E0271ADDAC}"/>
              </a:ext>
            </a:extLst>
          </p:cNvPr>
          <p:cNvSpPr>
            <a:spLocks noGrp="1"/>
          </p:cNvSpPr>
          <p:nvPr>
            <p:ph idx="1"/>
          </p:nvPr>
        </p:nvSpPr>
        <p:spPr>
          <a:xfrm>
            <a:off x="358219" y="1445481"/>
            <a:ext cx="11481847" cy="3969000"/>
          </a:xfrm>
        </p:spPr>
        <p:txBody>
          <a:bodyPr>
            <a:normAutofit/>
          </a:bodyPr>
          <a:lstStyle/>
          <a:p>
            <a:pPr>
              <a:lnSpc>
                <a:spcPct val="150000"/>
              </a:lnSpc>
            </a:pPr>
            <a:r>
              <a:rPr lang="en-GB" sz="2200" b="1" dirty="0">
                <a:latin typeface="Aptos" panose="020B0004020202020204" pitchFamily="34" charset="0"/>
              </a:rPr>
              <a:t>Technology</a:t>
            </a:r>
            <a:r>
              <a:rPr lang="en-GB" sz="2200" dirty="0">
                <a:latin typeface="Aptos" panose="020B0004020202020204" pitchFamily="34" charset="0"/>
              </a:rPr>
              <a:t>: Technological innovations have transformed the way care is delivered and monitored. From telemedicine to wearable devices, technology helps clinicians make more informed decisions, allows patients to access care more easily, and enables real-time monitoring of health conditions.</a:t>
            </a:r>
          </a:p>
          <a:p>
            <a:pPr>
              <a:lnSpc>
                <a:spcPct val="150000"/>
              </a:lnSpc>
            </a:pPr>
            <a:r>
              <a:rPr lang="en-GB" sz="2200" b="1" dirty="0">
                <a:latin typeface="Aptos" panose="020B0004020202020204" pitchFamily="34" charset="0"/>
              </a:rPr>
              <a:t>Example</a:t>
            </a:r>
            <a:r>
              <a:rPr lang="en-GB" sz="2200" dirty="0">
                <a:latin typeface="Aptos" panose="020B0004020202020204" pitchFamily="34" charset="0"/>
              </a:rPr>
              <a:t>: Telemedicine allows patients to consult healthcare professionals remotely, especially during the COVID-19 pandemic, providing access to care when face-to-face consultations were limited.</a:t>
            </a:r>
          </a:p>
        </p:txBody>
      </p:sp>
    </p:spTree>
    <p:extLst>
      <p:ext uri="{BB962C8B-B14F-4D97-AF65-F5344CB8AC3E}">
        <p14:creationId xmlns:p14="http://schemas.microsoft.com/office/powerpoint/2010/main" val="4292746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E3C05-7CCA-BB86-CF7C-63A2C7A49AF4}"/>
              </a:ext>
            </a:extLst>
          </p:cNvPr>
          <p:cNvSpPr>
            <a:spLocks noGrp="1"/>
          </p:cNvSpPr>
          <p:nvPr>
            <p:ph type="title"/>
          </p:nvPr>
        </p:nvSpPr>
        <p:spPr>
          <a:xfrm>
            <a:off x="298515" y="719715"/>
            <a:ext cx="11594969" cy="1325563"/>
          </a:xfrm>
        </p:spPr>
        <p:txBody>
          <a:bodyPr>
            <a:normAutofit fontScale="90000"/>
          </a:bodyPr>
          <a:lstStyle/>
          <a:p>
            <a:br>
              <a:rPr lang="en-GB" dirty="0"/>
            </a:br>
            <a:br>
              <a:rPr lang="en-GB" b="1" dirty="0"/>
            </a:br>
            <a:r>
              <a:rPr lang="en-GB" b="1" dirty="0"/>
              <a:t>Leading Change, Adding Value – Telehealth, Airedale NHS Foundation Trust</a:t>
            </a:r>
          </a:p>
        </p:txBody>
      </p:sp>
      <p:pic>
        <p:nvPicPr>
          <p:cNvPr id="4" name="Online Media 3" title="Leading Change, Adding Value – Telehealth, Airedale NHS Foundation Trust">
            <a:hlinkClick r:id="" action="ppaction://media"/>
            <a:extLst>
              <a:ext uri="{FF2B5EF4-FFF2-40B4-BE49-F238E27FC236}">
                <a16:creationId xmlns:a16="http://schemas.microsoft.com/office/drawing/2014/main" id="{46E1DFC0-9411-2445-0CD1-12B624C07EED}"/>
              </a:ext>
            </a:extLst>
          </p:cNvPr>
          <p:cNvPicPr>
            <a:picLocks noGrp="1" noRot="1" noChangeAspect="1"/>
          </p:cNvPicPr>
          <p:nvPr>
            <p:ph idx="1"/>
            <a:videoFile r:link="rId1"/>
          </p:nvPr>
        </p:nvPicPr>
        <p:blipFill>
          <a:blip r:embed="rId3"/>
          <a:stretch>
            <a:fillRect/>
          </a:stretch>
        </p:blipFill>
        <p:spPr>
          <a:xfrm>
            <a:off x="2402849" y="2684950"/>
            <a:ext cx="7386299" cy="4173050"/>
          </a:xfrm>
          <a:prstGeom prst="rect">
            <a:avLst/>
          </a:prstGeom>
        </p:spPr>
      </p:pic>
    </p:spTree>
    <p:extLst>
      <p:ext uri="{BB962C8B-B14F-4D97-AF65-F5344CB8AC3E}">
        <p14:creationId xmlns:p14="http://schemas.microsoft.com/office/powerpoint/2010/main" val="283440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77DF8-F120-BD5E-1C22-4BB137BD0910}"/>
              </a:ext>
            </a:extLst>
          </p:cNvPr>
          <p:cNvSpPr>
            <a:spLocks noGrp="1"/>
          </p:cNvSpPr>
          <p:nvPr>
            <p:ph type="title"/>
          </p:nvPr>
        </p:nvSpPr>
        <p:spPr/>
        <p:txBody>
          <a:bodyPr>
            <a:normAutofit/>
          </a:bodyPr>
          <a:lstStyle/>
          <a:p>
            <a:r>
              <a:rPr lang="en-GB" sz="3200" b="1" dirty="0">
                <a:latin typeface="Aptos" panose="020B0004020202020204" pitchFamily="34" charset="0"/>
              </a:rPr>
              <a:t>How the UK is Changing its Care Models</a:t>
            </a:r>
          </a:p>
        </p:txBody>
      </p:sp>
      <p:sp>
        <p:nvSpPr>
          <p:cNvPr id="3" name="Content Placeholder 2">
            <a:extLst>
              <a:ext uri="{FF2B5EF4-FFF2-40B4-BE49-F238E27FC236}">
                <a16:creationId xmlns:a16="http://schemas.microsoft.com/office/drawing/2014/main" id="{A5585AA7-A2E0-5D16-C2DC-7B46D3A45DB8}"/>
              </a:ext>
            </a:extLst>
          </p:cNvPr>
          <p:cNvSpPr>
            <a:spLocks noGrp="1"/>
          </p:cNvSpPr>
          <p:nvPr>
            <p:ph idx="1"/>
          </p:nvPr>
        </p:nvSpPr>
        <p:spPr/>
        <p:txBody>
          <a:bodyPr>
            <a:normAutofit fontScale="92500" lnSpcReduction="10000"/>
          </a:bodyPr>
          <a:lstStyle/>
          <a:p>
            <a:r>
              <a:rPr lang="en-GB" dirty="0"/>
              <a:t>The UK is changing its care models by:</a:t>
            </a:r>
          </a:p>
          <a:p>
            <a:pPr marL="0" indent="0">
              <a:buNone/>
            </a:pPr>
            <a:r>
              <a:rPr lang="en-GB" dirty="0"/>
              <a:t>✔ shifting care into the community</a:t>
            </a:r>
          </a:p>
          <a:p>
            <a:pPr marL="0" indent="0">
              <a:buNone/>
            </a:pPr>
            <a:r>
              <a:rPr lang="en-GB" dirty="0"/>
              <a:t>✔ investing in prevention instead of crisis response</a:t>
            </a:r>
          </a:p>
          <a:p>
            <a:pPr marL="0" indent="0">
              <a:buNone/>
            </a:pPr>
            <a:r>
              <a:rPr lang="en-GB" dirty="0"/>
              <a:t>✔ integrating NHS + social care</a:t>
            </a:r>
          </a:p>
          <a:p>
            <a:pPr marL="0" indent="0">
              <a:buNone/>
            </a:pPr>
            <a:r>
              <a:rPr lang="en-GB" dirty="0"/>
              <a:t>✔ using digital tools and AI to support better decision‑making</a:t>
            </a:r>
          </a:p>
          <a:p>
            <a:pPr marL="0" indent="0">
              <a:buNone/>
            </a:pPr>
            <a:r>
              <a:rPr lang="en-GB" dirty="0"/>
              <a:t>✔ redesigning funding and professional support</a:t>
            </a:r>
          </a:p>
          <a:p>
            <a:pPr marL="0" indent="0">
              <a:buNone/>
            </a:pPr>
            <a:r>
              <a:rPr lang="en-GB" dirty="0"/>
              <a:t>✔ reducing dependency on unpaid carers</a:t>
            </a:r>
          </a:p>
          <a:p>
            <a:pPr marL="0" indent="0">
              <a:buNone/>
            </a:pPr>
            <a:r>
              <a:rPr lang="en-GB" dirty="0"/>
              <a:t>✔ expanding intermediate care, reablement, and home‑first models</a:t>
            </a:r>
          </a:p>
        </p:txBody>
      </p:sp>
    </p:spTree>
    <p:extLst>
      <p:ext uri="{BB962C8B-B14F-4D97-AF65-F5344CB8AC3E}">
        <p14:creationId xmlns:p14="http://schemas.microsoft.com/office/powerpoint/2010/main" val="1553161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022-8649-4D59-676D-3DF602A49E6A}"/>
              </a:ext>
            </a:extLst>
          </p:cNvPr>
          <p:cNvSpPr>
            <a:spLocks noGrp="1"/>
          </p:cNvSpPr>
          <p:nvPr>
            <p:ph type="title"/>
          </p:nvPr>
        </p:nvSpPr>
        <p:spPr>
          <a:xfrm>
            <a:off x="355076" y="0"/>
            <a:ext cx="11481847" cy="1325563"/>
          </a:xfrm>
        </p:spPr>
        <p:txBody>
          <a:bodyPr/>
          <a:lstStyle/>
          <a:p>
            <a:pPr algn="ctr"/>
            <a:r>
              <a:rPr lang="en-GB" b="1" dirty="0">
                <a:latin typeface="Aptos" panose="020B0004020202020204" pitchFamily="34" charset="0"/>
              </a:rPr>
              <a:t>Service Delivery &amp; Innovation</a:t>
            </a:r>
          </a:p>
        </p:txBody>
      </p:sp>
      <p:sp>
        <p:nvSpPr>
          <p:cNvPr id="3" name="Content Placeholder 2">
            <a:extLst>
              <a:ext uri="{FF2B5EF4-FFF2-40B4-BE49-F238E27FC236}">
                <a16:creationId xmlns:a16="http://schemas.microsoft.com/office/drawing/2014/main" id="{39EFFEEB-DA79-890C-618D-36E0271ADDAC}"/>
              </a:ext>
            </a:extLst>
          </p:cNvPr>
          <p:cNvSpPr>
            <a:spLocks noGrp="1"/>
          </p:cNvSpPr>
          <p:nvPr>
            <p:ph idx="1"/>
          </p:nvPr>
        </p:nvSpPr>
        <p:spPr>
          <a:xfrm>
            <a:off x="358219" y="1445481"/>
            <a:ext cx="11481847" cy="3969000"/>
          </a:xfrm>
        </p:spPr>
        <p:txBody>
          <a:bodyPr>
            <a:normAutofit/>
          </a:bodyPr>
          <a:lstStyle/>
          <a:p>
            <a:pPr>
              <a:lnSpc>
                <a:spcPct val="150000"/>
              </a:lnSpc>
            </a:pPr>
            <a:r>
              <a:rPr lang="en-GB" sz="2200" b="1" dirty="0">
                <a:latin typeface="Aptos" panose="020B0004020202020204" pitchFamily="34" charset="0"/>
              </a:rPr>
              <a:t>Service Delivery</a:t>
            </a:r>
            <a:r>
              <a:rPr lang="en-GB" sz="2200" dirty="0">
                <a:latin typeface="Aptos" panose="020B0004020202020204" pitchFamily="34" charset="0"/>
              </a:rPr>
              <a:t>: Service delivery innovations involve rethinking how care is organized and provided. This might involve shifting care from hospitals to the home, integrating services across health and social care, or using community resources to enhance patient support.</a:t>
            </a:r>
          </a:p>
          <a:p>
            <a:pPr>
              <a:lnSpc>
                <a:spcPct val="150000"/>
              </a:lnSpc>
            </a:pPr>
            <a:r>
              <a:rPr lang="en-GB" sz="2200" b="1" dirty="0">
                <a:latin typeface="Aptos" panose="020B0004020202020204" pitchFamily="34" charset="0"/>
              </a:rPr>
              <a:t>Example</a:t>
            </a:r>
            <a:r>
              <a:rPr lang="en-GB" sz="2200" dirty="0">
                <a:latin typeface="Aptos" panose="020B0004020202020204" pitchFamily="34" charset="0"/>
              </a:rPr>
              <a:t>: The NHS at Home initiative, which uses remote monitoring devices to support patients with chronic conditions, reducing the need for hospital admissions and empowering patients to manage their health from home.</a:t>
            </a:r>
          </a:p>
        </p:txBody>
      </p:sp>
    </p:spTree>
    <p:extLst>
      <p:ext uri="{BB962C8B-B14F-4D97-AF65-F5344CB8AC3E}">
        <p14:creationId xmlns:p14="http://schemas.microsoft.com/office/powerpoint/2010/main" val="1589691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0D44-5D9E-31A9-A434-898CB1058F85}"/>
              </a:ext>
            </a:extLst>
          </p:cNvPr>
          <p:cNvSpPr>
            <a:spLocks noGrp="1"/>
          </p:cNvSpPr>
          <p:nvPr>
            <p:ph type="title"/>
          </p:nvPr>
        </p:nvSpPr>
        <p:spPr>
          <a:xfrm>
            <a:off x="298515" y="1131711"/>
            <a:ext cx="11594969" cy="1325563"/>
          </a:xfrm>
        </p:spPr>
        <p:txBody>
          <a:bodyPr/>
          <a:lstStyle/>
          <a:p>
            <a:r>
              <a:rPr lang="en-GB" b="1" dirty="0" err="1"/>
              <a:t>NHS@Home</a:t>
            </a:r>
            <a:endParaRPr lang="en-GB" b="1" dirty="0"/>
          </a:p>
        </p:txBody>
      </p:sp>
      <p:pic>
        <p:nvPicPr>
          <p:cNvPr id="4" name="Online Media 3" title="Bristol, North Somerset and South Gloucestershire NHS@Home">
            <a:hlinkClick r:id="" action="ppaction://media"/>
            <a:extLst>
              <a:ext uri="{FF2B5EF4-FFF2-40B4-BE49-F238E27FC236}">
                <a16:creationId xmlns:a16="http://schemas.microsoft.com/office/drawing/2014/main" id="{5F6D72F6-CFA2-30AF-1369-ADB3F8B06AEB}"/>
              </a:ext>
            </a:extLst>
          </p:cNvPr>
          <p:cNvPicPr>
            <a:picLocks noGrp="1" noRot="1" noChangeAspect="1"/>
          </p:cNvPicPr>
          <p:nvPr>
            <p:ph idx="1"/>
            <a:videoFile r:link="rId1"/>
          </p:nvPr>
        </p:nvPicPr>
        <p:blipFill>
          <a:blip r:embed="rId3"/>
          <a:stretch>
            <a:fillRect/>
          </a:stretch>
        </p:blipFill>
        <p:spPr>
          <a:xfrm>
            <a:off x="1972638" y="2311685"/>
            <a:ext cx="7725548" cy="4364716"/>
          </a:xfrm>
          <a:prstGeom prst="rect">
            <a:avLst/>
          </a:prstGeom>
        </p:spPr>
      </p:pic>
    </p:spTree>
    <p:extLst>
      <p:ext uri="{BB962C8B-B14F-4D97-AF65-F5344CB8AC3E}">
        <p14:creationId xmlns:p14="http://schemas.microsoft.com/office/powerpoint/2010/main" val="34905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022-8649-4D59-676D-3DF602A49E6A}"/>
              </a:ext>
            </a:extLst>
          </p:cNvPr>
          <p:cNvSpPr>
            <a:spLocks noGrp="1"/>
          </p:cNvSpPr>
          <p:nvPr>
            <p:ph type="title"/>
          </p:nvPr>
        </p:nvSpPr>
        <p:spPr>
          <a:xfrm>
            <a:off x="324254" y="53709"/>
            <a:ext cx="11481847" cy="883383"/>
          </a:xfrm>
        </p:spPr>
        <p:txBody>
          <a:bodyPr vert="horz" lIns="91440" tIns="45720" rIns="91440" bIns="45720" rtlCol="0" anchor="ctr">
            <a:normAutofit/>
          </a:bodyPr>
          <a:lstStyle/>
          <a:p>
            <a:pPr algn="ctr"/>
            <a:r>
              <a:rPr lang="en-US" sz="3200" b="1" kern="1200" dirty="0">
                <a:solidFill>
                  <a:schemeClr val="tx1"/>
                </a:solidFill>
                <a:latin typeface="Aptos" panose="020B0004020202020204" pitchFamily="34" charset="0"/>
              </a:rPr>
              <a:t>Current Challenges in the NHS and Social Care Sectors</a:t>
            </a:r>
          </a:p>
        </p:txBody>
      </p:sp>
      <p:graphicFrame>
        <p:nvGraphicFramePr>
          <p:cNvPr id="7" name="Rectangle 2">
            <a:extLst>
              <a:ext uri="{FF2B5EF4-FFF2-40B4-BE49-F238E27FC236}">
                <a16:creationId xmlns:a16="http://schemas.microsoft.com/office/drawing/2014/main" id="{3F2BEAF7-33A1-734B-6224-0DE96DB3977D}"/>
              </a:ext>
            </a:extLst>
          </p:cNvPr>
          <p:cNvGraphicFramePr>
            <a:graphicFrameLocks noGrp="1"/>
          </p:cNvGraphicFramePr>
          <p:nvPr>
            <p:ph idx="1"/>
            <p:extLst>
              <p:ext uri="{D42A27DB-BD31-4B8C-83A1-F6EECF244321}">
                <p14:modId xmlns:p14="http://schemas.microsoft.com/office/powerpoint/2010/main" val="564440918"/>
              </p:ext>
            </p:extLst>
          </p:nvPr>
        </p:nvGraphicFramePr>
        <p:xfrm>
          <a:off x="338718" y="1979727"/>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30BB691-A145-1DE8-1005-27CBF9D9878C}"/>
              </a:ext>
            </a:extLst>
          </p:cNvPr>
          <p:cNvSpPr txBox="1"/>
          <p:nvPr/>
        </p:nvSpPr>
        <p:spPr>
          <a:xfrm>
            <a:off x="295760" y="875561"/>
            <a:ext cx="11827743" cy="795539"/>
          </a:xfrm>
          <a:prstGeom prst="rect">
            <a:avLst/>
          </a:prstGeom>
          <a:noFill/>
        </p:spPr>
        <p:txBody>
          <a:bodyPr wrap="square" rtlCol="0">
            <a:spAutoFit/>
          </a:bodyPr>
          <a:lstStyle/>
          <a:p>
            <a:pPr>
              <a:lnSpc>
                <a:spcPct val="150000"/>
              </a:lnSpc>
            </a:pPr>
            <a:r>
              <a:rPr lang="en-GB" sz="1600" dirty="0">
                <a:latin typeface="Aptos" panose="020B0004020202020204" pitchFamily="34" charset="0"/>
              </a:rPr>
              <a:t>Below are some examples of current challenges which are being faced by the NHS and Social Care Sectors. </a:t>
            </a:r>
          </a:p>
          <a:p>
            <a:pPr>
              <a:lnSpc>
                <a:spcPct val="150000"/>
              </a:lnSpc>
            </a:pPr>
            <a:r>
              <a:rPr lang="en-GB" sz="1600" dirty="0">
                <a:latin typeface="Aptos" panose="020B0004020202020204" pitchFamily="34" charset="0"/>
              </a:rPr>
              <a:t>Discuss with a partner or group what innovative response to each of these challenges could you use to ease the pressures?</a:t>
            </a:r>
          </a:p>
        </p:txBody>
      </p:sp>
    </p:spTree>
    <p:extLst>
      <p:ext uri="{BB962C8B-B14F-4D97-AF65-F5344CB8AC3E}">
        <p14:creationId xmlns:p14="http://schemas.microsoft.com/office/powerpoint/2010/main" val="3104689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1B11B-AA2E-3240-B442-F785C79A2218}"/>
              </a:ext>
            </a:extLst>
          </p:cNvPr>
          <p:cNvSpPr>
            <a:spLocks noGrp="1"/>
          </p:cNvSpPr>
          <p:nvPr>
            <p:ph type="title"/>
          </p:nvPr>
        </p:nvSpPr>
        <p:spPr>
          <a:xfrm>
            <a:off x="354553" y="-82193"/>
            <a:ext cx="11481847" cy="1325563"/>
          </a:xfrm>
        </p:spPr>
        <p:txBody>
          <a:bodyPr vert="horz" lIns="91440" tIns="45720" rIns="91440" bIns="45720" rtlCol="0" anchor="ctr">
            <a:normAutofit/>
          </a:bodyPr>
          <a:lstStyle/>
          <a:p>
            <a:r>
              <a:rPr lang="en-US" sz="4000" b="1" kern="1200" dirty="0">
                <a:latin typeface="Aptos" panose="020B0004020202020204" pitchFamily="34" charset="0"/>
              </a:rPr>
              <a:t>Examples of Innovation in Health &amp; Social Care</a:t>
            </a:r>
          </a:p>
        </p:txBody>
      </p:sp>
      <p:graphicFrame>
        <p:nvGraphicFramePr>
          <p:cNvPr id="6" name="Rectangle 1">
            <a:extLst>
              <a:ext uri="{FF2B5EF4-FFF2-40B4-BE49-F238E27FC236}">
                <a16:creationId xmlns:a16="http://schemas.microsoft.com/office/drawing/2014/main" id="{A473E5CA-1D1D-0AC1-76A8-077589E9C459}"/>
              </a:ext>
            </a:extLst>
          </p:cNvPr>
          <p:cNvGraphicFramePr>
            <a:graphicFrameLocks noGrp="1"/>
          </p:cNvGraphicFramePr>
          <p:nvPr>
            <p:ph idx="1"/>
            <p:extLst>
              <p:ext uri="{D42A27DB-BD31-4B8C-83A1-F6EECF244321}">
                <p14:modId xmlns:p14="http://schemas.microsoft.com/office/powerpoint/2010/main" val="3583169603"/>
              </p:ext>
            </p:extLst>
          </p:nvPr>
        </p:nvGraphicFramePr>
        <p:xfrm>
          <a:off x="273405" y="883578"/>
          <a:ext cx="11809004" cy="47980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4684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D682C-2526-E3E4-10D1-1EAC2477E660}"/>
              </a:ext>
            </a:extLst>
          </p:cNvPr>
          <p:cNvSpPr>
            <a:spLocks noGrp="1"/>
          </p:cNvSpPr>
          <p:nvPr>
            <p:ph type="title"/>
          </p:nvPr>
        </p:nvSpPr>
        <p:spPr>
          <a:xfrm>
            <a:off x="291383" y="1153552"/>
            <a:ext cx="11594969" cy="1325563"/>
          </a:xfrm>
        </p:spPr>
        <p:txBody>
          <a:bodyPr/>
          <a:lstStyle/>
          <a:p>
            <a:r>
              <a:rPr lang="en-GB" b="1" dirty="0"/>
              <a:t>AI in Diagnostics</a:t>
            </a:r>
          </a:p>
        </p:txBody>
      </p:sp>
      <p:pic>
        <p:nvPicPr>
          <p:cNvPr id="4" name="Online Media 3" title="How artificial intelligence is helping to speed up the diagnosis and treatment of stroke patients">
            <a:hlinkClick r:id="" action="ppaction://media"/>
            <a:extLst>
              <a:ext uri="{FF2B5EF4-FFF2-40B4-BE49-F238E27FC236}">
                <a16:creationId xmlns:a16="http://schemas.microsoft.com/office/drawing/2014/main" id="{025C7BEB-AA81-E5C0-A171-DE3AEE8CA6BC}"/>
              </a:ext>
            </a:extLst>
          </p:cNvPr>
          <p:cNvPicPr>
            <a:picLocks noGrp="1" noRot="1" noChangeAspect="1"/>
          </p:cNvPicPr>
          <p:nvPr>
            <p:ph idx="1"/>
            <a:videoFile r:link="rId1"/>
          </p:nvPr>
        </p:nvPicPr>
        <p:blipFill>
          <a:blip r:embed="rId3"/>
          <a:stretch>
            <a:fillRect/>
          </a:stretch>
        </p:blipFill>
        <p:spPr>
          <a:xfrm>
            <a:off x="2167847" y="2486297"/>
            <a:ext cx="7161891" cy="4046266"/>
          </a:xfrm>
          <a:prstGeom prst="rect">
            <a:avLst/>
          </a:prstGeom>
        </p:spPr>
      </p:pic>
    </p:spTree>
    <p:extLst>
      <p:ext uri="{BB962C8B-B14F-4D97-AF65-F5344CB8AC3E}">
        <p14:creationId xmlns:p14="http://schemas.microsoft.com/office/powerpoint/2010/main" val="244819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3842D20-E09B-6BBC-68A1-8EB84645A3EC}"/>
              </a:ext>
            </a:extLst>
          </p:cNvPr>
          <p:cNvSpPr>
            <a:spLocks noGrp="1"/>
          </p:cNvSpPr>
          <p:nvPr>
            <p:ph idx="1"/>
          </p:nvPr>
        </p:nvSpPr>
        <p:spPr>
          <a:xfrm>
            <a:off x="694048" y="278778"/>
            <a:ext cx="10803903" cy="1799393"/>
          </a:xfrm>
        </p:spPr>
        <p:txBody>
          <a:bodyPr/>
          <a:lstStyle/>
          <a:p>
            <a:pPr marL="0" indent="0" algn="ctr">
              <a:lnSpc>
                <a:spcPct val="150000"/>
              </a:lnSpc>
              <a:buNone/>
            </a:pPr>
            <a:r>
              <a:rPr lang="en-GB" sz="5400" b="1" dirty="0">
                <a:solidFill>
                  <a:schemeClr val="bg1"/>
                </a:solidFill>
                <a:latin typeface="Aptos" panose="020B0004020202020204" pitchFamily="34" charset="0"/>
              </a:rPr>
              <a:t>Part 2 – </a:t>
            </a:r>
          </a:p>
          <a:p>
            <a:pPr marL="0" indent="0" algn="ctr">
              <a:lnSpc>
                <a:spcPct val="150000"/>
              </a:lnSpc>
              <a:buNone/>
            </a:pPr>
            <a:r>
              <a:rPr lang="en-GB" sz="4400" b="1" dirty="0">
                <a:solidFill>
                  <a:schemeClr val="bg1"/>
                </a:solidFill>
                <a:latin typeface="Aptos" panose="020B0004020202020204" pitchFamily="34" charset="0"/>
              </a:rPr>
              <a:t>The Role of Creativity in </a:t>
            </a:r>
          </a:p>
          <a:p>
            <a:pPr marL="0" indent="0" algn="ctr">
              <a:lnSpc>
                <a:spcPct val="150000"/>
              </a:lnSpc>
              <a:buNone/>
            </a:pPr>
            <a:r>
              <a:rPr lang="en-GB" sz="4400" b="1" dirty="0">
                <a:solidFill>
                  <a:schemeClr val="bg1"/>
                </a:solidFill>
                <a:latin typeface="Aptos" panose="020B0004020202020204" pitchFamily="34" charset="0"/>
              </a:rPr>
              <a:t>Driving Change</a:t>
            </a:r>
          </a:p>
        </p:txBody>
      </p:sp>
    </p:spTree>
    <p:extLst>
      <p:ext uri="{BB962C8B-B14F-4D97-AF65-F5344CB8AC3E}">
        <p14:creationId xmlns:p14="http://schemas.microsoft.com/office/powerpoint/2010/main" val="1389512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1464-9B2A-9DC0-ECFB-644C73D0CC1C}"/>
              </a:ext>
            </a:extLst>
          </p:cNvPr>
          <p:cNvSpPr>
            <a:spLocks noGrp="1"/>
          </p:cNvSpPr>
          <p:nvPr>
            <p:ph type="title"/>
          </p:nvPr>
        </p:nvSpPr>
        <p:spPr>
          <a:xfrm>
            <a:off x="358775" y="57097"/>
            <a:ext cx="11481847" cy="1325563"/>
          </a:xfrm>
        </p:spPr>
        <p:txBody>
          <a:bodyPr vert="horz" lIns="91440" tIns="45720" rIns="91440" bIns="45720" rtlCol="0" anchor="ctr">
            <a:noAutofit/>
          </a:bodyPr>
          <a:lstStyle/>
          <a:p>
            <a:pPr algn="ctr"/>
            <a:r>
              <a:rPr lang="en-US" sz="3200" b="1" kern="1200">
                <a:solidFill>
                  <a:schemeClr val="tx1"/>
                </a:solidFill>
                <a:latin typeface="Aptos" panose="020B0004020202020204" pitchFamily="34" charset="0"/>
              </a:rPr>
              <a:t>Creativity vs Innovation: How Creative Thinking Leads to Innovative Solutions</a:t>
            </a:r>
          </a:p>
        </p:txBody>
      </p:sp>
      <p:graphicFrame>
        <p:nvGraphicFramePr>
          <p:cNvPr id="5" name="Content Placeholder 2">
            <a:extLst>
              <a:ext uri="{FF2B5EF4-FFF2-40B4-BE49-F238E27FC236}">
                <a16:creationId xmlns:a16="http://schemas.microsoft.com/office/drawing/2014/main" id="{3BB4AB40-1199-0F1C-9701-7B97D00F2F28}"/>
              </a:ext>
            </a:extLst>
          </p:cNvPr>
          <p:cNvGraphicFramePr>
            <a:graphicFrameLocks noGrp="1"/>
          </p:cNvGraphicFramePr>
          <p:nvPr>
            <p:ph idx="1"/>
            <p:extLst>
              <p:ext uri="{D42A27DB-BD31-4B8C-83A1-F6EECF244321}">
                <p14:modId xmlns:p14="http://schemas.microsoft.com/office/powerpoint/2010/main" val="235529830"/>
              </p:ext>
            </p:extLst>
          </p:nvPr>
        </p:nvGraphicFramePr>
        <p:xfrm>
          <a:off x="358775" y="1458930"/>
          <a:ext cx="11480800" cy="3943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219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046BF-CB6B-4686-325D-9CD6D24EDF2E}"/>
              </a:ext>
            </a:extLst>
          </p:cNvPr>
          <p:cNvSpPr>
            <a:spLocks noGrp="1"/>
          </p:cNvSpPr>
          <p:nvPr>
            <p:ph type="title"/>
          </p:nvPr>
        </p:nvSpPr>
        <p:spPr>
          <a:xfrm>
            <a:off x="358219" y="133562"/>
            <a:ext cx="11481847" cy="1325563"/>
          </a:xfrm>
        </p:spPr>
        <p:txBody>
          <a:bodyPr>
            <a:normAutofit/>
          </a:bodyPr>
          <a:lstStyle/>
          <a:p>
            <a:pPr algn="ctr"/>
            <a:r>
              <a:rPr lang="en-GB" sz="3600" b="1" dirty="0">
                <a:latin typeface="Aptos" panose="020B0004020202020204" pitchFamily="34" charset="0"/>
              </a:rPr>
              <a:t>Group Activity: Creative Strategies and Changes in Care Delivery </a:t>
            </a:r>
          </a:p>
        </p:txBody>
      </p:sp>
      <p:sp>
        <p:nvSpPr>
          <p:cNvPr id="3" name="Content Placeholder 2">
            <a:extLst>
              <a:ext uri="{FF2B5EF4-FFF2-40B4-BE49-F238E27FC236}">
                <a16:creationId xmlns:a16="http://schemas.microsoft.com/office/drawing/2014/main" id="{2B87CA87-0ED7-F25C-FD42-54FC1E52F5B8}"/>
              </a:ext>
            </a:extLst>
          </p:cNvPr>
          <p:cNvSpPr>
            <a:spLocks noGrp="1"/>
          </p:cNvSpPr>
          <p:nvPr>
            <p:ph idx="1"/>
          </p:nvPr>
        </p:nvSpPr>
        <p:spPr>
          <a:xfrm>
            <a:off x="358219" y="1459125"/>
            <a:ext cx="11481847" cy="4243033"/>
          </a:xfrm>
        </p:spPr>
        <p:txBody>
          <a:bodyPr>
            <a:normAutofit fontScale="55000" lnSpcReduction="20000"/>
          </a:bodyPr>
          <a:lstStyle/>
          <a:p>
            <a:pPr marL="0" indent="0">
              <a:lnSpc>
                <a:spcPct val="170000"/>
              </a:lnSpc>
              <a:buNone/>
            </a:pPr>
            <a:r>
              <a:rPr lang="en-GB" dirty="0">
                <a:latin typeface="Aptos" panose="020B0004020202020204" pitchFamily="34" charset="0"/>
              </a:rPr>
              <a:t>In groups you will be provided with </a:t>
            </a:r>
            <a:r>
              <a:rPr lang="en-GB" b="1" dirty="0">
                <a:latin typeface="Aptos" panose="020B0004020202020204" pitchFamily="34" charset="0"/>
              </a:rPr>
              <a:t>ONE</a:t>
            </a:r>
            <a:r>
              <a:rPr lang="en-GB" dirty="0">
                <a:latin typeface="Aptos" panose="020B0004020202020204" pitchFamily="34" charset="0"/>
              </a:rPr>
              <a:t> case study by your lecturer: </a:t>
            </a:r>
          </a:p>
          <a:p>
            <a:pPr>
              <a:lnSpc>
                <a:spcPct val="170000"/>
              </a:lnSpc>
              <a:buFont typeface="Arial" panose="020B0604020202020204" pitchFamily="34" charset="0"/>
              <a:buChar char="•"/>
            </a:pPr>
            <a:r>
              <a:rPr lang="en-GB" b="1" dirty="0">
                <a:latin typeface="Aptos" panose="020B0004020202020204" pitchFamily="34" charset="0"/>
              </a:rPr>
              <a:t>Case study 1 – NHS at Home </a:t>
            </a:r>
          </a:p>
          <a:p>
            <a:pPr>
              <a:lnSpc>
                <a:spcPct val="170000"/>
              </a:lnSpc>
              <a:buFont typeface="Arial" panose="020B0604020202020204" pitchFamily="34" charset="0"/>
              <a:buChar char="•"/>
            </a:pPr>
            <a:r>
              <a:rPr lang="en-GB" b="1" dirty="0">
                <a:latin typeface="Aptos" panose="020B0004020202020204" pitchFamily="34" charset="0"/>
              </a:rPr>
              <a:t>Case study 2 – AI in Radiology </a:t>
            </a:r>
          </a:p>
          <a:p>
            <a:pPr marL="0" indent="0">
              <a:lnSpc>
                <a:spcPct val="170000"/>
              </a:lnSpc>
              <a:buNone/>
            </a:pPr>
            <a:r>
              <a:rPr lang="en-GB" dirty="0">
                <a:latin typeface="Aptos" panose="020B0004020202020204" pitchFamily="34" charset="0"/>
              </a:rPr>
              <a:t>Review the case study you have been given and answer the questions below: </a:t>
            </a:r>
          </a:p>
          <a:p>
            <a:pPr>
              <a:lnSpc>
                <a:spcPct val="170000"/>
              </a:lnSpc>
              <a:buFont typeface="Arial" panose="020B0604020202020204" pitchFamily="34" charset="0"/>
              <a:buChar char="•"/>
            </a:pPr>
            <a:r>
              <a:rPr lang="en-GB" i="1" dirty="0">
                <a:latin typeface="Aptos" panose="020B0004020202020204" pitchFamily="34" charset="0"/>
              </a:rPr>
              <a:t>What </a:t>
            </a:r>
            <a:r>
              <a:rPr lang="en-GB" b="1" i="1" dirty="0">
                <a:latin typeface="Aptos" panose="020B0004020202020204" pitchFamily="34" charset="0"/>
              </a:rPr>
              <a:t>creative</a:t>
            </a:r>
            <a:r>
              <a:rPr lang="en-GB" i="1" dirty="0">
                <a:latin typeface="Aptos" panose="020B0004020202020204" pitchFamily="34" charset="0"/>
              </a:rPr>
              <a:t> strategies were employed in each case?</a:t>
            </a:r>
            <a:endParaRPr lang="en-GB" dirty="0">
              <a:latin typeface="Aptos" panose="020B0004020202020204" pitchFamily="34" charset="0"/>
            </a:endParaRPr>
          </a:p>
          <a:p>
            <a:pPr>
              <a:lnSpc>
                <a:spcPct val="170000"/>
              </a:lnSpc>
              <a:buFont typeface="Arial" panose="020B0604020202020204" pitchFamily="34" charset="0"/>
              <a:buChar char="•"/>
            </a:pPr>
            <a:r>
              <a:rPr lang="en-GB" i="1" dirty="0">
                <a:latin typeface="Aptos" panose="020B0004020202020204" pitchFamily="34" charset="0"/>
              </a:rPr>
              <a:t>How did these </a:t>
            </a:r>
            <a:r>
              <a:rPr lang="en-GB" b="1" i="1" dirty="0">
                <a:latin typeface="Aptos" panose="020B0004020202020204" pitchFamily="34" charset="0"/>
              </a:rPr>
              <a:t>innovations</a:t>
            </a:r>
            <a:r>
              <a:rPr lang="en-GB" i="1" dirty="0">
                <a:latin typeface="Aptos" panose="020B0004020202020204" pitchFamily="34" charset="0"/>
              </a:rPr>
              <a:t> change the way care is delivered?</a:t>
            </a:r>
          </a:p>
          <a:p>
            <a:pPr>
              <a:lnSpc>
                <a:spcPct val="170000"/>
              </a:lnSpc>
              <a:buFont typeface="Arial" panose="020B0604020202020204" pitchFamily="34" charset="0"/>
              <a:buChar char="•"/>
            </a:pPr>
            <a:r>
              <a:rPr lang="en-GB" i="1" dirty="0">
                <a:latin typeface="Aptos" panose="020B0004020202020204" pitchFamily="34" charset="0"/>
              </a:rPr>
              <a:t>Is there an impact (positive or negative) on service provision?</a:t>
            </a:r>
          </a:p>
          <a:p>
            <a:pPr>
              <a:lnSpc>
                <a:spcPct val="170000"/>
              </a:lnSpc>
              <a:buFont typeface="Arial" panose="020B0604020202020204" pitchFamily="34" charset="0"/>
              <a:buChar char="•"/>
            </a:pPr>
            <a:r>
              <a:rPr lang="en-GB" i="1" dirty="0">
                <a:latin typeface="Aptos" panose="020B0004020202020204" pitchFamily="34" charset="0"/>
              </a:rPr>
              <a:t>How did this creative use of technology transform patient care, and what value did it provide?</a:t>
            </a:r>
          </a:p>
          <a:p>
            <a:pPr marL="0" indent="0" algn="ctr">
              <a:lnSpc>
                <a:spcPct val="170000"/>
              </a:lnSpc>
              <a:buNone/>
            </a:pPr>
            <a:r>
              <a:rPr lang="en-GB" b="1" dirty="0">
                <a:latin typeface="Aptos" panose="020B0004020202020204" pitchFamily="34" charset="0"/>
              </a:rPr>
              <a:t>Be prepared to feedback your answers to the class. </a:t>
            </a:r>
          </a:p>
          <a:p>
            <a:pPr>
              <a:lnSpc>
                <a:spcPct val="170000"/>
              </a:lnSpc>
            </a:pPr>
            <a:endParaRPr lang="en-GB" dirty="0">
              <a:latin typeface="Aptos" panose="020B0004020202020204" pitchFamily="34" charset="0"/>
            </a:endParaRPr>
          </a:p>
        </p:txBody>
      </p:sp>
      <p:pic>
        <p:nvPicPr>
          <p:cNvPr id="5" name="Graphic 4" descr="Pencils with eraser, sticky notes and pencil shavings">
            <a:extLst>
              <a:ext uri="{FF2B5EF4-FFF2-40B4-BE49-F238E27FC236}">
                <a16:creationId xmlns:a16="http://schemas.microsoft.com/office/drawing/2014/main" id="{361AB956-6CF9-4449-FFDF-667918AF298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62471" y="1220715"/>
            <a:ext cx="3388760" cy="3388760"/>
          </a:xfrm>
          <a:prstGeom prst="rect">
            <a:avLst/>
          </a:prstGeom>
        </p:spPr>
      </p:pic>
    </p:spTree>
    <p:extLst>
      <p:ext uri="{BB962C8B-B14F-4D97-AF65-F5344CB8AC3E}">
        <p14:creationId xmlns:p14="http://schemas.microsoft.com/office/powerpoint/2010/main" val="887830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0D31B-2BD5-947E-CDA7-0015821B396F}"/>
              </a:ext>
            </a:extLst>
          </p:cNvPr>
          <p:cNvSpPr>
            <a:spLocks noGrp="1"/>
          </p:cNvSpPr>
          <p:nvPr>
            <p:ph type="title"/>
          </p:nvPr>
        </p:nvSpPr>
        <p:spPr>
          <a:xfrm>
            <a:off x="355076" y="130174"/>
            <a:ext cx="11481847" cy="1325563"/>
          </a:xfrm>
        </p:spPr>
        <p:txBody>
          <a:bodyPr vert="horz" lIns="91440" tIns="45720" rIns="91440" bIns="45720" rtlCol="0" anchor="ctr">
            <a:normAutofit/>
          </a:bodyPr>
          <a:lstStyle/>
          <a:p>
            <a:pPr algn="ctr"/>
            <a:r>
              <a:rPr lang="en-US" b="1" kern="1200" dirty="0">
                <a:solidFill>
                  <a:schemeClr val="tx1"/>
                </a:solidFill>
                <a:latin typeface="Aptos" panose="020B0004020202020204" pitchFamily="34" charset="0"/>
              </a:rPr>
              <a:t>Activity Overview </a:t>
            </a:r>
          </a:p>
        </p:txBody>
      </p:sp>
      <p:graphicFrame>
        <p:nvGraphicFramePr>
          <p:cNvPr id="6" name="Rectangle 1">
            <a:extLst>
              <a:ext uri="{FF2B5EF4-FFF2-40B4-BE49-F238E27FC236}">
                <a16:creationId xmlns:a16="http://schemas.microsoft.com/office/drawing/2014/main" id="{5D4AC524-10AF-6D79-C191-EBFFD3EA081E}"/>
              </a:ext>
            </a:extLst>
          </p:cNvPr>
          <p:cNvGraphicFramePr>
            <a:graphicFrameLocks noGrp="1"/>
          </p:cNvGraphicFramePr>
          <p:nvPr>
            <p:ph idx="1"/>
            <p:extLst>
              <p:ext uri="{D42A27DB-BD31-4B8C-83A1-F6EECF244321}">
                <p14:modId xmlns:p14="http://schemas.microsoft.com/office/powerpoint/2010/main" val="29513173"/>
              </p:ext>
            </p:extLst>
          </p:nvPr>
        </p:nvGraphicFramePr>
        <p:xfrm>
          <a:off x="358775" y="1530849"/>
          <a:ext cx="11480800" cy="3871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0171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3842D20-E09B-6BBC-68A1-8EB84645A3EC}"/>
              </a:ext>
            </a:extLst>
          </p:cNvPr>
          <p:cNvSpPr>
            <a:spLocks noGrp="1"/>
          </p:cNvSpPr>
          <p:nvPr>
            <p:ph idx="1"/>
          </p:nvPr>
        </p:nvSpPr>
        <p:spPr>
          <a:xfrm>
            <a:off x="694048" y="278778"/>
            <a:ext cx="10803903" cy="1799393"/>
          </a:xfrm>
        </p:spPr>
        <p:txBody>
          <a:bodyPr/>
          <a:lstStyle/>
          <a:p>
            <a:pPr marL="0" indent="0" algn="ctr">
              <a:lnSpc>
                <a:spcPct val="150000"/>
              </a:lnSpc>
              <a:buNone/>
            </a:pPr>
            <a:r>
              <a:rPr lang="en-GB" sz="5400" b="1" dirty="0">
                <a:solidFill>
                  <a:schemeClr val="bg1"/>
                </a:solidFill>
                <a:latin typeface="Aptos" panose="020B0004020202020204" pitchFamily="34" charset="0"/>
              </a:rPr>
              <a:t>Part 3 – </a:t>
            </a:r>
          </a:p>
          <a:p>
            <a:pPr marL="0" indent="0" algn="ctr">
              <a:lnSpc>
                <a:spcPct val="150000"/>
              </a:lnSpc>
              <a:buNone/>
            </a:pPr>
            <a:r>
              <a:rPr lang="en-GB" sz="4400" b="1" dirty="0">
                <a:solidFill>
                  <a:schemeClr val="bg1"/>
                </a:solidFill>
                <a:latin typeface="Aptos" panose="020B0004020202020204" pitchFamily="34" charset="0"/>
              </a:rPr>
              <a:t>Value Creation for Service Users </a:t>
            </a:r>
          </a:p>
          <a:p>
            <a:pPr marL="0" indent="0" algn="ctr">
              <a:lnSpc>
                <a:spcPct val="150000"/>
              </a:lnSpc>
              <a:buNone/>
            </a:pPr>
            <a:r>
              <a:rPr lang="en-GB" sz="4400" b="1" dirty="0">
                <a:solidFill>
                  <a:schemeClr val="bg1"/>
                </a:solidFill>
                <a:latin typeface="Aptos" panose="020B0004020202020204" pitchFamily="34" charset="0"/>
              </a:rPr>
              <a:t>and Service Providers</a:t>
            </a:r>
          </a:p>
        </p:txBody>
      </p:sp>
    </p:spTree>
    <p:extLst>
      <p:ext uri="{BB962C8B-B14F-4D97-AF65-F5344CB8AC3E}">
        <p14:creationId xmlns:p14="http://schemas.microsoft.com/office/powerpoint/2010/main" val="2187946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1B8EE-ACB7-7035-3670-2E9DE1C0C56F}"/>
              </a:ext>
            </a:extLst>
          </p:cNvPr>
          <p:cNvSpPr>
            <a:spLocks noGrp="1"/>
          </p:cNvSpPr>
          <p:nvPr>
            <p:ph type="title"/>
          </p:nvPr>
        </p:nvSpPr>
        <p:spPr>
          <a:xfrm>
            <a:off x="358219" y="-240854"/>
            <a:ext cx="11481847" cy="1325563"/>
          </a:xfrm>
        </p:spPr>
        <p:txBody>
          <a:bodyPr>
            <a:normAutofit/>
          </a:bodyPr>
          <a:lstStyle/>
          <a:p>
            <a:pPr algn="ctr"/>
            <a:r>
              <a:rPr lang="en-GB" sz="2800" b="1" dirty="0">
                <a:latin typeface="Aptos" panose="020B0004020202020204" pitchFamily="34" charset="0"/>
              </a:rPr>
              <a:t>Measuring Impact: How Do We Measure the Value of Innovation?</a:t>
            </a:r>
          </a:p>
        </p:txBody>
      </p:sp>
      <p:graphicFrame>
        <p:nvGraphicFramePr>
          <p:cNvPr id="5" name="Content Placeholder 2">
            <a:extLst>
              <a:ext uri="{FF2B5EF4-FFF2-40B4-BE49-F238E27FC236}">
                <a16:creationId xmlns:a16="http://schemas.microsoft.com/office/drawing/2014/main" id="{E88D10AB-1E45-EE8B-7FF9-2486A9E38039}"/>
              </a:ext>
            </a:extLst>
          </p:cNvPr>
          <p:cNvGraphicFramePr>
            <a:graphicFrameLocks noGrp="1"/>
          </p:cNvGraphicFramePr>
          <p:nvPr>
            <p:ph idx="1"/>
            <p:extLst>
              <p:ext uri="{D42A27DB-BD31-4B8C-83A1-F6EECF244321}">
                <p14:modId xmlns:p14="http://schemas.microsoft.com/office/powerpoint/2010/main" val="2343194366"/>
              </p:ext>
            </p:extLst>
          </p:nvPr>
        </p:nvGraphicFramePr>
        <p:xfrm>
          <a:off x="358219" y="1726058"/>
          <a:ext cx="11481847" cy="3863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DF9D140-8F1F-C4FB-BE55-55D9ADDB30D1}"/>
              </a:ext>
            </a:extLst>
          </p:cNvPr>
          <p:cNvSpPr txBox="1"/>
          <p:nvPr/>
        </p:nvSpPr>
        <p:spPr>
          <a:xfrm>
            <a:off x="845094" y="730894"/>
            <a:ext cx="11488132" cy="707630"/>
          </a:xfrm>
          <a:prstGeom prst="rect">
            <a:avLst/>
          </a:prstGeom>
          <a:noFill/>
        </p:spPr>
        <p:txBody>
          <a:bodyPr wrap="square" rtlCol="0">
            <a:spAutoFit/>
          </a:bodyPr>
          <a:lstStyle/>
          <a:p>
            <a:pPr>
              <a:lnSpc>
                <a:spcPct val="150000"/>
              </a:lnSpc>
            </a:pPr>
            <a:r>
              <a:rPr lang="en-GB" sz="1400" dirty="0">
                <a:latin typeface="Aptos" panose="020B0004020202020204" pitchFamily="34" charset="0"/>
              </a:rPr>
              <a:t>Innovation in health and social care must not only introduce new ideas but also create measurable value for patients and service users. Understanding the impact of innovation is key to evaluating its success and scalability.</a:t>
            </a:r>
          </a:p>
        </p:txBody>
      </p:sp>
    </p:spTree>
    <p:extLst>
      <p:ext uri="{BB962C8B-B14F-4D97-AF65-F5344CB8AC3E}">
        <p14:creationId xmlns:p14="http://schemas.microsoft.com/office/powerpoint/2010/main" val="3561447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B850-1EC6-999E-E8D0-73DBE8760C93}"/>
              </a:ext>
            </a:extLst>
          </p:cNvPr>
          <p:cNvSpPr>
            <a:spLocks noGrp="1"/>
          </p:cNvSpPr>
          <p:nvPr>
            <p:ph type="title"/>
          </p:nvPr>
        </p:nvSpPr>
        <p:spPr>
          <a:xfrm>
            <a:off x="358775" y="-199954"/>
            <a:ext cx="11481847" cy="1325563"/>
          </a:xfrm>
        </p:spPr>
        <p:txBody>
          <a:bodyPr vert="horz" lIns="91440" tIns="45720" rIns="91440" bIns="45720" rtlCol="0" anchor="ctr">
            <a:normAutofit/>
          </a:bodyPr>
          <a:lstStyle/>
          <a:p>
            <a:pPr algn="ctr"/>
            <a:r>
              <a:rPr lang="en-US" sz="3200" b="1" kern="1200" dirty="0">
                <a:solidFill>
                  <a:schemeClr val="tx1"/>
                </a:solidFill>
                <a:latin typeface="Aptos" panose="020B0004020202020204" pitchFamily="34" charset="0"/>
              </a:rPr>
              <a:t>Impact on Patients and Service Users: Data and Testimonials</a:t>
            </a:r>
          </a:p>
        </p:txBody>
      </p:sp>
      <p:graphicFrame>
        <p:nvGraphicFramePr>
          <p:cNvPr id="5" name="Content Placeholder 2">
            <a:extLst>
              <a:ext uri="{FF2B5EF4-FFF2-40B4-BE49-F238E27FC236}">
                <a16:creationId xmlns:a16="http://schemas.microsoft.com/office/drawing/2014/main" id="{705F29CD-56F9-8B65-2A81-16AA7F56FA36}"/>
              </a:ext>
            </a:extLst>
          </p:cNvPr>
          <p:cNvGraphicFramePr>
            <a:graphicFrameLocks noGrp="1"/>
          </p:cNvGraphicFramePr>
          <p:nvPr>
            <p:ph idx="1"/>
            <p:extLst>
              <p:ext uri="{D42A27DB-BD31-4B8C-83A1-F6EECF244321}">
                <p14:modId xmlns:p14="http://schemas.microsoft.com/office/powerpoint/2010/main" val="1233330261"/>
              </p:ext>
            </p:extLst>
          </p:nvPr>
        </p:nvGraphicFramePr>
        <p:xfrm>
          <a:off x="235486" y="883578"/>
          <a:ext cx="11723633" cy="4767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20810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A1876-EF9D-61AB-4E57-BCB3C58EE2EA}"/>
              </a:ext>
            </a:extLst>
          </p:cNvPr>
          <p:cNvSpPr>
            <a:spLocks noGrp="1"/>
          </p:cNvSpPr>
          <p:nvPr>
            <p:ph type="title"/>
          </p:nvPr>
        </p:nvSpPr>
        <p:spPr>
          <a:xfrm>
            <a:off x="154130" y="-578682"/>
            <a:ext cx="6842551" cy="1616203"/>
          </a:xfrm>
        </p:spPr>
        <p:txBody>
          <a:bodyPr vert="horz" lIns="91440" tIns="45720" rIns="91440" bIns="45720" rtlCol="0" anchor="b">
            <a:normAutofit/>
          </a:bodyPr>
          <a:lstStyle/>
          <a:p>
            <a:pPr algn="ctr"/>
            <a:r>
              <a:rPr lang="en-US" sz="2800" b="1" dirty="0">
                <a:latin typeface="Aptos" panose="020B0004020202020204" pitchFamily="34" charset="0"/>
              </a:rPr>
              <a:t>Discussion: Social Care Innovations in Dementia-Friendly Environments </a:t>
            </a:r>
          </a:p>
        </p:txBody>
      </p:sp>
      <p:sp>
        <p:nvSpPr>
          <p:cNvPr id="3" name="Content Placeholder 2">
            <a:extLst>
              <a:ext uri="{FF2B5EF4-FFF2-40B4-BE49-F238E27FC236}">
                <a16:creationId xmlns:a16="http://schemas.microsoft.com/office/drawing/2014/main" id="{C1D734BF-451A-35B7-3E2B-9D9609924840}"/>
              </a:ext>
            </a:extLst>
          </p:cNvPr>
          <p:cNvSpPr>
            <a:spLocks noGrp="1"/>
          </p:cNvSpPr>
          <p:nvPr>
            <p:ph idx="1"/>
          </p:nvPr>
        </p:nvSpPr>
        <p:spPr>
          <a:xfrm>
            <a:off x="503433" y="1312598"/>
            <a:ext cx="6143947" cy="4429910"/>
          </a:xfrm>
        </p:spPr>
        <p:txBody>
          <a:bodyPr vert="horz" lIns="91440" tIns="45720" rIns="91440" bIns="45720" rtlCol="0" anchor="t">
            <a:normAutofit lnSpcReduction="10000"/>
          </a:bodyPr>
          <a:lstStyle/>
          <a:p>
            <a:pPr marL="0" indent="0" algn="ctr">
              <a:lnSpc>
                <a:spcPct val="150000"/>
              </a:lnSpc>
              <a:buNone/>
            </a:pPr>
            <a:r>
              <a:rPr lang="en-GB" sz="1300" dirty="0">
                <a:latin typeface="Aptos" panose="020B0004020202020204" pitchFamily="34" charset="0"/>
              </a:rPr>
              <a:t>Dementia-friendly environments are an example of a social care innovation designed to improve the quality of life for people living with dementia. These environments use thoughtful design principles to reduce confusion, increase independence, and enhance well-being. Dementia-friendly environments involve designing care facilities or community spaces that support people with cognitive impairments. </a:t>
            </a:r>
          </a:p>
          <a:p>
            <a:pPr marL="0" indent="0" algn="ctr">
              <a:lnSpc>
                <a:spcPct val="150000"/>
              </a:lnSpc>
              <a:buNone/>
            </a:pPr>
            <a:r>
              <a:rPr lang="en-GB" sz="1300" b="1" dirty="0">
                <a:latin typeface="Aptos" panose="020B0004020202020204" pitchFamily="34" charset="0"/>
              </a:rPr>
              <a:t>Key Innovative features include:</a:t>
            </a:r>
          </a:p>
          <a:p>
            <a:pPr algn="ctr">
              <a:lnSpc>
                <a:spcPct val="150000"/>
              </a:lnSpc>
            </a:pPr>
            <a:r>
              <a:rPr lang="en-GB" sz="1300" b="1" dirty="0">
                <a:latin typeface="Aptos" panose="020B0004020202020204" pitchFamily="34" charset="0"/>
              </a:rPr>
              <a:t>Visual Cues</a:t>
            </a:r>
            <a:r>
              <a:rPr lang="en-GB" sz="1300" dirty="0">
                <a:latin typeface="Aptos" panose="020B0004020202020204" pitchFamily="34" charset="0"/>
              </a:rPr>
              <a:t>: Color-coded hallways, clear signage, and distinct landmarks to help residents navigate more easily.</a:t>
            </a:r>
          </a:p>
          <a:p>
            <a:pPr algn="ctr">
              <a:lnSpc>
                <a:spcPct val="150000"/>
              </a:lnSpc>
            </a:pPr>
            <a:r>
              <a:rPr lang="en-GB" sz="1300" b="1" dirty="0">
                <a:latin typeface="Aptos" panose="020B0004020202020204" pitchFamily="34" charset="0"/>
              </a:rPr>
              <a:t>Familiarity and Routine</a:t>
            </a:r>
            <a:r>
              <a:rPr lang="en-GB" sz="1300" dirty="0">
                <a:latin typeface="Aptos" panose="020B0004020202020204" pitchFamily="34" charset="0"/>
              </a:rPr>
              <a:t>: Spaces designed to mimic home-like settings reduce the institutional feel, fostering a sense of comfort and security.</a:t>
            </a:r>
          </a:p>
          <a:p>
            <a:pPr algn="ctr">
              <a:lnSpc>
                <a:spcPct val="150000"/>
              </a:lnSpc>
            </a:pPr>
            <a:r>
              <a:rPr lang="en-GB" sz="1300" b="1" dirty="0">
                <a:latin typeface="Aptos" panose="020B0004020202020204" pitchFamily="34" charset="0"/>
              </a:rPr>
              <a:t>Sensory Modifications</a:t>
            </a:r>
            <a:r>
              <a:rPr lang="en-GB" sz="1300" dirty="0">
                <a:latin typeface="Aptos" panose="020B0004020202020204" pitchFamily="34" charset="0"/>
              </a:rPr>
              <a:t>: Noise reduction strategies, calming colours, and well-lit rooms to prevent overstimulation or confusion.</a:t>
            </a:r>
          </a:p>
        </p:txBody>
      </p:sp>
      <p:pic>
        <p:nvPicPr>
          <p:cNvPr id="5" name="Picture 4" descr="Tiny paper houses erected on a white background">
            <a:extLst>
              <a:ext uri="{FF2B5EF4-FFF2-40B4-BE49-F238E27FC236}">
                <a16:creationId xmlns:a16="http://schemas.microsoft.com/office/drawing/2014/main" id="{E237012F-7565-4F38-C355-D624CCCFD16C}"/>
              </a:ext>
            </a:extLst>
          </p:cNvPr>
          <p:cNvPicPr>
            <a:picLocks noChangeAspect="1"/>
          </p:cNvPicPr>
          <p:nvPr/>
        </p:nvPicPr>
        <p:blipFill rotWithShape="1">
          <a:blip r:embed="rId3"/>
          <a:srcRect l="46101" t="17629" r="6453" b="1437"/>
          <a:stretch/>
        </p:blipFill>
        <p:spPr>
          <a:xfrm>
            <a:off x="7433330" y="0"/>
            <a:ext cx="4753473" cy="5742508"/>
          </a:xfrm>
          <a:prstGeom prst="rect">
            <a:avLst/>
          </a:prstGeom>
        </p:spPr>
      </p:pic>
    </p:spTree>
    <p:extLst>
      <p:ext uri="{BB962C8B-B14F-4D97-AF65-F5344CB8AC3E}">
        <p14:creationId xmlns:p14="http://schemas.microsoft.com/office/powerpoint/2010/main" val="621467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35524CC-C626-85A4-ACF7-FF33F1F4433D}"/>
              </a:ext>
            </a:extLst>
          </p:cNvPr>
          <p:cNvSpPr/>
          <p:nvPr/>
        </p:nvSpPr>
        <p:spPr>
          <a:xfrm>
            <a:off x="4643919" y="4387066"/>
            <a:ext cx="2907587" cy="1736332"/>
          </a:xfrm>
          <a:prstGeom prst="rect">
            <a:avLst/>
          </a:prstGeom>
          <a:solidFill>
            <a:srgbClr val="004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a:extLst>
              <a:ext uri="{FF2B5EF4-FFF2-40B4-BE49-F238E27FC236}">
                <a16:creationId xmlns:a16="http://schemas.microsoft.com/office/drawing/2014/main" id="{5D12EE19-ED08-8CF8-ED5C-3653AB6323EF}"/>
              </a:ext>
            </a:extLst>
          </p:cNvPr>
          <p:cNvSpPr>
            <a:spLocks noGrp="1"/>
          </p:cNvSpPr>
          <p:nvPr>
            <p:ph idx="1"/>
          </p:nvPr>
        </p:nvSpPr>
        <p:spPr>
          <a:xfrm>
            <a:off x="1171254" y="1818524"/>
            <a:ext cx="9688530" cy="2887039"/>
          </a:xfrm>
        </p:spPr>
        <p:txBody>
          <a:bodyPr/>
          <a:lstStyle/>
          <a:p>
            <a:pPr marL="0" indent="0" algn="ctr">
              <a:lnSpc>
                <a:spcPct val="150000"/>
              </a:lnSpc>
              <a:buNone/>
            </a:pPr>
            <a:r>
              <a:rPr lang="en-GB" sz="3200" b="1" i="1" dirty="0">
                <a:solidFill>
                  <a:schemeClr val="bg1"/>
                </a:solidFill>
                <a:latin typeface="Aptos" panose="020B0004020202020204" pitchFamily="34" charset="0"/>
              </a:rPr>
              <a:t>Question - What value do these innovations bring to </a:t>
            </a:r>
          </a:p>
          <a:p>
            <a:pPr marL="0" indent="0" algn="ctr">
              <a:lnSpc>
                <a:spcPct val="150000"/>
              </a:lnSpc>
              <a:buNone/>
            </a:pPr>
            <a:r>
              <a:rPr lang="en-GB" sz="3200" b="1" i="1" dirty="0">
                <a:solidFill>
                  <a:schemeClr val="bg1"/>
                </a:solidFill>
                <a:latin typeface="Aptos" panose="020B0004020202020204" pitchFamily="34" charset="0"/>
              </a:rPr>
              <a:t>service users and providers? </a:t>
            </a:r>
          </a:p>
          <a:p>
            <a:pPr marL="0" indent="0" algn="ctr">
              <a:lnSpc>
                <a:spcPct val="150000"/>
              </a:lnSpc>
              <a:buNone/>
            </a:pPr>
            <a:r>
              <a:rPr lang="en-GB" sz="3200" b="1" i="1" dirty="0">
                <a:solidFill>
                  <a:schemeClr val="bg1"/>
                </a:solidFill>
                <a:latin typeface="Aptos" panose="020B0004020202020204" pitchFamily="34" charset="0"/>
              </a:rPr>
              <a:t>Consider cost, accessibility, service user engagement, </a:t>
            </a:r>
          </a:p>
          <a:p>
            <a:pPr marL="0" indent="0" algn="ctr">
              <a:lnSpc>
                <a:spcPct val="150000"/>
              </a:lnSpc>
              <a:buNone/>
            </a:pPr>
            <a:r>
              <a:rPr lang="en-GB" sz="3200" b="1" i="1" dirty="0">
                <a:solidFill>
                  <a:schemeClr val="bg1"/>
                </a:solidFill>
                <a:latin typeface="Aptos" panose="020B0004020202020204" pitchFamily="34" charset="0"/>
              </a:rPr>
              <a:t>and well-being.</a:t>
            </a:r>
            <a:endParaRPr lang="en-GB" sz="3200" dirty="0">
              <a:solidFill>
                <a:schemeClr val="bg1"/>
              </a:solidFill>
            </a:endParaRPr>
          </a:p>
        </p:txBody>
      </p:sp>
    </p:spTree>
    <p:extLst>
      <p:ext uri="{BB962C8B-B14F-4D97-AF65-F5344CB8AC3E}">
        <p14:creationId xmlns:p14="http://schemas.microsoft.com/office/powerpoint/2010/main" val="27599552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octor holding patients hand">
            <a:extLst>
              <a:ext uri="{FF2B5EF4-FFF2-40B4-BE49-F238E27FC236}">
                <a16:creationId xmlns:a16="http://schemas.microsoft.com/office/drawing/2014/main" id="{9D0B6CAE-F8C6-E676-EFF3-FB81C67FCBAD}"/>
              </a:ext>
            </a:extLst>
          </p:cNvPr>
          <p:cNvPicPr>
            <a:picLocks noChangeAspect="1"/>
          </p:cNvPicPr>
          <p:nvPr/>
        </p:nvPicPr>
        <p:blipFill>
          <a:blip r:embed="rId2"/>
          <a:srcRect l="6606" r="43256" b="-1"/>
          <a:stretch/>
        </p:blipFill>
        <p:spPr>
          <a:xfrm>
            <a:off x="-1" y="10"/>
            <a:ext cx="5151179" cy="5722696"/>
          </a:xfrm>
          <a:prstGeom prst="rect">
            <a:avLst/>
          </a:prstGeom>
        </p:spPr>
      </p:pic>
      <p:sp>
        <p:nvSpPr>
          <p:cNvPr id="6" name="Rectangle 5">
            <a:extLst>
              <a:ext uri="{FF2B5EF4-FFF2-40B4-BE49-F238E27FC236}">
                <a16:creationId xmlns:a16="http://schemas.microsoft.com/office/drawing/2014/main" id="{74C30184-078B-2F2E-E885-F08C1E24CC14}"/>
              </a:ext>
            </a:extLst>
          </p:cNvPr>
          <p:cNvSpPr/>
          <p:nvPr/>
        </p:nvSpPr>
        <p:spPr>
          <a:xfrm>
            <a:off x="5774076" y="633426"/>
            <a:ext cx="1171254" cy="3734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A8AB26C-3522-62A7-E7F1-D7C4B6B11E0A}"/>
              </a:ext>
            </a:extLst>
          </p:cNvPr>
          <p:cNvSpPr>
            <a:spLocks noGrp="1"/>
          </p:cNvSpPr>
          <p:nvPr>
            <p:ph type="title"/>
          </p:nvPr>
        </p:nvSpPr>
        <p:spPr>
          <a:xfrm>
            <a:off x="5462267" y="395705"/>
            <a:ext cx="6256961" cy="1402470"/>
          </a:xfrm>
        </p:spPr>
        <p:txBody>
          <a:bodyPr vert="horz" lIns="91440" tIns="45720" rIns="91440" bIns="45720" rtlCol="0" anchor="t">
            <a:normAutofit/>
          </a:bodyPr>
          <a:lstStyle/>
          <a:p>
            <a:pPr algn="ctr"/>
            <a:r>
              <a:rPr lang="en-GB" sz="3200" b="1" dirty="0">
                <a:latin typeface="Aptos" panose="020B0004020202020204" pitchFamily="34" charset="0"/>
              </a:rPr>
              <a:t>Prioritising Person-Centred Care in Innovation</a:t>
            </a:r>
          </a:p>
        </p:txBody>
      </p:sp>
      <p:sp>
        <p:nvSpPr>
          <p:cNvPr id="3" name="Content Placeholder 2">
            <a:extLst>
              <a:ext uri="{FF2B5EF4-FFF2-40B4-BE49-F238E27FC236}">
                <a16:creationId xmlns:a16="http://schemas.microsoft.com/office/drawing/2014/main" id="{544AC242-8A29-64EE-6B49-1F612DC4C469}"/>
              </a:ext>
            </a:extLst>
          </p:cNvPr>
          <p:cNvSpPr>
            <a:spLocks noGrp="1"/>
          </p:cNvSpPr>
          <p:nvPr>
            <p:ph idx="1"/>
          </p:nvPr>
        </p:nvSpPr>
        <p:spPr>
          <a:xfrm>
            <a:off x="5702158" y="1798175"/>
            <a:ext cx="6017070" cy="3591207"/>
          </a:xfrm>
        </p:spPr>
        <p:txBody>
          <a:bodyPr vert="horz" lIns="91440" tIns="45720" rIns="91440" bIns="45720" rtlCol="0">
            <a:normAutofit/>
          </a:bodyPr>
          <a:lstStyle/>
          <a:p>
            <a:pPr marL="0" indent="0" algn="ctr">
              <a:lnSpc>
                <a:spcPct val="150000"/>
              </a:lnSpc>
              <a:buNone/>
            </a:pPr>
            <a:r>
              <a:rPr lang="en-US" sz="2000" dirty="0">
                <a:latin typeface="Aptos" panose="020B0004020202020204" pitchFamily="34" charset="0"/>
              </a:rPr>
              <a:t>Person </a:t>
            </a:r>
            <a:r>
              <a:rPr lang="en-GB" sz="2000" dirty="0">
                <a:latin typeface="Aptos" panose="020B0004020202020204" pitchFamily="34" charset="0"/>
              </a:rPr>
              <a:t>centred</a:t>
            </a:r>
            <a:r>
              <a:rPr lang="en-US" sz="2000" dirty="0">
                <a:latin typeface="Aptos" panose="020B0004020202020204" pitchFamily="34" charset="0"/>
              </a:rPr>
              <a:t> care focuses on putting the service user at the heart of decision-making processes, ensuring that innovations in health and social care are designed to meet the unique needs, preferences, and values of service users. As innovations evolve, it's crucial that they enhance—not replace—the human aspect of care (Bajwa </a:t>
            </a:r>
            <a:r>
              <a:rPr lang="en-US" sz="2000" i="1" dirty="0">
                <a:latin typeface="Aptos" panose="020B0004020202020204" pitchFamily="34" charset="0"/>
              </a:rPr>
              <a:t>et al.,</a:t>
            </a:r>
            <a:r>
              <a:rPr lang="en-US" sz="2000" dirty="0">
                <a:latin typeface="Aptos" panose="020B0004020202020204" pitchFamily="34" charset="0"/>
              </a:rPr>
              <a:t> 2021).</a:t>
            </a:r>
          </a:p>
          <a:p>
            <a:pPr algn="ctr"/>
            <a:endParaRPr lang="en-US" sz="2000" dirty="0">
              <a:latin typeface="Aptos" panose="020B0004020202020204" pitchFamily="34" charset="0"/>
            </a:endParaRPr>
          </a:p>
        </p:txBody>
      </p:sp>
    </p:spTree>
    <p:extLst>
      <p:ext uri="{BB962C8B-B14F-4D97-AF65-F5344CB8AC3E}">
        <p14:creationId xmlns:p14="http://schemas.microsoft.com/office/powerpoint/2010/main" val="139419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E5B6CE6-AD84-C52F-1141-316ACB40027B}"/>
              </a:ext>
            </a:extLst>
          </p:cNvPr>
          <p:cNvSpPr/>
          <p:nvPr/>
        </p:nvSpPr>
        <p:spPr>
          <a:xfrm>
            <a:off x="861462" y="780836"/>
            <a:ext cx="813226" cy="21575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C661672-39C8-8468-962A-A787395F4C1F}"/>
              </a:ext>
            </a:extLst>
          </p:cNvPr>
          <p:cNvSpPr>
            <a:spLocks noGrp="1"/>
          </p:cNvSpPr>
          <p:nvPr>
            <p:ph type="title"/>
          </p:nvPr>
        </p:nvSpPr>
        <p:spPr/>
        <p:txBody>
          <a:bodyPr vert="horz" lIns="91440" tIns="45720" rIns="91440" bIns="45720" rtlCol="0" anchor="ctr">
            <a:normAutofit fontScale="90000"/>
          </a:bodyPr>
          <a:lstStyle/>
          <a:p>
            <a:pPr algn="ctr"/>
            <a:r>
              <a:rPr lang="en-GB" sz="5200" b="1" kern="1200">
                <a:solidFill>
                  <a:schemeClr val="tx1"/>
                </a:solidFill>
                <a:latin typeface="Aptos" panose="020B0004020202020204" pitchFamily="34" charset="0"/>
              </a:rPr>
              <a:t>Key Concepts of Person-Centred Innovation</a:t>
            </a:r>
          </a:p>
        </p:txBody>
      </p:sp>
      <p:graphicFrame>
        <p:nvGraphicFramePr>
          <p:cNvPr id="5" name="Content Placeholder 2">
            <a:extLst>
              <a:ext uri="{FF2B5EF4-FFF2-40B4-BE49-F238E27FC236}">
                <a16:creationId xmlns:a16="http://schemas.microsoft.com/office/drawing/2014/main" id="{91AF1FA4-C862-D7AF-7395-AADA716FDD99}"/>
              </a:ext>
            </a:extLst>
          </p:cNvPr>
          <p:cNvGraphicFramePr>
            <a:graphicFrameLocks noGrp="1"/>
          </p:cNvGraphicFramePr>
          <p:nvPr>
            <p:ph idx="1"/>
            <p:extLst>
              <p:ext uri="{D42A27DB-BD31-4B8C-83A1-F6EECF244321}">
                <p14:modId xmlns:p14="http://schemas.microsoft.com/office/powerpoint/2010/main" val="3408070825"/>
              </p:ext>
            </p:extLst>
          </p:nvPr>
        </p:nvGraphicFramePr>
        <p:xfrm>
          <a:off x="359266" y="1459929"/>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81760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C1F6-AB79-AB87-3CFA-BBD78C73F922}"/>
              </a:ext>
            </a:extLst>
          </p:cNvPr>
          <p:cNvSpPr>
            <a:spLocks noGrp="1"/>
          </p:cNvSpPr>
          <p:nvPr>
            <p:ph type="title"/>
          </p:nvPr>
        </p:nvSpPr>
        <p:spPr>
          <a:xfrm>
            <a:off x="838200" y="221287"/>
            <a:ext cx="10515600" cy="1325563"/>
          </a:xfrm>
        </p:spPr>
        <p:txBody>
          <a:bodyPr vert="horz" lIns="91440" tIns="45720" rIns="91440" bIns="45720" rtlCol="0" anchor="ctr">
            <a:normAutofit/>
          </a:bodyPr>
          <a:lstStyle/>
          <a:p>
            <a:pPr algn="ctr"/>
            <a:r>
              <a:rPr lang="en-US" b="1" dirty="0">
                <a:solidFill>
                  <a:schemeClr val="bg1"/>
                </a:solidFill>
                <a:latin typeface="Aptos" panose="020B0004020202020204" pitchFamily="34" charset="0"/>
              </a:rPr>
              <a:t>Section Conclusion</a:t>
            </a:r>
          </a:p>
        </p:txBody>
      </p:sp>
      <p:graphicFrame>
        <p:nvGraphicFramePr>
          <p:cNvPr id="5" name="Content Placeholder 2">
            <a:extLst>
              <a:ext uri="{FF2B5EF4-FFF2-40B4-BE49-F238E27FC236}">
                <a16:creationId xmlns:a16="http://schemas.microsoft.com/office/drawing/2014/main" id="{92AFDDB9-DC4C-785F-0011-71E29A890AD4}"/>
              </a:ext>
            </a:extLst>
          </p:cNvPr>
          <p:cNvGraphicFramePr>
            <a:graphicFrameLocks noGrp="1"/>
          </p:cNvGraphicFramePr>
          <p:nvPr>
            <p:ph idx="1"/>
            <p:extLst>
              <p:ext uri="{D42A27DB-BD31-4B8C-83A1-F6EECF244321}">
                <p14:modId xmlns:p14="http://schemas.microsoft.com/office/powerpoint/2010/main" val="2846650962"/>
              </p:ext>
            </p:extLst>
          </p:nvPr>
        </p:nvGraphicFramePr>
        <p:xfrm>
          <a:off x="838200" y="86034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212601"/>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3842D20-E09B-6BBC-68A1-8EB84645A3EC}"/>
              </a:ext>
            </a:extLst>
          </p:cNvPr>
          <p:cNvSpPr>
            <a:spLocks noGrp="1"/>
          </p:cNvSpPr>
          <p:nvPr>
            <p:ph idx="1"/>
          </p:nvPr>
        </p:nvSpPr>
        <p:spPr>
          <a:xfrm>
            <a:off x="694048" y="278778"/>
            <a:ext cx="10803903" cy="1799393"/>
          </a:xfrm>
        </p:spPr>
        <p:txBody>
          <a:bodyPr/>
          <a:lstStyle/>
          <a:p>
            <a:pPr marL="0" indent="0" algn="ctr">
              <a:lnSpc>
                <a:spcPct val="150000"/>
              </a:lnSpc>
              <a:buNone/>
            </a:pPr>
            <a:r>
              <a:rPr lang="en-GB" sz="5400" b="1" dirty="0">
                <a:solidFill>
                  <a:schemeClr val="bg1"/>
                </a:solidFill>
                <a:latin typeface="Aptos" panose="020B0004020202020204" pitchFamily="34" charset="0"/>
              </a:rPr>
              <a:t>Part 4 – </a:t>
            </a:r>
          </a:p>
          <a:p>
            <a:pPr marL="0" indent="0" algn="ctr">
              <a:lnSpc>
                <a:spcPct val="150000"/>
              </a:lnSpc>
              <a:buNone/>
            </a:pPr>
            <a:r>
              <a:rPr lang="en-GB" sz="4400" b="1" dirty="0">
                <a:solidFill>
                  <a:schemeClr val="bg1"/>
                </a:solidFill>
                <a:latin typeface="Aptos" panose="020B0004020202020204" pitchFamily="34" charset="0"/>
              </a:rPr>
              <a:t>Task Preparation – </a:t>
            </a:r>
          </a:p>
          <a:p>
            <a:pPr marL="0" indent="0" algn="ctr">
              <a:lnSpc>
                <a:spcPct val="150000"/>
              </a:lnSpc>
              <a:buNone/>
            </a:pPr>
            <a:r>
              <a:rPr lang="en-GB" sz="4400" b="1" dirty="0">
                <a:solidFill>
                  <a:schemeClr val="bg1"/>
                </a:solidFill>
                <a:latin typeface="Aptos" panose="020B0004020202020204" pitchFamily="34" charset="0"/>
              </a:rPr>
              <a:t>Case Study Analysis </a:t>
            </a:r>
          </a:p>
        </p:txBody>
      </p:sp>
    </p:spTree>
    <p:extLst>
      <p:ext uri="{BB962C8B-B14F-4D97-AF65-F5344CB8AC3E}">
        <p14:creationId xmlns:p14="http://schemas.microsoft.com/office/powerpoint/2010/main" val="2766747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801F7-E1ED-FF82-34A3-294B9DD901BF}"/>
              </a:ext>
            </a:extLst>
          </p:cNvPr>
          <p:cNvSpPr>
            <a:spLocks noGrp="1"/>
          </p:cNvSpPr>
          <p:nvPr>
            <p:ph type="title"/>
          </p:nvPr>
        </p:nvSpPr>
        <p:spPr>
          <a:xfrm>
            <a:off x="355076" y="0"/>
            <a:ext cx="11481847" cy="1325563"/>
          </a:xfrm>
        </p:spPr>
        <p:txBody>
          <a:bodyPr>
            <a:normAutofit/>
          </a:bodyPr>
          <a:lstStyle/>
          <a:p>
            <a:pPr algn="ctr"/>
            <a:r>
              <a:rPr lang="en-GB" sz="4000" dirty="0">
                <a:latin typeface="Aptos" panose="020B0004020202020204" pitchFamily="34" charset="0"/>
              </a:rPr>
              <a:t>Task 3</a:t>
            </a:r>
          </a:p>
        </p:txBody>
      </p:sp>
      <p:sp>
        <p:nvSpPr>
          <p:cNvPr id="4" name="Content Placeholder 3">
            <a:extLst>
              <a:ext uri="{FF2B5EF4-FFF2-40B4-BE49-F238E27FC236}">
                <a16:creationId xmlns:a16="http://schemas.microsoft.com/office/drawing/2014/main" id="{344F42EB-EC3E-381D-BC58-148DBA13B8C4}"/>
              </a:ext>
            </a:extLst>
          </p:cNvPr>
          <p:cNvSpPr>
            <a:spLocks noGrp="1"/>
          </p:cNvSpPr>
          <p:nvPr>
            <p:ph idx="1"/>
          </p:nvPr>
        </p:nvSpPr>
        <p:spPr/>
        <p:txBody>
          <a:bodyPr/>
          <a:lstStyle/>
          <a:p>
            <a:pPr>
              <a:lnSpc>
                <a:spcPct val="116000"/>
              </a:lnSpc>
              <a:spcAft>
                <a:spcPts val="800"/>
              </a:spcAft>
            </a:pPr>
            <a:r>
              <a:rPr lang="en-US" dirty="0">
                <a:solidFill>
                  <a:srgbClr val="000000"/>
                </a:solidFill>
                <a:effectLst/>
                <a:latin typeface="Arial Nova" panose="020B0504020202020204" pitchFamily="34" charset="0"/>
                <a:ea typeface="Arial Nova" panose="020B0504020202020204" pitchFamily="34" charset="0"/>
                <a:cs typeface="Arial Nova" panose="020B0504020202020204" pitchFamily="34" charset="0"/>
              </a:rPr>
              <a:t>Case Study of a UK innovation</a:t>
            </a:r>
            <a:endParaRPr lang="en-GB" dirty="0">
              <a:effectLst/>
              <a:latin typeface="Aptos" panose="020B0004020202020204" pitchFamily="34" charset="0"/>
              <a:ea typeface="SimSun" panose="02010600030101010101" pitchFamily="2" charset="-122"/>
              <a:cs typeface="Times New Roman" panose="02020603050405020304" pitchFamily="18" charset="0"/>
            </a:endParaRPr>
          </a:p>
          <a:p>
            <a:pPr>
              <a:lnSpc>
                <a:spcPct val="116000"/>
              </a:lnSpc>
              <a:spcAft>
                <a:spcPts val="800"/>
              </a:spcAft>
            </a:pPr>
            <a:r>
              <a:rPr lang="en-US" i="1" dirty="0">
                <a:solidFill>
                  <a:srgbClr val="000000"/>
                </a:solidFill>
                <a:effectLst/>
                <a:latin typeface="Arial Nova" panose="020B0504020202020204" pitchFamily="34" charset="0"/>
                <a:ea typeface="Arial Nova" panose="020B0504020202020204" pitchFamily="34" charset="0"/>
                <a:cs typeface="Arial Nova" panose="020B0504020202020204" pitchFamily="34" charset="0"/>
              </a:rPr>
              <a:t>Write a concise case study analysis of an innovative project or initiative within the NHS or UK social care. Focus on how creativity was used to drive change and the value it created for patients or service users (400 words, 2 sources).</a:t>
            </a:r>
            <a:endParaRPr lang="en-GB" dirty="0">
              <a:effectLst/>
              <a:latin typeface="Aptos" panose="020B0004020202020204" pitchFamily="34" charset="0"/>
              <a:ea typeface="SimSu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1982871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801F7-E1ED-FF82-34A3-294B9DD901BF}"/>
              </a:ext>
            </a:extLst>
          </p:cNvPr>
          <p:cNvSpPr>
            <a:spLocks noGrp="1"/>
          </p:cNvSpPr>
          <p:nvPr>
            <p:ph type="title"/>
          </p:nvPr>
        </p:nvSpPr>
        <p:spPr>
          <a:xfrm>
            <a:off x="355076" y="0"/>
            <a:ext cx="11481847" cy="1325563"/>
          </a:xfrm>
        </p:spPr>
        <p:txBody>
          <a:bodyPr>
            <a:normAutofit/>
          </a:bodyPr>
          <a:lstStyle/>
          <a:p>
            <a:pPr algn="ctr"/>
            <a:r>
              <a:rPr lang="en-GB" sz="4000" b="1" dirty="0">
                <a:latin typeface="Aptos" panose="020B0004020202020204" pitchFamily="34" charset="0"/>
              </a:rPr>
              <a:t>Tips for Writing the Case Study</a:t>
            </a:r>
            <a:endParaRPr lang="en-GB" sz="4000" dirty="0">
              <a:latin typeface="Aptos" panose="020B0004020202020204" pitchFamily="34" charset="0"/>
            </a:endParaRPr>
          </a:p>
        </p:txBody>
      </p:sp>
      <p:graphicFrame>
        <p:nvGraphicFramePr>
          <p:cNvPr id="5" name="Content Placeholder 2">
            <a:extLst>
              <a:ext uri="{FF2B5EF4-FFF2-40B4-BE49-F238E27FC236}">
                <a16:creationId xmlns:a16="http://schemas.microsoft.com/office/drawing/2014/main" id="{F9D0CBCB-B03F-8529-2115-A2E7A1448404}"/>
              </a:ext>
            </a:extLst>
          </p:cNvPr>
          <p:cNvGraphicFramePr>
            <a:graphicFrameLocks noGrp="1"/>
          </p:cNvGraphicFramePr>
          <p:nvPr>
            <p:ph idx="1"/>
          </p:nvPr>
        </p:nvGraphicFramePr>
        <p:xfrm>
          <a:off x="358219" y="1551398"/>
          <a:ext cx="11481847" cy="38501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72072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919EF-4A48-0C37-ED99-45EC74BFC6F8}"/>
              </a:ext>
            </a:extLst>
          </p:cNvPr>
          <p:cNvSpPr>
            <a:spLocks noGrp="1"/>
          </p:cNvSpPr>
          <p:nvPr>
            <p:ph type="title"/>
          </p:nvPr>
        </p:nvSpPr>
        <p:spPr>
          <a:xfrm>
            <a:off x="1077410" y="0"/>
            <a:ext cx="11481847" cy="1325563"/>
          </a:xfrm>
        </p:spPr>
        <p:txBody>
          <a:bodyPr vert="horz" lIns="91440" tIns="45720" rIns="91440" bIns="45720" rtlCol="0" anchor="ctr">
            <a:normAutofit/>
          </a:bodyPr>
          <a:lstStyle/>
          <a:p>
            <a:r>
              <a:rPr lang="en-US" sz="4000" b="1" kern="1200" dirty="0">
                <a:latin typeface="Aptos" panose="020B0004020202020204" pitchFamily="34" charset="0"/>
              </a:rPr>
              <a:t>Suggested Structure for the Case Study</a:t>
            </a:r>
            <a:endParaRPr lang="en-US" sz="4000" kern="1200" dirty="0">
              <a:latin typeface="Aptos" panose="020B0004020202020204" pitchFamily="34" charset="0"/>
            </a:endParaRPr>
          </a:p>
        </p:txBody>
      </p:sp>
      <p:graphicFrame>
        <p:nvGraphicFramePr>
          <p:cNvPr id="5" name="Content Placeholder 2">
            <a:extLst>
              <a:ext uri="{FF2B5EF4-FFF2-40B4-BE49-F238E27FC236}">
                <a16:creationId xmlns:a16="http://schemas.microsoft.com/office/drawing/2014/main" id="{9F89B539-8CB1-6D84-8130-49F7D1FD8CFA}"/>
              </a:ext>
            </a:extLst>
          </p:cNvPr>
          <p:cNvGraphicFramePr>
            <a:graphicFrameLocks noGrp="1"/>
          </p:cNvGraphicFramePr>
          <p:nvPr>
            <p:ph idx="1"/>
            <p:extLst>
              <p:ext uri="{D42A27DB-BD31-4B8C-83A1-F6EECF244321}">
                <p14:modId xmlns:p14="http://schemas.microsoft.com/office/powerpoint/2010/main" val="3494617763"/>
              </p:ext>
            </p:extLst>
          </p:nvPr>
        </p:nvGraphicFramePr>
        <p:xfrm>
          <a:off x="358775" y="1325563"/>
          <a:ext cx="11480800" cy="4076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26906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6071D-EB21-9544-BD07-449E6F46CFE1}"/>
              </a:ext>
            </a:extLst>
          </p:cNvPr>
          <p:cNvSpPr>
            <a:spLocks noGrp="1"/>
          </p:cNvSpPr>
          <p:nvPr>
            <p:ph type="title"/>
          </p:nvPr>
        </p:nvSpPr>
        <p:spPr>
          <a:xfrm>
            <a:off x="4540435" y="-97703"/>
            <a:ext cx="7956222" cy="1325563"/>
          </a:xfrm>
        </p:spPr>
        <p:txBody>
          <a:bodyPr/>
          <a:lstStyle/>
          <a:p>
            <a:r>
              <a:rPr lang="en-GB" b="1" dirty="0">
                <a:latin typeface="Aptos" panose="020B0004020202020204" pitchFamily="34" charset="0"/>
              </a:rPr>
              <a:t>References</a:t>
            </a:r>
          </a:p>
        </p:txBody>
      </p:sp>
      <p:sp>
        <p:nvSpPr>
          <p:cNvPr id="14" name="TextBox 13">
            <a:extLst>
              <a:ext uri="{FF2B5EF4-FFF2-40B4-BE49-F238E27FC236}">
                <a16:creationId xmlns:a16="http://schemas.microsoft.com/office/drawing/2014/main" id="{590A54AC-431A-A6B4-0BEA-A4551E33533A}"/>
              </a:ext>
            </a:extLst>
          </p:cNvPr>
          <p:cNvSpPr txBox="1"/>
          <p:nvPr/>
        </p:nvSpPr>
        <p:spPr>
          <a:xfrm>
            <a:off x="996592" y="1071846"/>
            <a:ext cx="10945261" cy="5816977"/>
          </a:xfrm>
          <a:prstGeom prst="rect">
            <a:avLst/>
          </a:prstGeom>
          <a:noFill/>
        </p:spPr>
        <p:txBody>
          <a:bodyPr wrap="square" rtlCol="0">
            <a:spAutoFit/>
          </a:bodyPr>
          <a:lstStyle/>
          <a:p>
            <a:pPr marL="171450" indent="-171450" eaLnBrk="0" fontAlgn="base" hangingPunct="0">
              <a:lnSpc>
                <a:spcPct val="150000"/>
              </a:lnSpc>
              <a:spcBef>
                <a:spcPct val="0"/>
              </a:spcBef>
              <a:spcAft>
                <a:spcPct val="0"/>
              </a:spcAft>
              <a:buFont typeface="Arial" panose="020B0604020202020204" pitchFamily="34" charset="0"/>
              <a:buChar char="•"/>
            </a:pPr>
            <a:endPar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endParaRPr>
          </a:p>
          <a:p>
            <a:pPr marL="171450" indent="-171450"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Alzheimer's Society (2019) </a:t>
            </a:r>
            <a:r>
              <a:rPr kumimoji="0" lang="en-US" altLang="en-US" sz="1200" b="0" i="1" u="none" strike="noStrike" cap="none" normalizeH="0" baseline="0" dirty="0">
                <a:ln>
                  <a:noFill/>
                </a:ln>
                <a:solidFill>
                  <a:schemeClr val="tx1"/>
                </a:solidFill>
                <a:effectLst/>
                <a:latin typeface="Aptos" panose="020B0004020202020204" pitchFamily="34" charset="0"/>
                <a:cs typeface="Arial" panose="020B0604020202020204" pitchFamily="34" charset="0"/>
              </a:rPr>
              <a:t>Difficulty with Deciding to Move Mum with Dementia into a Care Home</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 Available at: https://www.alzheimers.org.uk/blog/difficulty-deciding-move-mum-dementia-care-home (Accessed: 20 September 2024).</a:t>
            </a:r>
            <a:endParaRPr lang="en-US" altLang="en-US" sz="1200" dirty="0">
              <a:latin typeface="Aptos" panose="020B0004020202020204" pitchFamily="34" charset="0"/>
              <a:cs typeface="Arial" panose="020B0604020202020204" pitchFamily="34" charset="0"/>
            </a:endParaRPr>
          </a:p>
          <a:p>
            <a:pPr marL="171450" indent="-171450"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Bajwa, J., Munir, U., Nori, A. and Williams, B. (2021) ‘Artificial Intelligence in healthcare: Transforming the Practice of Medicine’. </a:t>
            </a:r>
            <a:r>
              <a:rPr kumimoji="0" lang="en-US" altLang="en-US" sz="1200" b="0" i="1" u="none" strike="noStrike" cap="none" normalizeH="0" baseline="0" dirty="0">
                <a:ln>
                  <a:noFill/>
                </a:ln>
                <a:solidFill>
                  <a:schemeClr val="tx1"/>
                </a:solidFill>
                <a:effectLst/>
                <a:latin typeface="Aptos" panose="020B0004020202020204" pitchFamily="34" charset="0"/>
                <a:cs typeface="Arial" panose="020B0604020202020204" pitchFamily="34" charset="0"/>
              </a:rPr>
              <a:t>Future Healthcare Journal</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 8(2), pp.188-194. Available at: </a:t>
            </a:r>
            <a:r>
              <a:rPr kumimoji="0" lang="en-US" altLang="en-US" sz="1200" b="0" i="0" u="none" strike="noStrike" cap="none" normalizeH="0" baseline="0" dirty="0" err="1">
                <a:ln>
                  <a:noFill/>
                </a:ln>
                <a:solidFill>
                  <a:schemeClr val="tx1"/>
                </a:solidFill>
                <a:effectLst/>
                <a:latin typeface="Aptos" panose="020B00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://doi.org/10.7861/fhj.2021-0095.</a:t>
            </a:r>
          </a:p>
          <a:p>
            <a:pPr marL="171450" indent="-171450"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Care Quality Commission (2021) </a:t>
            </a:r>
            <a:r>
              <a:rPr kumimoji="0" lang="en-US" altLang="en-US" sz="1200" b="0" i="1" u="none" strike="noStrike" cap="none" normalizeH="0" baseline="0" dirty="0">
                <a:ln>
                  <a:noFill/>
                </a:ln>
                <a:solidFill>
                  <a:schemeClr val="tx1"/>
                </a:solidFill>
                <a:effectLst/>
                <a:latin typeface="Aptos" panose="020B0004020202020204" pitchFamily="34" charset="0"/>
                <a:cs typeface="Arial" panose="020B0604020202020204" pitchFamily="34" charset="0"/>
              </a:rPr>
              <a:t>Enabling Innovation and Adoption in Health and Social Care Developing a Shared View</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 Available at: https://www.cqc.org.uk/sites/default/files/20210208_InnovationPrinciples_report.pdf (Accessed: 20 September 2024).</a:t>
            </a:r>
            <a:endParaRPr lang="en-US" altLang="en-US" sz="1200" dirty="0">
              <a:latin typeface="Aptos" panose="020B0004020202020204" pitchFamily="34" charset="0"/>
              <a:cs typeface="Arial" panose="020B0604020202020204" pitchFamily="34" charset="0"/>
            </a:endParaRPr>
          </a:p>
          <a:p>
            <a:pPr marL="171450" indent="-171450"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Imperial College Healthcare NHS Trust (2024) </a:t>
            </a:r>
            <a:r>
              <a:rPr kumimoji="0" lang="en-US" altLang="en-US" sz="1200" b="0" i="1" u="none" strike="noStrike" cap="none" normalizeH="0" baseline="0" dirty="0">
                <a:ln>
                  <a:noFill/>
                </a:ln>
                <a:solidFill>
                  <a:schemeClr val="tx1"/>
                </a:solidFill>
                <a:effectLst/>
                <a:latin typeface="Aptos" panose="020B0004020202020204" pitchFamily="34" charset="0"/>
                <a:cs typeface="Arial" panose="020B0604020202020204" pitchFamily="34" charset="0"/>
              </a:rPr>
              <a:t>Remote Monitoring of Heart Attack Patients Significantly Reduced Hospital Readmissions</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 Available at: https://www.imperial.nhs.uk/about-us/news/remote-monitoring-of-heart-attack-patients-significantly-reduced-hospital-readmissions (Accessed: 20 September 2024).</a:t>
            </a:r>
          </a:p>
          <a:p>
            <a:pPr marL="171450" indent="-171450"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MIND (2021) </a:t>
            </a:r>
            <a:r>
              <a:rPr kumimoji="0" lang="en-US" altLang="en-US" sz="1200" b="0" i="1" u="none" strike="noStrike" cap="none" normalizeH="0" baseline="0" dirty="0">
                <a:ln>
                  <a:noFill/>
                </a:ln>
                <a:solidFill>
                  <a:schemeClr val="tx1"/>
                </a:solidFill>
                <a:effectLst/>
                <a:latin typeface="Aptos" panose="020B0004020202020204" pitchFamily="34" charset="0"/>
                <a:cs typeface="Arial" panose="020B0604020202020204" pitchFamily="34" charset="0"/>
              </a:rPr>
              <a:t>The Importance of Choice in Remote Mental Health Services Trying to Connect</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 Available at: https://www.mind.org.uk/media/8575/mind-20582-trying-to-connect-report-aw2-welsh-recommendations-lr.pdf (Accessed: 20 September 2024).</a:t>
            </a:r>
          </a:p>
          <a:p>
            <a:pPr marL="171450" indent="-171450"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NHS England (2019). </a:t>
            </a:r>
            <a:r>
              <a:rPr kumimoji="0" lang="en-US" altLang="en-US" sz="1200" b="0" i="1" u="none" strike="noStrike" cap="none" normalizeH="0" baseline="0" dirty="0">
                <a:ln>
                  <a:noFill/>
                </a:ln>
                <a:solidFill>
                  <a:schemeClr val="tx1"/>
                </a:solidFill>
                <a:effectLst/>
                <a:latin typeface="Aptos" panose="020B0004020202020204" pitchFamily="34" charset="0"/>
                <a:cs typeface="Arial" panose="020B0604020202020204" pitchFamily="34" charset="0"/>
              </a:rPr>
              <a:t>Dementia-friendly Health and Social Care Environments</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 Available at: https://www.england.nhs.uk/wp-content/uploads/2021/05/HBN_08-02-1.pdf (Accessed: 20 September 2024).</a:t>
            </a:r>
          </a:p>
          <a:p>
            <a:pPr marL="171450" indent="-171450"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Vats, K. (2024). ‘Navigating the Digital Landscape: Embracing Innovation, Addressing Challenges, and Prioritizing Patient-Centric Care’. </a:t>
            </a:r>
            <a:r>
              <a:rPr kumimoji="0" lang="en-US" altLang="en-US" sz="1200" b="0" i="1" u="none" strike="noStrike" cap="none" normalizeH="0" baseline="0" dirty="0" err="1">
                <a:ln>
                  <a:noFill/>
                </a:ln>
                <a:solidFill>
                  <a:schemeClr val="tx1"/>
                </a:solidFill>
                <a:effectLst/>
                <a:latin typeface="Aptos" panose="020B0004020202020204" pitchFamily="34" charset="0"/>
                <a:cs typeface="Arial" panose="020B0604020202020204" pitchFamily="34" charset="0"/>
              </a:rPr>
              <a:t>Cureus</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 16(4). Available at: </a:t>
            </a:r>
            <a:r>
              <a:rPr kumimoji="0" lang="en-US" altLang="en-US" sz="1200" b="0" i="0" u="none" strike="noStrike" cap="none" normalizeH="0" baseline="0" dirty="0" err="1">
                <a:ln>
                  <a:noFill/>
                </a:ln>
                <a:solidFill>
                  <a:schemeClr val="tx1"/>
                </a:solidFill>
                <a:effectLst/>
                <a:latin typeface="Aptos" panose="020B00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://doi.org/10.7759/cureus.58352.</a:t>
            </a:r>
          </a:p>
          <a:p>
            <a:pPr marL="171450" indent="-171450"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Zhang, B., Shi, H. and Wang, H. (2023) ‘Machine Learning and AI in Cancer Prognosis, Prediction, and Treatment Selection: a Critical Approach’. </a:t>
            </a:r>
            <a:r>
              <a:rPr kumimoji="0" lang="en-US" altLang="en-US" sz="1200" b="0" i="1" u="none" strike="noStrike" cap="none" normalizeH="0" baseline="0" dirty="0">
                <a:ln>
                  <a:noFill/>
                </a:ln>
                <a:solidFill>
                  <a:schemeClr val="tx1"/>
                </a:solidFill>
                <a:effectLst/>
                <a:latin typeface="Aptos" panose="020B0004020202020204" pitchFamily="34" charset="0"/>
                <a:cs typeface="Arial" panose="020B0604020202020204" pitchFamily="34" charset="0"/>
              </a:rPr>
              <a:t>Machine Learning and AI in Cancer Prognosis, Prediction, and Treatment Selection: a Critical Approach</a:t>
            </a:r>
            <a:r>
              <a:rPr lang="en-US" altLang="en-US" sz="1200" dirty="0">
                <a:latin typeface="Aptos" panose="020B0004020202020204" pitchFamily="34" charset="0"/>
                <a:cs typeface="Arial" panose="020B0604020202020204" pitchFamily="34" charset="0"/>
              </a:rPr>
              <a:t>.</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 16(16), pp.1779–1791. Available at: </a:t>
            </a:r>
            <a:r>
              <a:rPr kumimoji="0" lang="en-US" altLang="en-US" sz="1200" b="0" i="0" u="none" strike="noStrike" cap="none" normalizeH="0" baseline="0" dirty="0" err="1">
                <a:ln>
                  <a:noFill/>
                </a:ln>
                <a:solidFill>
                  <a:schemeClr val="tx1"/>
                </a:solidFill>
                <a:effectLst/>
                <a:latin typeface="Aptos" panose="020B00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rPr>
              <a:t>://doi.org/10.2147/jmdh.s410301.</a:t>
            </a:r>
            <a:endParaRPr kumimoji="0" lang="en-US" altLang="en-US" sz="1200" b="0" i="0" u="none" strike="noStrike" cap="none" normalizeH="0" baseline="0" dirty="0">
              <a:ln>
                <a:noFill/>
              </a:ln>
              <a:solidFill>
                <a:schemeClr val="tx1"/>
              </a:solidFill>
              <a:effectLst/>
              <a:latin typeface="Aptos" panose="020B0004020202020204" pitchFamily="34" charset="0"/>
            </a:endParaRPr>
          </a:p>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ptos" panose="020B0004020202020204" pitchFamily="34" charset="0"/>
              <a:cs typeface="Arial" panose="020B0604020202020204" pitchFamily="34" charset="0"/>
            </a:endParaRPr>
          </a:p>
          <a:p>
            <a:pPr marL="171450" indent="-171450">
              <a:buFont typeface="Arial" panose="020B0604020202020204" pitchFamily="34" charset="0"/>
              <a:buChar char="•"/>
            </a:pPr>
            <a:endParaRPr lang="en-GB" sz="1200" dirty="0">
              <a:latin typeface="Aptos" panose="020B0004020202020204" pitchFamily="34" charset="0"/>
            </a:endParaRPr>
          </a:p>
        </p:txBody>
      </p:sp>
    </p:spTree>
    <p:extLst>
      <p:ext uri="{BB962C8B-B14F-4D97-AF65-F5344CB8AC3E}">
        <p14:creationId xmlns:p14="http://schemas.microsoft.com/office/powerpoint/2010/main" val="90353725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4974</Words>
  <Application>Microsoft Office PowerPoint</Application>
  <PresentationFormat>Widescreen</PresentationFormat>
  <Paragraphs>265</Paragraphs>
  <Slides>34</Slides>
  <Notes>9</Notes>
  <HiddenSlides>0</HiddenSlides>
  <MMClips>4</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34</vt:i4>
      </vt:variant>
    </vt:vector>
  </HeadingPairs>
  <TitlesOfParts>
    <vt:vector size="46" baseType="lpstr">
      <vt:lpstr>Aptos</vt:lpstr>
      <vt:lpstr>Arial</vt:lpstr>
      <vt:lpstr>Arial Nova</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BMHP5014_BIRM  Changemakers – Creativity &amp; Value Creation Innovation in UK Health and Social Care </vt:lpstr>
      <vt:lpstr>Session Aim</vt:lpstr>
      <vt:lpstr>Session Objectives </vt:lpstr>
      <vt:lpstr>PowerPoint Presentation</vt:lpstr>
      <vt:lpstr>Definition of Innovation</vt:lpstr>
      <vt:lpstr>Why is Innovation Important in Health and Social Care?</vt:lpstr>
      <vt:lpstr>Creativity &amp; Innovation</vt:lpstr>
      <vt:lpstr>Dementia Friendly Communities – Case Study</vt:lpstr>
      <vt:lpstr>Technology &amp; Innovation</vt:lpstr>
      <vt:lpstr>  Leading Change, Adding Value – Telehealth, Airedale NHS Foundation Trust</vt:lpstr>
      <vt:lpstr>How the UK is Changing its Care Models</vt:lpstr>
      <vt:lpstr>Service Delivery &amp; Innovation</vt:lpstr>
      <vt:lpstr>NHS@Home</vt:lpstr>
      <vt:lpstr>Current Challenges in the NHS and Social Care Sectors</vt:lpstr>
      <vt:lpstr>Examples of Innovation in Health &amp; Social Care</vt:lpstr>
      <vt:lpstr>AI in Diagnostics</vt:lpstr>
      <vt:lpstr>PowerPoint Presentation</vt:lpstr>
      <vt:lpstr>Creativity vs Innovation: How Creative Thinking Leads to Innovative Solutions</vt:lpstr>
      <vt:lpstr>Group Activity: Creative Strategies and Changes in Care Delivery </vt:lpstr>
      <vt:lpstr>Activity Overview </vt:lpstr>
      <vt:lpstr>PowerPoint Presentation</vt:lpstr>
      <vt:lpstr>Measuring Impact: How Do We Measure the Value of Innovation?</vt:lpstr>
      <vt:lpstr>Impact on Patients and Service Users: Data and Testimonials</vt:lpstr>
      <vt:lpstr>Discussion: Social Care Innovations in Dementia-Friendly Environments </vt:lpstr>
      <vt:lpstr>PowerPoint Presentation</vt:lpstr>
      <vt:lpstr>Prioritising Person-Centred Care in Innovation</vt:lpstr>
      <vt:lpstr>Key Concepts of Person-Centred Innovation</vt:lpstr>
      <vt:lpstr>Section Conclusion</vt:lpstr>
      <vt:lpstr>PowerPoint Presentation</vt:lpstr>
      <vt:lpstr>Task 3</vt:lpstr>
      <vt:lpstr>Tips for Writing the Case Study</vt:lpstr>
      <vt:lpstr>Suggested Structure for the Case Study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Parese Ahmed</cp:lastModifiedBy>
  <cp:revision>24</cp:revision>
  <dcterms:created xsi:type="dcterms:W3CDTF">2021-03-09T15:35:42Z</dcterms:created>
  <dcterms:modified xsi:type="dcterms:W3CDTF">2026-09-18T10:38:30Z</dcterms:modified>
</cp:coreProperties>
</file>