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2" r:id="rId5"/>
    <p:sldId id="258" r:id="rId6"/>
    <p:sldId id="264" r:id="rId7"/>
    <p:sldId id="266" r:id="rId8"/>
    <p:sldId id="271" r:id="rId9"/>
    <p:sldId id="272" r:id="rId10"/>
    <p:sldId id="274" r:id="rId11"/>
    <p:sldId id="276" r:id="rId12"/>
    <p:sldId id="277" r:id="rId13"/>
    <p:sldId id="279" r:id="rId14"/>
    <p:sldId id="288" r:id="rId15"/>
    <p:sldId id="283" r:id="rId16"/>
    <p:sldId id="284" r:id="rId17"/>
    <p:sldId id="285" r:id="rId18"/>
    <p:sldId id="28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18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60651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357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825060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833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60592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30161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28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2920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3591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3520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73375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26/11/2016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23268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848672"/>
            <a:ext cx="6400800" cy="629072"/>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611560" y="2924944"/>
            <a:ext cx="8424936" cy="1656184"/>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smtClean="0">
                <a:solidFill>
                  <a:prstClr val="black"/>
                </a:solidFill>
              </a:rPr>
              <a:t>12 </a:t>
            </a:r>
            <a:r>
              <a:rPr lang="en-GB" sz="3600" dirty="0" smtClean="0">
                <a:solidFill>
                  <a:prstClr val="black"/>
                </a:solidFill>
              </a:rPr>
              <a:t>– Sports and Games in Ancient Greece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876756" y="3919669"/>
            <a:ext cx="3411175" cy="1929003"/>
          </a:xfrm>
          <a:prstGeom prst="rect">
            <a:avLst/>
          </a:prstGeom>
        </p:spPr>
      </p:pic>
    </p:spTree>
    <p:extLst>
      <p:ext uri="{BB962C8B-B14F-4D97-AF65-F5344CB8AC3E}">
        <p14:creationId xmlns:p14="http://schemas.microsoft.com/office/powerpoint/2010/main" val="1484646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925" y="40044"/>
            <a:ext cx="8229600" cy="979053"/>
          </a:xfrm>
        </p:spPr>
        <p:txBody>
          <a:bodyPr/>
          <a:lstStyle/>
          <a:p>
            <a:r>
              <a:rPr lang="en-GB" dirty="0" smtClean="0">
                <a:solidFill>
                  <a:schemeClr val="bg1"/>
                </a:solidFill>
              </a:rPr>
              <a:t>Athletics and Athletes</a:t>
            </a:r>
            <a:endParaRPr lang="en-GB" dirty="0">
              <a:solidFill>
                <a:schemeClr val="bg1"/>
              </a:solidFill>
            </a:endParaRPr>
          </a:p>
        </p:txBody>
      </p:sp>
      <p:sp>
        <p:nvSpPr>
          <p:cNvPr id="1026"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5292080" y="5303728"/>
            <a:ext cx="3960440" cy="1477328"/>
          </a:xfrm>
          <a:prstGeom prst="rect">
            <a:avLst/>
          </a:prstGeom>
        </p:spPr>
        <p:txBody>
          <a:bodyPr wrap="square">
            <a:spAutoFit/>
          </a:bodyPr>
          <a:lstStyle/>
          <a:p>
            <a:r>
              <a:rPr lang="en-GB" b="1" i="1" dirty="0">
                <a:solidFill>
                  <a:schemeClr val="bg1"/>
                </a:solidFill>
              </a:rPr>
              <a:t>Athletes = </a:t>
            </a:r>
            <a:r>
              <a:rPr lang="en-GB" dirty="0">
                <a:solidFill>
                  <a:schemeClr val="bg1"/>
                </a:solidFill>
              </a:rPr>
              <a:t>the competitor, </a:t>
            </a:r>
            <a:r>
              <a:rPr lang="en-GB" dirty="0" smtClean="0">
                <a:solidFill>
                  <a:schemeClr val="bg1"/>
                </a:solidFill>
              </a:rPr>
              <a:t>athlete.</a:t>
            </a:r>
            <a:endParaRPr lang="en-GB" dirty="0">
              <a:solidFill>
                <a:schemeClr val="bg1"/>
              </a:solidFill>
            </a:endParaRPr>
          </a:p>
          <a:p>
            <a:r>
              <a:rPr lang="en-GB" b="1" i="1" dirty="0" smtClean="0">
                <a:solidFill>
                  <a:schemeClr val="bg1"/>
                </a:solidFill>
              </a:rPr>
              <a:t>Athlon </a:t>
            </a:r>
            <a:r>
              <a:rPr lang="en-GB" dirty="0">
                <a:solidFill>
                  <a:schemeClr val="bg1"/>
                </a:solidFill>
              </a:rPr>
              <a:t>= a prize or reward. This prize can take any form: money, victory crowns, shields, </a:t>
            </a:r>
            <a:r>
              <a:rPr lang="en-GB" dirty="0" smtClean="0">
                <a:solidFill>
                  <a:schemeClr val="bg1"/>
                </a:solidFill>
              </a:rPr>
              <a:t>amphorae </a:t>
            </a:r>
            <a:r>
              <a:rPr lang="en-GB" dirty="0">
                <a:solidFill>
                  <a:schemeClr val="bg1"/>
                </a:solidFill>
              </a:rPr>
              <a:t>filled with olive oil. </a:t>
            </a:r>
          </a:p>
        </p:txBody>
      </p:sp>
      <p:sp>
        <p:nvSpPr>
          <p:cNvPr id="11" name="Rectangle 10"/>
          <p:cNvSpPr/>
          <p:nvPr/>
        </p:nvSpPr>
        <p:spPr>
          <a:xfrm>
            <a:off x="155575" y="5226784"/>
            <a:ext cx="5136505" cy="1631216"/>
          </a:xfrm>
          <a:prstGeom prst="rect">
            <a:avLst/>
          </a:prstGeom>
        </p:spPr>
        <p:txBody>
          <a:bodyPr wrap="square">
            <a:spAutoFit/>
          </a:bodyPr>
          <a:lstStyle/>
          <a:p>
            <a:r>
              <a:rPr lang="en-GB" b="1" i="1" dirty="0" err="1">
                <a:solidFill>
                  <a:schemeClr val="bg1"/>
                </a:solidFill>
              </a:rPr>
              <a:t>Gymnos</a:t>
            </a:r>
            <a:r>
              <a:rPr lang="en-GB" b="1" i="1" dirty="0">
                <a:solidFill>
                  <a:schemeClr val="bg1"/>
                </a:solidFill>
              </a:rPr>
              <a:t> = </a:t>
            </a:r>
            <a:r>
              <a:rPr lang="en-GB" dirty="0">
                <a:solidFill>
                  <a:schemeClr val="bg1"/>
                </a:solidFill>
              </a:rPr>
              <a:t>naked; </a:t>
            </a:r>
            <a:r>
              <a:rPr lang="en-GB" dirty="0" err="1">
                <a:solidFill>
                  <a:schemeClr val="bg1"/>
                </a:solidFill>
              </a:rPr>
              <a:t>gymnazein</a:t>
            </a:r>
            <a:r>
              <a:rPr lang="en-GB" dirty="0">
                <a:solidFill>
                  <a:schemeClr val="bg1"/>
                </a:solidFill>
              </a:rPr>
              <a:t> = to perform in the nude. </a:t>
            </a:r>
          </a:p>
          <a:p>
            <a:r>
              <a:rPr lang="en-GB" b="1" i="1" dirty="0" err="1" smtClean="0">
                <a:solidFill>
                  <a:schemeClr val="bg1"/>
                </a:solidFill>
              </a:rPr>
              <a:t>Gymnastes</a:t>
            </a:r>
            <a:r>
              <a:rPr lang="en-GB" b="1" i="1" dirty="0" smtClean="0">
                <a:solidFill>
                  <a:schemeClr val="bg1"/>
                </a:solidFill>
              </a:rPr>
              <a:t> </a:t>
            </a:r>
            <a:r>
              <a:rPr lang="en-GB" dirty="0">
                <a:solidFill>
                  <a:schemeClr val="bg1"/>
                </a:solidFill>
              </a:rPr>
              <a:t>= an athletics coach. </a:t>
            </a:r>
          </a:p>
          <a:p>
            <a:endParaRPr lang="en-GB" sz="500" b="1" i="1" dirty="0" smtClean="0">
              <a:solidFill>
                <a:schemeClr val="bg1"/>
              </a:solidFill>
            </a:endParaRPr>
          </a:p>
          <a:p>
            <a:r>
              <a:rPr lang="en-GB" b="1" i="1" dirty="0" err="1" smtClean="0">
                <a:solidFill>
                  <a:schemeClr val="bg1"/>
                </a:solidFill>
              </a:rPr>
              <a:t>Gymnasion</a:t>
            </a:r>
            <a:r>
              <a:rPr lang="en-GB" b="1" i="1" dirty="0" smtClean="0">
                <a:solidFill>
                  <a:schemeClr val="bg1"/>
                </a:solidFill>
              </a:rPr>
              <a:t> </a:t>
            </a:r>
            <a:r>
              <a:rPr lang="en-GB" dirty="0">
                <a:solidFill>
                  <a:schemeClr val="bg1"/>
                </a:solidFill>
              </a:rPr>
              <a:t>= place of athletics training. </a:t>
            </a:r>
          </a:p>
          <a:p>
            <a:endParaRPr lang="en-GB" sz="500" b="1" i="1" dirty="0" smtClean="0">
              <a:solidFill>
                <a:schemeClr val="bg1"/>
              </a:solidFill>
            </a:endParaRPr>
          </a:p>
          <a:p>
            <a:r>
              <a:rPr lang="en-GB" b="1" i="1" dirty="0" err="1" smtClean="0">
                <a:solidFill>
                  <a:schemeClr val="bg1"/>
                </a:solidFill>
              </a:rPr>
              <a:t>Gymnikos</a:t>
            </a:r>
            <a:r>
              <a:rPr lang="en-GB" b="1" i="1" dirty="0" smtClean="0">
                <a:solidFill>
                  <a:schemeClr val="bg1"/>
                </a:solidFill>
              </a:rPr>
              <a:t> </a:t>
            </a:r>
            <a:r>
              <a:rPr lang="en-GB" b="1" i="1" dirty="0" err="1">
                <a:solidFill>
                  <a:schemeClr val="bg1"/>
                </a:solidFill>
              </a:rPr>
              <a:t>agon</a:t>
            </a:r>
            <a:r>
              <a:rPr lang="en-GB" b="1" i="1" dirty="0">
                <a:solidFill>
                  <a:schemeClr val="bg1"/>
                </a:solidFill>
              </a:rPr>
              <a:t> </a:t>
            </a:r>
            <a:r>
              <a:rPr lang="en-GB" dirty="0">
                <a:solidFill>
                  <a:schemeClr val="bg1"/>
                </a:solidFill>
              </a:rPr>
              <a:t>= the nude </a:t>
            </a:r>
            <a:r>
              <a:rPr lang="en-GB" dirty="0" smtClean="0">
                <a:solidFill>
                  <a:schemeClr val="bg1"/>
                </a:solidFill>
              </a:rPr>
              <a:t>competitions. </a:t>
            </a:r>
            <a:endParaRPr lang="en-GB" dirty="0">
              <a:solidFill>
                <a:schemeClr val="bg1"/>
              </a:solidFill>
            </a:endParaRPr>
          </a:p>
        </p:txBody>
      </p:sp>
      <p:pic>
        <p:nvPicPr>
          <p:cNvPr id="1036" name="Picture 12" descr="https://encrypted-tbn2.gstatic.com/images?q=tbn:ANd9GcSRANyBKp2ZbtHYpExHRthYTgo2h2q5A4vCPHOcah6FPUEZl53b"/>
          <p:cNvPicPr>
            <a:picLocks noChangeAspect="1" noChangeArrowheads="1"/>
          </p:cNvPicPr>
          <p:nvPr/>
        </p:nvPicPr>
        <p:blipFill>
          <a:blip r:embed="rId2" cstate="print"/>
          <a:srcRect/>
          <a:stretch>
            <a:fillRect/>
          </a:stretch>
        </p:blipFill>
        <p:spPr bwMode="auto">
          <a:xfrm>
            <a:off x="4860032" y="3014316"/>
            <a:ext cx="3960440" cy="2212468"/>
          </a:xfrm>
          <a:prstGeom prst="rect">
            <a:avLst/>
          </a:prstGeom>
          <a:noFill/>
        </p:spPr>
      </p:pic>
      <p:sp>
        <p:nvSpPr>
          <p:cNvPr id="14" name="Content Placeholder 3"/>
          <p:cNvSpPr>
            <a:spLocks noGrp="1"/>
          </p:cNvSpPr>
          <p:nvPr>
            <p:ph sz="half" idx="1"/>
          </p:nvPr>
        </p:nvSpPr>
        <p:spPr>
          <a:xfrm>
            <a:off x="0" y="1019097"/>
            <a:ext cx="4716016" cy="4178984"/>
          </a:xfrm>
        </p:spPr>
        <p:txBody>
          <a:bodyPr>
            <a:normAutofit fontScale="92500" lnSpcReduction="20000"/>
          </a:bodyPr>
          <a:lstStyle/>
          <a:p>
            <a:r>
              <a:rPr lang="en-GB" dirty="0" smtClean="0">
                <a:solidFill>
                  <a:schemeClr val="bg1"/>
                </a:solidFill>
              </a:rPr>
              <a:t>Usually freeborn male citizens from Greek city states. </a:t>
            </a:r>
          </a:p>
          <a:p>
            <a:endParaRPr lang="en-GB" sz="200" dirty="0" smtClean="0">
              <a:solidFill>
                <a:schemeClr val="bg1"/>
              </a:solidFill>
            </a:endParaRPr>
          </a:p>
          <a:p>
            <a:r>
              <a:rPr lang="en-GB" dirty="0">
                <a:solidFill>
                  <a:schemeClr val="bg1"/>
                </a:solidFill>
              </a:rPr>
              <a:t>D</a:t>
            </a:r>
            <a:r>
              <a:rPr lang="en-GB" dirty="0" smtClean="0">
                <a:solidFill>
                  <a:schemeClr val="bg1"/>
                </a:solidFill>
              </a:rPr>
              <a:t>ominated by wealthy who had the wealth and free time to devote to a good diet and training regime? </a:t>
            </a:r>
          </a:p>
          <a:p>
            <a:endParaRPr lang="en-GB" sz="200" dirty="0" smtClean="0">
              <a:solidFill>
                <a:schemeClr val="bg1"/>
              </a:solidFill>
            </a:endParaRPr>
          </a:p>
          <a:p>
            <a:r>
              <a:rPr lang="en-GB" dirty="0" smtClean="0">
                <a:solidFill>
                  <a:schemeClr val="bg1"/>
                </a:solidFill>
              </a:rPr>
              <a:t>Great prestige and reward to be associated with winning, no prizes for second place. </a:t>
            </a:r>
          </a:p>
          <a:p>
            <a:endParaRPr lang="en-GB" dirty="0"/>
          </a:p>
        </p:txBody>
      </p:sp>
      <p:sp>
        <p:nvSpPr>
          <p:cNvPr id="5" name="Rectangle 4"/>
          <p:cNvSpPr/>
          <p:nvPr/>
        </p:nvSpPr>
        <p:spPr>
          <a:xfrm>
            <a:off x="4355976" y="990394"/>
            <a:ext cx="4680520" cy="2308324"/>
          </a:xfrm>
          <a:prstGeom prst="rect">
            <a:avLst/>
          </a:prstGeom>
        </p:spPr>
        <p:txBody>
          <a:bodyPr wrap="square">
            <a:spAutoFit/>
          </a:bodyPr>
          <a:lstStyle/>
          <a:p>
            <a:r>
              <a:rPr lang="en-GB" dirty="0">
                <a:solidFill>
                  <a:schemeClr val="bg1"/>
                </a:solidFill>
              </a:rPr>
              <a:t>But as things are, </a:t>
            </a:r>
            <a:r>
              <a:rPr lang="en-GB" dirty="0" err="1">
                <a:solidFill>
                  <a:schemeClr val="bg1"/>
                </a:solidFill>
              </a:rPr>
              <a:t>Ergoteles</a:t>
            </a:r>
            <a:r>
              <a:rPr lang="en-GB" dirty="0">
                <a:solidFill>
                  <a:schemeClr val="bg1"/>
                </a:solidFill>
              </a:rPr>
              <a:t>, having been crowned with garlands at Olympia and twice from </a:t>
            </a:r>
            <a:r>
              <a:rPr lang="en-GB" dirty="0" err="1">
                <a:solidFill>
                  <a:schemeClr val="bg1"/>
                </a:solidFill>
              </a:rPr>
              <a:t>Pytho</a:t>
            </a:r>
            <a:r>
              <a:rPr lang="en-GB" dirty="0">
                <a:solidFill>
                  <a:schemeClr val="bg1"/>
                </a:solidFill>
              </a:rPr>
              <a:t>, and at the Isthmus, you exalt the hot baths of the Nymphs, while keeping company with them beside your own fields.” – </a:t>
            </a:r>
            <a:r>
              <a:rPr lang="en-GB" b="1" dirty="0">
                <a:solidFill>
                  <a:schemeClr val="bg1"/>
                </a:solidFill>
              </a:rPr>
              <a:t>Pindar </a:t>
            </a:r>
            <a:r>
              <a:rPr lang="en-GB" b="1" i="1" dirty="0">
                <a:solidFill>
                  <a:schemeClr val="bg1"/>
                </a:solidFill>
              </a:rPr>
              <a:t>Olympian </a:t>
            </a:r>
            <a:r>
              <a:rPr lang="en-GB" b="1" dirty="0">
                <a:solidFill>
                  <a:schemeClr val="bg1"/>
                </a:solidFill>
              </a:rPr>
              <a:t>12 </a:t>
            </a:r>
            <a:r>
              <a:rPr lang="en-GB" dirty="0">
                <a:solidFill>
                  <a:schemeClr val="bg1"/>
                </a:solidFill>
              </a:rPr>
              <a:t>- </a:t>
            </a:r>
            <a:r>
              <a:rPr lang="en-GB" b="1" dirty="0">
                <a:solidFill>
                  <a:schemeClr val="bg1"/>
                </a:solidFill>
              </a:rPr>
              <a:t>For </a:t>
            </a:r>
            <a:r>
              <a:rPr lang="en-GB" b="1" dirty="0" err="1">
                <a:solidFill>
                  <a:schemeClr val="bg1"/>
                </a:solidFill>
              </a:rPr>
              <a:t>Ergoteles</a:t>
            </a:r>
            <a:r>
              <a:rPr lang="en-GB" b="1" dirty="0">
                <a:solidFill>
                  <a:schemeClr val="bg1"/>
                </a:solidFill>
              </a:rPr>
              <a:t> of </a:t>
            </a:r>
            <a:r>
              <a:rPr lang="en-GB" b="1" dirty="0" err="1">
                <a:solidFill>
                  <a:schemeClr val="bg1"/>
                </a:solidFill>
              </a:rPr>
              <a:t>Himera</a:t>
            </a:r>
            <a:r>
              <a:rPr lang="en-GB" b="1" dirty="0">
                <a:solidFill>
                  <a:schemeClr val="bg1"/>
                </a:solidFill>
              </a:rPr>
              <a:t> Long Foot Race 466 </a:t>
            </a:r>
            <a:r>
              <a:rPr lang="en-GB" b="1" dirty="0" smtClean="0">
                <a:solidFill>
                  <a:schemeClr val="bg1"/>
                </a:solidFill>
              </a:rPr>
              <a:t>BC</a:t>
            </a:r>
            <a:endParaRPr lang="en-GB" b="1"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dirty="0" smtClean="0">
                <a:solidFill>
                  <a:schemeClr val="bg1"/>
                </a:solidFill>
              </a:rPr>
              <a:t>Evidence for Competitors and Competitions</a:t>
            </a:r>
            <a:endParaRPr lang="en-GB" dirty="0">
              <a:solidFill>
                <a:schemeClr val="bg1"/>
              </a:solidFill>
            </a:endParaRPr>
          </a:p>
        </p:txBody>
      </p:sp>
      <p:sp>
        <p:nvSpPr>
          <p:cNvPr id="3" name="Content Placeholder 2"/>
          <p:cNvSpPr>
            <a:spLocks noGrp="1"/>
          </p:cNvSpPr>
          <p:nvPr>
            <p:ph idx="1"/>
          </p:nvPr>
        </p:nvSpPr>
        <p:spPr>
          <a:xfrm>
            <a:off x="179512" y="1700808"/>
            <a:ext cx="8784976" cy="5157192"/>
          </a:xfrm>
        </p:spPr>
        <p:txBody>
          <a:bodyPr>
            <a:normAutofit lnSpcReduction="10000"/>
          </a:bodyPr>
          <a:lstStyle/>
          <a:p>
            <a:r>
              <a:rPr lang="en-GB" dirty="0" smtClean="0">
                <a:solidFill>
                  <a:schemeClr val="bg1"/>
                </a:solidFill>
              </a:rPr>
              <a:t>Pindar </a:t>
            </a:r>
            <a:r>
              <a:rPr lang="en-GB" i="1" dirty="0" smtClean="0">
                <a:solidFill>
                  <a:schemeClr val="bg1"/>
                </a:solidFill>
              </a:rPr>
              <a:t>Victory Odes </a:t>
            </a:r>
            <a:r>
              <a:rPr lang="en-GB" dirty="0" smtClean="0">
                <a:solidFill>
                  <a:schemeClr val="bg1"/>
                </a:solidFill>
              </a:rPr>
              <a:t>(fifth century BC). </a:t>
            </a:r>
          </a:p>
          <a:p>
            <a:endParaRPr lang="en-GB" sz="1100" dirty="0" smtClean="0">
              <a:solidFill>
                <a:schemeClr val="bg1"/>
              </a:solidFill>
            </a:endParaRPr>
          </a:p>
          <a:p>
            <a:r>
              <a:rPr lang="en-GB" dirty="0" smtClean="0">
                <a:solidFill>
                  <a:schemeClr val="bg1"/>
                </a:solidFill>
              </a:rPr>
              <a:t>Pausanias (travel writer – c. mid-second century AD). </a:t>
            </a:r>
          </a:p>
          <a:p>
            <a:endParaRPr lang="en-GB" sz="1100" dirty="0" smtClean="0">
              <a:solidFill>
                <a:schemeClr val="bg1"/>
              </a:solidFill>
            </a:endParaRPr>
          </a:p>
          <a:p>
            <a:r>
              <a:rPr lang="en-GB" dirty="0" err="1" smtClean="0">
                <a:solidFill>
                  <a:schemeClr val="bg1"/>
                </a:solidFill>
              </a:rPr>
              <a:t>Philostratus</a:t>
            </a:r>
            <a:r>
              <a:rPr lang="en-GB" dirty="0" smtClean="0">
                <a:solidFill>
                  <a:schemeClr val="bg1"/>
                </a:solidFill>
              </a:rPr>
              <a:t> </a:t>
            </a:r>
            <a:r>
              <a:rPr lang="en-GB" i="1" dirty="0" err="1" smtClean="0">
                <a:solidFill>
                  <a:schemeClr val="bg1"/>
                </a:solidFill>
              </a:rPr>
              <a:t>Gymnasticus</a:t>
            </a:r>
            <a:r>
              <a:rPr lang="en-GB" i="1" dirty="0" smtClean="0">
                <a:solidFill>
                  <a:schemeClr val="bg1"/>
                </a:solidFill>
              </a:rPr>
              <a:t> </a:t>
            </a:r>
            <a:r>
              <a:rPr lang="en-GB" dirty="0" smtClean="0">
                <a:solidFill>
                  <a:schemeClr val="bg1"/>
                </a:solidFill>
              </a:rPr>
              <a:t>(early third century AD). </a:t>
            </a:r>
          </a:p>
          <a:p>
            <a:endParaRPr lang="en-GB" sz="1100" dirty="0" smtClean="0">
              <a:solidFill>
                <a:schemeClr val="bg1"/>
              </a:solidFill>
            </a:endParaRPr>
          </a:p>
          <a:p>
            <a:r>
              <a:rPr lang="en-GB" dirty="0" err="1" smtClean="0">
                <a:solidFill>
                  <a:schemeClr val="bg1"/>
                </a:solidFill>
              </a:rPr>
              <a:t>Philostratus</a:t>
            </a:r>
            <a:r>
              <a:rPr lang="en-GB" dirty="0" smtClean="0">
                <a:solidFill>
                  <a:schemeClr val="bg1"/>
                </a:solidFill>
              </a:rPr>
              <a:t> of </a:t>
            </a:r>
            <a:r>
              <a:rPr lang="en-GB" dirty="0" err="1" smtClean="0">
                <a:solidFill>
                  <a:schemeClr val="bg1"/>
                </a:solidFill>
              </a:rPr>
              <a:t>Lemnos</a:t>
            </a:r>
            <a:r>
              <a:rPr lang="en-GB" dirty="0" smtClean="0">
                <a:solidFill>
                  <a:schemeClr val="bg1"/>
                </a:solidFill>
              </a:rPr>
              <a:t> </a:t>
            </a:r>
            <a:r>
              <a:rPr lang="en-GB" i="1" dirty="0" smtClean="0">
                <a:solidFill>
                  <a:schemeClr val="bg1"/>
                </a:solidFill>
              </a:rPr>
              <a:t>Imagines </a:t>
            </a:r>
            <a:r>
              <a:rPr lang="en-GB" dirty="0" smtClean="0">
                <a:solidFill>
                  <a:schemeClr val="bg1"/>
                </a:solidFill>
              </a:rPr>
              <a:t>(late-second century AD). </a:t>
            </a:r>
          </a:p>
          <a:p>
            <a:endParaRPr lang="en-GB" sz="1100" dirty="0" smtClean="0">
              <a:solidFill>
                <a:schemeClr val="bg1"/>
              </a:solidFill>
            </a:endParaRPr>
          </a:p>
          <a:p>
            <a:pPr marL="0">
              <a:buNone/>
            </a:pPr>
            <a:r>
              <a:rPr lang="en-GB" dirty="0" smtClean="0">
                <a:solidFill>
                  <a:schemeClr val="bg1"/>
                </a:solidFill>
              </a:rPr>
              <a:t>“…Hercules founded the Olympiad out of the spoils of his warfare, but </a:t>
            </a:r>
            <a:r>
              <a:rPr lang="en-GB" dirty="0" err="1" smtClean="0">
                <a:solidFill>
                  <a:schemeClr val="bg1"/>
                </a:solidFill>
              </a:rPr>
              <a:t>Theron</a:t>
            </a:r>
            <a:r>
              <a:rPr lang="en-GB" dirty="0" smtClean="0">
                <a:solidFill>
                  <a:schemeClr val="bg1"/>
                </a:solidFill>
              </a:rPr>
              <a:t>, for his victory with the chariot-four, is the man we must now sing…” – </a:t>
            </a:r>
            <a:r>
              <a:rPr lang="en-GB" b="1" dirty="0" smtClean="0">
                <a:solidFill>
                  <a:schemeClr val="bg1"/>
                </a:solidFill>
              </a:rPr>
              <a:t>Pindar </a:t>
            </a:r>
            <a:r>
              <a:rPr lang="en-GB" b="1" i="1" dirty="0" smtClean="0">
                <a:solidFill>
                  <a:schemeClr val="bg1"/>
                </a:solidFill>
              </a:rPr>
              <a:t>Olympia 2. </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9036496" cy="792088"/>
          </a:xfrm>
        </p:spPr>
        <p:txBody>
          <a:bodyPr>
            <a:noAutofit/>
          </a:bodyPr>
          <a:lstStyle/>
          <a:p>
            <a:r>
              <a:rPr lang="en-GB" sz="3100" dirty="0" smtClean="0">
                <a:solidFill>
                  <a:schemeClr val="bg1"/>
                </a:solidFill>
              </a:rPr>
              <a:t>Visual Representation and Written Evidence</a:t>
            </a:r>
            <a:endParaRPr lang="en-GB" sz="3100" dirty="0">
              <a:solidFill>
                <a:schemeClr val="bg1"/>
              </a:solidFill>
            </a:endParaRPr>
          </a:p>
        </p:txBody>
      </p:sp>
      <p:pic>
        <p:nvPicPr>
          <p:cNvPr id="16386" name="Picture 2"/>
          <p:cNvPicPr>
            <a:picLocks noChangeAspect="1" noChangeArrowheads="1"/>
          </p:cNvPicPr>
          <p:nvPr/>
        </p:nvPicPr>
        <p:blipFill>
          <a:blip r:embed="rId2" cstate="print"/>
          <a:srcRect/>
          <a:stretch>
            <a:fillRect/>
          </a:stretch>
        </p:blipFill>
        <p:spPr bwMode="auto">
          <a:xfrm>
            <a:off x="160424" y="1347039"/>
            <a:ext cx="1795237" cy="2304256"/>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194464" y="4219347"/>
            <a:ext cx="1833077" cy="2376264"/>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a:stretch>
            <a:fillRect/>
          </a:stretch>
        </p:blipFill>
        <p:spPr bwMode="auto">
          <a:xfrm>
            <a:off x="5724128" y="1347040"/>
            <a:ext cx="3185876" cy="4136574"/>
          </a:xfrm>
          <a:prstGeom prst="rect">
            <a:avLst/>
          </a:prstGeom>
          <a:noFill/>
          <a:ln w="9525">
            <a:noFill/>
            <a:miter lim="800000"/>
            <a:headEnd/>
            <a:tailEnd/>
          </a:ln>
        </p:spPr>
      </p:pic>
      <p:sp>
        <p:nvSpPr>
          <p:cNvPr id="6" name="Rectangle 5"/>
          <p:cNvSpPr/>
          <p:nvPr/>
        </p:nvSpPr>
        <p:spPr>
          <a:xfrm>
            <a:off x="5628300" y="5658561"/>
            <a:ext cx="3408196" cy="646331"/>
          </a:xfrm>
          <a:prstGeom prst="rect">
            <a:avLst/>
          </a:prstGeom>
        </p:spPr>
        <p:txBody>
          <a:bodyPr wrap="square">
            <a:spAutoFit/>
          </a:bodyPr>
          <a:lstStyle/>
          <a:p>
            <a:pPr algn="ctr"/>
            <a:r>
              <a:rPr lang="en-GB" dirty="0">
                <a:solidFill>
                  <a:schemeClr val="bg1"/>
                </a:solidFill>
              </a:rPr>
              <a:t>Papyrus </a:t>
            </a:r>
            <a:r>
              <a:rPr lang="en-GB" dirty="0" smtClean="0">
                <a:solidFill>
                  <a:schemeClr val="bg1"/>
                </a:solidFill>
              </a:rPr>
              <a:t>1185 list </a:t>
            </a:r>
            <a:r>
              <a:rPr lang="en-GB" dirty="0">
                <a:solidFill>
                  <a:schemeClr val="bg1"/>
                </a:solidFill>
              </a:rPr>
              <a:t>of Olympic victors - c. third century AD </a:t>
            </a:r>
          </a:p>
        </p:txBody>
      </p:sp>
      <p:pic>
        <p:nvPicPr>
          <p:cNvPr id="3" name="Picture 2"/>
          <p:cNvPicPr>
            <a:picLocks noChangeAspect="1"/>
          </p:cNvPicPr>
          <p:nvPr/>
        </p:nvPicPr>
        <p:blipFill>
          <a:blip r:embed="rId5"/>
          <a:stretch>
            <a:fillRect/>
          </a:stretch>
        </p:blipFill>
        <p:spPr>
          <a:xfrm>
            <a:off x="2190862" y="1347040"/>
            <a:ext cx="3401265" cy="4105326"/>
          </a:xfrm>
          <a:prstGeom prst="rect">
            <a:avLst/>
          </a:prstGeom>
        </p:spPr>
      </p:pic>
      <p:sp>
        <p:nvSpPr>
          <p:cNvPr id="8" name="Rectangle 7"/>
          <p:cNvSpPr/>
          <p:nvPr/>
        </p:nvSpPr>
        <p:spPr>
          <a:xfrm>
            <a:off x="2190862" y="5627313"/>
            <a:ext cx="3677282" cy="1200329"/>
          </a:xfrm>
          <a:prstGeom prst="rect">
            <a:avLst/>
          </a:prstGeom>
        </p:spPr>
        <p:txBody>
          <a:bodyPr wrap="square">
            <a:spAutoFit/>
          </a:bodyPr>
          <a:lstStyle/>
          <a:p>
            <a:r>
              <a:rPr lang="en-GB" dirty="0" err="1">
                <a:solidFill>
                  <a:schemeClr val="bg1"/>
                </a:solidFill>
              </a:rPr>
              <a:t>Euthymus</a:t>
            </a:r>
            <a:r>
              <a:rPr lang="en-GB" dirty="0">
                <a:solidFill>
                  <a:schemeClr val="bg1"/>
                </a:solidFill>
              </a:rPr>
              <a:t> of </a:t>
            </a:r>
            <a:r>
              <a:rPr lang="en-GB" dirty="0" err="1">
                <a:solidFill>
                  <a:schemeClr val="bg1"/>
                </a:solidFill>
              </a:rPr>
              <a:t>Locris</a:t>
            </a:r>
            <a:r>
              <a:rPr lang="en-GB" dirty="0">
                <a:solidFill>
                  <a:schemeClr val="bg1"/>
                </a:solidFill>
              </a:rPr>
              <a:t>, three times winner in the boxing event in Olympia (484, 476 and 472 BC) – </a:t>
            </a:r>
            <a:r>
              <a:rPr lang="en-GB" i="1" dirty="0">
                <a:solidFill>
                  <a:schemeClr val="bg1"/>
                </a:solidFill>
              </a:rPr>
              <a:t>CEG 399. </a:t>
            </a:r>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Major Athletics Festivals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srcRect/>
          <a:stretch>
            <a:fillRect/>
          </a:stretch>
        </p:blipFill>
        <p:spPr bwMode="auto">
          <a:xfrm>
            <a:off x="3635896" y="332656"/>
            <a:ext cx="5132065" cy="6149702"/>
          </a:xfrm>
          <a:prstGeom prst="rect">
            <a:avLst/>
          </a:prstGeom>
          <a:noFill/>
          <a:ln w="9525">
            <a:noFill/>
            <a:miter lim="800000"/>
            <a:headEnd/>
            <a:tailEnd/>
          </a:ln>
        </p:spPr>
      </p:pic>
      <p:sp>
        <p:nvSpPr>
          <p:cNvPr id="6" name="Rectangle 5"/>
          <p:cNvSpPr/>
          <p:nvPr/>
        </p:nvSpPr>
        <p:spPr>
          <a:xfrm>
            <a:off x="5868144" y="4077072"/>
            <a:ext cx="936104" cy="276999"/>
          </a:xfrm>
          <a:prstGeom prst="rect">
            <a:avLst/>
          </a:prstGeom>
        </p:spPr>
        <p:txBody>
          <a:bodyPr wrap="square">
            <a:spAutoFit/>
          </a:bodyPr>
          <a:lstStyle/>
          <a:p>
            <a:pPr algn="ctr"/>
            <a:r>
              <a:rPr lang="en-GB" sz="1200" dirty="0" smtClean="0">
                <a:solidFill>
                  <a:srgbClr val="FFFF00"/>
                </a:solidFill>
              </a:rPr>
              <a:t>Nemea</a:t>
            </a:r>
            <a:endParaRPr lang="en-GB" sz="1200" dirty="0">
              <a:solidFill>
                <a:srgbClr val="FFFF00"/>
              </a:solidFill>
            </a:endParaRPr>
          </a:p>
        </p:txBody>
      </p:sp>
      <p:sp>
        <p:nvSpPr>
          <p:cNvPr id="7" name="Rectangle 6"/>
          <p:cNvSpPr/>
          <p:nvPr/>
        </p:nvSpPr>
        <p:spPr>
          <a:xfrm>
            <a:off x="4644008" y="3645024"/>
            <a:ext cx="936104" cy="276999"/>
          </a:xfrm>
          <a:prstGeom prst="rect">
            <a:avLst/>
          </a:prstGeom>
        </p:spPr>
        <p:txBody>
          <a:bodyPr wrap="square">
            <a:spAutoFit/>
          </a:bodyPr>
          <a:lstStyle/>
          <a:p>
            <a:pPr algn="ctr"/>
            <a:r>
              <a:rPr lang="en-GB" sz="1200" dirty="0" smtClean="0">
                <a:solidFill>
                  <a:srgbClr val="FFFF00"/>
                </a:solidFill>
              </a:rPr>
              <a:t>Olympia</a:t>
            </a:r>
            <a:endParaRPr lang="en-GB" sz="1200" dirty="0">
              <a:solidFill>
                <a:srgbClr val="FFFF00"/>
              </a:solidFill>
            </a:endParaRPr>
          </a:p>
        </p:txBody>
      </p:sp>
      <p:sp>
        <p:nvSpPr>
          <p:cNvPr id="8" name="Rectangle 7"/>
          <p:cNvSpPr/>
          <p:nvPr/>
        </p:nvSpPr>
        <p:spPr>
          <a:xfrm>
            <a:off x="5868144" y="3284984"/>
            <a:ext cx="936104" cy="276999"/>
          </a:xfrm>
          <a:prstGeom prst="rect">
            <a:avLst/>
          </a:prstGeom>
        </p:spPr>
        <p:txBody>
          <a:bodyPr wrap="square">
            <a:spAutoFit/>
          </a:bodyPr>
          <a:lstStyle/>
          <a:p>
            <a:pPr algn="ctr"/>
            <a:r>
              <a:rPr lang="en-GB" sz="1200" dirty="0" smtClean="0">
                <a:solidFill>
                  <a:srgbClr val="FFFF00"/>
                </a:solidFill>
              </a:rPr>
              <a:t>Isthmia</a:t>
            </a:r>
            <a:endParaRPr lang="en-GB" sz="1200" dirty="0">
              <a:solidFill>
                <a:srgbClr val="FFFF00"/>
              </a:solidFill>
            </a:endParaRPr>
          </a:p>
        </p:txBody>
      </p:sp>
      <p:sp>
        <p:nvSpPr>
          <p:cNvPr id="9" name="Rectangle 8"/>
          <p:cNvSpPr/>
          <p:nvPr/>
        </p:nvSpPr>
        <p:spPr>
          <a:xfrm>
            <a:off x="5076056" y="2924944"/>
            <a:ext cx="936104" cy="276999"/>
          </a:xfrm>
          <a:prstGeom prst="rect">
            <a:avLst/>
          </a:prstGeom>
        </p:spPr>
        <p:txBody>
          <a:bodyPr wrap="square">
            <a:spAutoFit/>
          </a:bodyPr>
          <a:lstStyle/>
          <a:p>
            <a:pPr algn="ctr"/>
            <a:r>
              <a:rPr lang="en-GB" sz="1200" dirty="0" smtClean="0">
                <a:solidFill>
                  <a:srgbClr val="FFFF00"/>
                </a:solidFill>
              </a:rPr>
              <a:t>Delphi</a:t>
            </a:r>
            <a:endParaRPr lang="en-GB" sz="1200" dirty="0">
              <a:solidFill>
                <a:srgbClr val="FFFF00"/>
              </a:solidFill>
            </a:endParaRPr>
          </a:p>
        </p:txBody>
      </p:sp>
      <p:cxnSp>
        <p:nvCxnSpPr>
          <p:cNvPr id="13" name="Straight Arrow Connector 12"/>
          <p:cNvCxnSpPr/>
          <p:nvPr/>
        </p:nvCxnSpPr>
        <p:spPr>
          <a:xfrm>
            <a:off x="5508104" y="3140968"/>
            <a:ext cx="144016" cy="144016"/>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6012160" y="3501008"/>
            <a:ext cx="288032" cy="360040"/>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flipV="1">
            <a:off x="5796136" y="3933056"/>
            <a:ext cx="216024" cy="288032"/>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5148064" y="3933056"/>
            <a:ext cx="216024" cy="72008"/>
          </a:xfrm>
          <a:prstGeom prst="straightConnector1">
            <a:avLst/>
          </a:prstGeom>
          <a:ln>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4" name="Content Placeholder 2"/>
          <p:cNvSpPr>
            <a:spLocks noGrp="1"/>
          </p:cNvSpPr>
          <p:nvPr>
            <p:ph sz="half" idx="1"/>
          </p:nvPr>
        </p:nvSpPr>
        <p:spPr>
          <a:xfrm>
            <a:off x="-16127" y="298117"/>
            <a:ext cx="8767961" cy="2437239"/>
          </a:xfrm>
        </p:spPr>
        <p:txBody>
          <a:bodyPr>
            <a:normAutofit fontScale="92500" lnSpcReduction="10000"/>
          </a:bodyPr>
          <a:lstStyle/>
          <a:p>
            <a:r>
              <a:rPr lang="en-GB" b="1" dirty="0" smtClean="0">
                <a:solidFill>
                  <a:schemeClr val="bg1"/>
                </a:solidFill>
              </a:rPr>
              <a:t>The Olympic Games </a:t>
            </a:r>
            <a:r>
              <a:rPr lang="en-GB" dirty="0" smtClean="0">
                <a:solidFill>
                  <a:srgbClr val="FFFF00"/>
                </a:solidFill>
              </a:rPr>
              <a:t>at Olympia: established 776 BC (but </a:t>
            </a:r>
            <a:r>
              <a:rPr lang="en-GB" dirty="0" smtClean="0">
                <a:solidFill>
                  <a:schemeClr val="bg1"/>
                </a:solidFill>
              </a:rPr>
              <a:t>date controversial). </a:t>
            </a:r>
          </a:p>
          <a:p>
            <a:endParaRPr lang="en-GB" sz="1100" dirty="0" smtClean="0">
              <a:solidFill>
                <a:srgbClr val="FFFF00"/>
              </a:solidFill>
            </a:endParaRPr>
          </a:p>
          <a:p>
            <a:r>
              <a:rPr lang="en-GB" b="1" dirty="0" smtClean="0">
                <a:solidFill>
                  <a:schemeClr val="bg1"/>
                </a:solidFill>
              </a:rPr>
              <a:t>The Pythian Games </a:t>
            </a:r>
            <a:r>
              <a:rPr lang="en-GB" dirty="0" smtClean="0">
                <a:solidFill>
                  <a:srgbClr val="FFFF00"/>
                </a:solidFill>
              </a:rPr>
              <a:t>at Delphi: 586 BC. </a:t>
            </a:r>
          </a:p>
          <a:p>
            <a:endParaRPr lang="en-GB" sz="1000" dirty="0" smtClean="0">
              <a:solidFill>
                <a:srgbClr val="FFFF00"/>
              </a:solidFill>
            </a:endParaRPr>
          </a:p>
          <a:p>
            <a:r>
              <a:rPr lang="en-GB" b="1" dirty="0" smtClean="0">
                <a:solidFill>
                  <a:schemeClr val="bg1"/>
                </a:solidFill>
              </a:rPr>
              <a:t>The Isthmian Games</a:t>
            </a:r>
            <a:r>
              <a:rPr lang="en-GB" dirty="0" smtClean="0">
                <a:solidFill>
                  <a:srgbClr val="FFFF00"/>
                </a:solidFill>
              </a:rPr>
              <a:t>: 580 BC. </a:t>
            </a:r>
          </a:p>
          <a:p>
            <a:endParaRPr lang="en-GB" sz="1000" dirty="0" smtClean="0">
              <a:solidFill>
                <a:srgbClr val="FFFF00"/>
              </a:solidFill>
            </a:endParaRPr>
          </a:p>
          <a:p>
            <a:r>
              <a:rPr lang="en-GB" b="1" dirty="0" smtClean="0">
                <a:solidFill>
                  <a:schemeClr val="bg1"/>
                </a:solidFill>
              </a:rPr>
              <a:t>The </a:t>
            </a:r>
            <a:r>
              <a:rPr lang="en-GB" b="1" dirty="0" err="1" smtClean="0">
                <a:solidFill>
                  <a:schemeClr val="bg1"/>
                </a:solidFill>
              </a:rPr>
              <a:t>Nemean</a:t>
            </a:r>
            <a:r>
              <a:rPr lang="en-GB" b="1" dirty="0" smtClean="0">
                <a:solidFill>
                  <a:schemeClr val="bg1"/>
                </a:solidFill>
              </a:rPr>
              <a:t> Games </a:t>
            </a:r>
            <a:r>
              <a:rPr lang="en-GB" dirty="0" smtClean="0">
                <a:solidFill>
                  <a:srgbClr val="FFFF00"/>
                </a:solidFill>
              </a:rPr>
              <a:t>at</a:t>
            </a:r>
            <a:r>
              <a:rPr lang="en-GB" dirty="0" smtClean="0">
                <a:solidFill>
                  <a:schemeClr val="bg1"/>
                </a:solidFill>
              </a:rPr>
              <a:t> </a:t>
            </a:r>
            <a:r>
              <a:rPr lang="en-GB" dirty="0" smtClean="0">
                <a:solidFill>
                  <a:srgbClr val="FFFF00"/>
                </a:solidFill>
              </a:rPr>
              <a:t>Nemea: 573 BC. </a:t>
            </a:r>
          </a:p>
          <a:p>
            <a:endParaRPr lang="en-GB" dirty="0">
              <a:solidFill>
                <a:srgbClr val="FF0000"/>
              </a:solidFill>
            </a:endParaRPr>
          </a:p>
        </p:txBody>
      </p:sp>
      <p:pic>
        <p:nvPicPr>
          <p:cNvPr id="15" name="Picture 2"/>
          <p:cNvPicPr>
            <a:picLocks noChangeAspect="1" noChangeArrowheads="1"/>
          </p:cNvPicPr>
          <p:nvPr/>
        </p:nvPicPr>
        <p:blipFill>
          <a:blip r:embed="rId3" cstate="print"/>
          <a:srcRect/>
          <a:stretch>
            <a:fillRect/>
          </a:stretch>
        </p:blipFill>
        <p:spPr bwMode="auto">
          <a:xfrm>
            <a:off x="3635896" y="4282063"/>
            <a:ext cx="1679890" cy="2178757"/>
          </a:xfrm>
          <a:prstGeom prst="rect">
            <a:avLst/>
          </a:prstGeom>
          <a:noFill/>
          <a:ln w="9525">
            <a:noFill/>
            <a:miter lim="800000"/>
            <a:headEnd/>
            <a:tailEnd/>
          </a:ln>
        </p:spPr>
      </p:pic>
      <p:sp>
        <p:nvSpPr>
          <p:cNvPr id="16" name="Content Placeholder 4"/>
          <p:cNvSpPr>
            <a:spLocks noGrp="1"/>
          </p:cNvSpPr>
          <p:nvPr>
            <p:ph sz="half" idx="1"/>
          </p:nvPr>
        </p:nvSpPr>
        <p:spPr>
          <a:xfrm>
            <a:off x="0" y="2924944"/>
            <a:ext cx="3544391" cy="3933056"/>
          </a:xfrm>
        </p:spPr>
        <p:txBody>
          <a:bodyPr>
            <a:normAutofit fontScale="85000" lnSpcReduction="10000"/>
          </a:bodyPr>
          <a:lstStyle/>
          <a:p>
            <a:r>
              <a:rPr lang="en-GB" b="1" dirty="0" err="1" smtClean="0">
                <a:solidFill>
                  <a:schemeClr val="bg1"/>
                </a:solidFill>
              </a:rPr>
              <a:t>Panathenaic</a:t>
            </a:r>
            <a:r>
              <a:rPr lang="en-GB" b="1" dirty="0" smtClean="0">
                <a:solidFill>
                  <a:schemeClr val="bg1"/>
                </a:solidFill>
              </a:rPr>
              <a:t> Games</a:t>
            </a:r>
          </a:p>
          <a:p>
            <a:endParaRPr lang="en-GB" sz="1100" b="1" dirty="0" smtClean="0">
              <a:solidFill>
                <a:schemeClr val="bg1"/>
              </a:solidFill>
            </a:endParaRPr>
          </a:p>
          <a:p>
            <a:r>
              <a:rPr lang="en-GB" dirty="0" smtClean="0">
                <a:solidFill>
                  <a:schemeClr val="bg1"/>
                </a:solidFill>
              </a:rPr>
              <a:t>Established in 566 BC and held every four years. </a:t>
            </a:r>
          </a:p>
          <a:p>
            <a:endParaRPr lang="en-GB" sz="1100" dirty="0" smtClean="0">
              <a:solidFill>
                <a:schemeClr val="bg1"/>
              </a:solidFill>
            </a:endParaRPr>
          </a:p>
          <a:p>
            <a:r>
              <a:rPr lang="en-GB" dirty="0" smtClean="0">
                <a:solidFill>
                  <a:schemeClr val="bg1"/>
                </a:solidFill>
              </a:rPr>
              <a:t>Mixture of exclusively Athenian and also open events. </a:t>
            </a:r>
          </a:p>
          <a:p>
            <a:endParaRPr lang="en-GB" sz="1100" dirty="0" smtClean="0">
              <a:solidFill>
                <a:schemeClr val="bg1"/>
              </a:solidFill>
            </a:endParaRPr>
          </a:p>
          <a:p>
            <a:r>
              <a:rPr lang="en-GB" dirty="0" smtClean="0">
                <a:solidFill>
                  <a:schemeClr val="bg1"/>
                </a:solidFill>
              </a:rPr>
              <a:t>Celebrated within the context of the </a:t>
            </a:r>
            <a:r>
              <a:rPr lang="en-GB" dirty="0" err="1" smtClean="0">
                <a:solidFill>
                  <a:schemeClr val="bg1"/>
                </a:solidFill>
              </a:rPr>
              <a:t>Panathenaic</a:t>
            </a:r>
            <a:r>
              <a:rPr lang="en-GB" dirty="0" smtClean="0">
                <a:solidFill>
                  <a:schemeClr val="bg1"/>
                </a:solidFill>
              </a:rPr>
              <a:t> festival. </a:t>
            </a:r>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Olympia</a:t>
            </a:r>
            <a:endParaRPr lang="en-GB" dirty="0">
              <a:solidFill>
                <a:schemeClr val="bg1"/>
              </a:solidFill>
            </a:endParaRPr>
          </a:p>
        </p:txBody>
      </p:sp>
      <p:sp>
        <p:nvSpPr>
          <p:cNvPr id="3" name="Content Placeholder 2"/>
          <p:cNvSpPr>
            <a:spLocks noGrp="1"/>
          </p:cNvSpPr>
          <p:nvPr>
            <p:ph idx="1"/>
          </p:nvPr>
        </p:nvSpPr>
        <p:spPr>
          <a:xfrm>
            <a:off x="179512" y="998740"/>
            <a:ext cx="8784976" cy="936104"/>
          </a:xfrm>
        </p:spPr>
        <p:txBody>
          <a:bodyPr>
            <a:normAutofit lnSpcReduction="10000"/>
          </a:bodyPr>
          <a:lstStyle/>
          <a:p>
            <a:r>
              <a:rPr lang="en-GB" dirty="0" smtClean="0">
                <a:solidFill>
                  <a:schemeClr val="bg1"/>
                </a:solidFill>
              </a:rPr>
              <a:t>Not a </a:t>
            </a:r>
            <a:r>
              <a:rPr lang="en-GB" i="1" dirty="0" smtClean="0">
                <a:solidFill>
                  <a:schemeClr val="bg1"/>
                </a:solidFill>
              </a:rPr>
              <a:t>polis </a:t>
            </a:r>
            <a:r>
              <a:rPr lang="en-GB" dirty="0" smtClean="0">
                <a:solidFill>
                  <a:schemeClr val="bg1"/>
                </a:solidFill>
              </a:rPr>
              <a:t>(city-state): administered by the polis of Elis (60 km away). </a:t>
            </a:r>
          </a:p>
          <a:p>
            <a:endParaRPr lang="en-GB" sz="700" dirty="0" smtClean="0">
              <a:solidFill>
                <a:schemeClr val="bg1"/>
              </a:solidFill>
            </a:endParaRPr>
          </a:p>
          <a:p>
            <a:endParaRPr lang="en-GB" sz="600" dirty="0" smtClean="0">
              <a:solidFill>
                <a:schemeClr val="bg1"/>
              </a:solidFill>
            </a:endParaRPr>
          </a:p>
          <a:p>
            <a:pPr>
              <a:buNone/>
            </a:pPr>
            <a:endParaRPr lang="en-GB" dirty="0"/>
          </a:p>
        </p:txBody>
      </p:sp>
      <p:sp>
        <p:nvSpPr>
          <p:cNvPr id="4" name="Rectangle 3"/>
          <p:cNvSpPr/>
          <p:nvPr/>
        </p:nvSpPr>
        <p:spPr>
          <a:xfrm>
            <a:off x="4572000" y="4929013"/>
            <a:ext cx="4572000" cy="1923604"/>
          </a:xfrm>
          <a:prstGeom prst="rect">
            <a:avLst/>
          </a:prstGeom>
        </p:spPr>
        <p:txBody>
          <a:bodyPr wrap="square">
            <a:spAutoFit/>
          </a:bodyPr>
          <a:lstStyle/>
          <a:p>
            <a:r>
              <a:rPr lang="en-GB" dirty="0">
                <a:solidFill>
                  <a:schemeClr val="bg1"/>
                </a:solidFill>
              </a:rPr>
              <a:t>Sanctuary of Zeus, </a:t>
            </a:r>
            <a:r>
              <a:rPr lang="en-GB" dirty="0" err="1">
                <a:solidFill>
                  <a:schemeClr val="bg1"/>
                </a:solidFill>
              </a:rPr>
              <a:t>Heraion</a:t>
            </a:r>
            <a:r>
              <a:rPr lang="en-GB" dirty="0">
                <a:solidFill>
                  <a:schemeClr val="bg1"/>
                </a:solidFill>
              </a:rPr>
              <a:t> (Temple of Hera) and </a:t>
            </a:r>
            <a:r>
              <a:rPr lang="en-GB" dirty="0" err="1">
                <a:solidFill>
                  <a:schemeClr val="bg1"/>
                </a:solidFill>
              </a:rPr>
              <a:t>Pelopion</a:t>
            </a:r>
            <a:r>
              <a:rPr lang="en-GB" dirty="0">
                <a:solidFill>
                  <a:schemeClr val="bg1"/>
                </a:solidFill>
              </a:rPr>
              <a:t> (shrine of </a:t>
            </a:r>
            <a:r>
              <a:rPr lang="en-GB" dirty="0" smtClean="0">
                <a:solidFill>
                  <a:schemeClr val="bg1"/>
                </a:solidFill>
              </a:rPr>
              <a:t>Pelops); </a:t>
            </a:r>
            <a:r>
              <a:rPr lang="en-GB" dirty="0" err="1" smtClean="0">
                <a:solidFill>
                  <a:schemeClr val="bg1"/>
                </a:solidFill>
              </a:rPr>
              <a:t>Prytaneion</a:t>
            </a:r>
            <a:r>
              <a:rPr lang="en-GB" dirty="0">
                <a:solidFill>
                  <a:schemeClr val="bg1"/>
                </a:solidFill>
              </a:rPr>
              <a:t>: house of </a:t>
            </a:r>
            <a:r>
              <a:rPr lang="en-GB" dirty="0" smtClean="0">
                <a:solidFill>
                  <a:schemeClr val="bg1"/>
                </a:solidFill>
              </a:rPr>
              <a:t>Hestia. </a:t>
            </a:r>
            <a:endParaRPr lang="en-GB" dirty="0">
              <a:solidFill>
                <a:schemeClr val="bg1"/>
              </a:solidFill>
            </a:endParaRPr>
          </a:p>
          <a:p>
            <a:endParaRPr lang="en-GB" sz="100" dirty="0">
              <a:solidFill>
                <a:schemeClr val="bg1"/>
              </a:solidFill>
            </a:endParaRPr>
          </a:p>
          <a:p>
            <a:endParaRPr lang="en-GB" sz="400" dirty="0">
              <a:solidFill>
                <a:schemeClr val="bg1"/>
              </a:solidFill>
            </a:endParaRPr>
          </a:p>
          <a:p>
            <a:r>
              <a:rPr lang="en-GB" dirty="0">
                <a:solidFill>
                  <a:schemeClr val="bg1"/>
                </a:solidFill>
              </a:rPr>
              <a:t>Dedications of statues set up by athletes and horse owners after their victories: all over sanctuary . </a:t>
            </a:r>
          </a:p>
          <a:p>
            <a:endParaRPr lang="en-GB" sz="300" dirty="0">
              <a:solidFill>
                <a:schemeClr val="bg1"/>
              </a:solidFill>
            </a:endParaRPr>
          </a:p>
        </p:txBody>
      </p:sp>
      <p:pic>
        <p:nvPicPr>
          <p:cNvPr id="5" name="Picture 4"/>
          <p:cNvPicPr>
            <a:picLocks noChangeAspect="1"/>
          </p:cNvPicPr>
          <p:nvPr/>
        </p:nvPicPr>
        <p:blipFill>
          <a:blip r:embed="rId2"/>
          <a:stretch>
            <a:fillRect/>
          </a:stretch>
        </p:blipFill>
        <p:spPr>
          <a:xfrm>
            <a:off x="5903055" y="1967937"/>
            <a:ext cx="2956816" cy="2876483"/>
          </a:xfrm>
          <a:prstGeom prst="rect">
            <a:avLst/>
          </a:prstGeom>
        </p:spPr>
      </p:pic>
      <p:pic>
        <p:nvPicPr>
          <p:cNvPr id="6" name="Picture 5"/>
          <p:cNvPicPr>
            <a:picLocks noChangeAspect="1"/>
          </p:cNvPicPr>
          <p:nvPr/>
        </p:nvPicPr>
        <p:blipFill>
          <a:blip r:embed="rId3"/>
          <a:stretch>
            <a:fillRect/>
          </a:stretch>
        </p:blipFill>
        <p:spPr>
          <a:xfrm>
            <a:off x="275232" y="1934844"/>
            <a:ext cx="2707777" cy="2574276"/>
          </a:xfrm>
          <a:prstGeom prst="rect">
            <a:avLst/>
          </a:prstGeom>
        </p:spPr>
      </p:pic>
      <p:pic>
        <p:nvPicPr>
          <p:cNvPr id="7" name="Picture 6"/>
          <p:cNvPicPr>
            <a:picLocks noChangeAspect="1"/>
          </p:cNvPicPr>
          <p:nvPr/>
        </p:nvPicPr>
        <p:blipFill>
          <a:blip r:embed="rId4"/>
          <a:stretch>
            <a:fillRect/>
          </a:stretch>
        </p:blipFill>
        <p:spPr>
          <a:xfrm>
            <a:off x="3087626" y="1949742"/>
            <a:ext cx="2710812" cy="2559378"/>
          </a:xfrm>
          <a:prstGeom prst="rect">
            <a:avLst/>
          </a:prstGeom>
        </p:spPr>
      </p:pic>
      <p:sp>
        <p:nvSpPr>
          <p:cNvPr id="8" name="Content Placeholder 3"/>
          <p:cNvSpPr txBox="1">
            <a:spLocks/>
          </p:cNvSpPr>
          <p:nvPr/>
        </p:nvSpPr>
        <p:spPr>
          <a:xfrm>
            <a:off x="-1" y="4581128"/>
            <a:ext cx="4572001" cy="2333982"/>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2400" dirty="0" err="1" smtClean="0">
                <a:solidFill>
                  <a:schemeClr val="bg1"/>
                </a:solidFill>
              </a:rPr>
              <a:t>Gymnasion</a:t>
            </a:r>
            <a:r>
              <a:rPr lang="en-GB" sz="2400" dirty="0" smtClean="0">
                <a:solidFill>
                  <a:schemeClr val="bg1"/>
                </a:solidFill>
              </a:rPr>
              <a:t> - set up in 2</a:t>
            </a:r>
            <a:r>
              <a:rPr lang="en-GB" sz="2400" baseline="30000" dirty="0" smtClean="0">
                <a:solidFill>
                  <a:schemeClr val="bg1"/>
                </a:solidFill>
              </a:rPr>
              <a:t>nd</a:t>
            </a:r>
            <a:r>
              <a:rPr lang="en-GB" sz="2400" dirty="0" smtClean="0">
                <a:solidFill>
                  <a:schemeClr val="bg1"/>
                </a:solidFill>
              </a:rPr>
              <a:t> C BC – courtyard sufficient space for running tracks, and space for discus and javelin throwing. </a:t>
            </a:r>
          </a:p>
          <a:p>
            <a:endParaRPr lang="en-GB" sz="300" dirty="0" smtClean="0">
              <a:solidFill>
                <a:schemeClr val="bg1"/>
              </a:solidFill>
            </a:endParaRPr>
          </a:p>
          <a:p>
            <a:pPr marL="137160" indent="0">
              <a:buNone/>
            </a:pPr>
            <a:r>
              <a:rPr lang="en-GB" sz="2400" dirty="0" err="1" smtClean="0">
                <a:solidFill>
                  <a:schemeClr val="bg1"/>
                </a:solidFill>
              </a:rPr>
              <a:t>Palaistra</a:t>
            </a:r>
            <a:r>
              <a:rPr lang="en-GB" sz="2400" dirty="0" smtClean="0">
                <a:solidFill>
                  <a:schemeClr val="bg1"/>
                </a:solidFill>
              </a:rPr>
              <a:t> – training for combat and jumping took place here – open area which may be surrounded by colonnades.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Major Events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96752"/>
          </a:xfrm>
        </p:spPr>
        <p:txBody>
          <a:bodyPr>
            <a:noAutofit/>
          </a:bodyPr>
          <a:lstStyle/>
          <a:p>
            <a:r>
              <a:rPr lang="en-GB" sz="4000" dirty="0" smtClean="0">
                <a:solidFill>
                  <a:schemeClr val="bg1"/>
                </a:solidFill>
              </a:rPr>
              <a:t>The Footraces</a:t>
            </a:r>
            <a:endParaRPr lang="en-GB" sz="4000" dirty="0">
              <a:solidFill>
                <a:schemeClr val="bg1"/>
              </a:solidFill>
            </a:endParaRPr>
          </a:p>
        </p:txBody>
      </p:sp>
      <p:sp>
        <p:nvSpPr>
          <p:cNvPr id="3" name="Content Placeholder 2"/>
          <p:cNvSpPr>
            <a:spLocks noGrp="1"/>
          </p:cNvSpPr>
          <p:nvPr>
            <p:ph idx="1"/>
          </p:nvPr>
        </p:nvSpPr>
        <p:spPr>
          <a:xfrm>
            <a:off x="0" y="1268760"/>
            <a:ext cx="4788024" cy="5589240"/>
          </a:xfrm>
        </p:spPr>
        <p:txBody>
          <a:bodyPr>
            <a:normAutofit fontScale="85000" lnSpcReduction="10000"/>
          </a:bodyPr>
          <a:lstStyle/>
          <a:p>
            <a:r>
              <a:rPr lang="en-GB" dirty="0" smtClean="0">
                <a:solidFill>
                  <a:schemeClr val="bg1"/>
                </a:solidFill>
              </a:rPr>
              <a:t>The </a:t>
            </a:r>
            <a:r>
              <a:rPr lang="en-GB" b="1" i="1" dirty="0" err="1" smtClean="0">
                <a:solidFill>
                  <a:schemeClr val="bg1"/>
                </a:solidFill>
              </a:rPr>
              <a:t>stadion</a:t>
            </a:r>
            <a:r>
              <a:rPr lang="en-GB" i="1" dirty="0" smtClean="0">
                <a:solidFill>
                  <a:schemeClr val="bg1"/>
                </a:solidFill>
              </a:rPr>
              <a:t> </a:t>
            </a:r>
            <a:r>
              <a:rPr lang="en-GB" dirty="0" smtClean="0">
                <a:solidFill>
                  <a:schemeClr val="bg1"/>
                </a:solidFill>
              </a:rPr>
              <a:t>race was the premier event of the</a:t>
            </a:r>
            <a:r>
              <a:rPr lang="en-GB" i="1" dirty="0" smtClean="0">
                <a:solidFill>
                  <a:schemeClr val="bg1"/>
                </a:solidFill>
              </a:rPr>
              <a:t> </a:t>
            </a:r>
            <a:r>
              <a:rPr lang="en-GB" i="1" dirty="0" err="1" smtClean="0">
                <a:solidFill>
                  <a:schemeClr val="bg1"/>
                </a:solidFill>
              </a:rPr>
              <a:t>gymnikos</a:t>
            </a:r>
            <a:r>
              <a:rPr lang="en-GB" i="1" dirty="0" smtClean="0">
                <a:solidFill>
                  <a:schemeClr val="bg1"/>
                </a:solidFill>
              </a:rPr>
              <a:t> </a:t>
            </a:r>
            <a:r>
              <a:rPr lang="en-GB" i="1" dirty="0" err="1" smtClean="0">
                <a:solidFill>
                  <a:schemeClr val="bg1"/>
                </a:solidFill>
              </a:rPr>
              <a:t>agon</a:t>
            </a:r>
            <a:r>
              <a:rPr lang="en-GB" i="1" dirty="0" smtClean="0">
                <a:solidFill>
                  <a:schemeClr val="bg1"/>
                </a:solidFill>
              </a:rPr>
              <a:t> </a:t>
            </a:r>
            <a:r>
              <a:rPr lang="en-GB" dirty="0" smtClean="0">
                <a:solidFill>
                  <a:schemeClr val="bg1"/>
                </a:solidFill>
              </a:rPr>
              <a:t>(nude competitions)</a:t>
            </a:r>
            <a:r>
              <a:rPr lang="en-GB" i="1" dirty="0" smtClean="0">
                <a:solidFill>
                  <a:schemeClr val="bg1"/>
                </a:solidFill>
              </a:rPr>
              <a:t>. </a:t>
            </a:r>
          </a:p>
          <a:p>
            <a:endParaRPr lang="en-GB" sz="600" dirty="0" smtClean="0">
              <a:solidFill>
                <a:schemeClr val="bg1"/>
              </a:solidFill>
            </a:endParaRPr>
          </a:p>
          <a:p>
            <a:r>
              <a:rPr lang="en-GB" dirty="0" smtClean="0">
                <a:solidFill>
                  <a:schemeClr val="bg1"/>
                </a:solidFill>
              </a:rPr>
              <a:t>One </a:t>
            </a:r>
            <a:r>
              <a:rPr lang="en-GB" dirty="0" err="1" smtClean="0">
                <a:solidFill>
                  <a:schemeClr val="bg1"/>
                </a:solidFill>
              </a:rPr>
              <a:t>stadion</a:t>
            </a:r>
            <a:r>
              <a:rPr lang="en-GB" dirty="0" smtClean="0">
                <a:solidFill>
                  <a:schemeClr val="bg1"/>
                </a:solidFill>
              </a:rPr>
              <a:t> (Latin stadium) – an Olympic </a:t>
            </a:r>
            <a:r>
              <a:rPr lang="en-GB" dirty="0" err="1" smtClean="0">
                <a:solidFill>
                  <a:schemeClr val="bg1"/>
                </a:solidFill>
              </a:rPr>
              <a:t>stadion</a:t>
            </a:r>
            <a:r>
              <a:rPr lang="en-GB" dirty="0" smtClean="0">
                <a:solidFill>
                  <a:schemeClr val="bg1"/>
                </a:solidFill>
              </a:rPr>
              <a:t> was somewhat short of 200 metres (local variations c. 180-200m). </a:t>
            </a:r>
          </a:p>
          <a:p>
            <a:endParaRPr lang="en-GB" sz="600" dirty="0" smtClean="0">
              <a:solidFill>
                <a:schemeClr val="bg1"/>
              </a:solidFill>
            </a:endParaRPr>
          </a:p>
          <a:p>
            <a:r>
              <a:rPr lang="en-GB" dirty="0" smtClean="0">
                <a:solidFill>
                  <a:schemeClr val="bg1"/>
                </a:solidFill>
              </a:rPr>
              <a:t>The </a:t>
            </a:r>
            <a:r>
              <a:rPr lang="en-GB" dirty="0" err="1" smtClean="0">
                <a:solidFill>
                  <a:schemeClr val="bg1"/>
                </a:solidFill>
              </a:rPr>
              <a:t>stadion</a:t>
            </a:r>
            <a:r>
              <a:rPr lang="en-GB" dirty="0" smtClean="0">
                <a:solidFill>
                  <a:schemeClr val="bg1"/>
                </a:solidFill>
              </a:rPr>
              <a:t> was the only event at the Olympic Games from 776 to 724 B.C: </a:t>
            </a:r>
          </a:p>
          <a:p>
            <a:pPr lvl="1"/>
            <a:r>
              <a:rPr lang="en-GB" dirty="0" smtClean="0">
                <a:solidFill>
                  <a:schemeClr val="bg1"/>
                </a:solidFill>
              </a:rPr>
              <a:t>victor gave name to the entire four-year Olympiad. </a:t>
            </a:r>
          </a:p>
          <a:p>
            <a:pPr lvl="1"/>
            <a:r>
              <a:rPr lang="en-GB" dirty="0" smtClean="0">
                <a:solidFill>
                  <a:schemeClr val="bg1"/>
                </a:solidFill>
              </a:rPr>
              <a:t>We know many names of </a:t>
            </a:r>
            <a:r>
              <a:rPr lang="en-GB" dirty="0" err="1" smtClean="0">
                <a:solidFill>
                  <a:schemeClr val="bg1"/>
                </a:solidFill>
              </a:rPr>
              <a:t>stadion</a:t>
            </a:r>
            <a:r>
              <a:rPr lang="en-GB" dirty="0" smtClean="0">
                <a:solidFill>
                  <a:schemeClr val="bg1"/>
                </a:solidFill>
              </a:rPr>
              <a:t> winner because the Greeks used Olympiads to record time. </a:t>
            </a:r>
          </a:p>
          <a:p>
            <a:endParaRPr lang="en-GB" dirty="0"/>
          </a:p>
        </p:txBody>
      </p:sp>
      <p:sp>
        <p:nvSpPr>
          <p:cNvPr id="4" name="Content Placeholder 3"/>
          <p:cNvSpPr txBox="1">
            <a:spLocks/>
          </p:cNvSpPr>
          <p:nvPr/>
        </p:nvSpPr>
        <p:spPr>
          <a:xfrm>
            <a:off x="4572000" y="4509120"/>
            <a:ext cx="4572000" cy="2348880"/>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i="1" dirty="0" err="1" smtClean="0">
                <a:solidFill>
                  <a:schemeClr val="bg1"/>
                </a:solidFill>
              </a:rPr>
              <a:t>Diaulos</a:t>
            </a:r>
            <a:r>
              <a:rPr lang="en-GB" b="1" i="1" dirty="0" smtClean="0">
                <a:solidFill>
                  <a:schemeClr val="bg1"/>
                </a:solidFill>
              </a:rPr>
              <a:t> </a:t>
            </a:r>
            <a:r>
              <a:rPr lang="en-GB" dirty="0" smtClean="0">
                <a:solidFill>
                  <a:schemeClr val="bg1"/>
                </a:solidFill>
              </a:rPr>
              <a:t>= double-</a:t>
            </a:r>
            <a:r>
              <a:rPr lang="en-GB" dirty="0" err="1" smtClean="0">
                <a:solidFill>
                  <a:schemeClr val="bg1"/>
                </a:solidFill>
              </a:rPr>
              <a:t>stadion</a:t>
            </a:r>
            <a:r>
              <a:rPr lang="en-GB" dirty="0" smtClean="0">
                <a:solidFill>
                  <a:schemeClr val="bg1"/>
                </a:solidFill>
              </a:rPr>
              <a:t> race (introduced in 724 BC). </a:t>
            </a:r>
          </a:p>
          <a:p>
            <a:endParaRPr lang="en-GB" sz="1100" dirty="0" smtClean="0">
              <a:solidFill>
                <a:schemeClr val="bg1"/>
              </a:solidFill>
            </a:endParaRPr>
          </a:p>
          <a:p>
            <a:r>
              <a:rPr lang="en-GB" b="1" i="1" dirty="0" err="1" smtClean="0">
                <a:solidFill>
                  <a:schemeClr val="bg1"/>
                </a:solidFill>
              </a:rPr>
              <a:t>Dolichos</a:t>
            </a:r>
            <a:r>
              <a:rPr lang="en-GB" b="1" i="1" dirty="0" smtClean="0">
                <a:solidFill>
                  <a:schemeClr val="bg1"/>
                </a:solidFill>
              </a:rPr>
              <a:t> </a:t>
            </a:r>
            <a:r>
              <a:rPr lang="en-GB" dirty="0" smtClean="0">
                <a:solidFill>
                  <a:schemeClr val="bg1"/>
                </a:solidFill>
              </a:rPr>
              <a:t>= long distance foot race (20 or 24 laps of the stadium track c.7.5-9 kilometres). </a:t>
            </a:r>
          </a:p>
          <a:p>
            <a:endParaRPr lang="en-GB" sz="1100" dirty="0" smtClean="0">
              <a:solidFill>
                <a:schemeClr val="bg1"/>
              </a:solidFill>
            </a:endParaRPr>
          </a:p>
          <a:p>
            <a:r>
              <a:rPr lang="en-GB" b="1" i="1" dirty="0" err="1" smtClean="0">
                <a:solidFill>
                  <a:schemeClr val="bg1"/>
                </a:solidFill>
              </a:rPr>
              <a:t>Hoplitodromos</a:t>
            </a:r>
            <a:r>
              <a:rPr lang="en-GB" b="1" i="1" dirty="0" smtClean="0">
                <a:solidFill>
                  <a:schemeClr val="bg1"/>
                </a:solidFill>
              </a:rPr>
              <a:t> = </a:t>
            </a:r>
            <a:r>
              <a:rPr lang="en-GB" dirty="0" smtClean="0">
                <a:solidFill>
                  <a:schemeClr val="bg1"/>
                </a:solidFill>
              </a:rPr>
              <a:t>‘race in armour’ (two stadia): starts 520 BC. </a:t>
            </a:r>
          </a:p>
          <a:p>
            <a:endParaRPr lang="en-GB" dirty="0"/>
          </a:p>
        </p:txBody>
      </p:sp>
      <p:pic>
        <p:nvPicPr>
          <p:cNvPr id="5" name="Picture 4"/>
          <p:cNvPicPr>
            <a:picLocks noChangeAspect="1"/>
          </p:cNvPicPr>
          <p:nvPr/>
        </p:nvPicPr>
        <p:blipFill>
          <a:blip r:embed="rId2"/>
          <a:stretch>
            <a:fillRect/>
          </a:stretch>
        </p:blipFill>
        <p:spPr>
          <a:xfrm>
            <a:off x="5652120" y="1106314"/>
            <a:ext cx="2736304" cy="333079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634082"/>
          </a:xfrm>
        </p:spPr>
        <p:txBody>
          <a:bodyPr>
            <a:normAutofit fontScale="90000"/>
          </a:bodyPr>
          <a:lstStyle/>
          <a:p>
            <a:r>
              <a:rPr lang="en-GB" dirty="0" smtClean="0">
                <a:solidFill>
                  <a:schemeClr val="bg1"/>
                </a:solidFill>
              </a:rPr>
              <a:t>Wrestling and Boxing</a:t>
            </a:r>
            <a:endParaRPr lang="en-GB" dirty="0">
              <a:solidFill>
                <a:schemeClr val="bg1"/>
              </a:solidFill>
            </a:endParaRPr>
          </a:p>
        </p:txBody>
      </p:sp>
      <p:sp>
        <p:nvSpPr>
          <p:cNvPr id="4" name="Content Placeholder 3"/>
          <p:cNvSpPr>
            <a:spLocks noGrp="1"/>
          </p:cNvSpPr>
          <p:nvPr>
            <p:ph sz="half" idx="1"/>
          </p:nvPr>
        </p:nvSpPr>
        <p:spPr>
          <a:xfrm>
            <a:off x="-137" y="1052736"/>
            <a:ext cx="4428121" cy="3644027"/>
          </a:xfrm>
        </p:spPr>
        <p:txBody>
          <a:bodyPr>
            <a:normAutofit fontScale="85000" lnSpcReduction="20000"/>
          </a:bodyPr>
          <a:lstStyle/>
          <a:p>
            <a:r>
              <a:rPr lang="en-GB" dirty="0" smtClean="0">
                <a:solidFill>
                  <a:schemeClr val="bg1"/>
                </a:solidFill>
              </a:rPr>
              <a:t>Part of Olympics from 708 B.C, boys (</a:t>
            </a:r>
            <a:r>
              <a:rPr lang="en-GB" i="1" dirty="0" err="1" smtClean="0">
                <a:solidFill>
                  <a:schemeClr val="bg1"/>
                </a:solidFill>
              </a:rPr>
              <a:t>paides</a:t>
            </a:r>
            <a:r>
              <a:rPr lang="en-GB" dirty="0" smtClean="0">
                <a:solidFill>
                  <a:schemeClr val="bg1"/>
                </a:solidFill>
              </a:rPr>
              <a:t>) wrestling from 632 BC. </a:t>
            </a:r>
          </a:p>
          <a:p>
            <a:endParaRPr lang="en-GB" sz="600" dirty="0" smtClean="0">
              <a:solidFill>
                <a:schemeClr val="bg1"/>
              </a:solidFill>
            </a:endParaRPr>
          </a:p>
          <a:p>
            <a:r>
              <a:rPr lang="en-GB" dirty="0" smtClean="0">
                <a:solidFill>
                  <a:schemeClr val="bg1"/>
                </a:solidFill>
              </a:rPr>
              <a:t>Starting stance: </a:t>
            </a:r>
            <a:r>
              <a:rPr lang="en-GB" i="1" dirty="0" err="1" smtClean="0">
                <a:solidFill>
                  <a:schemeClr val="bg1"/>
                </a:solidFill>
              </a:rPr>
              <a:t>systasis</a:t>
            </a:r>
            <a:r>
              <a:rPr lang="en-GB" i="1" dirty="0" smtClean="0">
                <a:solidFill>
                  <a:schemeClr val="bg1"/>
                </a:solidFill>
              </a:rPr>
              <a:t> (</a:t>
            </a:r>
            <a:r>
              <a:rPr lang="en-GB" dirty="0" smtClean="0">
                <a:solidFill>
                  <a:schemeClr val="bg1"/>
                </a:solidFill>
              </a:rPr>
              <a:t>standing together): the wrestlers lean into each other with foreheads touching. </a:t>
            </a:r>
          </a:p>
          <a:p>
            <a:endParaRPr lang="en-GB" sz="600" dirty="0" smtClean="0">
              <a:solidFill>
                <a:schemeClr val="bg1"/>
              </a:solidFill>
            </a:endParaRPr>
          </a:p>
          <a:p>
            <a:r>
              <a:rPr lang="en-GB" dirty="0" smtClean="0">
                <a:solidFill>
                  <a:schemeClr val="bg1"/>
                </a:solidFill>
              </a:rPr>
              <a:t>The wrestler who threw his opponent 3 times without first suffering 3 falls himself was the winner. </a:t>
            </a:r>
          </a:p>
          <a:p>
            <a:endParaRPr lang="en-GB" sz="600" dirty="0" smtClean="0">
              <a:solidFill>
                <a:schemeClr val="bg1"/>
              </a:solidFill>
            </a:endParaRPr>
          </a:p>
          <a:p>
            <a:endParaRPr lang="en-GB" dirty="0"/>
          </a:p>
        </p:txBody>
      </p:sp>
      <p:pic>
        <p:nvPicPr>
          <p:cNvPr id="3" name="Picture 2"/>
          <p:cNvPicPr>
            <a:picLocks noChangeAspect="1"/>
          </p:cNvPicPr>
          <p:nvPr/>
        </p:nvPicPr>
        <p:blipFill>
          <a:blip r:embed="rId2"/>
          <a:stretch>
            <a:fillRect/>
          </a:stretch>
        </p:blipFill>
        <p:spPr>
          <a:xfrm>
            <a:off x="395536" y="4509120"/>
            <a:ext cx="3816424" cy="2162640"/>
          </a:xfrm>
          <a:prstGeom prst="rect">
            <a:avLst/>
          </a:prstGeom>
        </p:spPr>
      </p:pic>
      <p:sp>
        <p:nvSpPr>
          <p:cNvPr id="6" name="Content Placeholder 3"/>
          <p:cNvSpPr>
            <a:spLocks noGrp="1"/>
          </p:cNvSpPr>
          <p:nvPr>
            <p:ph sz="half" idx="1"/>
          </p:nvPr>
        </p:nvSpPr>
        <p:spPr>
          <a:xfrm>
            <a:off x="4427984" y="1035587"/>
            <a:ext cx="4608513" cy="3473534"/>
          </a:xfrm>
        </p:spPr>
        <p:txBody>
          <a:bodyPr>
            <a:normAutofit fontScale="85000" lnSpcReduction="10000"/>
          </a:bodyPr>
          <a:lstStyle/>
          <a:p>
            <a:r>
              <a:rPr lang="en-GB" dirty="0" smtClean="0">
                <a:solidFill>
                  <a:schemeClr val="bg1"/>
                </a:solidFill>
              </a:rPr>
              <a:t>Boxing (</a:t>
            </a:r>
            <a:r>
              <a:rPr lang="en-GB" i="1" dirty="0" err="1" smtClean="0">
                <a:solidFill>
                  <a:schemeClr val="bg1"/>
                </a:solidFill>
              </a:rPr>
              <a:t>pyx</a:t>
            </a:r>
            <a:r>
              <a:rPr lang="en-GB" i="1" dirty="0" smtClean="0">
                <a:solidFill>
                  <a:schemeClr val="bg1"/>
                </a:solidFill>
              </a:rPr>
              <a:t>) </a:t>
            </a:r>
            <a:r>
              <a:rPr lang="en-GB" dirty="0" smtClean="0">
                <a:solidFill>
                  <a:schemeClr val="bg1"/>
                </a:solidFill>
              </a:rPr>
              <a:t>introduced in 688 BC. </a:t>
            </a:r>
          </a:p>
          <a:p>
            <a:endParaRPr lang="en-GB" sz="600" dirty="0" smtClean="0">
              <a:solidFill>
                <a:schemeClr val="bg1"/>
              </a:solidFill>
            </a:endParaRPr>
          </a:p>
          <a:p>
            <a:r>
              <a:rPr lang="en-GB" dirty="0" smtClean="0">
                <a:solidFill>
                  <a:schemeClr val="bg1"/>
                </a:solidFill>
              </a:rPr>
              <a:t>Boxing gloves (</a:t>
            </a:r>
            <a:r>
              <a:rPr lang="en-GB" i="1" dirty="0" err="1" smtClean="0">
                <a:solidFill>
                  <a:schemeClr val="bg1"/>
                </a:solidFill>
              </a:rPr>
              <a:t>himantes</a:t>
            </a:r>
            <a:r>
              <a:rPr lang="en-GB" dirty="0" smtClean="0">
                <a:solidFill>
                  <a:schemeClr val="bg1"/>
                </a:solidFill>
              </a:rPr>
              <a:t>): leather straps wrapped around the hands. </a:t>
            </a:r>
          </a:p>
          <a:p>
            <a:pPr marL="137160" indent="0">
              <a:buNone/>
            </a:pPr>
            <a:endParaRPr lang="en-GB" sz="700" dirty="0" smtClean="0">
              <a:solidFill>
                <a:schemeClr val="bg1"/>
              </a:solidFill>
            </a:endParaRPr>
          </a:p>
          <a:p>
            <a:r>
              <a:rPr lang="en-GB" dirty="0" smtClean="0">
                <a:solidFill>
                  <a:schemeClr val="bg1"/>
                </a:solidFill>
              </a:rPr>
              <a:t>No rounds and no time limits.</a:t>
            </a:r>
            <a:endParaRPr lang="en-GB" sz="700" dirty="0" smtClean="0">
              <a:solidFill>
                <a:schemeClr val="bg1"/>
              </a:solidFill>
            </a:endParaRPr>
          </a:p>
          <a:p>
            <a:endParaRPr lang="en-GB" sz="600" dirty="0" smtClean="0">
              <a:solidFill>
                <a:schemeClr val="bg1"/>
              </a:solidFill>
            </a:endParaRPr>
          </a:p>
          <a:p>
            <a:r>
              <a:rPr lang="en-GB" dirty="0" smtClean="0">
                <a:solidFill>
                  <a:schemeClr val="bg1"/>
                </a:solidFill>
              </a:rPr>
              <a:t>Victory was decided when one of the boxers either would not or could not continue. </a:t>
            </a:r>
            <a:endParaRPr lang="en-GB" sz="700" dirty="0" smtClean="0">
              <a:solidFill>
                <a:schemeClr val="bg1"/>
              </a:solidFill>
            </a:endParaRPr>
          </a:p>
        </p:txBody>
      </p:sp>
      <p:pic>
        <p:nvPicPr>
          <p:cNvPr id="7" name="Picture 6"/>
          <p:cNvPicPr>
            <a:picLocks noChangeAspect="1"/>
          </p:cNvPicPr>
          <p:nvPr/>
        </p:nvPicPr>
        <p:blipFill>
          <a:blip r:embed="rId3"/>
          <a:stretch>
            <a:fillRect/>
          </a:stretch>
        </p:blipFill>
        <p:spPr>
          <a:xfrm>
            <a:off x="6302432" y="4403247"/>
            <a:ext cx="2662056" cy="2305456"/>
          </a:xfrm>
          <a:prstGeom prst="rect">
            <a:avLst/>
          </a:prstGeom>
        </p:spPr>
      </p:pic>
      <p:pic>
        <p:nvPicPr>
          <p:cNvPr id="8" name="Picture 7"/>
          <p:cNvPicPr>
            <a:picLocks noChangeAspect="1"/>
          </p:cNvPicPr>
          <p:nvPr/>
        </p:nvPicPr>
        <p:blipFill>
          <a:blip r:embed="rId4"/>
          <a:stretch>
            <a:fillRect/>
          </a:stretch>
        </p:blipFill>
        <p:spPr>
          <a:xfrm>
            <a:off x="4427984" y="4403247"/>
            <a:ext cx="1697587" cy="230545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741368"/>
          </a:xfrm>
        </p:spPr>
        <p:txBody>
          <a:bodyPr>
            <a:normAutofit fontScale="85000" lnSpcReduction="10000"/>
          </a:bodyPr>
          <a:lstStyle/>
          <a:p>
            <a:pPr marL="0">
              <a:buNone/>
            </a:pPr>
            <a:r>
              <a:rPr lang="en-GB" dirty="0" smtClean="0">
                <a:solidFill>
                  <a:schemeClr val="bg1"/>
                </a:solidFill>
              </a:rPr>
              <a:t>“</a:t>
            </a:r>
            <a:r>
              <a:rPr lang="en-GB" b="1" dirty="0" smtClean="0">
                <a:solidFill>
                  <a:schemeClr val="bg1"/>
                </a:solidFill>
              </a:rPr>
              <a:t>The </a:t>
            </a:r>
            <a:r>
              <a:rPr lang="en-GB" b="1" dirty="0" err="1" smtClean="0">
                <a:solidFill>
                  <a:schemeClr val="bg1"/>
                </a:solidFill>
              </a:rPr>
              <a:t>Argives</a:t>
            </a:r>
            <a:r>
              <a:rPr lang="en-GB" b="1" dirty="0" smtClean="0">
                <a:solidFill>
                  <a:schemeClr val="bg1"/>
                </a:solidFill>
              </a:rPr>
              <a:t> gave the crown of victory at the </a:t>
            </a:r>
            <a:r>
              <a:rPr lang="en-GB" b="1" dirty="0" err="1" smtClean="0">
                <a:solidFill>
                  <a:schemeClr val="bg1"/>
                </a:solidFill>
              </a:rPr>
              <a:t>Nemean</a:t>
            </a:r>
            <a:r>
              <a:rPr lang="en-GB" b="1" dirty="0" smtClean="0">
                <a:solidFill>
                  <a:schemeClr val="bg1"/>
                </a:solidFill>
              </a:rPr>
              <a:t> Games to </a:t>
            </a:r>
            <a:r>
              <a:rPr lang="en-GB" b="1" dirty="0" err="1" smtClean="0">
                <a:solidFill>
                  <a:schemeClr val="bg1"/>
                </a:solidFill>
              </a:rPr>
              <a:t>Kreugas</a:t>
            </a:r>
            <a:r>
              <a:rPr lang="en-GB" b="1" dirty="0" smtClean="0">
                <a:solidFill>
                  <a:schemeClr val="bg1"/>
                </a:solidFill>
              </a:rPr>
              <a:t> of </a:t>
            </a:r>
            <a:r>
              <a:rPr lang="en-GB" b="1" dirty="0" err="1" smtClean="0">
                <a:solidFill>
                  <a:schemeClr val="bg1"/>
                </a:solidFill>
              </a:rPr>
              <a:t>Epidamnos</a:t>
            </a:r>
            <a:r>
              <a:rPr lang="en-GB" b="1" dirty="0" smtClean="0">
                <a:solidFill>
                  <a:schemeClr val="bg1"/>
                </a:solidFill>
              </a:rPr>
              <a:t> although he was dead</a:t>
            </a:r>
            <a:r>
              <a:rPr lang="en-GB" dirty="0" smtClean="0">
                <a:solidFill>
                  <a:schemeClr val="bg1"/>
                </a:solidFill>
              </a:rPr>
              <a:t>, </a:t>
            </a:r>
            <a:r>
              <a:rPr lang="en-GB" b="1" dirty="0" smtClean="0">
                <a:solidFill>
                  <a:schemeClr val="bg1"/>
                </a:solidFill>
              </a:rPr>
              <a:t>because his opponent, </a:t>
            </a:r>
            <a:r>
              <a:rPr lang="en-GB" b="1" dirty="0" err="1" smtClean="0">
                <a:solidFill>
                  <a:schemeClr val="bg1"/>
                </a:solidFill>
              </a:rPr>
              <a:t>Damoxenos</a:t>
            </a:r>
            <a:r>
              <a:rPr lang="en-GB" b="1" dirty="0" smtClean="0">
                <a:solidFill>
                  <a:schemeClr val="bg1"/>
                </a:solidFill>
              </a:rPr>
              <a:t> of Syracuse, broke the agreement reached between them</a:t>
            </a:r>
            <a:r>
              <a:rPr lang="en-GB" dirty="0" smtClean="0">
                <a:solidFill>
                  <a:schemeClr val="bg1"/>
                </a:solidFill>
              </a:rPr>
              <a:t>… they agreed in front of witnesses that each </a:t>
            </a:r>
            <a:r>
              <a:rPr lang="en-GB" b="1" dirty="0" smtClean="0">
                <a:solidFill>
                  <a:schemeClr val="bg1"/>
                </a:solidFill>
              </a:rPr>
              <a:t>would allow the other in turn to land a punch</a:t>
            </a:r>
            <a:r>
              <a:rPr lang="en-GB" dirty="0" smtClean="0">
                <a:solidFill>
                  <a:schemeClr val="bg1"/>
                </a:solidFill>
              </a:rPr>
              <a:t>. Now at that time boxers did not yet wear the hard </a:t>
            </a:r>
            <a:r>
              <a:rPr lang="en-GB" dirty="0" err="1" smtClean="0">
                <a:solidFill>
                  <a:schemeClr val="bg1"/>
                </a:solidFill>
              </a:rPr>
              <a:t>himas</a:t>
            </a:r>
            <a:r>
              <a:rPr lang="en-GB" dirty="0" smtClean="0">
                <a:solidFill>
                  <a:schemeClr val="bg1"/>
                </a:solidFill>
              </a:rPr>
              <a:t> on the wrist of each hand, but boxed with the </a:t>
            </a:r>
            <a:r>
              <a:rPr lang="en-GB" b="1" dirty="0" smtClean="0">
                <a:solidFill>
                  <a:schemeClr val="bg1"/>
                </a:solidFill>
              </a:rPr>
              <a:t>soft </a:t>
            </a:r>
            <a:r>
              <a:rPr lang="en-GB" b="1" dirty="0" err="1" smtClean="0">
                <a:solidFill>
                  <a:schemeClr val="bg1"/>
                </a:solidFill>
              </a:rPr>
              <a:t>himantes</a:t>
            </a:r>
            <a:r>
              <a:rPr lang="en-GB" dirty="0" smtClean="0">
                <a:solidFill>
                  <a:schemeClr val="bg1"/>
                </a:solidFill>
              </a:rPr>
              <a:t>, which were bound in the hollow of the hand </a:t>
            </a:r>
            <a:r>
              <a:rPr lang="en-GB" b="1" dirty="0" smtClean="0">
                <a:solidFill>
                  <a:schemeClr val="bg1"/>
                </a:solidFill>
              </a:rPr>
              <a:t>so that the fingers were left bare</a:t>
            </a:r>
            <a:r>
              <a:rPr lang="en-GB" dirty="0" smtClean="0">
                <a:solidFill>
                  <a:schemeClr val="bg1"/>
                </a:solidFill>
              </a:rPr>
              <a:t>... </a:t>
            </a:r>
            <a:r>
              <a:rPr lang="en-GB" dirty="0" err="1" smtClean="0">
                <a:solidFill>
                  <a:schemeClr val="bg1"/>
                </a:solidFill>
              </a:rPr>
              <a:t>Kreugas</a:t>
            </a:r>
            <a:r>
              <a:rPr lang="en-GB" dirty="0" smtClean="0">
                <a:solidFill>
                  <a:schemeClr val="bg1"/>
                </a:solidFill>
              </a:rPr>
              <a:t> aimed his punch at </a:t>
            </a:r>
            <a:r>
              <a:rPr lang="en-GB" dirty="0" err="1" smtClean="0">
                <a:solidFill>
                  <a:schemeClr val="bg1"/>
                </a:solidFill>
              </a:rPr>
              <a:t>Damoxenos</a:t>
            </a:r>
            <a:r>
              <a:rPr lang="en-GB" dirty="0" smtClean="0">
                <a:solidFill>
                  <a:schemeClr val="bg1"/>
                </a:solidFill>
              </a:rPr>
              <a:t>’ head. Then </a:t>
            </a:r>
            <a:r>
              <a:rPr lang="en-GB" dirty="0" err="1" smtClean="0">
                <a:solidFill>
                  <a:schemeClr val="bg1"/>
                </a:solidFill>
              </a:rPr>
              <a:t>Damoxenos</a:t>
            </a:r>
            <a:r>
              <a:rPr lang="en-GB" dirty="0" smtClean="0">
                <a:solidFill>
                  <a:schemeClr val="bg1"/>
                </a:solidFill>
              </a:rPr>
              <a:t> told </a:t>
            </a:r>
            <a:r>
              <a:rPr lang="en-GB" dirty="0" err="1" smtClean="0">
                <a:solidFill>
                  <a:schemeClr val="bg1"/>
                </a:solidFill>
              </a:rPr>
              <a:t>Kreugas</a:t>
            </a:r>
            <a:r>
              <a:rPr lang="en-GB" dirty="0" smtClean="0">
                <a:solidFill>
                  <a:schemeClr val="bg1"/>
                </a:solidFill>
              </a:rPr>
              <a:t> to lift his arm, and when </a:t>
            </a:r>
            <a:r>
              <a:rPr lang="en-GB" dirty="0" err="1" smtClean="0">
                <a:solidFill>
                  <a:schemeClr val="bg1"/>
                </a:solidFill>
              </a:rPr>
              <a:t>Kreugas</a:t>
            </a:r>
            <a:r>
              <a:rPr lang="en-GB" dirty="0" smtClean="0">
                <a:solidFill>
                  <a:schemeClr val="bg1"/>
                </a:solidFill>
              </a:rPr>
              <a:t> had done so, </a:t>
            </a:r>
            <a:r>
              <a:rPr lang="en-GB" b="1" dirty="0" err="1" smtClean="0">
                <a:solidFill>
                  <a:schemeClr val="bg1"/>
                </a:solidFill>
              </a:rPr>
              <a:t>Damoxenos</a:t>
            </a:r>
            <a:r>
              <a:rPr lang="en-GB" b="1" dirty="0" smtClean="0">
                <a:solidFill>
                  <a:schemeClr val="bg1"/>
                </a:solidFill>
              </a:rPr>
              <a:t> struck him under the ribs with his fingers straight out</a:t>
            </a:r>
            <a:r>
              <a:rPr lang="en-GB" dirty="0" smtClean="0">
                <a:solidFill>
                  <a:schemeClr val="bg1"/>
                </a:solidFill>
              </a:rPr>
              <a:t>. The combination of his </a:t>
            </a:r>
            <a:r>
              <a:rPr lang="en-GB" b="1" dirty="0" smtClean="0">
                <a:solidFill>
                  <a:schemeClr val="bg1"/>
                </a:solidFill>
              </a:rPr>
              <a:t>sharp fingernails and the force of his blow drove his hand into </a:t>
            </a:r>
            <a:r>
              <a:rPr lang="en-GB" b="1" dirty="0" err="1" smtClean="0">
                <a:solidFill>
                  <a:schemeClr val="bg1"/>
                </a:solidFill>
              </a:rPr>
              <a:t>Kreugas</a:t>
            </a:r>
            <a:r>
              <a:rPr lang="en-GB" b="1" dirty="0" smtClean="0">
                <a:solidFill>
                  <a:schemeClr val="bg1"/>
                </a:solidFill>
              </a:rPr>
              <a:t>’ guts</a:t>
            </a:r>
            <a:r>
              <a:rPr lang="en-GB" dirty="0" smtClean="0">
                <a:solidFill>
                  <a:schemeClr val="bg1"/>
                </a:solidFill>
              </a:rPr>
              <a:t>. He grabbed </a:t>
            </a:r>
            <a:r>
              <a:rPr lang="en-GB" dirty="0" err="1" smtClean="0">
                <a:solidFill>
                  <a:schemeClr val="bg1"/>
                </a:solidFill>
              </a:rPr>
              <a:t>Kreugas</a:t>
            </a:r>
            <a:r>
              <a:rPr lang="en-GB" dirty="0" smtClean="0">
                <a:solidFill>
                  <a:schemeClr val="bg1"/>
                </a:solidFill>
              </a:rPr>
              <a:t>’ intestines and tore them out, and </a:t>
            </a:r>
            <a:r>
              <a:rPr lang="en-GB" dirty="0" err="1" smtClean="0">
                <a:solidFill>
                  <a:schemeClr val="bg1"/>
                </a:solidFill>
              </a:rPr>
              <a:t>Kreugas</a:t>
            </a:r>
            <a:r>
              <a:rPr lang="en-GB" dirty="0" smtClean="0">
                <a:solidFill>
                  <a:schemeClr val="bg1"/>
                </a:solidFill>
              </a:rPr>
              <a:t> died on the spot. The </a:t>
            </a:r>
            <a:r>
              <a:rPr lang="en-GB" dirty="0" err="1" smtClean="0">
                <a:solidFill>
                  <a:schemeClr val="bg1"/>
                </a:solidFill>
              </a:rPr>
              <a:t>Argives</a:t>
            </a:r>
            <a:r>
              <a:rPr lang="en-GB" dirty="0" smtClean="0">
                <a:solidFill>
                  <a:schemeClr val="bg1"/>
                </a:solidFill>
              </a:rPr>
              <a:t> expelled </a:t>
            </a:r>
            <a:r>
              <a:rPr lang="en-GB" dirty="0" err="1" smtClean="0">
                <a:solidFill>
                  <a:schemeClr val="bg1"/>
                </a:solidFill>
              </a:rPr>
              <a:t>Damoxenos</a:t>
            </a:r>
            <a:r>
              <a:rPr lang="en-GB" dirty="0" smtClean="0">
                <a:solidFill>
                  <a:schemeClr val="bg1"/>
                </a:solidFill>
              </a:rPr>
              <a:t> on the grounds that he had broken his agreement by giving his opponent several blows [that is, one for each of his fingers] instead of the agreed-upon single blow. They gave the victory to the dead </a:t>
            </a:r>
            <a:r>
              <a:rPr lang="en-GB" dirty="0" err="1" smtClean="0">
                <a:solidFill>
                  <a:schemeClr val="bg1"/>
                </a:solidFill>
              </a:rPr>
              <a:t>Kreugas</a:t>
            </a:r>
            <a:r>
              <a:rPr lang="en-GB" dirty="0" smtClean="0">
                <a:solidFill>
                  <a:schemeClr val="bg1"/>
                </a:solidFill>
              </a:rPr>
              <a:t> and erected a statue of him in Argos.” – </a:t>
            </a:r>
            <a:r>
              <a:rPr lang="en-GB" b="1" dirty="0" smtClean="0">
                <a:solidFill>
                  <a:schemeClr val="bg1"/>
                </a:solidFill>
              </a:rPr>
              <a:t>Pausanias 8.40.4-5. </a:t>
            </a:r>
            <a:endParaRPr lang="en-GB"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143000"/>
          </a:xfrm>
        </p:spPr>
        <p:txBody>
          <a:bodyPr/>
          <a:lstStyle/>
          <a:p>
            <a:r>
              <a:rPr lang="en-GB" dirty="0" err="1" smtClean="0">
                <a:solidFill>
                  <a:schemeClr val="bg1"/>
                </a:solidFill>
              </a:rPr>
              <a:t>Pankration</a:t>
            </a:r>
            <a:endParaRPr lang="en-GB" dirty="0">
              <a:solidFill>
                <a:schemeClr val="bg1"/>
              </a:solidFill>
            </a:endParaRPr>
          </a:p>
        </p:txBody>
      </p:sp>
      <p:sp>
        <p:nvSpPr>
          <p:cNvPr id="5" name="Content Placeholder 4"/>
          <p:cNvSpPr>
            <a:spLocks noGrp="1"/>
          </p:cNvSpPr>
          <p:nvPr>
            <p:ph sz="quarter" idx="2"/>
          </p:nvPr>
        </p:nvSpPr>
        <p:spPr>
          <a:xfrm>
            <a:off x="-11154" y="1268760"/>
            <a:ext cx="5436096" cy="3672408"/>
          </a:xfrm>
        </p:spPr>
        <p:txBody>
          <a:bodyPr>
            <a:normAutofit fontScale="77500" lnSpcReduction="20000"/>
          </a:bodyPr>
          <a:lstStyle/>
          <a:p>
            <a:r>
              <a:rPr lang="en-GB" dirty="0" smtClean="0">
                <a:solidFill>
                  <a:schemeClr val="bg1"/>
                </a:solidFill>
              </a:rPr>
              <a:t>Literally ‘all-powerful’. </a:t>
            </a:r>
          </a:p>
          <a:p>
            <a:endParaRPr lang="en-GB" sz="600" dirty="0" smtClean="0">
              <a:solidFill>
                <a:schemeClr val="bg1"/>
              </a:solidFill>
            </a:endParaRPr>
          </a:p>
          <a:p>
            <a:r>
              <a:rPr lang="en-GB" dirty="0" smtClean="0">
                <a:solidFill>
                  <a:schemeClr val="bg1"/>
                </a:solidFill>
              </a:rPr>
              <a:t>Entered the Olympic Games in 648. </a:t>
            </a:r>
          </a:p>
          <a:p>
            <a:endParaRPr lang="en-GB" sz="600" dirty="0" smtClean="0">
              <a:solidFill>
                <a:schemeClr val="bg1"/>
              </a:solidFill>
            </a:endParaRPr>
          </a:p>
          <a:p>
            <a:r>
              <a:rPr lang="en-GB" dirty="0" smtClean="0">
                <a:solidFill>
                  <a:schemeClr val="bg1"/>
                </a:solidFill>
              </a:rPr>
              <a:t>Prohibitions on biting and gouging. </a:t>
            </a:r>
          </a:p>
          <a:p>
            <a:endParaRPr lang="en-GB" sz="600" dirty="0" smtClean="0">
              <a:solidFill>
                <a:schemeClr val="bg1"/>
              </a:solidFill>
            </a:endParaRPr>
          </a:p>
          <a:p>
            <a:r>
              <a:rPr lang="en-GB" dirty="0" smtClean="0">
                <a:solidFill>
                  <a:schemeClr val="bg1"/>
                </a:solidFill>
              </a:rPr>
              <a:t>Brutality a key feature of </a:t>
            </a:r>
            <a:r>
              <a:rPr lang="en-GB" dirty="0" err="1" smtClean="0">
                <a:solidFill>
                  <a:schemeClr val="bg1"/>
                </a:solidFill>
              </a:rPr>
              <a:t>pankration</a:t>
            </a:r>
            <a:r>
              <a:rPr lang="en-GB" dirty="0" smtClean="0">
                <a:solidFill>
                  <a:schemeClr val="bg1"/>
                </a:solidFill>
              </a:rPr>
              <a:t>. One athlete specialised in bending fingers – and breaking them if necessary (</a:t>
            </a:r>
            <a:r>
              <a:rPr lang="en-GB" b="1" dirty="0" smtClean="0">
                <a:solidFill>
                  <a:schemeClr val="bg1"/>
                </a:solidFill>
              </a:rPr>
              <a:t>Pausanias 6.4.2</a:t>
            </a:r>
            <a:r>
              <a:rPr lang="en-GB" dirty="0" smtClean="0">
                <a:solidFill>
                  <a:schemeClr val="bg1"/>
                </a:solidFill>
              </a:rPr>
              <a:t>) </a:t>
            </a:r>
          </a:p>
          <a:p>
            <a:endParaRPr lang="en-GB" sz="600" dirty="0" smtClean="0">
              <a:solidFill>
                <a:schemeClr val="bg1"/>
              </a:solidFill>
            </a:endParaRPr>
          </a:p>
          <a:p>
            <a:r>
              <a:rPr lang="en-GB" dirty="0" smtClean="0">
                <a:solidFill>
                  <a:schemeClr val="bg1"/>
                </a:solidFill>
              </a:rPr>
              <a:t>Kicking was also allowed, as well as various defensive moves against kicking. </a:t>
            </a:r>
          </a:p>
          <a:p>
            <a:endParaRPr lang="en-GB" sz="600" dirty="0" smtClean="0">
              <a:solidFill>
                <a:schemeClr val="bg1"/>
              </a:solidFill>
            </a:endParaRPr>
          </a:p>
          <a:p>
            <a:r>
              <a:rPr lang="en-GB" dirty="0" smtClean="0">
                <a:solidFill>
                  <a:schemeClr val="bg1"/>
                </a:solidFill>
              </a:rPr>
              <a:t>Victory determined by the inability or unwillingness of one of the opponents to continue. </a:t>
            </a:r>
          </a:p>
          <a:p>
            <a:pPr>
              <a:buNone/>
            </a:pPr>
            <a:endParaRPr lang="en-GB" dirty="0"/>
          </a:p>
        </p:txBody>
      </p:sp>
      <p:pic>
        <p:nvPicPr>
          <p:cNvPr id="2" name="Picture 1"/>
          <p:cNvPicPr>
            <a:picLocks noChangeAspect="1"/>
          </p:cNvPicPr>
          <p:nvPr/>
        </p:nvPicPr>
        <p:blipFill>
          <a:blip r:embed="rId2"/>
          <a:stretch>
            <a:fillRect/>
          </a:stretch>
        </p:blipFill>
        <p:spPr>
          <a:xfrm>
            <a:off x="5321687" y="1143000"/>
            <a:ext cx="3714809" cy="3458706"/>
          </a:xfrm>
          <a:prstGeom prst="rect">
            <a:avLst/>
          </a:prstGeom>
        </p:spPr>
      </p:pic>
      <p:sp>
        <p:nvSpPr>
          <p:cNvPr id="11" name="Rectangle 10"/>
          <p:cNvSpPr/>
          <p:nvPr/>
        </p:nvSpPr>
        <p:spPr>
          <a:xfrm>
            <a:off x="179512" y="4934362"/>
            <a:ext cx="8856984" cy="1754326"/>
          </a:xfrm>
          <a:prstGeom prst="rect">
            <a:avLst/>
          </a:prstGeom>
        </p:spPr>
        <p:txBody>
          <a:bodyPr wrap="square">
            <a:spAutoFit/>
          </a:bodyPr>
          <a:lstStyle/>
          <a:p>
            <a:r>
              <a:rPr lang="en-GB" dirty="0">
                <a:solidFill>
                  <a:schemeClr val="bg1"/>
                </a:solidFill>
              </a:rPr>
              <a:t>“The </a:t>
            </a:r>
            <a:r>
              <a:rPr lang="en-GB" dirty="0" err="1">
                <a:solidFill>
                  <a:schemeClr val="bg1"/>
                </a:solidFill>
              </a:rPr>
              <a:t>pankratiasts</a:t>
            </a:r>
            <a:r>
              <a:rPr lang="en-GB" dirty="0">
                <a:solidFill>
                  <a:schemeClr val="bg1"/>
                </a:solidFill>
              </a:rPr>
              <a:t>...practice a dangerous brand of wrestling. They have to endure black eyes, which are not safe for the wrestler, and learn holds by which one who has fallen can still win, and they must be skilful in various ways of strangulation. They bend ankles and twist arms and throw punches and jump on their opponents. All such practices are permitted in the </a:t>
            </a:r>
            <a:r>
              <a:rPr lang="en-GB" dirty="0" err="1">
                <a:solidFill>
                  <a:schemeClr val="bg1"/>
                </a:solidFill>
              </a:rPr>
              <a:t>pankration</a:t>
            </a:r>
            <a:r>
              <a:rPr lang="en-GB" dirty="0">
                <a:solidFill>
                  <a:schemeClr val="bg1"/>
                </a:solidFill>
              </a:rPr>
              <a:t> except for biting and gouging.” - </a:t>
            </a:r>
            <a:r>
              <a:rPr lang="en-GB" b="1" dirty="0" err="1">
                <a:solidFill>
                  <a:schemeClr val="bg1"/>
                </a:solidFill>
              </a:rPr>
              <a:t>Philostratus</a:t>
            </a:r>
            <a:r>
              <a:rPr lang="en-GB" b="1" dirty="0">
                <a:solidFill>
                  <a:schemeClr val="bg1"/>
                </a:solidFill>
              </a:rPr>
              <a:t> of </a:t>
            </a:r>
            <a:r>
              <a:rPr lang="en-GB" b="1" dirty="0" err="1">
                <a:solidFill>
                  <a:schemeClr val="bg1"/>
                </a:solidFill>
              </a:rPr>
              <a:t>Lemnos</a:t>
            </a:r>
            <a:r>
              <a:rPr lang="en-GB" b="1" dirty="0">
                <a:solidFill>
                  <a:schemeClr val="bg1"/>
                </a:solidFill>
              </a:rPr>
              <a:t> </a:t>
            </a:r>
            <a:r>
              <a:rPr lang="en-GB" b="1" i="1" dirty="0">
                <a:solidFill>
                  <a:schemeClr val="bg1"/>
                </a:solidFill>
              </a:rPr>
              <a:t>Pictures in a Gallery 2.6. </a:t>
            </a:r>
            <a:endParaRPr lang="en-GB"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08720"/>
          </a:xfrm>
        </p:spPr>
        <p:txBody>
          <a:bodyPr/>
          <a:lstStyle/>
          <a:p>
            <a:r>
              <a:rPr lang="en-GB" dirty="0" smtClean="0">
                <a:solidFill>
                  <a:schemeClr val="bg1"/>
                </a:solidFill>
              </a:rPr>
              <a:t>Pentathlon </a:t>
            </a:r>
            <a:endParaRPr lang="en-GB" dirty="0">
              <a:solidFill>
                <a:schemeClr val="bg1"/>
              </a:solidFill>
            </a:endParaRPr>
          </a:p>
        </p:txBody>
      </p:sp>
      <p:sp>
        <p:nvSpPr>
          <p:cNvPr id="3" name="Content Placeholder 2"/>
          <p:cNvSpPr>
            <a:spLocks noGrp="1"/>
          </p:cNvSpPr>
          <p:nvPr>
            <p:ph idx="1"/>
          </p:nvPr>
        </p:nvSpPr>
        <p:spPr>
          <a:xfrm>
            <a:off x="0" y="1412776"/>
            <a:ext cx="9144000" cy="5328592"/>
          </a:xfrm>
        </p:spPr>
        <p:txBody>
          <a:bodyPr>
            <a:normAutofit fontScale="92500" lnSpcReduction="10000"/>
          </a:bodyPr>
          <a:lstStyle/>
          <a:p>
            <a:r>
              <a:rPr lang="en-GB" sz="3000" dirty="0" smtClean="0">
                <a:solidFill>
                  <a:schemeClr val="bg1"/>
                </a:solidFill>
              </a:rPr>
              <a:t>Introduced to the Olympics in 708 BC. </a:t>
            </a:r>
          </a:p>
          <a:p>
            <a:endParaRPr lang="en-GB" sz="1300" dirty="0" smtClean="0">
              <a:solidFill>
                <a:schemeClr val="bg1"/>
              </a:solidFill>
            </a:endParaRPr>
          </a:p>
          <a:p>
            <a:r>
              <a:rPr lang="en-GB" sz="3000" dirty="0" smtClean="0">
                <a:solidFill>
                  <a:schemeClr val="bg1"/>
                </a:solidFill>
              </a:rPr>
              <a:t>Two of the five competitions were contested both in the pentathlon and independent events: the </a:t>
            </a:r>
            <a:r>
              <a:rPr lang="en-GB" sz="3000" dirty="0" err="1" smtClean="0">
                <a:solidFill>
                  <a:schemeClr val="bg1"/>
                </a:solidFill>
              </a:rPr>
              <a:t>stadion</a:t>
            </a:r>
            <a:r>
              <a:rPr lang="en-GB" sz="3000" dirty="0" smtClean="0">
                <a:solidFill>
                  <a:schemeClr val="bg1"/>
                </a:solidFill>
              </a:rPr>
              <a:t> race and wrestling. </a:t>
            </a:r>
          </a:p>
          <a:p>
            <a:endParaRPr lang="en-GB" sz="1300" dirty="0" smtClean="0">
              <a:solidFill>
                <a:schemeClr val="bg1"/>
              </a:solidFill>
            </a:endParaRPr>
          </a:p>
          <a:p>
            <a:r>
              <a:rPr lang="en-GB" sz="3000" dirty="0" smtClean="0">
                <a:solidFill>
                  <a:schemeClr val="bg1"/>
                </a:solidFill>
              </a:rPr>
              <a:t>The other three only contested as part of the pentathlon: the </a:t>
            </a:r>
            <a:r>
              <a:rPr lang="en-GB" sz="3000" b="1" i="1" dirty="0" err="1" smtClean="0">
                <a:solidFill>
                  <a:schemeClr val="bg1"/>
                </a:solidFill>
              </a:rPr>
              <a:t>diskos</a:t>
            </a:r>
            <a:r>
              <a:rPr lang="en-GB" sz="3000" b="1" dirty="0" smtClean="0">
                <a:solidFill>
                  <a:schemeClr val="bg1"/>
                </a:solidFill>
              </a:rPr>
              <a:t> throw</a:t>
            </a:r>
            <a:r>
              <a:rPr lang="en-GB" sz="3000" dirty="0" smtClean="0">
                <a:solidFill>
                  <a:schemeClr val="bg1"/>
                </a:solidFill>
              </a:rPr>
              <a:t>, </a:t>
            </a:r>
            <a:r>
              <a:rPr lang="en-GB" sz="3000" b="1" dirty="0" smtClean="0">
                <a:solidFill>
                  <a:schemeClr val="bg1"/>
                </a:solidFill>
              </a:rPr>
              <a:t>the </a:t>
            </a:r>
            <a:r>
              <a:rPr lang="en-GB" sz="3000" b="1" i="1" dirty="0" err="1" smtClean="0">
                <a:solidFill>
                  <a:schemeClr val="bg1"/>
                </a:solidFill>
              </a:rPr>
              <a:t>halma</a:t>
            </a:r>
            <a:r>
              <a:rPr lang="en-GB" sz="3000" b="1" dirty="0" smtClean="0">
                <a:solidFill>
                  <a:schemeClr val="bg1"/>
                </a:solidFill>
              </a:rPr>
              <a:t> </a:t>
            </a:r>
            <a:r>
              <a:rPr lang="en-GB" sz="3000" dirty="0" smtClean="0">
                <a:solidFill>
                  <a:schemeClr val="bg1"/>
                </a:solidFill>
              </a:rPr>
              <a:t>(jump) and </a:t>
            </a:r>
            <a:r>
              <a:rPr lang="en-GB" sz="3000" b="1" dirty="0" smtClean="0">
                <a:solidFill>
                  <a:schemeClr val="bg1"/>
                </a:solidFill>
              </a:rPr>
              <a:t>the </a:t>
            </a:r>
            <a:r>
              <a:rPr lang="en-GB" sz="3000" b="1" i="1" dirty="0" err="1" smtClean="0">
                <a:solidFill>
                  <a:schemeClr val="bg1"/>
                </a:solidFill>
              </a:rPr>
              <a:t>akon</a:t>
            </a:r>
            <a:r>
              <a:rPr lang="en-GB" sz="3000" b="1" dirty="0" smtClean="0">
                <a:solidFill>
                  <a:schemeClr val="bg1"/>
                </a:solidFill>
              </a:rPr>
              <a:t> </a:t>
            </a:r>
            <a:r>
              <a:rPr lang="en-GB" sz="3000" dirty="0" smtClean="0">
                <a:solidFill>
                  <a:schemeClr val="bg1"/>
                </a:solidFill>
              </a:rPr>
              <a:t>(javelin throw). </a:t>
            </a:r>
          </a:p>
          <a:p>
            <a:endParaRPr lang="en-GB" sz="1300" dirty="0" smtClean="0"/>
          </a:p>
          <a:p>
            <a:r>
              <a:rPr lang="en-GB" sz="3200" dirty="0" smtClean="0">
                <a:solidFill>
                  <a:schemeClr val="bg1"/>
                </a:solidFill>
              </a:rPr>
              <a:t>The winner of any three of the competitions was probably the overall winner of the pentathlon event. </a:t>
            </a:r>
          </a:p>
          <a:p>
            <a:endParaRPr lang="en-GB" sz="3000" dirty="0" smtClean="0">
              <a:solidFill>
                <a:schemeClr val="bg1"/>
              </a:solidFill>
            </a:endParaRPr>
          </a:p>
          <a:p>
            <a:endParaRPr lang="en-GB" sz="3000" dirty="0" smtClean="0">
              <a:solidFill>
                <a:schemeClr val="bg1"/>
              </a:solidFill>
            </a:endParaRP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7504" y="188640"/>
            <a:ext cx="5554960" cy="580926"/>
          </a:xfrm>
          <a:prstGeom prst="rect">
            <a:avLst/>
          </a:prstGeom>
        </p:spPr>
        <p:txBody>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3400" dirty="0" smtClean="0">
                <a:solidFill>
                  <a:schemeClr val="bg1"/>
                </a:solidFill>
              </a:rPr>
              <a:t>The </a:t>
            </a:r>
            <a:r>
              <a:rPr lang="en-GB" sz="3400" i="1" dirty="0" err="1" smtClean="0">
                <a:solidFill>
                  <a:schemeClr val="bg1"/>
                </a:solidFill>
              </a:rPr>
              <a:t>Diskos</a:t>
            </a:r>
            <a:r>
              <a:rPr lang="en-GB" sz="3400" dirty="0" smtClean="0">
                <a:solidFill>
                  <a:schemeClr val="bg1"/>
                </a:solidFill>
              </a:rPr>
              <a:t> Throw</a:t>
            </a:r>
            <a:endParaRPr lang="en-GB" sz="3400" dirty="0">
              <a:solidFill>
                <a:schemeClr val="bg1"/>
              </a:solidFill>
            </a:endParaRPr>
          </a:p>
        </p:txBody>
      </p:sp>
      <p:pic>
        <p:nvPicPr>
          <p:cNvPr id="3" name="Picture 2"/>
          <p:cNvPicPr>
            <a:picLocks noChangeAspect="1"/>
          </p:cNvPicPr>
          <p:nvPr/>
        </p:nvPicPr>
        <p:blipFill>
          <a:blip r:embed="rId2"/>
          <a:stretch>
            <a:fillRect/>
          </a:stretch>
        </p:blipFill>
        <p:spPr>
          <a:xfrm>
            <a:off x="3131840" y="826596"/>
            <a:ext cx="2530624" cy="2769250"/>
          </a:xfrm>
          <a:prstGeom prst="rect">
            <a:avLst/>
          </a:prstGeom>
        </p:spPr>
      </p:pic>
      <p:sp>
        <p:nvSpPr>
          <p:cNvPr id="4" name="Content Placeholder 3"/>
          <p:cNvSpPr txBox="1">
            <a:spLocks/>
          </p:cNvSpPr>
          <p:nvPr/>
        </p:nvSpPr>
        <p:spPr>
          <a:xfrm>
            <a:off x="0" y="980728"/>
            <a:ext cx="3059832" cy="2952328"/>
          </a:xfrm>
          <a:prstGeom prst="rect">
            <a:avLst/>
          </a:prstGeom>
        </p:spPr>
        <p:txBody>
          <a:bodyPr>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Marble, lead and bronze.</a:t>
            </a:r>
          </a:p>
          <a:p>
            <a:endParaRPr lang="en-GB" sz="800" dirty="0" smtClean="0">
              <a:solidFill>
                <a:schemeClr val="bg1"/>
              </a:solidFill>
            </a:endParaRPr>
          </a:p>
          <a:p>
            <a:r>
              <a:rPr lang="en-GB" dirty="0" smtClean="0">
                <a:solidFill>
                  <a:schemeClr val="bg1"/>
                </a:solidFill>
              </a:rPr>
              <a:t>Weight c.1.5 to 6.5kg, average 2.5 kg.</a:t>
            </a:r>
            <a:endParaRPr lang="en-GB" sz="1200" dirty="0" smtClean="0">
              <a:solidFill>
                <a:schemeClr val="bg1"/>
              </a:solidFill>
            </a:endParaRPr>
          </a:p>
          <a:p>
            <a:endParaRPr lang="en-GB" sz="800" dirty="0" smtClean="0">
              <a:solidFill>
                <a:schemeClr val="bg1"/>
              </a:solidFill>
            </a:endParaRPr>
          </a:p>
          <a:p>
            <a:r>
              <a:rPr lang="en-GB" dirty="0" smtClean="0">
                <a:solidFill>
                  <a:schemeClr val="bg1"/>
                </a:solidFill>
              </a:rPr>
              <a:t>“</a:t>
            </a:r>
            <a:r>
              <a:rPr lang="en-GB" dirty="0" err="1" smtClean="0">
                <a:solidFill>
                  <a:schemeClr val="bg1"/>
                </a:solidFill>
              </a:rPr>
              <a:t>Bubon</a:t>
            </a:r>
            <a:r>
              <a:rPr lang="en-GB" dirty="0" smtClean="0">
                <a:solidFill>
                  <a:schemeClr val="bg1"/>
                </a:solidFill>
              </a:rPr>
              <a:t>… the son of </a:t>
            </a:r>
            <a:r>
              <a:rPr lang="en-GB" dirty="0" err="1" smtClean="0">
                <a:solidFill>
                  <a:schemeClr val="bg1"/>
                </a:solidFill>
              </a:rPr>
              <a:t>Pholos</a:t>
            </a:r>
            <a:r>
              <a:rPr lang="en-GB" dirty="0" smtClean="0">
                <a:solidFill>
                  <a:schemeClr val="bg1"/>
                </a:solidFill>
              </a:rPr>
              <a:t>, threw me over his head with one hand” – boulder weighs 143.5 kg.</a:t>
            </a:r>
          </a:p>
          <a:p>
            <a:endParaRPr lang="en-GB" dirty="0"/>
          </a:p>
        </p:txBody>
      </p:sp>
      <p:sp>
        <p:nvSpPr>
          <p:cNvPr id="5" name="Title 1"/>
          <p:cNvSpPr txBox="1">
            <a:spLocks/>
          </p:cNvSpPr>
          <p:nvPr/>
        </p:nvSpPr>
        <p:spPr>
          <a:xfrm>
            <a:off x="5662464" y="198066"/>
            <a:ext cx="3302024" cy="1143000"/>
          </a:xfrm>
          <a:prstGeom prst="rect">
            <a:avLst/>
          </a:prstGeom>
        </p:spPr>
        <p:txBody>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3400" i="1" dirty="0" err="1" smtClean="0">
                <a:solidFill>
                  <a:schemeClr val="bg1"/>
                </a:solidFill>
              </a:rPr>
              <a:t>Halma</a:t>
            </a:r>
            <a:r>
              <a:rPr lang="en-GB" sz="3400" dirty="0" smtClean="0">
                <a:solidFill>
                  <a:schemeClr val="bg1"/>
                </a:solidFill>
              </a:rPr>
              <a:t> </a:t>
            </a:r>
            <a:endParaRPr lang="en-GB" sz="3400" dirty="0">
              <a:solidFill>
                <a:schemeClr val="bg1"/>
              </a:solidFill>
            </a:endParaRPr>
          </a:p>
        </p:txBody>
      </p:sp>
      <p:pic>
        <p:nvPicPr>
          <p:cNvPr id="6" name="Picture 5"/>
          <p:cNvPicPr>
            <a:picLocks noChangeAspect="1"/>
          </p:cNvPicPr>
          <p:nvPr/>
        </p:nvPicPr>
        <p:blipFill>
          <a:blip r:embed="rId3"/>
          <a:stretch>
            <a:fillRect/>
          </a:stretch>
        </p:blipFill>
        <p:spPr>
          <a:xfrm>
            <a:off x="6012160" y="826596"/>
            <a:ext cx="2880320" cy="2785296"/>
          </a:xfrm>
          <a:prstGeom prst="rect">
            <a:avLst/>
          </a:prstGeom>
        </p:spPr>
      </p:pic>
      <p:sp>
        <p:nvSpPr>
          <p:cNvPr id="7" name="Content Placeholder 3"/>
          <p:cNvSpPr txBox="1">
            <a:spLocks/>
          </p:cNvSpPr>
          <p:nvPr/>
        </p:nvSpPr>
        <p:spPr>
          <a:xfrm>
            <a:off x="5531774" y="3717032"/>
            <a:ext cx="3612226" cy="3140968"/>
          </a:xfrm>
          <a:prstGeom prst="rect">
            <a:avLst/>
          </a:prstGeom>
        </p:spPr>
        <p:txBody>
          <a:bodyPr>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Contestants used weights called </a:t>
            </a:r>
            <a:r>
              <a:rPr lang="en-GB" i="1" dirty="0" err="1" smtClean="0">
                <a:solidFill>
                  <a:schemeClr val="bg1"/>
                </a:solidFill>
              </a:rPr>
              <a:t>halteres</a:t>
            </a:r>
            <a:r>
              <a:rPr lang="en-GB" dirty="0" smtClean="0">
                <a:solidFill>
                  <a:schemeClr val="bg1"/>
                </a:solidFill>
              </a:rPr>
              <a:t> (sing. halter) of two types: spherical and long. </a:t>
            </a:r>
          </a:p>
          <a:p>
            <a:endParaRPr lang="en-GB" sz="1000" dirty="0" smtClean="0">
              <a:solidFill>
                <a:schemeClr val="bg1"/>
              </a:solidFill>
            </a:endParaRPr>
          </a:p>
          <a:p>
            <a:r>
              <a:rPr lang="en-GB" dirty="0" smtClean="0">
                <a:solidFill>
                  <a:schemeClr val="bg1"/>
                </a:solidFill>
              </a:rPr>
              <a:t>Flute playing to help with rhythm and timing. </a:t>
            </a:r>
          </a:p>
          <a:p>
            <a:endParaRPr lang="en-GB" sz="1000" dirty="0" smtClean="0">
              <a:solidFill>
                <a:schemeClr val="bg1"/>
              </a:solidFill>
            </a:endParaRPr>
          </a:p>
          <a:p>
            <a:r>
              <a:rPr lang="en-GB" dirty="0" smtClean="0">
                <a:solidFill>
                  <a:schemeClr val="bg1"/>
                </a:solidFill>
              </a:rPr>
              <a:t>Jumper disqualified if a clean impression is not made in the sand with both feet.</a:t>
            </a:r>
          </a:p>
          <a:p>
            <a:endParaRPr lang="en-GB" dirty="0"/>
          </a:p>
        </p:txBody>
      </p:sp>
      <p:sp>
        <p:nvSpPr>
          <p:cNvPr id="8" name="Title 3"/>
          <p:cNvSpPr txBox="1">
            <a:spLocks/>
          </p:cNvSpPr>
          <p:nvPr/>
        </p:nvSpPr>
        <p:spPr>
          <a:xfrm>
            <a:off x="107504" y="3734133"/>
            <a:ext cx="5554960" cy="1143000"/>
          </a:xfrm>
          <a:prstGeom prst="rect">
            <a:avLst/>
          </a:prstGeom>
        </p:spPr>
        <p:txBody>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3400" i="1" dirty="0" smtClean="0">
                <a:solidFill>
                  <a:schemeClr val="bg1"/>
                </a:solidFill>
              </a:rPr>
              <a:t>Akon</a:t>
            </a:r>
            <a:r>
              <a:rPr lang="en-GB" sz="3400" dirty="0" smtClean="0">
                <a:solidFill>
                  <a:schemeClr val="bg1"/>
                </a:solidFill>
              </a:rPr>
              <a:t> – Javelin Throw</a:t>
            </a:r>
            <a:endParaRPr lang="en-GB" sz="3400" dirty="0">
              <a:solidFill>
                <a:schemeClr val="bg1"/>
              </a:solidFill>
            </a:endParaRPr>
          </a:p>
        </p:txBody>
      </p:sp>
      <p:pic>
        <p:nvPicPr>
          <p:cNvPr id="9" name="Picture 8"/>
          <p:cNvPicPr>
            <a:picLocks noChangeAspect="1"/>
          </p:cNvPicPr>
          <p:nvPr/>
        </p:nvPicPr>
        <p:blipFill>
          <a:blip r:embed="rId4"/>
          <a:stretch>
            <a:fillRect/>
          </a:stretch>
        </p:blipFill>
        <p:spPr>
          <a:xfrm>
            <a:off x="3636761" y="4378507"/>
            <a:ext cx="2025703" cy="2339169"/>
          </a:xfrm>
          <a:prstGeom prst="rect">
            <a:avLst/>
          </a:prstGeom>
        </p:spPr>
      </p:pic>
      <p:sp>
        <p:nvSpPr>
          <p:cNvPr id="10" name="Content Placeholder 4"/>
          <p:cNvSpPr txBox="1">
            <a:spLocks/>
          </p:cNvSpPr>
          <p:nvPr/>
        </p:nvSpPr>
        <p:spPr>
          <a:xfrm>
            <a:off x="155225" y="4472508"/>
            <a:ext cx="3336655" cy="2213953"/>
          </a:xfrm>
          <a:prstGeom prst="rect">
            <a:avLst/>
          </a:prstGeom>
        </p:spPr>
        <p:txBody>
          <a:bodyPr>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c.1.9m long, tipped in bronze. </a:t>
            </a:r>
          </a:p>
          <a:p>
            <a:endParaRPr lang="en-GB" sz="600" dirty="0" smtClean="0">
              <a:solidFill>
                <a:schemeClr val="bg1"/>
              </a:solidFill>
            </a:endParaRPr>
          </a:p>
          <a:p>
            <a:r>
              <a:rPr lang="en-GB" dirty="0" smtClean="0">
                <a:solidFill>
                  <a:schemeClr val="bg1"/>
                </a:solidFill>
              </a:rPr>
              <a:t>A leather thong (</a:t>
            </a:r>
            <a:r>
              <a:rPr lang="en-GB" i="1" dirty="0" err="1" smtClean="0">
                <a:solidFill>
                  <a:schemeClr val="bg1"/>
                </a:solidFill>
              </a:rPr>
              <a:t>ankyle</a:t>
            </a:r>
            <a:r>
              <a:rPr lang="en-GB" dirty="0" smtClean="0">
                <a:solidFill>
                  <a:schemeClr val="bg1"/>
                </a:solidFill>
              </a:rPr>
              <a:t>) wound around middle of the shaft – spinning effect.</a:t>
            </a:r>
          </a:p>
          <a:p>
            <a:endParaRPr lang="en-GB" sz="600" dirty="0" smtClean="0">
              <a:solidFill>
                <a:schemeClr val="bg1"/>
              </a:solidFill>
            </a:endParaRPr>
          </a:p>
          <a:p>
            <a:r>
              <a:rPr lang="en-GB" dirty="0" smtClean="0">
                <a:solidFill>
                  <a:schemeClr val="bg1"/>
                </a:solidFill>
              </a:rPr>
              <a:t>Began with a run up. </a:t>
            </a:r>
          </a:p>
          <a:p>
            <a:endParaRPr lang="en-GB" dirty="0"/>
          </a:p>
        </p:txBody>
      </p:sp>
    </p:spTree>
    <p:extLst>
      <p:ext uri="{BB962C8B-B14F-4D97-AF65-F5344CB8AC3E}">
        <p14:creationId xmlns:p14="http://schemas.microsoft.com/office/powerpoint/2010/main" val="4075383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74638"/>
            <a:ext cx="8712968" cy="1143000"/>
          </a:xfrm>
        </p:spPr>
        <p:txBody>
          <a:bodyPr>
            <a:normAutofit fontScale="90000"/>
          </a:bodyPr>
          <a:lstStyle/>
          <a:p>
            <a:r>
              <a:rPr lang="en-GB" dirty="0" smtClean="0">
                <a:solidFill>
                  <a:schemeClr val="bg1"/>
                </a:solidFill>
              </a:rPr>
              <a:t>The </a:t>
            </a:r>
            <a:r>
              <a:rPr lang="en-GB" i="1" dirty="0" err="1" smtClean="0">
                <a:solidFill>
                  <a:schemeClr val="bg1"/>
                </a:solidFill>
              </a:rPr>
              <a:t>Hippikos</a:t>
            </a:r>
            <a:r>
              <a:rPr lang="en-GB" i="1" dirty="0" smtClean="0">
                <a:solidFill>
                  <a:schemeClr val="bg1"/>
                </a:solidFill>
              </a:rPr>
              <a:t> </a:t>
            </a:r>
            <a:r>
              <a:rPr lang="en-GB" i="1" dirty="0" err="1" smtClean="0">
                <a:solidFill>
                  <a:schemeClr val="bg1"/>
                </a:solidFill>
              </a:rPr>
              <a:t>Agon</a:t>
            </a:r>
            <a:r>
              <a:rPr lang="en-GB" i="1" dirty="0" smtClean="0">
                <a:solidFill>
                  <a:schemeClr val="bg1"/>
                </a:solidFill>
              </a:rPr>
              <a:t> </a:t>
            </a:r>
            <a:r>
              <a:rPr lang="en-GB" dirty="0" smtClean="0">
                <a:solidFill>
                  <a:schemeClr val="bg1"/>
                </a:solidFill>
              </a:rPr>
              <a:t>(Horse Races)</a:t>
            </a:r>
            <a:endParaRPr lang="en-GB" dirty="0">
              <a:solidFill>
                <a:schemeClr val="bg1"/>
              </a:solidFill>
            </a:endParaRPr>
          </a:p>
        </p:txBody>
      </p:sp>
      <p:sp>
        <p:nvSpPr>
          <p:cNvPr id="5" name="Content Placeholder 4"/>
          <p:cNvSpPr>
            <a:spLocks noGrp="1"/>
          </p:cNvSpPr>
          <p:nvPr>
            <p:ph sz="half" idx="1"/>
          </p:nvPr>
        </p:nvSpPr>
        <p:spPr>
          <a:xfrm>
            <a:off x="0" y="1556792"/>
            <a:ext cx="5580112" cy="5301208"/>
          </a:xfrm>
        </p:spPr>
        <p:txBody>
          <a:bodyPr>
            <a:normAutofit fontScale="92500"/>
          </a:bodyPr>
          <a:lstStyle/>
          <a:p>
            <a:r>
              <a:rPr lang="en-GB" dirty="0" smtClean="0">
                <a:solidFill>
                  <a:schemeClr val="bg1"/>
                </a:solidFill>
              </a:rPr>
              <a:t>The horseback race (</a:t>
            </a:r>
            <a:r>
              <a:rPr lang="en-GB" i="1" dirty="0" err="1" smtClean="0">
                <a:solidFill>
                  <a:schemeClr val="bg1"/>
                </a:solidFill>
              </a:rPr>
              <a:t>keles</a:t>
            </a:r>
            <a:r>
              <a:rPr lang="en-GB" dirty="0" smtClean="0">
                <a:solidFill>
                  <a:schemeClr val="bg1"/>
                </a:solidFill>
              </a:rPr>
              <a:t>) added to Olympics in 648 BC: six stadia race (c. 1.2 km.). The jockeys were small boys (probably slaves) who rode without benefit of a saddle or stirrups but with reins and a whip. </a:t>
            </a:r>
          </a:p>
          <a:p>
            <a:endParaRPr lang="en-GB" sz="500" dirty="0" smtClean="0">
              <a:solidFill>
                <a:schemeClr val="bg1"/>
              </a:solidFill>
            </a:endParaRPr>
          </a:p>
          <a:p>
            <a:r>
              <a:rPr lang="en-GB" dirty="0" smtClean="0">
                <a:solidFill>
                  <a:schemeClr val="bg1"/>
                </a:solidFill>
              </a:rPr>
              <a:t>The two horse chariot race: added in 408 BC, 8 laps of the hippodrome (c.9.5 km.). </a:t>
            </a:r>
          </a:p>
          <a:p>
            <a:endParaRPr lang="en-GB" sz="500" dirty="0" smtClean="0">
              <a:solidFill>
                <a:schemeClr val="bg1"/>
              </a:solidFill>
            </a:endParaRPr>
          </a:p>
          <a:p>
            <a:r>
              <a:rPr lang="en-GB" dirty="0" smtClean="0">
                <a:solidFill>
                  <a:schemeClr val="bg1"/>
                </a:solidFill>
              </a:rPr>
              <a:t>No details about size and shape of the track, or </a:t>
            </a:r>
            <a:r>
              <a:rPr lang="en-GB" dirty="0" err="1" smtClean="0">
                <a:solidFill>
                  <a:schemeClr val="bg1"/>
                </a:solidFill>
              </a:rPr>
              <a:t>nmber</a:t>
            </a:r>
            <a:r>
              <a:rPr lang="en-GB" dirty="0" smtClean="0">
                <a:solidFill>
                  <a:schemeClr val="bg1"/>
                </a:solidFill>
              </a:rPr>
              <a:t> of entrants (modern estimates: from 15 or 20 to 50 or 60 chariots). </a:t>
            </a:r>
          </a:p>
          <a:p>
            <a:pPr>
              <a:buNone/>
            </a:pPr>
            <a:endParaRPr lang="en-GB" dirty="0">
              <a:solidFill>
                <a:schemeClr val="bg1"/>
              </a:solidFill>
            </a:endParaRPr>
          </a:p>
        </p:txBody>
      </p:sp>
      <p:pic>
        <p:nvPicPr>
          <p:cNvPr id="34818" name="Picture 2"/>
          <p:cNvPicPr>
            <a:picLocks noChangeAspect="1" noChangeArrowheads="1"/>
          </p:cNvPicPr>
          <p:nvPr/>
        </p:nvPicPr>
        <p:blipFill>
          <a:blip r:embed="rId2" cstate="print"/>
          <a:srcRect/>
          <a:stretch>
            <a:fillRect/>
          </a:stretch>
        </p:blipFill>
        <p:spPr bwMode="auto">
          <a:xfrm>
            <a:off x="5724128" y="1700808"/>
            <a:ext cx="3135288" cy="4720952"/>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Non-Athletic Events</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i="1" dirty="0" err="1" smtClean="0">
                <a:solidFill>
                  <a:schemeClr val="bg1"/>
                </a:solidFill>
              </a:rPr>
              <a:t>Musikos</a:t>
            </a:r>
            <a:r>
              <a:rPr lang="en-GB" i="1" dirty="0" smtClean="0">
                <a:solidFill>
                  <a:schemeClr val="bg1"/>
                </a:solidFill>
              </a:rPr>
              <a:t> </a:t>
            </a:r>
            <a:r>
              <a:rPr lang="en-GB" i="1" dirty="0" err="1" smtClean="0">
                <a:solidFill>
                  <a:schemeClr val="bg1"/>
                </a:solidFill>
              </a:rPr>
              <a:t>Agon</a:t>
            </a:r>
            <a:r>
              <a:rPr lang="en-GB" i="1" dirty="0" smtClean="0">
                <a:solidFill>
                  <a:schemeClr val="bg1"/>
                </a:solidFill>
              </a:rPr>
              <a:t> </a:t>
            </a:r>
            <a:r>
              <a:rPr lang="en-GB" dirty="0" smtClean="0">
                <a:solidFill>
                  <a:schemeClr val="bg1"/>
                </a:solidFill>
              </a:rPr>
              <a:t>(musical competition) – not part of the Olympic Games nor originally the </a:t>
            </a:r>
            <a:r>
              <a:rPr lang="en-GB" dirty="0" err="1" smtClean="0">
                <a:solidFill>
                  <a:schemeClr val="bg1"/>
                </a:solidFill>
              </a:rPr>
              <a:t>Nemean</a:t>
            </a:r>
            <a:r>
              <a:rPr lang="en-GB" dirty="0" smtClean="0">
                <a:solidFill>
                  <a:schemeClr val="bg1"/>
                </a:solidFill>
              </a:rPr>
              <a:t> Games. However they are important to Pythian and Isthmian Games (theatres at Delphi and Isthmia). </a:t>
            </a:r>
          </a:p>
          <a:p>
            <a:endParaRPr lang="en-GB" sz="1400" dirty="0" smtClean="0">
              <a:solidFill>
                <a:schemeClr val="bg1"/>
              </a:solidFill>
            </a:endParaRPr>
          </a:p>
          <a:p>
            <a:r>
              <a:rPr lang="en-GB" dirty="0" smtClean="0">
                <a:solidFill>
                  <a:schemeClr val="bg1"/>
                </a:solidFill>
              </a:rPr>
              <a:t>Pythian Games: kithara (lyre) singing; the playing of the </a:t>
            </a:r>
            <a:r>
              <a:rPr lang="en-GB" dirty="0" err="1" smtClean="0">
                <a:solidFill>
                  <a:schemeClr val="bg1"/>
                </a:solidFill>
              </a:rPr>
              <a:t>aulos</a:t>
            </a:r>
            <a:r>
              <a:rPr lang="en-GB" dirty="0" smtClean="0">
                <a:solidFill>
                  <a:schemeClr val="bg1"/>
                </a:solidFill>
              </a:rPr>
              <a:t> (flute). </a:t>
            </a:r>
          </a:p>
          <a:p>
            <a:endParaRPr lang="en-GB" sz="1400" dirty="0" smtClean="0">
              <a:solidFill>
                <a:schemeClr val="bg1"/>
              </a:solidFill>
            </a:endParaRPr>
          </a:p>
          <a:p>
            <a:r>
              <a:rPr lang="en-GB" dirty="0" smtClean="0">
                <a:solidFill>
                  <a:schemeClr val="bg1"/>
                </a:solidFill>
              </a:rPr>
              <a:t>Delphi and Isthmia: competitions in poetry writing and prose composition. The entrants included women. </a:t>
            </a:r>
          </a:p>
          <a:p>
            <a:endParaRPr lang="en-GB" sz="1300" dirty="0" smtClean="0">
              <a:solidFill>
                <a:schemeClr val="bg1"/>
              </a:solidFill>
            </a:endParaRPr>
          </a:p>
          <a:p>
            <a:r>
              <a:rPr lang="en-GB" dirty="0" smtClean="0">
                <a:solidFill>
                  <a:schemeClr val="bg1"/>
                </a:solidFill>
              </a:rPr>
              <a:t>Delphi: competitions in tragic acting. </a:t>
            </a:r>
          </a:p>
          <a:p>
            <a:endParaRPr lang="en-GB" sz="1300" dirty="0" smtClean="0">
              <a:solidFill>
                <a:schemeClr val="bg1"/>
              </a:solidFill>
            </a:endParaRPr>
          </a:p>
          <a:p>
            <a:r>
              <a:rPr lang="en-GB" dirty="0" smtClean="0">
                <a:solidFill>
                  <a:schemeClr val="bg1"/>
                </a:solidFill>
              </a:rPr>
              <a:t>Delphi and Isthmia: competitions in painting established in the middle of the fifth century BC.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Women and Athletics</a:t>
            </a:r>
            <a:endParaRPr lang="en-GB" dirty="0">
              <a:solidFill>
                <a:schemeClr val="bg1"/>
              </a:solidFill>
            </a:endParaRPr>
          </a:p>
        </p:txBody>
      </p:sp>
      <p:sp>
        <p:nvSpPr>
          <p:cNvPr id="3" name="Content Placeholder 2"/>
          <p:cNvSpPr>
            <a:spLocks noGrp="1"/>
          </p:cNvSpPr>
          <p:nvPr>
            <p:ph idx="1"/>
          </p:nvPr>
        </p:nvSpPr>
        <p:spPr>
          <a:xfrm>
            <a:off x="107504" y="1417638"/>
            <a:ext cx="8784976" cy="3739554"/>
          </a:xfrm>
        </p:spPr>
        <p:txBody>
          <a:bodyPr>
            <a:normAutofit fontScale="85000" lnSpcReduction="20000"/>
          </a:bodyPr>
          <a:lstStyle/>
          <a:p>
            <a:r>
              <a:rPr lang="en-GB" dirty="0" smtClean="0">
                <a:solidFill>
                  <a:schemeClr val="bg1"/>
                </a:solidFill>
              </a:rPr>
              <a:t>Prohibition against women of marriageable age attending Olympic Games. </a:t>
            </a:r>
          </a:p>
          <a:p>
            <a:endParaRPr lang="en-GB" sz="1200" dirty="0" smtClean="0">
              <a:solidFill>
                <a:schemeClr val="bg1"/>
              </a:solidFill>
            </a:endParaRPr>
          </a:p>
          <a:p>
            <a:r>
              <a:rPr lang="en-GB" dirty="0" smtClean="0">
                <a:solidFill>
                  <a:schemeClr val="bg1"/>
                </a:solidFill>
              </a:rPr>
              <a:t>Women could win as owners of horse or chariots teams at the Olympics. </a:t>
            </a:r>
          </a:p>
          <a:p>
            <a:endParaRPr lang="en-GB" sz="1200" dirty="0" smtClean="0">
              <a:solidFill>
                <a:schemeClr val="bg1"/>
              </a:solidFill>
            </a:endParaRPr>
          </a:p>
          <a:p>
            <a:r>
              <a:rPr lang="en-GB" dirty="0" smtClean="0">
                <a:solidFill>
                  <a:schemeClr val="bg1"/>
                </a:solidFill>
              </a:rPr>
              <a:t>Evidence of women winning </a:t>
            </a:r>
            <a:r>
              <a:rPr lang="en-GB" dirty="0" err="1" smtClean="0">
                <a:solidFill>
                  <a:schemeClr val="bg1"/>
                </a:solidFill>
              </a:rPr>
              <a:t>stadion</a:t>
            </a:r>
            <a:r>
              <a:rPr lang="en-GB" dirty="0" smtClean="0">
                <a:solidFill>
                  <a:schemeClr val="bg1"/>
                </a:solidFill>
              </a:rPr>
              <a:t> and kithara singing at Pythian and </a:t>
            </a:r>
            <a:r>
              <a:rPr lang="en-GB" dirty="0" err="1" smtClean="0">
                <a:solidFill>
                  <a:schemeClr val="bg1"/>
                </a:solidFill>
              </a:rPr>
              <a:t>Nemean</a:t>
            </a:r>
            <a:r>
              <a:rPr lang="en-GB" dirty="0" smtClean="0">
                <a:solidFill>
                  <a:schemeClr val="bg1"/>
                </a:solidFill>
              </a:rPr>
              <a:t> Games. </a:t>
            </a:r>
          </a:p>
          <a:p>
            <a:endParaRPr lang="en-GB" sz="1100" dirty="0" smtClean="0">
              <a:solidFill>
                <a:schemeClr val="bg1"/>
              </a:solidFill>
            </a:endParaRPr>
          </a:p>
          <a:p>
            <a:r>
              <a:rPr lang="en-GB" dirty="0" smtClean="0">
                <a:solidFill>
                  <a:schemeClr val="bg1"/>
                </a:solidFill>
              </a:rPr>
              <a:t>Games of Hera in Argos, games at Dodona, games of Hera held at Olympia (held at a different time from Olympic Games), sanctuary of Artemis at </a:t>
            </a:r>
            <a:r>
              <a:rPr lang="en-GB" dirty="0" err="1" smtClean="0">
                <a:solidFill>
                  <a:schemeClr val="bg1"/>
                </a:solidFill>
              </a:rPr>
              <a:t>Brauron</a:t>
            </a:r>
            <a:r>
              <a:rPr lang="en-GB" dirty="0" smtClean="0">
                <a:solidFill>
                  <a:schemeClr val="bg1"/>
                </a:solidFill>
              </a:rPr>
              <a:t>, Attica (girls and young women running in visual evidence). </a:t>
            </a:r>
          </a:p>
          <a:p>
            <a:endParaRPr lang="en-GB" dirty="0"/>
          </a:p>
        </p:txBody>
      </p:sp>
      <p:sp>
        <p:nvSpPr>
          <p:cNvPr id="4" name="Content Placeholder 2"/>
          <p:cNvSpPr txBox="1">
            <a:spLocks/>
          </p:cNvSpPr>
          <p:nvPr/>
        </p:nvSpPr>
        <p:spPr>
          <a:xfrm>
            <a:off x="107504" y="5373216"/>
            <a:ext cx="9036496" cy="1484784"/>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sz="4800" dirty="0" smtClean="0">
                <a:solidFill>
                  <a:schemeClr val="bg1"/>
                </a:solidFill>
              </a:rPr>
              <a:t>“ ...</a:t>
            </a:r>
            <a:r>
              <a:rPr lang="en-GB" sz="4800" dirty="0" err="1" smtClean="0">
                <a:solidFill>
                  <a:schemeClr val="bg1"/>
                </a:solidFill>
              </a:rPr>
              <a:t>Tryphosa</a:t>
            </a:r>
            <a:r>
              <a:rPr lang="en-GB" sz="4800" dirty="0" smtClean="0">
                <a:solidFill>
                  <a:schemeClr val="bg1"/>
                </a:solidFill>
              </a:rPr>
              <a:t> each time was first in the girls’ single-course race at the </a:t>
            </a:r>
            <a:r>
              <a:rPr lang="en-GB" sz="4800" dirty="0" err="1" smtClean="0">
                <a:solidFill>
                  <a:schemeClr val="bg1"/>
                </a:solidFill>
              </a:rPr>
              <a:t>Pythian</a:t>
            </a:r>
            <a:r>
              <a:rPr lang="en-GB" sz="4800" dirty="0" smtClean="0">
                <a:solidFill>
                  <a:schemeClr val="bg1"/>
                </a:solidFill>
              </a:rPr>
              <a:t> Games... And at the Isthmian Games... </a:t>
            </a:r>
            <a:r>
              <a:rPr lang="en-GB" sz="4800" dirty="0" err="1" smtClean="0">
                <a:solidFill>
                  <a:schemeClr val="bg1"/>
                </a:solidFill>
              </a:rPr>
              <a:t>Hedea</a:t>
            </a:r>
            <a:r>
              <a:rPr lang="en-GB" sz="4800" dirty="0" smtClean="0">
                <a:solidFill>
                  <a:schemeClr val="bg1"/>
                </a:solidFill>
              </a:rPr>
              <a:t> won the race in armour...” – </a:t>
            </a:r>
            <a:r>
              <a:rPr lang="en-GB" sz="4800" b="1" i="1" dirty="0" err="1" smtClean="0">
                <a:solidFill>
                  <a:schemeClr val="bg1"/>
                </a:solidFill>
              </a:rPr>
              <a:t>Epigraphica</a:t>
            </a:r>
            <a:r>
              <a:rPr lang="en-GB" sz="4800" b="1" i="1" dirty="0" smtClean="0">
                <a:solidFill>
                  <a:schemeClr val="bg1"/>
                </a:solidFill>
              </a:rPr>
              <a:t> II </a:t>
            </a:r>
            <a:r>
              <a:rPr lang="en-GB" sz="4800" b="1" dirty="0" smtClean="0">
                <a:solidFill>
                  <a:schemeClr val="bg1"/>
                </a:solidFill>
              </a:rPr>
              <a:t>No.9 – H. </a:t>
            </a:r>
            <a:r>
              <a:rPr lang="en-GB" sz="4800" b="1" dirty="0" err="1" smtClean="0">
                <a:solidFill>
                  <a:schemeClr val="bg1"/>
                </a:solidFill>
              </a:rPr>
              <a:t>Pleket</a:t>
            </a:r>
            <a:r>
              <a:rPr lang="en-GB" sz="4800" b="1" dirty="0" smtClean="0">
                <a:solidFill>
                  <a:schemeClr val="bg1"/>
                </a:solidFill>
              </a:rPr>
              <a:t> (1969). </a:t>
            </a:r>
          </a:p>
          <a:p>
            <a:pPr>
              <a:buFont typeface="Wingdings 2"/>
              <a:buNone/>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600200"/>
            <a:ext cx="8928992" cy="5141168"/>
          </a:xfrm>
        </p:spPr>
        <p:txBody>
          <a:bodyPr>
            <a:normAutofit/>
          </a:bodyPr>
          <a:lstStyle/>
          <a:p>
            <a:r>
              <a:rPr lang="en-GB" dirty="0" smtClean="0">
                <a:solidFill>
                  <a:schemeClr val="bg1"/>
                </a:solidFill>
              </a:rPr>
              <a:t>Newby, Z. 2006. </a:t>
            </a:r>
            <a:r>
              <a:rPr lang="en-GB" i="1" dirty="0" smtClean="0">
                <a:solidFill>
                  <a:schemeClr val="bg1"/>
                </a:solidFill>
              </a:rPr>
              <a:t>Athletics in the Ancient World</a:t>
            </a:r>
            <a:r>
              <a:rPr lang="en-GB" dirty="0" smtClean="0">
                <a:solidFill>
                  <a:schemeClr val="bg1"/>
                </a:solidFill>
              </a:rPr>
              <a:t>. Bristol Classical Press.</a:t>
            </a:r>
          </a:p>
          <a:p>
            <a:endParaRPr lang="en-GB" sz="1000" dirty="0" smtClean="0">
              <a:solidFill>
                <a:schemeClr val="bg1"/>
              </a:solidFill>
            </a:endParaRPr>
          </a:p>
          <a:p>
            <a:r>
              <a:rPr lang="en-GB" dirty="0" err="1" smtClean="0">
                <a:solidFill>
                  <a:schemeClr val="bg1"/>
                </a:solidFill>
              </a:rPr>
              <a:t>Raschke</a:t>
            </a:r>
            <a:r>
              <a:rPr lang="en-GB" dirty="0">
                <a:solidFill>
                  <a:schemeClr val="bg1"/>
                </a:solidFill>
              </a:rPr>
              <a:t>, W. J. </a:t>
            </a:r>
            <a:r>
              <a:rPr lang="en-GB" dirty="0" smtClean="0">
                <a:solidFill>
                  <a:schemeClr val="bg1"/>
                </a:solidFill>
              </a:rPr>
              <a:t>1988. </a:t>
            </a:r>
            <a:r>
              <a:rPr lang="en-GB" i="1" dirty="0">
                <a:solidFill>
                  <a:schemeClr val="bg1"/>
                </a:solidFill>
              </a:rPr>
              <a:t>The Archaeology of the Olympics: The Olympics and Other Festivals in Antiquity</a:t>
            </a:r>
            <a:r>
              <a:rPr lang="en-GB" dirty="0">
                <a:solidFill>
                  <a:schemeClr val="bg1"/>
                </a:solidFill>
              </a:rPr>
              <a:t>. University of Wisconsin Press. </a:t>
            </a:r>
          </a:p>
          <a:p>
            <a:endParaRPr lang="en-GB" sz="1000" dirty="0" smtClean="0">
              <a:solidFill>
                <a:schemeClr val="bg1"/>
              </a:solidFill>
            </a:endParaRPr>
          </a:p>
          <a:p>
            <a:r>
              <a:rPr lang="en-GB" dirty="0" smtClean="0">
                <a:solidFill>
                  <a:schemeClr val="bg1"/>
                </a:solidFill>
              </a:rPr>
              <a:t>Swaddling, J. 1980. </a:t>
            </a:r>
            <a:r>
              <a:rPr lang="en-GB" i="1" dirty="0" smtClean="0">
                <a:solidFill>
                  <a:schemeClr val="bg1"/>
                </a:solidFill>
              </a:rPr>
              <a:t>The Ancient Olympic Games. </a:t>
            </a:r>
            <a:r>
              <a:rPr lang="en-GB" dirty="0" smtClean="0">
                <a:solidFill>
                  <a:schemeClr val="bg1"/>
                </a:solidFill>
              </a:rPr>
              <a:t>The British Museum Press.</a:t>
            </a:r>
          </a:p>
          <a:p>
            <a:endParaRPr lang="en-GB" sz="1000" dirty="0" smtClean="0">
              <a:solidFill>
                <a:schemeClr val="bg1"/>
              </a:solidFill>
            </a:endParaRPr>
          </a:p>
          <a:p>
            <a:r>
              <a:rPr lang="en-GB" dirty="0" smtClean="0">
                <a:solidFill>
                  <a:schemeClr val="bg1"/>
                </a:solidFill>
              </a:rPr>
              <a:t>Spivey, N. J. 2004. </a:t>
            </a:r>
            <a:r>
              <a:rPr lang="en-GB" i="1" dirty="0" smtClean="0">
                <a:solidFill>
                  <a:schemeClr val="bg1"/>
                </a:solidFill>
              </a:rPr>
              <a:t>The Ancient Olympics</a:t>
            </a:r>
            <a:r>
              <a:rPr lang="en-GB" dirty="0" smtClean="0">
                <a:solidFill>
                  <a:schemeClr val="bg1"/>
                </a:solidFill>
              </a:rPr>
              <a:t>. Oxford University Press.</a:t>
            </a:r>
          </a:p>
          <a:p>
            <a:endParaRPr lang="en-GB" dirty="0" smtClean="0">
              <a:solidFill>
                <a:schemeClr val="bg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450</TotalTime>
  <Words>1695</Words>
  <Application>Microsoft Office PowerPoint</Application>
  <PresentationFormat>On-screen Show (4:3)</PresentationFormat>
  <Paragraphs>170</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Book Antiqua</vt:lpstr>
      <vt:lpstr>Lucida Sans</vt:lpstr>
      <vt:lpstr>Wingdings</vt:lpstr>
      <vt:lpstr>Wingdings 2</vt:lpstr>
      <vt:lpstr>Wingdings 3</vt:lpstr>
      <vt:lpstr>Apex</vt:lpstr>
      <vt:lpstr>Athens and Rome: Life and Culture in Classical Antiquity</vt:lpstr>
      <vt:lpstr>Athletics and Athletes</vt:lpstr>
      <vt:lpstr>Evidence for Competitors and Competitions</vt:lpstr>
      <vt:lpstr>Visual Representation and Written Evidence</vt:lpstr>
      <vt:lpstr>PowerPoint Presentation</vt:lpstr>
      <vt:lpstr>PowerPoint Presentation</vt:lpstr>
      <vt:lpstr>Olympia</vt:lpstr>
      <vt:lpstr>PowerPoint Presentation</vt:lpstr>
      <vt:lpstr>The Footraces</vt:lpstr>
      <vt:lpstr>Wrestling and Boxing</vt:lpstr>
      <vt:lpstr>PowerPoint Presentation</vt:lpstr>
      <vt:lpstr>Pankration</vt:lpstr>
      <vt:lpstr>Pentathlon </vt:lpstr>
      <vt:lpstr>PowerPoint Presentation</vt:lpstr>
      <vt:lpstr>The Hippikos Agon (Horse Races)</vt:lpstr>
      <vt:lpstr>Non-Athletic Events</vt:lpstr>
      <vt:lpstr>Women and Athletics</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115</cp:revision>
  <dcterms:created xsi:type="dcterms:W3CDTF">2013-10-23T12:27:43Z</dcterms:created>
  <dcterms:modified xsi:type="dcterms:W3CDTF">2016-11-26T16:57:56Z</dcterms:modified>
</cp:coreProperties>
</file>