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</p:sldIdLst>
  <p:sldSz cy="5143500" cx="9144000"/>
  <p:notesSz cx="6858000" cy="9144000"/>
  <p:embeddedFontLst>
    <p:embeddedFont>
      <p:font typeface="Playfair Display"/>
      <p:regular r:id="rId23"/>
      <p:bold r:id="rId24"/>
      <p:italic r:id="rId25"/>
      <p:boldItalic r:id="rId26"/>
    </p:embeddedFont>
    <p:embeddedFont>
      <p:font typeface="Lato"/>
      <p:regular r:id="rId27"/>
      <p:bold r:id="rId28"/>
      <p:italic r:id="rId29"/>
      <p:boldItalic r:id="rId3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09A08242-CF84-48A0-A0C6-96A272578855}">
  <a:tblStyle styleId="{09A08242-CF84-48A0-A0C6-96A27257885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font" Target="fonts/PlayfairDisplay-bold.fntdata"/><Relationship Id="rId23" Type="http://schemas.openxmlformats.org/officeDocument/2006/relationships/font" Target="fonts/PlayfairDisplay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PlayfairDisplay-boldItalic.fntdata"/><Relationship Id="rId25" Type="http://schemas.openxmlformats.org/officeDocument/2006/relationships/font" Target="fonts/PlayfairDisplay-italic.fntdata"/><Relationship Id="rId28" Type="http://schemas.openxmlformats.org/officeDocument/2006/relationships/font" Target="fonts/Lato-bold.fntdata"/><Relationship Id="rId27" Type="http://schemas.openxmlformats.org/officeDocument/2006/relationships/font" Target="fonts/Lato-regular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Lato-italic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0" Type="http://schemas.openxmlformats.org/officeDocument/2006/relationships/font" Target="fonts/Lato-boldItalic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8452f75c48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8452f75c48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8481d7350a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8481d7350a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8481d7350a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8481d7350a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781f9af46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781f9af46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81f9af461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81f9af461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8481d7350a_0_1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8481d7350a_0_1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853f109eb6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853f109eb6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853f109eb6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853f109eb6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8481d7350a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8481d7350a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781f9af461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781f9af461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855a4ee2c6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855a4ee2c6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855a4ee2c6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855a4ee2c6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855a4ee2c6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855a4ee2c6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855a4ee2c6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855a4ee2c6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855a4ee2c6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855a4ee2c6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586721" y="0"/>
            <a:ext cx="7970700" cy="66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586721" y="5076900"/>
            <a:ext cx="7970700" cy="66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2" name="Google Shape;12;p2"/>
          <p:cNvCxnSpPr/>
          <p:nvPr/>
        </p:nvCxnSpPr>
        <p:spPr>
          <a:xfrm>
            <a:off x="733219" y="2235351"/>
            <a:ext cx="3852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630600" y="136800"/>
            <a:ext cx="7893000" cy="1853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100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630600" y="3228375"/>
            <a:ext cx="7893000" cy="1274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1pPr>
            <a:lvl2pPr lvl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2pPr>
            <a:lvl3pPr lvl="2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3pPr>
            <a:lvl4pPr lvl="3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4pPr>
            <a:lvl5pPr lvl="4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5pPr>
            <a:lvl6pPr lvl="5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6pPr>
            <a:lvl7pPr lvl="6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7pPr>
            <a:lvl8pPr lvl="7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8pPr>
            <a:lvl9pPr lvl="8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2400"/>
              <a:buNone/>
              <a:defRPr sz="2400">
                <a:solidFill>
                  <a:schemeClr val="accent6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3"/>
          <p:cNvSpPr/>
          <p:nvPr/>
        </p:nvSpPr>
        <p:spPr>
          <a:xfrm>
            <a:off x="586721" y="5076900"/>
            <a:ext cx="7970700" cy="66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586721" y="0"/>
            <a:ext cx="7970700" cy="66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" name="Google Shape;19;p3"/>
          <p:cNvSpPr txBox="1"/>
          <p:nvPr>
            <p:ph type="title"/>
          </p:nvPr>
        </p:nvSpPr>
        <p:spPr>
          <a:xfrm>
            <a:off x="509550" y="1921350"/>
            <a:ext cx="8124900" cy="130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/>
          <p:nvPr/>
        </p:nvSpPr>
        <p:spPr>
          <a:xfrm>
            <a:off x="-125" y="5045700"/>
            <a:ext cx="9144000" cy="97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23" name="Google Shape;23;p4"/>
          <p:cNvCxnSpPr/>
          <p:nvPr/>
        </p:nvCxnSpPr>
        <p:spPr>
          <a:xfrm>
            <a:off x="419425" y="1154195"/>
            <a:ext cx="3852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4" name="Google Shape;24;p4"/>
          <p:cNvSpPr txBox="1"/>
          <p:nvPr>
            <p:ph type="title"/>
          </p:nvPr>
        </p:nvSpPr>
        <p:spPr>
          <a:xfrm>
            <a:off x="311700" y="3727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Google Shape;28;p5"/>
          <p:cNvCxnSpPr/>
          <p:nvPr/>
        </p:nvCxnSpPr>
        <p:spPr>
          <a:xfrm>
            <a:off x="419425" y="1154195"/>
            <a:ext cx="3852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9" name="Google Shape;29;p5"/>
          <p:cNvSpPr txBox="1"/>
          <p:nvPr>
            <p:ph type="title"/>
          </p:nvPr>
        </p:nvSpPr>
        <p:spPr>
          <a:xfrm>
            <a:off x="311700" y="3727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1" type="body"/>
          </p:nvPr>
        </p:nvSpPr>
        <p:spPr>
          <a:xfrm>
            <a:off x="311700" y="1417950"/>
            <a:ext cx="39999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5"/>
          <p:cNvSpPr txBox="1"/>
          <p:nvPr>
            <p:ph idx="2" type="body"/>
          </p:nvPr>
        </p:nvSpPr>
        <p:spPr>
          <a:xfrm>
            <a:off x="4832400" y="1417950"/>
            <a:ext cx="39999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311700" y="3727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Google Shape;37;p7"/>
          <p:cNvCxnSpPr/>
          <p:nvPr/>
        </p:nvCxnSpPr>
        <p:spPr>
          <a:xfrm>
            <a:off x="411044" y="1417772"/>
            <a:ext cx="3852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8" name="Google Shape;38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9" name="Google Shape;39;p7"/>
          <p:cNvSpPr txBox="1"/>
          <p:nvPr>
            <p:ph idx="1" type="body"/>
          </p:nvPr>
        </p:nvSpPr>
        <p:spPr>
          <a:xfrm>
            <a:off x="311700" y="1640350"/>
            <a:ext cx="2808000" cy="292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/>
          <p:nvPr/>
        </p:nvSpPr>
        <p:spPr>
          <a:xfrm>
            <a:off x="586721" y="0"/>
            <a:ext cx="7970700" cy="66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" name="Google Shape;43;p8"/>
          <p:cNvSpPr/>
          <p:nvPr/>
        </p:nvSpPr>
        <p:spPr>
          <a:xfrm>
            <a:off x="586721" y="5076900"/>
            <a:ext cx="7970700" cy="66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" name="Google Shape;44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5" name="Google Shape;45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/>
          <p:nvPr/>
        </p:nvSpPr>
        <p:spPr>
          <a:xfrm>
            <a:off x="4572000" y="-10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8" name="Google Shape;4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9" name="Google Shape;49;p9"/>
          <p:cNvSpPr txBox="1"/>
          <p:nvPr>
            <p:ph type="title"/>
          </p:nvPr>
        </p:nvSpPr>
        <p:spPr>
          <a:xfrm>
            <a:off x="265500" y="1084625"/>
            <a:ext cx="4045200" cy="1707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50" name="Google Shape;50;p9"/>
          <p:cNvSpPr txBox="1"/>
          <p:nvPr>
            <p:ph idx="1" type="subTitle"/>
          </p:nvPr>
        </p:nvSpPr>
        <p:spPr>
          <a:xfrm>
            <a:off x="265500" y="2845200"/>
            <a:ext cx="4045200" cy="142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100"/>
              <a:buNone/>
              <a:defRPr sz="2100">
                <a:solidFill>
                  <a:schemeClr val="accent6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5" name="Google Shape;55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1"/>
          <p:cNvSpPr/>
          <p:nvPr/>
        </p:nvSpPr>
        <p:spPr>
          <a:xfrm>
            <a:off x="586721" y="0"/>
            <a:ext cx="7970700" cy="66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11"/>
          <p:cNvSpPr/>
          <p:nvPr/>
        </p:nvSpPr>
        <p:spPr>
          <a:xfrm>
            <a:off x="586721" y="5076900"/>
            <a:ext cx="7970700" cy="66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11"/>
          <p:cNvSpPr txBox="1"/>
          <p:nvPr>
            <p:ph hasCustomPrompt="1" type="title"/>
          </p:nvPr>
        </p:nvSpPr>
        <p:spPr>
          <a:xfrm>
            <a:off x="586725" y="1353788"/>
            <a:ext cx="79707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800"/>
              <a:buNone/>
              <a:defRPr sz="10800">
                <a:solidFill>
                  <a:schemeClr val="accent6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0" name="Google Shape;60;p11"/>
          <p:cNvSpPr txBox="1"/>
          <p:nvPr>
            <p:ph idx="1" type="body"/>
          </p:nvPr>
        </p:nvSpPr>
        <p:spPr>
          <a:xfrm>
            <a:off x="586725" y="2968388"/>
            <a:ext cx="79707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1" name="Google Shape;61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lue-gold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372725"/>
            <a:ext cx="8520600" cy="64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ato"/>
              <a:buChar char="●"/>
              <a:defRPr sz="18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●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●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ato"/>
              <a:buChar char="○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Lato"/>
              <a:buChar char="■"/>
              <a:defRPr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drive.google.com/file/d/1C0E2GffRkL5lhfyBMpOE383zN2pVBP6G/view" TargetMode="External"/><Relationship Id="rId4" Type="http://schemas.openxmlformats.org/officeDocument/2006/relationships/image" Target="../media/image1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iphLQm6Z79QAiOHsO5BEKCojHnBnk43L/view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drive.google.com/file/d/14pd65w8C1ESo0iSXC-VNAzIjOVoY9sD6/view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drive.google.com/file/d/1fm6RtkGsxoDMRShBZz2EjwLmmTYjfH72/view" TargetMode="External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://drive.google.com/file/d/1NDqj_DUpdu9IvJPO2Nyjd2Qiqp0mN7PH/view" TargetMode="External"/><Relationship Id="rId4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drive.google.com/file/d/1sY00Ux0nlLDcR5t-enEuQy2Z-yIeVok1/view" TargetMode="External"/><Relationship Id="rId4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drive.google.com/file/d/1A-rHbSrwj5Ce09fjAlkvsmQHYNVdTZsF/view" TargetMode="External"/><Relationship Id="rId4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drive.google.com/file/d/1Yfe5T65Sp4NqN46uYdUlKh5S_UM8UDIR/view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drive.google.com/file/d/1yKUszhbiyors937NoO6DLC8LRRc71h8D/view" TargetMode="External"/><Relationship Id="rId4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drive.google.com/file/d/1_ferxP2Y-VrFEsioJnEFWZc2H12--gUD/view" TargetMode="External"/><Relationship Id="rId4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://drive.google.com/file/d/1itpWYvp3oahgASd216HmgPYty8rpU4eO/view" TargetMode="External"/><Relationship Id="rId4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://drive.google.com/file/d/1IjmONNhuoLOdFy7KaDsVBdL1zfs768Yn/view" TargetMode="External"/><Relationship Id="rId4" Type="http://schemas.openxmlformats.org/officeDocument/2006/relationships/image" Target="../media/image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://drive.google.com/file/d/1yLp8GND4N9CGpoSEDrzb1hrH41byvgSH/view" TargetMode="External"/><Relationship Id="rId4" Type="http://schemas.openxmlformats.org/officeDocument/2006/relationships/image" Target="../media/image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://drive.google.com/file/d/11Np0nL4ytPwPv7hwP9xzNGxePdi_AMfS/view" TargetMode="External"/><Relationship Id="rId4" Type="http://schemas.openxmlformats.org/officeDocument/2006/relationships/image" Target="../media/image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drive.google.com/file/d/1WIgnlfdRU-c4i2Lm78t7gqEjai9oOTuC/view" TargetMode="External"/><Relationship Id="rId4" Type="http://schemas.openxmlformats.org/officeDocument/2006/relationships/image" Target="../media/image1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://drive.google.com/file/d/1X9HVaLi1vO_6R4hvirNxR4eAmE5xgRGA/view" TargetMode="Externa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3"/>
          <p:cNvSpPr txBox="1"/>
          <p:nvPr>
            <p:ph type="ctrTitle"/>
          </p:nvPr>
        </p:nvSpPr>
        <p:spPr>
          <a:xfrm>
            <a:off x="427125" y="1270650"/>
            <a:ext cx="7893000" cy="1853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0" lang="en-GB" sz="1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lang="en-GB" sz="5100">
                <a:latin typeface="Impact"/>
                <a:ea typeface="Impact"/>
                <a:cs typeface="Impact"/>
                <a:sym typeface="Impact"/>
              </a:rPr>
              <a:t>Cardiff International Airport</a:t>
            </a:r>
            <a:endParaRPr b="0" sz="5100">
              <a:latin typeface="Impact"/>
              <a:ea typeface="Impact"/>
              <a:cs typeface="Impact"/>
              <a:sym typeface="Impact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13"/>
          <p:cNvSpPr txBox="1"/>
          <p:nvPr>
            <p:ph idx="1" type="subTitle"/>
          </p:nvPr>
        </p:nvSpPr>
        <p:spPr>
          <a:xfrm>
            <a:off x="318850" y="3869400"/>
            <a:ext cx="7893000" cy="1274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457200" rtl="0" algn="l">
              <a:lnSpc>
                <a:spcPct val="106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</a:rPr>
              <a:t>Uljana Abramcukova   (1810708)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70" name="Google Shape;70;p13" title="1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83350" y="45591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ee the source image" id="71" name="Google Shape;71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7125" y="379125"/>
            <a:ext cx="1557822" cy="965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ee the source image" id="72" name="Google Shape;72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772876" y="2158500"/>
            <a:ext cx="2184300" cy="13542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ee the source image" id="73" name="Google Shape;73;p1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 rot="3">
            <a:off x="3982677" y="2571759"/>
            <a:ext cx="1557869" cy="9658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 txBox="1"/>
          <p:nvPr>
            <p:ph type="title"/>
          </p:nvPr>
        </p:nvSpPr>
        <p:spPr>
          <a:xfrm>
            <a:off x="311700" y="59945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Cardiff   International   Airport</a:t>
            </a:r>
            <a:endParaRPr/>
          </a:p>
        </p:txBody>
      </p:sp>
      <p:sp>
        <p:nvSpPr>
          <p:cNvPr id="79" name="Google Shape;79;p14"/>
          <p:cNvSpPr txBox="1"/>
          <p:nvPr>
            <p:ph idx="1" type="body"/>
          </p:nvPr>
        </p:nvSpPr>
        <p:spPr>
          <a:xfrm>
            <a:off x="240850" y="1332775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9250" lvl="1" marL="914400" rtl="0" algn="l">
              <a:lnSpc>
                <a:spcPct val="11048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9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Wales’ national airport​ </a:t>
            </a:r>
            <a:r>
              <a:rPr lang="en-GB" sz="22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r>
              <a:rPr lang="en-GB" sz="20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with  Welsh Language</a:t>
            </a:r>
            <a:endParaRPr sz="22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1" marL="914400" rtl="0" algn="l">
              <a:lnSpc>
                <a:spcPct val="11048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9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gate to Wales and the UK</a:t>
            </a:r>
            <a:endParaRPr sz="19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Location in  Cardiff Capital Region</a:t>
            </a:r>
            <a:endParaRPr sz="19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Creates  opportunities for tourism industry </a:t>
            </a:r>
            <a:endParaRPr sz="22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1" marL="914400" rtl="0" algn="l">
              <a:lnSpc>
                <a:spcPct val="11048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9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 hub for domestic and international travels​</a:t>
            </a:r>
            <a:endParaRPr sz="19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1" marL="914400" rtl="0" algn="l">
              <a:lnSpc>
                <a:spcPct val="11048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900"/>
              <a:buFont typeface="Arial"/>
              <a:buChar char="○"/>
            </a:pPr>
            <a:r>
              <a:rPr lang="en-GB" sz="19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Important economic driver of the South Wales Economy</a:t>
            </a:r>
            <a:endParaRPr sz="19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1048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0" name="Google Shape;80;p14" title="2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636075"/>
            <a:ext cx="355025" cy="355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5"/>
          <p:cNvSpPr txBox="1"/>
          <p:nvPr>
            <p:ph type="title"/>
          </p:nvPr>
        </p:nvSpPr>
        <p:spPr>
          <a:xfrm>
            <a:off x="-3136925" y="62040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                         History</a:t>
            </a:r>
            <a:endParaRPr/>
          </a:p>
        </p:txBody>
      </p:sp>
      <p:sp>
        <p:nvSpPr>
          <p:cNvPr id="86" name="Google Shape;86;p15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5125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50"/>
              <a:buFont typeface="Arial"/>
              <a:buChar char="●"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All began in April 1942 ,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5125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50"/>
              <a:buFont typeface="Arial"/>
              <a:buChar char="●"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 1965, was transferred from the Ministry of Defence to Glamorgan County Council,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5125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50"/>
              <a:buFont typeface="Arial"/>
              <a:buChar char="●"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Centre of travel, from trans-Atlantic flights to Canada and later to Mediterranean,​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5125" lvl="0" marL="457200" rtl="0" algn="l">
              <a:lnSpc>
                <a:spcPct val="945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50"/>
              <a:buFont typeface="Arial"/>
              <a:buChar char="●"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From March 2013 Welsh Government holds ownership,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5125" lvl="0" marL="457200" rtl="0" algn="l">
              <a:lnSpc>
                <a:spcPct val="945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50"/>
              <a:buFont typeface="Arial"/>
              <a:buChar char="●"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 2018 Master Plan-2040 was created.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45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5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 sz="21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 sz="3200"/>
          </a:p>
        </p:txBody>
      </p:sp>
      <p:pic>
        <p:nvPicPr>
          <p:cNvPr id="87" name="Google Shape;87;p15" title="3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6"/>
          <p:cNvSpPr txBox="1"/>
          <p:nvPr>
            <p:ph type="title"/>
          </p:nvPr>
        </p:nvSpPr>
        <p:spPr>
          <a:xfrm>
            <a:off x="42575" y="316075"/>
            <a:ext cx="8803800" cy="9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2150">
                <a:solidFill>
                  <a:srgbClr val="262626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                                    </a:t>
            </a:r>
            <a:r>
              <a:rPr b="0" lang="en-GB" sz="2150">
                <a:solidFill>
                  <a:srgbClr val="FFFFFF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lang="en-GB" sz="2550" u="sng">
                <a:solidFill>
                  <a:srgbClr val="FFFFFF"/>
                </a:solidFill>
                <a:highlight>
                  <a:schemeClr val="lt1"/>
                </a:highlight>
              </a:rPr>
              <a:t> Economic Analysis </a:t>
            </a:r>
            <a:endParaRPr b="0" sz="2550" u="sng">
              <a:solidFill>
                <a:srgbClr val="FFFFFF"/>
              </a:solidFill>
              <a:highlight>
                <a:schemeClr val="lt1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2550">
                <a:solidFill>
                  <a:srgbClr val="FFFFFF"/>
                </a:solidFill>
                <a:highlight>
                  <a:schemeClr val="lt1"/>
                </a:highlight>
              </a:rPr>
              <a:t>                              PESTLE         &amp;        SWOT</a:t>
            </a:r>
            <a:endParaRPr sz="3600">
              <a:solidFill>
                <a:srgbClr val="FFFFFF"/>
              </a:solidFill>
              <a:highlight>
                <a:schemeClr val="lt1"/>
              </a:highlight>
            </a:endParaRPr>
          </a:p>
        </p:txBody>
      </p:sp>
      <p:sp>
        <p:nvSpPr>
          <p:cNvPr id="93" name="Google Shape;93;p16"/>
          <p:cNvSpPr txBox="1"/>
          <p:nvPr>
            <p:ph idx="1" type="body"/>
          </p:nvPr>
        </p:nvSpPr>
        <p:spPr>
          <a:xfrm>
            <a:off x="92100" y="1120275"/>
            <a:ext cx="8959800" cy="389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 sz="17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u="sng"/>
              <a:t> </a:t>
            </a:r>
            <a:r>
              <a:rPr lang="en-GB" sz="1700" u="sng"/>
              <a:t>PESTLE analysis</a:t>
            </a:r>
            <a:r>
              <a:rPr lang="en-GB" sz="1700"/>
              <a:t>, the macro-environmental  factors.​ “</a:t>
            </a:r>
            <a:r>
              <a:rPr i="1" lang="en-GB" sz="1700"/>
              <a:t> It is very important for managers to be aware of the company’s environmental factors, competitive forces in the industry, which showcase the attractiveness of the industry and the success or failure of a particular company”                                   </a:t>
            </a:r>
            <a:r>
              <a:rPr lang="en-GB" sz="1700"/>
              <a:t>(Mintzberg et al, 1998).​</a:t>
            </a:r>
            <a:endParaRPr sz="17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“</a:t>
            </a:r>
            <a:r>
              <a:rPr i="1" lang="en-GB"/>
              <a:t>Political, Economic, Sociological, Technological, Legal and Environmental those are the key factors  influencing an organisation from the outside” </a:t>
            </a:r>
            <a:r>
              <a:rPr lang="en-GB"/>
              <a:t>(CIPD,2020).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u="sng"/>
              <a:t>SWOT analysis</a:t>
            </a:r>
            <a:r>
              <a:rPr lang="en-GB"/>
              <a:t> is analysis of  the internal environment  of an organisation  if the companies want to capitalise on their strengths and minimise weakness(Vrontis,1999). Swot is an acronym of​ strengths,​ weakness,​ opportunities, threats. ​</a:t>
            </a:r>
            <a:endParaRPr/>
          </a:p>
        </p:txBody>
      </p:sp>
      <p:pic>
        <p:nvPicPr>
          <p:cNvPr id="94" name="Google Shape;94;p16" title="4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11950" y="4558875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9" name="Google Shape;99;p17"/>
          <p:cNvGraphicFramePr/>
          <p:nvPr/>
        </p:nvGraphicFramePr>
        <p:xfrm>
          <a:off x="0" y="1574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{09A08242-CF84-48A0-A0C6-96A272578855}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10080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P</a:t>
                      </a:r>
                      <a:r>
                        <a:rPr lang="en-GB" sz="1700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olitical</a:t>
                      </a:r>
                      <a:endParaRPr sz="1700">
                        <a:solidFill>
                          <a:srgbClr val="FFFFFF"/>
                        </a:solidFill>
                        <a:latin typeface="Playfair Display"/>
                        <a:ea typeface="Playfair Display"/>
                        <a:cs typeface="Playfair Display"/>
                        <a:sym typeface="Playfair Display"/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solidFill>
                            <a:srgbClr val="FFFFFF"/>
                          </a:solidFill>
                        </a:rPr>
                        <a:t>E</a:t>
                      </a: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conomic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solidFill>
                            <a:srgbClr val="FFFFFF"/>
                          </a:solidFill>
                        </a:rPr>
                        <a:t>S</a:t>
                      </a: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ocial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>
                          <a:solidFill>
                            <a:srgbClr val="FFFFFF"/>
                          </a:solidFill>
                        </a:rPr>
                        <a:t>T</a:t>
                      </a: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echnological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solidFill>
                            <a:srgbClr val="FFFFFF"/>
                          </a:solidFill>
                        </a:rPr>
                        <a:t>L</a:t>
                      </a: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egal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>
                          <a:solidFill>
                            <a:srgbClr val="FFFFFF"/>
                          </a:solidFill>
                        </a:rPr>
                        <a:t>E</a:t>
                      </a: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nvironmental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560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-BREXIT​,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-Uncertainty of the UK currency, ​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-Profit margins,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-Fiscal policy, ​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-The planned and </a:t>
                      </a: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unplanned</a:t>
                      </a: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events :​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-Terrorism threats,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-Global disease</a:t>
                      </a:r>
                      <a:r>
                        <a:rPr lang="en-GB">
                          <a:solidFill>
                            <a:srgbClr val="FFFFFF"/>
                          </a:solidFill>
                        </a:rPr>
                        <a:t> 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-BREXIT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-Uncertainty currency , ​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-Exchange rate conversions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-Globalisation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 global demand for air travel has reached the 50% Level -​Rising fuel prices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-Cultural trends,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-Career attitudes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-Cultural values of a society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-Lifestyle attitudes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 Impact on  socio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-Holiday travelers.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-Automation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-Innovation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-Social networking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-Artificial intelligence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Security.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-New passport checking system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-Employment Laws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-Consumer Laws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-Discriminations laws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-Health and Safety Laws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-Slavery Act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 -PBN Implementing Rule 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Climate change risks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Extreme weather events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​Cardiff Airport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 in 2019 reported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a 29% decrease in natural gas consumption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 a 7% reduction in electricity consumption  in one year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rgbClr val="FFFFFF"/>
                          </a:solidFill>
                        </a:rPr>
                        <a:t> reducing CO2 by more than 53% over 8 years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pic>
        <p:nvPicPr>
          <p:cNvPr id="100" name="Google Shape;100;p17" title="5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0900" y="4596075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5" name="Google Shape;105;p18"/>
          <p:cNvGraphicFramePr/>
          <p:nvPr/>
        </p:nvGraphicFramePr>
        <p:xfrm>
          <a:off x="0" y="795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{09A08242-CF84-48A0-A0C6-96A272578855}</a:tableStyleId>
              </a:tblPr>
              <a:tblGrid>
                <a:gridCol w="4572000"/>
                <a:gridCol w="4572000"/>
              </a:tblGrid>
              <a:tr h="2492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u="sng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Strengths</a:t>
                      </a:r>
                      <a:r>
                        <a:rPr lang="en-GB" sz="1500" u="sng">
                          <a:solidFill>
                            <a:srgbClr val="FFFFFF"/>
                          </a:solidFill>
                        </a:rPr>
                        <a:t> </a:t>
                      </a:r>
                      <a:endParaRPr sz="1500" u="sng">
                        <a:solidFill>
                          <a:srgbClr val="FFFFFF"/>
                        </a:solidFill>
                      </a:endParaRPr>
                    </a:p>
                    <a:p>
                      <a:pPr indent="-3238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500"/>
                        <a:buChar char="●"/>
                      </a:pP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The main gate to Wales with  Welsh Language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  <a:p>
                      <a:pPr indent="-3238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500"/>
                        <a:buChar char="●"/>
                      </a:pP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 </a:t>
                      </a: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Part </a:t>
                      </a: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national and regional transport infrastructure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  <a:p>
                      <a:pPr indent="-3238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500"/>
                        <a:buChar char="●"/>
                      </a:pP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Over fifty direct flights and more than 900 connections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  <a:p>
                      <a:pPr indent="-3238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500"/>
                        <a:buChar char="●"/>
                      </a:pP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Location in  Cardiff Capital Region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  <a:p>
                      <a:pPr indent="-3238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500"/>
                        <a:buChar char="●"/>
                      </a:pPr>
                      <a:r>
                        <a:rPr lang="en-GB" sz="1500">
                          <a:solidFill>
                            <a:srgbClr val="FFFFFF"/>
                          </a:solidFill>
                        </a:rPr>
                        <a:t>Creates  opportunities for tourism industry </a:t>
                      </a:r>
                      <a:endParaRPr sz="15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sng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Weakness</a:t>
                      </a:r>
                      <a:endParaRPr sz="2000" u="sng">
                        <a:solidFill>
                          <a:srgbClr val="FFFFFF"/>
                        </a:solidFill>
                        <a:latin typeface="Playfair Display"/>
                        <a:ea typeface="Playfair Display"/>
                        <a:cs typeface="Playfair Display"/>
                        <a:sym typeface="Playfair Display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000" u="sng">
                        <a:solidFill>
                          <a:srgbClr val="FFFFFF"/>
                        </a:solidFill>
                        <a:latin typeface="Playfair Display"/>
                        <a:ea typeface="Playfair Display"/>
                        <a:cs typeface="Playfair Display"/>
                        <a:sym typeface="Playfair Display"/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Poor  transport connection to the airport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Some of the domestic routes were closed due to small passenger numbers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Travel there and back in the same day is not available for business trips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23284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sng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Opportunity</a:t>
                      </a:r>
                      <a:endParaRPr sz="2000" u="sng">
                        <a:solidFill>
                          <a:srgbClr val="FFFFFF"/>
                        </a:solidFill>
                        <a:latin typeface="Playfair Display"/>
                        <a:ea typeface="Playfair Display"/>
                        <a:cs typeface="Playfair Display"/>
                        <a:sym typeface="Playfair Display"/>
                      </a:endParaRPr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600"/>
                        <a:buChar char="●"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Provision of infrastructure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600"/>
                        <a:buChar char="●"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Good  long-term partnerships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600"/>
                        <a:buChar char="●"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A pivotal role in the Wales Transport Strategy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600"/>
                        <a:buChar char="●"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Situated in the Vale of Glamorgan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 -more serene  environment compared to other airports,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 -reduces noise impact on the nearby community</a:t>
                      </a:r>
                      <a:endParaRPr sz="16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sng">
                          <a:solidFill>
                            <a:srgbClr val="FFFFFF"/>
                          </a:solidFill>
                          <a:latin typeface="Playfair Display"/>
                          <a:ea typeface="Playfair Display"/>
                          <a:cs typeface="Playfair Display"/>
                          <a:sym typeface="Playfair Display"/>
                        </a:rPr>
                        <a:t>Threats</a:t>
                      </a:r>
                      <a:endParaRPr sz="2000" u="sng">
                        <a:solidFill>
                          <a:srgbClr val="FFFFFF"/>
                        </a:solidFill>
                        <a:latin typeface="Playfair Display"/>
                        <a:ea typeface="Playfair Display"/>
                        <a:cs typeface="Playfair Display"/>
                        <a:sym typeface="Playfair Display"/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Climate change risks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Brexit,currency "uncertainty",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Increase of  tax for the year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Rising fuel prices,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Great airline industry competition,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-3365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700"/>
                        <a:buChar char="●"/>
                      </a:pPr>
                      <a:r>
                        <a:rPr lang="en-GB" sz="1700">
                          <a:solidFill>
                            <a:srgbClr val="FFFFFF"/>
                          </a:solidFill>
                        </a:rPr>
                        <a:t>Mismanagement.</a:t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700"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>
                    <a:lnL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pic>
        <p:nvPicPr>
          <p:cNvPr id="106" name="Google Shape;106;p18" title="6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25000" y="4482725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9"/>
          <p:cNvSpPr txBox="1"/>
          <p:nvPr>
            <p:ph type="title"/>
          </p:nvPr>
        </p:nvSpPr>
        <p:spPr>
          <a:xfrm>
            <a:off x="311700" y="44355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9872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-GB" sz="2300">
                <a:solidFill>
                  <a:srgbClr val="FFFFFF"/>
                </a:solidFill>
              </a:rPr>
              <a:t>Financial Analysis</a:t>
            </a:r>
            <a:endParaRPr sz="23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t/>
            </a:r>
            <a:endParaRPr b="0"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19"/>
          <p:cNvSpPr txBox="1"/>
          <p:nvPr>
            <p:ph idx="1" type="body"/>
          </p:nvPr>
        </p:nvSpPr>
        <p:spPr>
          <a:xfrm>
            <a:off x="184175" y="1318625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>
                <a:solidFill>
                  <a:srgbClr val="FFFFFF"/>
                </a:solidFill>
              </a:rPr>
              <a:t>“A financial analysis is assessments of viability, sustainability, solvent, and profitable business is”</a:t>
            </a:r>
            <a:r>
              <a:rPr lang="en-GB">
                <a:solidFill>
                  <a:srgbClr val="FFFFFF"/>
                </a:solidFill>
              </a:rPr>
              <a:t>(Market Business News,2020).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The financial  key source  is the financial and management accounting  of a business. It is used by: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GB">
                <a:solidFill>
                  <a:srgbClr val="FFFFFF"/>
                </a:solidFill>
              </a:rPr>
              <a:t>internal(shareholders,management,employees),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GB">
                <a:solidFill>
                  <a:srgbClr val="FFFFFF"/>
                </a:solidFill>
              </a:rPr>
              <a:t>external(competitors,suppliers,customers,lenders,government) decision makers.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FFFFFF"/>
                </a:solidFill>
              </a:rPr>
              <a:t> The financial analyst utilises  these documents to obtain ratios(CIPD,2020).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13" name="Google Shape;113;p19" title="7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621925"/>
            <a:ext cx="369175" cy="369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/>
          <p:nvPr>
            <p:ph type="title"/>
          </p:nvPr>
        </p:nvSpPr>
        <p:spPr>
          <a:xfrm>
            <a:off x="311700" y="5002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38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FFFFFF"/>
                </a:solidFill>
              </a:rPr>
              <a:t>Ratios</a:t>
            </a:r>
            <a:endParaRPr sz="25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0" sz="22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300">
              <a:solidFill>
                <a:srgbClr val="FFFFFF"/>
              </a:solidFill>
            </a:endParaRPr>
          </a:p>
        </p:txBody>
      </p:sp>
      <p:sp>
        <p:nvSpPr>
          <p:cNvPr id="119" name="Google Shape;119;p20"/>
          <p:cNvSpPr txBox="1"/>
          <p:nvPr>
            <p:ph idx="1" type="body"/>
          </p:nvPr>
        </p:nvSpPr>
        <p:spPr>
          <a:xfrm>
            <a:off x="6234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 </a:t>
            </a:r>
            <a:r>
              <a:rPr lang="en-GB">
                <a:solidFill>
                  <a:srgbClr val="FFFFFF"/>
                </a:solidFill>
              </a:rPr>
              <a:t>According to Walsh(2010),</a:t>
            </a:r>
            <a:r>
              <a:rPr i="1" lang="en-GB">
                <a:solidFill>
                  <a:srgbClr val="FFFFFF"/>
                </a:solidFill>
              </a:rPr>
              <a:t>“Business ratios are the guiding stars for the management of enterprises”.</a:t>
            </a:r>
            <a:endParaRPr i="1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>
                <a:solidFill>
                  <a:srgbClr val="FFFFFF"/>
                </a:solidFill>
              </a:rPr>
              <a:t>The effectiveness of the organisation business performance can be reviewed and critically analysed by using appropriate financial ratios taken from data collected from years 2018 and 2019.</a:t>
            </a:r>
            <a:endParaRPr>
              <a:solidFill>
                <a:srgbClr val="FFFFFF"/>
              </a:solidFill>
            </a:endParaRPr>
          </a:p>
        </p:txBody>
      </p:sp>
      <p:pic>
        <p:nvPicPr>
          <p:cNvPr id="120" name="Google Shape;120;p20" title="8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 txBox="1"/>
          <p:nvPr>
            <p:ph idx="1" type="body"/>
          </p:nvPr>
        </p:nvSpPr>
        <p:spPr>
          <a:xfrm>
            <a:off x="311700" y="124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rgbClr val="FFFFFF"/>
                </a:solidFill>
              </a:rPr>
              <a:t>Profitability ratios</a:t>
            </a:r>
            <a:r>
              <a:rPr lang="en-GB">
                <a:solidFill>
                  <a:srgbClr val="FFFFFF"/>
                </a:solidFill>
              </a:rPr>
              <a:t>  play an important part of the fundamental analysis that investigates the financial status of the companies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u="sng">
                <a:solidFill>
                  <a:srgbClr val="FFFFFF"/>
                </a:solidFill>
              </a:rPr>
              <a:t>Profit</a:t>
            </a:r>
            <a:r>
              <a:rPr lang="en-GB">
                <a:solidFill>
                  <a:srgbClr val="FFFFFF"/>
                </a:solidFill>
              </a:rPr>
              <a:t> shows how successful an organisation is at generating a high return, by analysing the gross and net profit margins.Cardiff Airport’s the profit ratios demonstrates that there has been an increase in  the gross and net profit  in 2018-2019 , it is a result of savings of expenses paid by the organisation.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It is a very general benchmark.  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6" name="Google Shape;126;p21" title="9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44599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2"/>
          <p:cNvSpPr txBox="1"/>
          <p:nvPr>
            <p:ph idx="1" type="body"/>
          </p:nvPr>
        </p:nvSpPr>
        <p:spPr>
          <a:xfrm>
            <a:off x="311700" y="61015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5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ROCE</a:t>
            </a:r>
            <a:r>
              <a:rPr lang="en-GB" sz="15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(Return On Capital Employed),</a:t>
            </a:r>
            <a:r>
              <a:rPr lang="en-GB" sz="15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“</a:t>
            </a:r>
            <a:r>
              <a:rPr b="1" lang="en-GB" sz="15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Asset Turnover Ratio</a:t>
            </a:r>
            <a:endParaRPr b="1" sz="1500" u="sng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Liquidity, Current ratio</a:t>
            </a: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Quick ratio, Debtor days,Creditor Days Gearing,Debt ratio,</a:t>
            </a:r>
            <a:endParaRPr b="1" sz="1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lang="en-GB" sz="1600" u="sng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Interest cover ratio </a:t>
            </a:r>
            <a:endParaRPr b="1" sz="1600" u="sng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“Measure of the number of times a company could make the interest payments on its debt with its EBIT”</a:t>
            </a: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(Ready ratios,2020).The results given on the Cardiff International  Airport show that the company risk is low  and  a company can pay off its outstanding debt even if there is a decrease in earnings.</a:t>
            </a:r>
            <a:endParaRPr sz="1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Ratio Analysis indicates economic growth and development, an increase in</a:t>
            </a:r>
            <a:r>
              <a:rPr lang="en-GB" sz="17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profitability and investment attractiveness of Cardiff Airport in 2018-2019.</a:t>
            </a:r>
            <a:endParaRPr sz="17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38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200" u="sng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2" name="Google Shape;132;p22" title="10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4075" y="4466075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3"/>
          <p:cNvSpPr txBox="1"/>
          <p:nvPr>
            <p:ph type="title"/>
          </p:nvPr>
        </p:nvSpPr>
        <p:spPr>
          <a:xfrm>
            <a:off x="311700" y="3727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 u="sng"/>
              <a:t>Key Performance Indicators (</a:t>
            </a:r>
            <a:r>
              <a:rPr lang="en-GB" sz="2500" u="sng"/>
              <a:t>KPI)</a:t>
            </a:r>
            <a:endParaRPr sz="1000" u="sng"/>
          </a:p>
        </p:txBody>
      </p:sp>
      <p:sp>
        <p:nvSpPr>
          <p:cNvPr id="138" name="Google Shape;138;p23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Performance Indicators (KPI) are vital navigation instruments that help to understand if business is on the right track or not;first  the strategy and tactics of business are defined and then are linked to KPIs(Marr,2012).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Choose the applicable KPIs.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most effective KPIs and strategic objectives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For the customer service is important to track changes in customer satisfaction  over time and the human resources department </a:t>
            </a:r>
            <a:r>
              <a:rPr i="1" lang="en-GB"/>
              <a:t>“measures employee turnover among other related metrics”</a:t>
            </a:r>
            <a:r>
              <a:rPr lang="en-GB"/>
              <a:t>(CIPD,2020).</a:t>
            </a:r>
            <a:endParaRPr/>
          </a:p>
        </p:txBody>
      </p:sp>
      <p:pic>
        <p:nvPicPr>
          <p:cNvPr id="139" name="Google Shape;139;p23" title="11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4"/>
          <p:cNvSpPr txBox="1"/>
          <p:nvPr>
            <p:ph type="title"/>
          </p:nvPr>
        </p:nvSpPr>
        <p:spPr>
          <a:xfrm>
            <a:off x="311700" y="37270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9872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rgbClr val="FFFFFF"/>
                </a:solidFill>
              </a:rPr>
              <a:t>Performance Management</a:t>
            </a:r>
            <a:endParaRPr sz="28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t/>
            </a:r>
            <a:endParaRPr b="0" sz="2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900">
              <a:solidFill>
                <a:srgbClr val="FFFFFF"/>
              </a:solidFill>
            </a:endParaRPr>
          </a:p>
        </p:txBody>
      </p:sp>
      <p:sp>
        <p:nvSpPr>
          <p:cNvPr id="145" name="Google Shape;145;p24"/>
          <p:cNvSpPr txBox="1"/>
          <p:nvPr>
            <p:ph idx="1" type="body"/>
          </p:nvPr>
        </p:nvSpPr>
        <p:spPr>
          <a:xfrm>
            <a:off x="152400" y="1417800"/>
            <a:ext cx="86799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Performance management is a crucial area  of work usually supervised by a human resource (HR) manager or a senior manager of the company.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 Its aim is to communicate to employees about the strategic goals of the enterprise and to specify what the organisations expect in terms of behaviour and results (Shields, 2007).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Stakeholders such as employees,providers of finances,consumers,community and environment, government,other organisations and groups have affected  business decisions an organisation will make ( Mullins, 2013).</a:t>
            </a:r>
            <a:endParaRPr/>
          </a:p>
        </p:txBody>
      </p:sp>
      <p:pic>
        <p:nvPicPr>
          <p:cNvPr id="146" name="Google Shape;146;p24" title="12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5"/>
          <p:cNvSpPr txBox="1"/>
          <p:nvPr>
            <p:ph type="title"/>
          </p:nvPr>
        </p:nvSpPr>
        <p:spPr>
          <a:xfrm>
            <a:off x="311700" y="77280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/>
              <a:t>Human Resources Management System (</a:t>
            </a:r>
            <a:r>
              <a:rPr b="0" lang="en-GB" sz="1900"/>
              <a:t>HRMS)</a:t>
            </a:r>
            <a:endParaRPr b="0" sz="19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b="0" sz="210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2" name="Google Shape;152;p25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F</a:t>
            </a:r>
            <a:r>
              <a:rPr lang="en-GB"/>
              <a:t>unctions of HRMS  ( managing employee data, performance evaluations, monitoring of training 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Key principles of HRM( structures,recruitment,development,codes of conduct,retention,team working) (The balance careers,2020).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 The management structure of Cardiff Airport.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Values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 The </a:t>
            </a:r>
            <a:r>
              <a:rPr lang="en-GB"/>
              <a:t> organisations’ </a:t>
            </a:r>
            <a:r>
              <a:rPr lang="en-GB"/>
              <a:t>departments.</a:t>
            </a:r>
            <a:endParaRPr/>
          </a:p>
        </p:txBody>
      </p:sp>
      <p:pic>
        <p:nvPicPr>
          <p:cNvPr id="153" name="Google Shape;153;p25" title="13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9125" y="45687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6"/>
          <p:cNvSpPr txBox="1"/>
          <p:nvPr>
            <p:ph type="title"/>
          </p:nvPr>
        </p:nvSpPr>
        <p:spPr>
          <a:xfrm>
            <a:off x="311700" y="71280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b="0" lang="en-GB" sz="2000"/>
              <a:t>The Airport Fireﬁghter recruitment process</a:t>
            </a:r>
            <a:endParaRPr b="0" sz="3400"/>
          </a:p>
        </p:txBody>
      </p:sp>
      <p:sp>
        <p:nvSpPr>
          <p:cNvPr id="159" name="Google Shape;159;p26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•  Section 1 – Pre-Application Checklist 1 &amp; 2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•  Section 2 – Personal Details, References and Equal Opportunities monitoring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•  Section 3 – Assessment of Personal Qualities and Attributes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•  Section 4 – Additional Information and Signed Declaration”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( Cardiff Airport,2020).</a:t>
            </a:r>
            <a:endParaRPr/>
          </a:p>
        </p:txBody>
      </p:sp>
      <p:pic>
        <p:nvPicPr>
          <p:cNvPr id="160" name="Google Shape;160;p26" title="14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371329"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7"/>
          <p:cNvSpPr txBox="1"/>
          <p:nvPr>
            <p:ph type="title"/>
          </p:nvPr>
        </p:nvSpPr>
        <p:spPr>
          <a:xfrm>
            <a:off x="311700" y="599425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r>
              <a:rPr lang="en-GB" sz="2100"/>
              <a:t>Cardiff Airport selection process for this position</a:t>
            </a:r>
            <a:endParaRPr sz="2100"/>
          </a:p>
        </p:txBody>
      </p:sp>
      <p:sp>
        <p:nvSpPr>
          <p:cNvPr id="166" name="Google Shape;166;p27"/>
          <p:cNvSpPr txBox="1"/>
          <p:nvPr>
            <p:ph idx="1" type="body"/>
          </p:nvPr>
        </p:nvSpPr>
        <p:spPr>
          <a:xfrm>
            <a:off x="311700" y="13186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Stage one. Section 1- Application pack;Section 2 -Physical tests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Stage two. Firefighter Fitness Tests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Stage three.Section 3  - Written test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Stage four.Section 4  - The interview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Stage five.Section 5  -The medical test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decision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Work permit (Asylum and immigration Act 1996). Health and safety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Further Reading ( such as Health and safety work act 1974,risk assessment etc. as they are important aspects for work in Cardiff Airport).</a:t>
            </a:r>
            <a:endParaRPr/>
          </a:p>
        </p:txBody>
      </p:sp>
      <p:pic>
        <p:nvPicPr>
          <p:cNvPr id="167" name="Google Shape;167;p27" title="15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829550" y="4602375"/>
            <a:ext cx="417050" cy="417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8"/>
          <p:cNvSpPr txBox="1"/>
          <p:nvPr>
            <p:ph type="title"/>
          </p:nvPr>
        </p:nvSpPr>
        <p:spPr>
          <a:xfrm>
            <a:off x="311700" y="571100"/>
            <a:ext cx="8520600" cy="64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3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2800">
                <a:solidFill>
                  <a:srgbClr val="FFFFFF"/>
                </a:solidFill>
              </a:rPr>
              <a:t>Conclusion</a:t>
            </a:r>
            <a:endParaRPr b="0" sz="28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3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28"/>
          <p:cNvSpPr txBox="1"/>
          <p:nvPr>
            <p:ph idx="1" type="body"/>
          </p:nvPr>
        </p:nvSpPr>
        <p:spPr>
          <a:xfrm>
            <a:off x="311700" y="1417800"/>
            <a:ext cx="8520600" cy="31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Cardiff Airport is  an important part of Welsh economy and its transport network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performance of current management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Role of HR management in reaching organisational goals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Impact of coronavirus  pandemic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Cardiff Airport is a growing organisation with"ambitious yet achievable" plans (Business News Wales,2018)</a:t>
            </a:r>
            <a:endParaRPr/>
          </a:p>
        </p:txBody>
      </p:sp>
      <p:pic>
        <p:nvPicPr>
          <p:cNvPr id="174" name="Google Shape;174;p28" title="16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721100"/>
            <a:ext cx="270000" cy="27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Blue &amp; Gold">
  <a:themeElements>
    <a:clrScheme name="Blue &amp; Gold">
      <a:dk1>
        <a:srgbClr val="FFFFFF"/>
      </a:dk1>
      <a:lt1>
        <a:srgbClr val="01AFD1"/>
      </a:lt1>
      <a:dk2>
        <a:srgbClr val="1E2D31"/>
      </a:dk2>
      <a:lt2>
        <a:srgbClr val="BFC7CA"/>
      </a:lt2>
      <a:accent1>
        <a:srgbClr val="006F85"/>
      </a:accent1>
      <a:accent2>
        <a:srgbClr val="AF4345"/>
      </a:accent2>
      <a:accent3>
        <a:srgbClr val="47D06A"/>
      </a:accent3>
      <a:accent4>
        <a:srgbClr val="F58F8F"/>
      </a:accent4>
      <a:accent5>
        <a:srgbClr val="F6CD4C"/>
      </a:accent5>
      <a:accent6>
        <a:srgbClr val="F8E71C"/>
      </a:accent6>
      <a:hlink>
        <a:srgbClr val="F6CD4C"/>
      </a:hlink>
      <a:folHlink>
        <a:srgbClr val="F6CD4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