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wdp" ContentType="image/vnd.ms-photo"/>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72" r:id="rId2"/>
    <p:sldId id="256" r:id="rId3"/>
    <p:sldId id="257" r:id="rId4"/>
    <p:sldId id="258" r:id="rId5"/>
    <p:sldId id="261" r:id="rId6"/>
    <p:sldId id="262" r:id="rId7"/>
    <p:sldId id="263" r:id="rId8"/>
    <p:sldId id="264" r:id="rId9"/>
    <p:sldId id="265" r:id="rId10"/>
    <p:sldId id="266" r:id="rId11"/>
    <p:sldId id="260" r:id="rId12"/>
    <p:sldId id="267" r:id="rId13"/>
    <p:sldId id="268" r:id="rId14"/>
    <p:sldId id="269" r:id="rId15"/>
    <p:sldId id="270" r:id="rId16"/>
    <p:sldId id="271" r:id="rId17"/>
    <p:sldId id="25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DD6F5E-878B-FC4D-BF9B-FA39C30CAB0F}">
          <p14:sldIdLst>
            <p14:sldId id="272"/>
            <p14:sldId id="256"/>
            <p14:sldId id="257"/>
            <p14:sldId id="258"/>
            <p14:sldId id="261"/>
            <p14:sldId id="262"/>
            <p14:sldId id="263"/>
            <p14:sldId id="264"/>
            <p14:sldId id="265"/>
            <p14:sldId id="266"/>
            <p14:sldId id="260"/>
            <p14:sldId id="267"/>
            <p14:sldId id="268"/>
            <p14:sldId id="269"/>
            <p14:sldId id="270"/>
            <p14:sldId id="271"/>
            <p14:sldId id="25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511"/>
    <p:restoredTop sz="68392"/>
  </p:normalViewPr>
  <p:slideViewPr>
    <p:cSldViewPr snapToGrid="0" snapToObjects="1">
      <p:cViewPr>
        <p:scale>
          <a:sx n="50" d="100"/>
          <a:sy n="50" d="100"/>
        </p:scale>
        <p:origin x="1504"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FCB1F9-38E1-4746-9509-14F00C7B0E88}" type="doc">
      <dgm:prSet loTypeId="urn:microsoft.com/office/officeart/2005/8/layout/funnel1" loCatId="" qsTypeId="urn:microsoft.com/office/officeart/2005/8/quickstyle/simple3" qsCatId="simple" csTypeId="urn:microsoft.com/office/officeart/2005/8/colors/accent1_2" csCatId="accent1" phldr="1"/>
      <dgm:spPr/>
      <dgm:t>
        <a:bodyPr/>
        <a:lstStyle/>
        <a:p>
          <a:endParaRPr lang="en-US"/>
        </a:p>
      </dgm:t>
    </dgm:pt>
    <dgm:pt modelId="{45D2FCAF-2AC3-4C42-A7C1-5DA806825370}">
      <dgm:prSet phldrT="[Text]"/>
      <dgm:spPr/>
      <dgm:t>
        <a:bodyPr/>
        <a:lstStyle/>
        <a:p>
          <a:r>
            <a:rPr lang="en-US" smtClean="0"/>
            <a:t>People as a resource</a:t>
          </a:r>
          <a:endParaRPr lang="en-US" dirty="0"/>
        </a:p>
      </dgm:t>
    </dgm:pt>
    <dgm:pt modelId="{8B22919C-EFD4-3848-88FC-678D6F10F425}" type="parTrans" cxnId="{80F25CDB-61AB-D44E-BAFE-C3634BC74265}">
      <dgm:prSet/>
      <dgm:spPr/>
      <dgm:t>
        <a:bodyPr/>
        <a:lstStyle/>
        <a:p>
          <a:endParaRPr lang="en-US"/>
        </a:p>
      </dgm:t>
    </dgm:pt>
    <dgm:pt modelId="{5EF27A78-01FF-6940-8759-8CC43206BE57}" type="sibTrans" cxnId="{80F25CDB-61AB-D44E-BAFE-C3634BC74265}">
      <dgm:prSet/>
      <dgm:spPr/>
      <dgm:t>
        <a:bodyPr/>
        <a:lstStyle/>
        <a:p>
          <a:endParaRPr lang="en-US"/>
        </a:p>
      </dgm:t>
    </dgm:pt>
    <dgm:pt modelId="{48603B78-07C5-E549-BBE6-32091EC21AEE}">
      <dgm:prSet phldrT="[Text]"/>
      <dgm:spPr/>
      <dgm:t>
        <a:bodyPr/>
        <a:lstStyle/>
        <a:p>
          <a:r>
            <a:rPr lang="en-US" dirty="0" smtClean="0"/>
            <a:t>People and behavior</a:t>
          </a:r>
          <a:endParaRPr lang="en-US" dirty="0"/>
        </a:p>
      </dgm:t>
    </dgm:pt>
    <dgm:pt modelId="{6E29ACFC-6956-E740-9A15-EF13202D01BC}" type="parTrans" cxnId="{1FF232CB-5F1F-6149-8E4B-C9F3779E5889}">
      <dgm:prSet/>
      <dgm:spPr/>
      <dgm:t>
        <a:bodyPr/>
        <a:lstStyle/>
        <a:p>
          <a:endParaRPr lang="en-US"/>
        </a:p>
      </dgm:t>
    </dgm:pt>
    <dgm:pt modelId="{FFB77140-665D-5845-8208-A002C98DE926}" type="sibTrans" cxnId="{1FF232CB-5F1F-6149-8E4B-C9F3779E5889}">
      <dgm:prSet/>
      <dgm:spPr/>
      <dgm:t>
        <a:bodyPr/>
        <a:lstStyle/>
        <a:p>
          <a:endParaRPr lang="en-US"/>
        </a:p>
      </dgm:t>
    </dgm:pt>
    <dgm:pt modelId="{7B8FB0FB-1559-2E4E-B07A-D6A44F13275C}">
      <dgm:prSet phldrT="[Text]"/>
      <dgm:spPr/>
      <dgm:t>
        <a:bodyPr/>
        <a:lstStyle/>
        <a:p>
          <a:r>
            <a:rPr lang="en-US" dirty="0" smtClean="0"/>
            <a:t>Organizing people</a:t>
          </a:r>
          <a:endParaRPr lang="en-US" dirty="0"/>
        </a:p>
      </dgm:t>
    </dgm:pt>
    <dgm:pt modelId="{F210032E-C938-E846-BF25-62D675AACAFA}" type="parTrans" cxnId="{89F19AB8-4F1A-D848-B40E-47BC10664AD5}">
      <dgm:prSet/>
      <dgm:spPr/>
      <dgm:t>
        <a:bodyPr/>
        <a:lstStyle/>
        <a:p>
          <a:endParaRPr lang="en-US"/>
        </a:p>
      </dgm:t>
    </dgm:pt>
    <dgm:pt modelId="{825E1BF8-38CA-2A49-8593-FD7F53FACABA}" type="sibTrans" cxnId="{89F19AB8-4F1A-D848-B40E-47BC10664AD5}">
      <dgm:prSet/>
      <dgm:spPr/>
      <dgm:t>
        <a:bodyPr/>
        <a:lstStyle/>
        <a:p>
          <a:endParaRPr lang="en-US"/>
        </a:p>
      </dgm:t>
    </dgm:pt>
    <dgm:pt modelId="{E98A7125-2A3C-8646-876D-DCD6C0C036A7}">
      <dgm:prSet phldrT="[Text]"/>
      <dgm:spPr/>
      <dgm:t>
        <a:bodyPr/>
        <a:lstStyle/>
        <a:p>
          <a:r>
            <a:rPr lang="en-US" dirty="0" smtClean="0"/>
            <a:t>Successful Strategies</a:t>
          </a:r>
          <a:endParaRPr lang="en-US" dirty="0"/>
        </a:p>
      </dgm:t>
    </dgm:pt>
    <dgm:pt modelId="{6EDE9099-74FC-754D-B678-F0B90DBCB5A1}" type="parTrans" cxnId="{0265CB8F-ED76-A944-A719-5C42E2E5402F}">
      <dgm:prSet/>
      <dgm:spPr/>
      <dgm:t>
        <a:bodyPr/>
        <a:lstStyle/>
        <a:p>
          <a:endParaRPr lang="en-US"/>
        </a:p>
      </dgm:t>
    </dgm:pt>
    <dgm:pt modelId="{50A31982-81D2-4345-A040-B9CC54E6FFC8}" type="sibTrans" cxnId="{0265CB8F-ED76-A944-A719-5C42E2E5402F}">
      <dgm:prSet/>
      <dgm:spPr/>
      <dgm:t>
        <a:bodyPr/>
        <a:lstStyle/>
        <a:p>
          <a:endParaRPr lang="en-US"/>
        </a:p>
      </dgm:t>
    </dgm:pt>
    <dgm:pt modelId="{23EB844D-8F83-CC49-AAFE-60A69514CAB8}" type="pres">
      <dgm:prSet presAssocID="{07FCB1F9-38E1-4746-9509-14F00C7B0E88}" presName="Name0" presStyleCnt="0">
        <dgm:presLayoutVars>
          <dgm:chMax val="4"/>
          <dgm:resizeHandles val="exact"/>
        </dgm:presLayoutVars>
      </dgm:prSet>
      <dgm:spPr/>
      <dgm:t>
        <a:bodyPr/>
        <a:lstStyle/>
        <a:p>
          <a:endParaRPr lang="en-US"/>
        </a:p>
      </dgm:t>
    </dgm:pt>
    <dgm:pt modelId="{6702A913-F5D5-8042-A79B-7793CF417DBE}" type="pres">
      <dgm:prSet presAssocID="{07FCB1F9-38E1-4746-9509-14F00C7B0E88}" presName="ellipse" presStyleLbl="trBgShp" presStyleIdx="0" presStyleCnt="1"/>
      <dgm:spPr/>
    </dgm:pt>
    <dgm:pt modelId="{41D339A5-308B-CF4C-9A38-E5F255B5253C}" type="pres">
      <dgm:prSet presAssocID="{07FCB1F9-38E1-4746-9509-14F00C7B0E88}" presName="arrow1" presStyleLbl="fgShp" presStyleIdx="0" presStyleCnt="1"/>
      <dgm:spPr/>
    </dgm:pt>
    <dgm:pt modelId="{A405C296-BA1D-CA4A-B565-78538B719D1E}" type="pres">
      <dgm:prSet presAssocID="{07FCB1F9-38E1-4746-9509-14F00C7B0E88}" presName="rectangle" presStyleLbl="revTx" presStyleIdx="0" presStyleCnt="1">
        <dgm:presLayoutVars>
          <dgm:bulletEnabled val="1"/>
        </dgm:presLayoutVars>
      </dgm:prSet>
      <dgm:spPr/>
      <dgm:t>
        <a:bodyPr/>
        <a:lstStyle/>
        <a:p>
          <a:endParaRPr lang="en-US"/>
        </a:p>
      </dgm:t>
    </dgm:pt>
    <dgm:pt modelId="{1824096D-89A3-7246-8E34-97D6939D8154}" type="pres">
      <dgm:prSet presAssocID="{48603B78-07C5-E549-BBE6-32091EC21AEE}" presName="item1" presStyleLbl="node1" presStyleIdx="0" presStyleCnt="3">
        <dgm:presLayoutVars>
          <dgm:bulletEnabled val="1"/>
        </dgm:presLayoutVars>
      </dgm:prSet>
      <dgm:spPr/>
      <dgm:t>
        <a:bodyPr/>
        <a:lstStyle/>
        <a:p>
          <a:endParaRPr lang="en-US"/>
        </a:p>
      </dgm:t>
    </dgm:pt>
    <dgm:pt modelId="{C4861C80-6F22-254C-B50F-65EF3BBC0784}" type="pres">
      <dgm:prSet presAssocID="{7B8FB0FB-1559-2E4E-B07A-D6A44F13275C}" presName="item2" presStyleLbl="node1" presStyleIdx="1" presStyleCnt="3">
        <dgm:presLayoutVars>
          <dgm:bulletEnabled val="1"/>
        </dgm:presLayoutVars>
      </dgm:prSet>
      <dgm:spPr/>
      <dgm:t>
        <a:bodyPr/>
        <a:lstStyle/>
        <a:p>
          <a:endParaRPr lang="en-US"/>
        </a:p>
      </dgm:t>
    </dgm:pt>
    <dgm:pt modelId="{559C9FAE-025A-234A-B1F0-641C465C4F38}" type="pres">
      <dgm:prSet presAssocID="{E98A7125-2A3C-8646-876D-DCD6C0C036A7}" presName="item3" presStyleLbl="node1" presStyleIdx="2" presStyleCnt="3">
        <dgm:presLayoutVars>
          <dgm:bulletEnabled val="1"/>
        </dgm:presLayoutVars>
      </dgm:prSet>
      <dgm:spPr/>
      <dgm:t>
        <a:bodyPr/>
        <a:lstStyle/>
        <a:p>
          <a:endParaRPr lang="en-US"/>
        </a:p>
      </dgm:t>
    </dgm:pt>
    <dgm:pt modelId="{9811D55F-99EB-3C41-B79F-5734BF533542}" type="pres">
      <dgm:prSet presAssocID="{07FCB1F9-38E1-4746-9509-14F00C7B0E88}" presName="funnel" presStyleLbl="trAlignAcc1" presStyleIdx="0" presStyleCnt="1"/>
      <dgm:spPr/>
    </dgm:pt>
  </dgm:ptLst>
  <dgm:cxnLst>
    <dgm:cxn modelId="{89F19AB8-4F1A-D848-B40E-47BC10664AD5}" srcId="{07FCB1F9-38E1-4746-9509-14F00C7B0E88}" destId="{7B8FB0FB-1559-2E4E-B07A-D6A44F13275C}" srcOrd="2" destOrd="0" parTransId="{F210032E-C938-E846-BF25-62D675AACAFA}" sibTransId="{825E1BF8-38CA-2A49-8593-FD7F53FACABA}"/>
    <dgm:cxn modelId="{1FF232CB-5F1F-6149-8E4B-C9F3779E5889}" srcId="{07FCB1F9-38E1-4746-9509-14F00C7B0E88}" destId="{48603B78-07C5-E549-BBE6-32091EC21AEE}" srcOrd="1" destOrd="0" parTransId="{6E29ACFC-6956-E740-9A15-EF13202D01BC}" sibTransId="{FFB77140-665D-5845-8208-A002C98DE926}"/>
    <dgm:cxn modelId="{15588430-6713-CC4C-8641-31C8397121BB}" type="presOf" srcId="{07FCB1F9-38E1-4746-9509-14F00C7B0E88}" destId="{23EB844D-8F83-CC49-AAFE-60A69514CAB8}" srcOrd="0" destOrd="0" presId="urn:microsoft.com/office/officeart/2005/8/layout/funnel1"/>
    <dgm:cxn modelId="{8B641D0D-ED26-2644-A5B2-AF9EBFB75A19}" type="presOf" srcId="{48603B78-07C5-E549-BBE6-32091EC21AEE}" destId="{C4861C80-6F22-254C-B50F-65EF3BBC0784}" srcOrd="0" destOrd="0" presId="urn:microsoft.com/office/officeart/2005/8/layout/funnel1"/>
    <dgm:cxn modelId="{80F25CDB-61AB-D44E-BAFE-C3634BC74265}" srcId="{07FCB1F9-38E1-4746-9509-14F00C7B0E88}" destId="{45D2FCAF-2AC3-4C42-A7C1-5DA806825370}" srcOrd="0" destOrd="0" parTransId="{8B22919C-EFD4-3848-88FC-678D6F10F425}" sibTransId="{5EF27A78-01FF-6940-8759-8CC43206BE57}"/>
    <dgm:cxn modelId="{CC198011-35A2-1F41-95B0-69EE81A159CC}" type="presOf" srcId="{45D2FCAF-2AC3-4C42-A7C1-5DA806825370}" destId="{559C9FAE-025A-234A-B1F0-641C465C4F38}" srcOrd="0" destOrd="0" presId="urn:microsoft.com/office/officeart/2005/8/layout/funnel1"/>
    <dgm:cxn modelId="{3A4DEC3F-8FDC-9D44-BFA8-1E53C3BCAE70}" type="presOf" srcId="{E98A7125-2A3C-8646-876D-DCD6C0C036A7}" destId="{A405C296-BA1D-CA4A-B565-78538B719D1E}" srcOrd="0" destOrd="0" presId="urn:microsoft.com/office/officeart/2005/8/layout/funnel1"/>
    <dgm:cxn modelId="{0265CB8F-ED76-A944-A719-5C42E2E5402F}" srcId="{07FCB1F9-38E1-4746-9509-14F00C7B0E88}" destId="{E98A7125-2A3C-8646-876D-DCD6C0C036A7}" srcOrd="3" destOrd="0" parTransId="{6EDE9099-74FC-754D-B678-F0B90DBCB5A1}" sibTransId="{50A31982-81D2-4345-A040-B9CC54E6FFC8}"/>
    <dgm:cxn modelId="{A197F001-435C-234D-AE23-494584DA386E}" type="presOf" srcId="{7B8FB0FB-1559-2E4E-B07A-D6A44F13275C}" destId="{1824096D-89A3-7246-8E34-97D6939D8154}" srcOrd="0" destOrd="0" presId="urn:microsoft.com/office/officeart/2005/8/layout/funnel1"/>
    <dgm:cxn modelId="{9627EB8F-FA32-4744-A398-691922915D78}" type="presParOf" srcId="{23EB844D-8F83-CC49-AAFE-60A69514CAB8}" destId="{6702A913-F5D5-8042-A79B-7793CF417DBE}" srcOrd="0" destOrd="0" presId="urn:microsoft.com/office/officeart/2005/8/layout/funnel1"/>
    <dgm:cxn modelId="{38C43E9A-6872-9E44-981E-AAA100E3B180}" type="presParOf" srcId="{23EB844D-8F83-CC49-AAFE-60A69514CAB8}" destId="{41D339A5-308B-CF4C-9A38-E5F255B5253C}" srcOrd="1" destOrd="0" presId="urn:microsoft.com/office/officeart/2005/8/layout/funnel1"/>
    <dgm:cxn modelId="{3C5C1C61-D07B-4645-8732-7E2D2F6A051D}" type="presParOf" srcId="{23EB844D-8F83-CC49-AAFE-60A69514CAB8}" destId="{A405C296-BA1D-CA4A-B565-78538B719D1E}" srcOrd="2" destOrd="0" presId="urn:microsoft.com/office/officeart/2005/8/layout/funnel1"/>
    <dgm:cxn modelId="{6474ECDE-1545-0C45-B173-9B265282C68D}" type="presParOf" srcId="{23EB844D-8F83-CC49-AAFE-60A69514CAB8}" destId="{1824096D-89A3-7246-8E34-97D6939D8154}" srcOrd="3" destOrd="0" presId="urn:microsoft.com/office/officeart/2005/8/layout/funnel1"/>
    <dgm:cxn modelId="{64B5D7D0-DCF5-4741-80C0-FEDB2C3E02F8}" type="presParOf" srcId="{23EB844D-8F83-CC49-AAFE-60A69514CAB8}" destId="{C4861C80-6F22-254C-B50F-65EF3BBC0784}" srcOrd="4" destOrd="0" presId="urn:microsoft.com/office/officeart/2005/8/layout/funnel1"/>
    <dgm:cxn modelId="{9C6B4A2A-9079-2F49-863E-F25ABF01F307}" type="presParOf" srcId="{23EB844D-8F83-CC49-AAFE-60A69514CAB8}" destId="{559C9FAE-025A-234A-B1F0-641C465C4F38}" srcOrd="5" destOrd="0" presId="urn:microsoft.com/office/officeart/2005/8/layout/funnel1"/>
    <dgm:cxn modelId="{F6DAD6F6-1485-AF47-9DCF-9BAD8E2FFA79}" type="presParOf" srcId="{23EB844D-8F83-CC49-AAFE-60A69514CAB8}" destId="{9811D55F-99EB-3C41-B79F-5734BF533542}" srcOrd="6" destOrd="0" presId="urn:microsoft.com/office/officeart/2005/8/layout/funnel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E6149F-0A9D-6844-ACB0-EFB99EDE2A11}" type="doc">
      <dgm:prSet loTypeId="urn:microsoft.com/office/officeart/2005/8/layout/default" loCatId="" qsTypeId="urn:microsoft.com/office/officeart/2005/8/quickstyle/simple4" qsCatId="simple" csTypeId="urn:microsoft.com/office/officeart/2005/8/colors/accent5_2" csCatId="accent5" phldr="1"/>
      <dgm:spPr/>
      <dgm:t>
        <a:bodyPr/>
        <a:lstStyle/>
        <a:p>
          <a:endParaRPr lang="en-US"/>
        </a:p>
      </dgm:t>
    </dgm:pt>
    <dgm:pt modelId="{259E28E8-2B22-0D46-A64F-BD933FA62EC2}">
      <dgm:prSet phldrT="[Text]"/>
      <dgm:spPr/>
      <dgm:t>
        <a:bodyPr/>
        <a:lstStyle/>
        <a:p>
          <a:r>
            <a:rPr lang="en-US" dirty="0" smtClean="0"/>
            <a:t>Threat of new entrants</a:t>
          </a:r>
          <a:endParaRPr lang="en-US" dirty="0"/>
        </a:p>
      </dgm:t>
    </dgm:pt>
    <dgm:pt modelId="{7CFD47F5-1585-534D-8F85-7837B9F4852A}" type="parTrans" cxnId="{78D0D14B-04BB-BD49-AEC8-914852C80A04}">
      <dgm:prSet/>
      <dgm:spPr/>
      <dgm:t>
        <a:bodyPr/>
        <a:lstStyle/>
        <a:p>
          <a:endParaRPr lang="en-US"/>
        </a:p>
      </dgm:t>
    </dgm:pt>
    <dgm:pt modelId="{E4F1F3B0-CD32-E648-8E22-EA96DDF6411A}" type="sibTrans" cxnId="{78D0D14B-04BB-BD49-AEC8-914852C80A04}">
      <dgm:prSet/>
      <dgm:spPr/>
      <dgm:t>
        <a:bodyPr/>
        <a:lstStyle/>
        <a:p>
          <a:endParaRPr lang="en-US"/>
        </a:p>
      </dgm:t>
    </dgm:pt>
    <dgm:pt modelId="{0C5D947E-DBD5-BE47-A727-AD5C86DCC39C}">
      <dgm:prSet phldrT="[Text]"/>
      <dgm:spPr/>
      <dgm:t>
        <a:bodyPr/>
        <a:lstStyle/>
        <a:p>
          <a:r>
            <a:rPr lang="en-US" dirty="0" smtClean="0"/>
            <a:t>Bargaining power of suppliers</a:t>
          </a:r>
          <a:endParaRPr lang="en-US" dirty="0"/>
        </a:p>
      </dgm:t>
    </dgm:pt>
    <dgm:pt modelId="{48B176D0-810C-E54C-BE13-78C8A2B03802}" type="parTrans" cxnId="{20DD3685-41C9-E64E-BB57-EC05BF9CBF33}">
      <dgm:prSet/>
      <dgm:spPr/>
      <dgm:t>
        <a:bodyPr/>
        <a:lstStyle/>
        <a:p>
          <a:endParaRPr lang="en-US"/>
        </a:p>
      </dgm:t>
    </dgm:pt>
    <dgm:pt modelId="{8C98DCF4-0D6C-3A4D-8B97-9B6E2BF74546}" type="sibTrans" cxnId="{20DD3685-41C9-E64E-BB57-EC05BF9CBF33}">
      <dgm:prSet/>
      <dgm:spPr/>
      <dgm:t>
        <a:bodyPr/>
        <a:lstStyle/>
        <a:p>
          <a:endParaRPr lang="en-US"/>
        </a:p>
      </dgm:t>
    </dgm:pt>
    <dgm:pt modelId="{D6F9E4EA-5D62-1B49-A705-66AD8EDDFB4C}">
      <dgm:prSet phldrT="[Text]"/>
      <dgm:spPr/>
      <dgm:t>
        <a:bodyPr/>
        <a:lstStyle/>
        <a:p>
          <a:r>
            <a:rPr lang="en-US" dirty="0" smtClean="0"/>
            <a:t>Threat of substitute products</a:t>
          </a:r>
          <a:endParaRPr lang="en-US" dirty="0"/>
        </a:p>
      </dgm:t>
    </dgm:pt>
    <dgm:pt modelId="{379AA283-81BC-5541-9DA0-120B106FA4C7}" type="parTrans" cxnId="{4A6AA2D7-9DEF-DF47-82DE-D841B8877FE5}">
      <dgm:prSet/>
      <dgm:spPr/>
      <dgm:t>
        <a:bodyPr/>
        <a:lstStyle/>
        <a:p>
          <a:endParaRPr lang="en-US"/>
        </a:p>
      </dgm:t>
    </dgm:pt>
    <dgm:pt modelId="{4B889775-63D8-8846-98E1-368331E36AD0}" type="sibTrans" cxnId="{4A6AA2D7-9DEF-DF47-82DE-D841B8877FE5}">
      <dgm:prSet/>
      <dgm:spPr/>
      <dgm:t>
        <a:bodyPr/>
        <a:lstStyle/>
        <a:p>
          <a:endParaRPr lang="en-US"/>
        </a:p>
      </dgm:t>
    </dgm:pt>
    <dgm:pt modelId="{3706CE63-5E2E-D64D-B3E1-86E31CEFA7E6}">
      <dgm:prSet phldrT="[Text]"/>
      <dgm:spPr/>
      <dgm:t>
        <a:bodyPr/>
        <a:lstStyle/>
        <a:p>
          <a:r>
            <a:rPr lang="en-US" dirty="0" smtClean="0"/>
            <a:t>Rivalry among competing firms</a:t>
          </a:r>
          <a:endParaRPr lang="en-US" dirty="0"/>
        </a:p>
      </dgm:t>
    </dgm:pt>
    <dgm:pt modelId="{68B9EB89-8917-7348-9571-6999B8DCC273}" type="parTrans" cxnId="{80F933AA-CBF1-D74B-9CB1-3BAE1037619D}">
      <dgm:prSet/>
      <dgm:spPr/>
      <dgm:t>
        <a:bodyPr/>
        <a:lstStyle/>
        <a:p>
          <a:endParaRPr lang="en-US"/>
        </a:p>
      </dgm:t>
    </dgm:pt>
    <dgm:pt modelId="{00354900-5A3F-0C4D-BCCA-065B9CEB9F6A}" type="sibTrans" cxnId="{80F933AA-CBF1-D74B-9CB1-3BAE1037619D}">
      <dgm:prSet/>
      <dgm:spPr/>
      <dgm:t>
        <a:bodyPr/>
        <a:lstStyle/>
        <a:p>
          <a:endParaRPr lang="en-US"/>
        </a:p>
      </dgm:t>
    </dgm:pt>
    <dgm:pt modelId="{2764EE8D-2D1E-204C-9A81-F673431DC269}">
      <dgm:prSet/>
      <dgm:spPr/>
      <dgm:t>
        <a:bodyPr/>
        <a:lstStyle/>
        <a:p>
          <a:r>
            <a:rPr lang="en-US" dirty="0" smtClean="0"/>
            <a:t>Bargaining power of buyers</a:t>
          </a:r>
          <a:endParaRPr lang="en-US" dirty="0"/>
        </a:p>
      </dgm:t>
    </dgm:pt>
    <dgm:pt modelId="{21C65102-FA14-364E-81C0-6459ECB02D3B}" type="parTrans" cxnId="{53C817CF-231B-FB45-9801-2E438049FEE2}">
      <dgm:prSet/>
      <dgm:spPr/>
    </dgm:pt>
    <dgm:pt modelId="{99CCD1AB-43F1-A542-82EF-14B26CBEA06F}" type="sibTrans" cxnId="{53C817CF-231B-FB45-9801-2E438049FEE2}">
      <dgm:prSet/>
      <dgm:spPr/>
    </dgm:pt>
    <dgm:pt modelId="{9C839F85-81ED-C24D-BA3D-BED071C733C4}" type="pres">
      <dgm:prSet presAssocID="{0AE6149F-0A9D-6844-ACB0-EFB99EDE2A11}" presName="diagram" presStyleCnt="0">
        <dgm:presLayoutVars>
          <dgm:dir/>
          <dgm:resizeHandles val="exact"/>
        </dgm:presLayoutVars>
      </dgm:prSet>
      <dgm:spPr/>
      <dgm:t>
        <a:bodyPr/>
        <a:lstStyle/>
        <a:p>
          <a:endParaRPr lang="en-US"/>
        </a:p>
      </dgm:t>
    </dgm:pt>
    <dgm:pt modelId="{071FE6D3-9890-D14B-9D2C-D0120A21C994}" type="pres">
      <dgm:prSet presAssocID="{259E28E8-2B22-0D46-A64F-BD933FA62EC2}" presName="node" presStyleLbl="node1" presStyleIdx="0" presStyleCnt="5">
        <dgm:presLayoutVars>
          <dgm:bulletEnabled val="1"/>
        </dgm:presLayoutVars>
      </dgm:prSet>
      <dgm:spPr/>
      <dgm:t>
        <a:bodyPr/>
        <a:lstStyle/>
        <a:p>
          <a:endParaRPr lang="en-US"/>
        </a:p>
      </dgm:t>
    </dgm:pt>
    <dgm:pt modelId="{AEB34557-C655-934C-94D5-8787D6D30833}" type="pres">
      <dgm:prSet presAssocID="{E4F1F3B0-CD32-E648-8E22-EA96DDF6411A}" presName="sibTrans" presStyleCnt="0"/>
      <dgm:spPr/>
    </dgm:pt>
    <dgm:pt modelId="{27CF407F-E4B2-8341-95B4-B17C6E18C3D6}" type="pres">
      <dgm:prSet presAssocID="{0C5D947E-DBD5-BE47-A727-AD5C86DCC39C}" presName="node" presStyleLbl="node1" presStyleIdx="1" presStyleCnt="5">
        <dgm:presLayoutVars>
          <dgm:bulletEnabled val="1"/>
        </dgm:presLayoutVars>
      </dgm:prSet>
      <dgm:spPr/>
      <dgm:t>
        <a:bodyPr/>
        <a:lstStyle/>
        <a:p>
          <a:endParaRPr lang="en-US"/>
        </a:p>
      </dgm:t>
    </dgm:pt>
    <dgm:pt modelId="{21A1AA91-F48E-1047-ABAE-CBDCD5C7C2DF}" type="pres">
      <dgm:prSet presAssocID="{8C98DCF4-0D6C-3A4D-8B97-9B6E2BF74546}" presName="sibTrans" presStyleCnt="0"/>
      <dgm:spPr/>
    </dgm:pt>
    <dgm:pt modelId="{FED87D63-5748-3D4F-9211-9AF969988AA4}" type="pres">
      <dgm:prSet presAssocID="{2764EE8D-2D1E-204C-9A81-F673431DC269}" presName="node" presStyleLbl="node1" presStyleIdx="2" presStyleCnt="5">
        <dgm:presLayoutVars>
          <dgm:bulletEnabled val="1"/>
        </dgm:presLayoutVars>
      </dgm:prSet>
      <dgm:spPr/>
      <dgm:t>
        <a:bodyPr/>
        <a:lstStyle/>
        <a:p>
          <a:endParaRPr lang="en-US"/>
        </a:p>
      </dgm:t>
    </dgm:pt>
    <dgm:pt modelId="{39122947-C291-7A48-913C-4DD65C731713}" type="pres">
      <dgm:prSet presAssocID="{99CCD1AB-43F1-A542-82EF-14B26CBEA06F}" presName="sibTrans" presStyleCnt="0"/>
      <dgm:spPr/>
    </dgm:pt>
    <dgm:pt modelId="{3ABC93DF-98F3-F04E-95AE-7933E40EE0F0}" type="pres">
      <dgm:prSet presAssocID="{D6F9E4EA-5D62-1B49-A705-66AD8EDDFB4C}" presName="node" presStyleLbl="node1" presStyleIdx="3" presStyleCnt="5">
        <dgm:presLayoutVars>
          <dgm:bulletEnabled val="1"/>
        </dgm:presLayoutVars>
      </dgm:prSet>
      <dgm:spPr/>
      <dgm:t>
        <a:bodyPr/>
        <a:lstStyle/>
        <a:p>
          <a:endParaRPr lang="en-US"/>
        </a:p>
      </dgm:t>
    </dgm:pt>
    <dgm:pt modelId="{7C48551F-B67B-3643-A802-C2D9A5D4254C}" type="pres">
      <dgm:prSet presAssocID="{4B889775-63D8-8846-98E1-368331E36AD0}" presName="sibTrans" presStyleCnt="0"/>
      <dgm:spPr/>
    </dgm:pt>
    <dgm:pt modelId="{8980F1C9-5196-214A-8C77-D153F688579A}" type="pres">
      <dgm:prSet presAssocID="{3706CE63-5E2E-D64D-B3E1-86E31CEFA7E6}" presName="node" presStyleLbl="node1" presStyleIdx="4" presStyleCnt="5">
        <dgm:presLayoutVars>
          <dgm:bulletEnabled val="1"/>
        </dgm:presLayoutVars>
      </dgm:prSet>
      <dgm:spPr/>
      <dgm:t>
        <a:bodyPr/>
        <a:lstStyle/>
        <a:p>
          <a:endParaRPr lang="en-US"/>
        </a:p>
      </dgm:t>
    </dgm:pt>
  </dgm:ptLst>
  <dgm:cxnLst>
    <dgm:cxn modelId="{78D0D14B-04BB-BD49-AEC8-914852C80A04}" srcId="{0AE6149F-0A9D-6844-ACB0-EFB99EDE2A11}" destId="{259E28E8-2B22-0D46-A64F-BD933FA62EC2}" srcOrd="0" destOrd="0" parTransId="{7CFD47F5-1585-534D-8F85-7837B9F4852A}" sibTransId="{E4F1F3B0-CD32-E648-8E22-EA96DDF6411A}"/>
    <dgm:cxn modelId="{98029C6A-5C33-2F46-8E5C-34E3D9D283D7}" type="presOf" srcId="{259E28E8-2B22-0D46-A64F-BD933FA62EC2}" destId="{071FE6D3-9890-D14B-9D2C-D0120A21C994}" srcOrd="0" destOrd="0" presId="urn:microsoft.com/office/officeart/2005/8/layout/default"/>
    <dgm:cxn modelId="{20DD3685-41C9-E64E-BB57-EC05BF9CBF33}" srcId="{0AE6149F-0A9D-6844-ACB0-EFB99EDE2A11}" destId="{0C5D947E-DBD5-BE47-A727-AD5C86DCC39C}" srcOrd="1" destOrd="0" parTransId="{48B176D0-810C-E54C-BE13-78C8A2B03802}" sibTransId="{8C98DCF4-0D6C-3A4D-8B97-9B6E2BF74546}"/>
    <dgm:cxn modelId="{B6593A99-DAE6-7D48-891F-6E0831535200}" type="presOf" srcId="{D6F9E4EA-5D62-1B49-A705-66AD8EDDFB4C}" destId="{3ABC93DF-98F3-F04E-95AE-7933E40EE0F0}" srcOrd="0" destOrd="0" presId="urn:microsoft.com/office/officeart/2005/8/layout/default"/>
    <dgm:cxn modelId="{2A853304-CD17-F54F-997E-F71DAA9685D8}" type="presOf" srcId="{0AE6149F-0A9D-6844-ACB0-EFB99EDE2A11}" destId="{9C839F85-81ED-C24D-BA3D-BED071C733C4}" srcOrd="0" destOrd="0" presId="urn:microsoft.com/office/officeart/2005/8/layout/default"/>
    <dgm:cxn modelId="{8BBFA809-66CE-FF4D-8ABA-BF85874980E9}" type="presOf" srcId="{0C5D947E-DBD5-BE47-A727-AD5C86DCC39C}" destId="{27CF407F-E4B2-8341-95B4-B17C6E18C3D6}" srcOrd="0" destOrd="0" presId="urn:microsoft.com/office/officeart/2005/8/layout/default"/>
    <dgm:cxn modelId="{4A6AA2D7-9DEF-DF47-82DE-D841B8877FE5}" srcId="{0AE6149F-0A9D-6844-ACB0-EFB99EDE2A11}" destId="{D6F9E4EA-5D62-1B49-A705-66AD8EDDFB4C}" srcOrd="3" destOrd="0" parTransId="{379AA283-81BC-5541-9DA0-120B106FA4C7}" sibTransId="{4B889775-63D8-8846-98E1-368331E36AD0}"/>
    <dgm:cxn modelId="{B926B803-62A3-4E47-9196-4D4067452BA5}" type="presOf" srcId="{3706CE63-5E2E-D64D-B3E1-86E31CEFA7E6}" destId="{8980F1C9-5196-214A-8C77-D153F688579A}" srcOrd="0" destOrd="0" presId="urn:microsoft.com/office/officeart/2005/8/layout/default"/>
    <dgm:cxn modelId="{AEDF1BF1-980A-F141-BCA2-98E430C26359}" type="presOf" srcId="{2764EE8D-2D1E-204C-9A81-F673431DC269}" destId="{FED87D63-5748-3D4F-9211-9AF969988AA4}" srcOrd="0" destOrd="0" presId="urn:microsoft.com/office/officeart/2005/8/layout/default"/>
    <dgm:cxn modelId="{53C817CF-231B-FB45-9801-2E438049FEE2}" srcId="{0AE6149F-0A9D-6844-ACB0-EFB99EDE2A11}" destId="{2764EE8D-2D1E-204C-9A81-F673431DC269}" srcOrd="2" destOrd="0" parTransId="{21C65102-FA14-364E-81C0-6459ECB02D3B}" sibTransId="{99CCD1AB-43F1-A542-82EF-14B26CBEA06F}"/>
    <dgm:cxn modelId="{80F933AA-CBF1-D74B-9CB1-3BAE1037619D}" srcId="{0AE6149F-0A9D-6844-ACB0-EFB99EDE2A11}" destId="{3706CE63-5E2E-D64D-B3E1-86E31CEFA7E6}" srcOrd="4" destOrd="0" parTransId="{68B9EB89-8917-7348-9571-6999B8DCC273}" sibTransId="{00354900-5A3F-0C4D-BCCA-065B9CEB9F6A}"/>
    <dgm:cxn modelId="{73AED471-EEBD-BC46-9652-9EDFCFC7D999}" type="presParOf" srcId="{9C839F85-81ED-C24D-BA3D-BED071C733C4}" destId="{071FE6D3-9890-D14B-9D2C-D0120A21C994}" srcOrd="0" destOrd="0" presId="urn:microsoft.com/office/officeart/2005/8/layout/default"/>
    <dgm:cxn modelId="{4578C416-DC6F-8F4C-826F-70B01071DB3A}" type="presParOf" srcId="{9C839F85-81ED-C24D-BA3D-BED071C733C4}" destId="{AEB34557-C655-934C-94D5-8787D6D30833}" srcOrd="1" destOrd="0" presId="urn:microsoft.com/office/officeart/2005/8/layout/default"/>
    <dgm:cxn modelId="{21DC1D27-F3EC-2247-B843-D7802808AFA8}" type="presParOf" srcId="{9C839F85-81ED-C24D-BA3D-BED071C733C4}" destId="{27CF407F-E4B2-8341-95B4-B17C6E18C3D6}" srcOrd="2" destOrd="0" presId="urn:microsoft.com/office/officeart/2005/8/layout/default"/>
    <dgm:cxn modelId="{ABE81F6D-6597-CA4F-83C9-F278494E85EF}" type="presParOf" srcId="{9C839F85-81ED-C24D-BA3D-BED071C733C4}" destId="{21A1AA91-F48E-1047-ABAE-CBDCD5C7C2DF}" srcOrd="3" destOrd="0" presId="urn:microsoft.com/office/officeart/2005/8/layout/default"/>
    <dgm:cxn modelId="{DE5CB0FA-24D4-4045-A7E3-6E9793DBBD2C}" type="presParOf" srcId="{9C839F85-81ED-C24D-BA3D-BED071C733C4}" destId="{FED87D63-5748-3D4F-9211-9AF969988AA4}" srcOrd="4" destOrd="0" presId="urn:microsoft.com/office/officeart/2005/8/layout/default"/>
    <dgm:cxn modelId="{07B693AF-2C2D-BE41-9CA5-03D4576BC565}" type="presParOf" srcId="{9C839F85-81ED-C24D-BA3D-BED071C733C4}" destId="{39122947-C291-7A48-913C-4DD65C731713}" srcOrd="5" destOrd="0" presId="urn:microsoft.com/office/officeart/2005/8/layout/default"/>
    <dgm:cxn modelId="{DAE3E521-E24C-3548-8C4D-E458EB040FE4}" type="presParOf" srcId="{9C839F85-81ED-C24D-BA3D-BED071C733C4}" destId="{3ABC93DF-98F3-F04E-95AE-7933E40EE0F0}" srcOrd="6" destOrd="0" presId="urn:microsoft.com/office/officeart/2005/8/layout/default"/>
    <dgm:cxn modelId="{847C3D88-0DDB-A747-B900-E15ED1281AB0}" type="presParOf" srcId="{9C839F85-81ED-C24D-BA3D-BED071C733C4}" destId="{7C48551F-B67B-3643-A802-C2D9A5D4254C}" srcOrd="7" destOrd="0" presId="urn:microsoft.com/office/officeart/2005/8/layout/default"/>
    <dgm:cxn modelId="{0E5F7473-236F-3042-A618-D0AA19993341}" type="presParOf" srcId="{9C839F85-81ED-C24D-BA3D-BED071C733C4}" destId="{8980F1C9-5196-214A-8C77-D153F688579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2A913-F5D5-8042-A79B-7793CF417DBE}">
      <dsp:nvSpPr>
        <dsp:cNvPr id="0" name=""/>
        <dsp:cNvSpPr/>
      </dsp:nvSpPr>
      <dsp:spPr>
        <a:xfrm>
          <a:off x="1625175" y="190532"/>
          <a:ext cx="3781343" cy="1313210"/>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339A5-308B-CF4C-9A38-E5F255B5253C}">
      <dsp:nvSpPr>
        <dsp:cNvPr id="0" name=""/>
        <dsp:cNvSpPr/>
      </dsp:nvSpPr>
      <dsp:spPr>
        <a:xfrm>
          <a:off x="3155300" y="3406140"/>
          <a:ext cx="732818" cy="469003"/>
        </a:xfrm>
        <a:prstGeom prst="downArrow">
          <a:avLst/>
        </a:prstGeom>
        <a:gradFill rotWithShape="0">
          <a:gsLst>
            <a:gs pos="0">
              <a:schemeClr val="accent1">
                <a:tint val="60000"/>
                <a:hueOff val="0"/>
                <a:satOff val="0"/>
                <a:lumOff val="0"/>
                <a:alphaOff val="0"/>
                <a:tint val="64000"/>
                <a:lumMod val="118000"/>
              </a:schemeClr>
            </a:gs>
            <a:gs pos="100000">
              <a:schemeClr val="accent1">
                <a:tint val="60000"/>
                <a:hueOff val="0"/>
                <a:satOff val="0"/>
                <a:lumOff val="0"/>
                <a:alphaOff val="0"/>
                <a:tint val="92000"/>
                <a:alpha val="100000"/>
                <a:lumMod val="110000"/>
              </a:schemeClr>
            </a:gs>
          </a:gsLst>
          <a:lin ang="5400000" scaled="0"/>
        </a:gradFill>
        <a:ln w="9525" cap="rnd" cmpd="sng" algn="ctr">
          <a:solidFill>
            <a:schemeClr val="lt1">
              <a:hueOff val="0"/>
              <a:satOff val="0"/>
              <a:lumOff val="0"/>
              <a:alphaOff val="0"/>
            </a:schemeClr>
          </a:solidFill>
          <a:prstDash val="solid"/>
        </a:ln>
        <a:effectLst/>
        <a:scene3d>
          <a:camera prst="orthographicFront"/>
          <a:lightRig rig="flat" dir="t"/>
        </a:scene3d>
        <a:sp3d prstMaterial="dkEdge">
          <a:bevelT w="8200" h="38100"/>
        </a:sp3d>
      </dsp:spPr>
      <dsp:style>
        <a:lnRef idx="1">
          <a:scrgbClr r="0" g="0" b="0"/>
        </a:lnRef>
        <a:fillRef idx="2">
          <a:scrgbClr r="0" g="0" b="0"/>
        </a:fillRef>
        <a:effectRef idx="1">
          <a:scrgbClr r="0" g="0" b="0"/>
        </a:effectRef>
        <a:fontRef idx="minor"/>
      </dsp:style>
    </dsp:sp>
    <dsp:sp modelId="{A405C296-BA1D-CA4A-B565-78538B719D1E}">
      <dsp:nvSpPr>
        <dsp:cNvPr id="0" name=""/>
        <dsp:cNvSpPr/>
      </dsp:nvSpPr>
      <dsp:spPr>
        <a:xfrm>
          <a:off x="1762945" y="3781343"/>
          <a:ext cx="3517529" cy="879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177800" numCol="1" spcCol="1270" anchor="ctr" anchorCtr="0">
          <a:noAutofit/>
        </a:bodyPr>
        <a:lstStyle/>
        <a:p>
          <a:pPr lvl="0" algn="ctr" defTabSz="1111250">
            <a:lnSpc>
              <a:spcPct val="90000"/>
            </a:lnSpc>
            <a:spcBef>
              <a:spcPct val="0"/>
            </a:spcBef>
            <a:spcAft>
              <a:spcPct val="35000"/>
            </a:spcAft>
          </a:pPr>
          <a:r>
            <a:rPr lang="en-US" sz="2500" kern="1200" dirty="0" smtClean="0"/>
            <a:t>Successful Strategies</a:t>
          </a:r>
          <a:endParaRPr lang="en-US" sz="2500" kern="1200" dirty="0"/>
        </a:p>
      </dsp:txBody>
      <dsp:txXfrm>
        <a:off x="1762945" y="3781343"/>
        <a:ext cx="3517529" cy="879382"/>
      </dsp:txXfrm>
    </dsp:sp>
    <dsp:sp modelId="{1824096D-89A3-7246-8E34-97D6939D8154}">
      <dsp:nvSpPr>
        <dsp:cNvPr id="0" name=""/>
        <dsp:cNvSpPr/>
      </dsp:nvSpPr>
      <dsp:spPr>
        <a:xfrm>
          <a:off x="2999943" y="1605165"/>
          <a:ext cx="1319073" cy="1319073"/>
        </a:xfrm>
        <a:prstGeom prst="ellipse">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dirty="0" smtClean="0"/>
            <a:t>Organizing people</a:t>
          </a:r>
          <a:endParaRPr lang="en-US" sz="1300" kern="1200" dirty="0"/>
        </a:p>
      </dsp:txBody>
      <dsp:txXfrm>
        <a:off x="3193117" y="1798339"/>
        <a:ext cx="932725" cy="932725"/>
      </dsp:txXfrm>
    </dsp:sp>
    <dsp:sp modelId="{C4861C80-6F22-254C-B50F-65EF3BBC0784}">
      <dsp:nvSpPr>
        <dsp:cNvPr id="0" name=""/>
        <dsp:cNvSpPr/>
      </dsp:nvSpPr>
      <dsp:spPr>
        <a:xfrm>
          <a:off x="2056072" y="615567"/>
          <a:ext cx="1319073" cy="1319073"/>
        </a:xfrm>
        <a:prstGeom prst="ellipse">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dirty="0" smtClean="0"/>
            <a:t>People and behavior</a:t>
          </a:r>
          <a:endParaRPr lang="en-US" sz="1300" kern="1200" dirty="0"/>
        </a:p>
      </dsp:txBody>
      <dsp:txXfrm>
        <a:off x="2249246" y="808741"/>
        <a:ext cx="932725" cy="932725"/>
      </dsp:txXfrm>
    </dsp:sp>
    <dsp:sp modelId="{559C9FAE-025A-234A-B1F0-641C465C4F38}">
      <dsp:nvSpPr>
        <dsp:cNvPr id="0" name=""/>
        <dsp:cNvSpPr/>
      </dsp:nvSpPr>
      <dsp:spPr>
        <a:xfrm>
          <a:off x="3404459" y="296644"/>
          <a:ext cx="1319073" cy="1319073"/>
        </a:xfrm>
        <a:prstGeom prst="ellipse">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US" sz="1300" kern="1200" smtClean="0"/>
            <a:t>People as a resource</a:t>
          </a:r>
          <a:endParaRPr lang="en-US" sz="1300" kern="1200" dirty="0"/>
        </a:p>
      </dsp:txBody>
      <dsp:txXfrm>
        <a:off x="3597633" y="489818"/>
        <a:ext cx="932725" cy="932725"/>
      </dsp:txXfrm>
    </dsp:sp>
    <dsp:sp modelId="{9811D55F-99EB-3C41-B79F-5734BF533542}">
      <dsp:nvSpPr>
        <dsp:cNvPr id="0" name=""/>
        <dsp:cNvSpPr/>
      </dsp:nvSpPr>
      <dsp:spPr>
        <a:xfrm>
          <a:off x="1469817" y="29312"/>
          <a:ext cx="4103784" cy="3283027"/>
        </a:xfrm>
        <a:prstGeom prst="funnel">
          <a:avLst/>
        </a:prstGeom>
        <a:solidFill>
          <a:schemeClr val="lt1">
            <a:alpha val="4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FE6D3-9890-D14B-9D2C-D0120A21C994}">
      <dsp:nvSpPr>
        <dsp:cNvPr id="0" name=""/>
        <dsp:cNvSpPr/>
      </dsp:nvSpPr>
      <dsp:spPr>
        <a:xfrm>
          <a:off x="769113" y="707"/>
          <a:ext cx="2626835" cy="1576101"/>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Threat of new entrants</a:t>
          </a:r>
          <a:endParaRPr lang="en-US" sz="2700" kern="1200" dirty="0"/>
        </a:p>
      </dsp:txBody>
      <dsp:txXfrm>
        <a:off x="769113" y="707"/>
        <a:ext cx="2626835" cy="1576101"/>
      </dsp:txXfrm>
    </dsp:sp>
    <dsp:sp modelId="{27CF407F-E4B2-8341-95B4-B17C6E18C3D6}">
      <dsp:nvSpPr>
        <dsp:cNvPr id="0" name=""/>
        <dsp:cNvSpPr/>
      </dsp:nvSpPr>
      <dsp:spPr>
        <a:xfrm>
          <a:off x="3658632" y="707"/>
          <a:ext cx="2626835" cy="1576101"/>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Bargaining power of suppliers</a:t>
          </a:r>
          <a:endParaRPr lang="en-US" sz="2700" kern="1200" dirty="0"/>
        </a:p>
      </dsp:txBody>
      <dsp:txXfrm>
        <a:off x="3658632" y="707"/>
        <a:ext cx="2626835" cy="1576101"/>
      </dsp:txXfrm>
    </dsp:sp>
    <dsp:sp modelId="{FED87D63-5748-3D4F-9211-9AF969988AA4}">
      <dsp:nvSpPr>
        <dsp:cNvPr id="0" name=""/>
        <dsp:cNvSpPr/>
      </dsp:nvSpPr>
      <dsp:spPr>
        <a:xfrm>
          <a:off x="6548151" y="707"/>
          <a:ext cx="2626835" cy="1576101"/>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Bargaining power of buyers</a:t>
          </a:r>
          <a:endParaRPr lang="en-US" sz="2700" kern="1200" dirty="0"/>
        </a:p>
      </dsp:txBody>
      <dsp:txXfrm>
        <a:off x="6548151" y="707"/>
        <a:ext cx="2626835" cy="1576101"/>
      </dsp:txXfrm>
    </dsp:sp>
    <dsp:sp modelId="{3ABC93DF-98F3-F04E-95AE-7933E40EE0F0}">
      <dsp:nvSpPr>
        <dsp:cNvPr id="0" name=""/>
        <dsp:cNvSpPr/>
      </dsp:nvSpPr>
      <dsp:spPr>
        <a:xfrm>
          <a:off x="2213873" y="1839491"/>
          <a:ext cx="2626835" cy="1576101"/>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Threat of substitute products</a:t>
          </a:r>
          <a:endParaRPr lang="en-US" sz="2700" kern="1200" dirty="0"/>
        </a:p>
      </dsp:txBody>
      <dsp:txXfrm>
        <a:off x="2213873" y="1839491"/>
        <a:ext cx="2626835" cy="1576101"/>
      </dsp:txXfrm>
    </dsp:sp>
    <dsp:sp modelId="{8980F1C9-5196-214A-8C77-D153F688579A}">
      <dsp:nvSpPr>
        <dsp:cNvPr id="0" name=""/>
        <dsp:cNvSpPr/>
      </dsp:nvSpPr>
      <dsp:spPr>
        <a:xfrm>
          <a:off x="5103391" y="1839491"/>
          <a:ext cx="2626835" cy="1576101"/>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Rivalry among competing firms</a:t>
          </a:r>
          <a:endParaRPr lang="en-US" sz="2700" kern="1200" dirty="0"/>
        </a:p>
      </dsp:txBody>
      <dsp:txXfrm>
        <a:off x="5103391" y="1839491"/>
        <a:ext cx="2626835" cy="1576101"/>
      </dsp:txXfrm>
    </dsp:sp>
  </dsp:spTree>
</dsp:drawing>
</file>

<file path=ppt/diagrams/layout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FA1AB-CA5C-5B43-900F-3E693441A9D3}" type="datetimeFigureOut">
              <a:rPr lang="en-US" smtClean="0"/>
              <a:t>12/14/17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980AB2-E006-6E4D-B5D6-6B75D3AAC5FD}" type="slidenum">
              <a:rPr lang="en-US" smtClean="0"/>
              <a:t>‹#›</a:t>
            </a:fld>
            <a:endParaRPr lang="en-US"/>
          </a:p>
        </p:txBody>
      </p:sp>
    </p:spTree>
    <p:extLst>
      <p:ext uri="{BB962C8B-B14F-4D97-AF65-F5344CB8AC3E}">
        <p14:creationId xmlns:p14="http://schemas.microsoft.com/office/powerpoint/2010/main" val="762770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a:t>
            </a:r>
            <a:r>
              <a:rPr lang="en-US" baseline="0" dirty="0" smtClean="0"/>
              <a:t> presentation will explore various approaches to contemporary management and how Adobe use these in relation to Approach to Strategy within the company. It will also aim to look into Adobe’s approach to CSR (Corporate Social Responsibility) and it’s reasoning for adopting these approaches, and the affects this has had on the company. Adobe’s own statements will be looked at in great detail, as they are a company that have received a lot of recognition for their contributions to sustainability. This presentation will conclude with an overview of whether these sustainable efforts have benefited the company and the global community and if their approach to strategy is effective or could it be improved upon.</a:t>
            </a:r>
            <a:endParaRPr lang="en-US" dirty="0"/>
          </a:p>
        </p:txBody>
      </p:sp>
      <p:sp>
        <p:nvSpPr>
          <p:cNvPr id="4" name="Slide Number Placeholder 3"/>
          <p:cNvSpPr>
            <a:spLocks noGrp="1"/>
          </p:cNvSpPr>
          <p:nvPr>
            <p:ph type="sldNum" sz="quarter" idx="10"/>
          </p:nvPr>
        </p:nvSpPr>
        <p:spPr/>
        <p:txBody>
          <a:bodyPr/>
          <a:lstStyle/>
          <a:p>
            <a:fld id="{D8980AB2-E006-6E4D-B5D6-6B75D3AAC5FD}" type="slidenum">
              <a:rPr lang="en-US" smtClean="0"/>
              <a:t>3</a:t>
            </a:fld>
            <a:endParaRPr lang="en-US"/>
          </a:p>
        </p:txBody>
      </p:sp>
    </p:spTree>
    <p:extLst>
      <p:ext uri="{BB962C8B-B14F-4D97-AF65-F5344CB8AC3E}">
        <p14:creationId xmlns:p14="http://schemas.microsoft.com/office/powerpoint/2010/main" val="1557333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Adobe</a:t>
            </a:r>
            <a:r>
              <a:rPr lang="en-US" baseline="0" dirty="0" smtClean="0"/>
              <a:t> may not be a familiar name to many, but they are leaders in the digital marketing and design industry. They offer software such as Photoshop; a hugely popular image editor, video editing software, animation software, creative clouds and website designing software. Adobe was founded in 1982 by John Warnock and Charles </a:t>
            </a:r>
            <a:r>
              <a:rPr lang="en-US" baseline="0" dirty="0" err="1" smtClean="0"/>
              <a:t>Geschke</a:t>
            </a:r>
            <a:r>
              <a:rPr lang="en-US" baseline="0" dirty="0" smtClean="0"/>
              <a:t>. Leaving as researchers for printing giants Xerox, they developed a product called “PostScript” an innovation in software which allowed computers to communicate with printers using revolutionary coding that lead to the start of laser printing and was used by publishers and the government of the United States of America (</a:t>
            </a:r>
            <a:r>
              <a:rPr lang="en-US" baseline="0" dirty="0" err="1" smtClean="0"/>
              <a:t>Successstory.com</a:t>
            </a:r>
            <a:r>
              <a:rPr lang="en-US" baseline="0" dirty="0" smtClean="0"/>
              <a:t>, 2017). Since making a breakthrough in printing in the early 1980’s, Adobe now adopt a cloud based service. So what has changed for this </a:t>
            </a:r>
            <a:r>
              <a:rPr lang="en-US" baseline="0" dirty="0" err="1" smtClean="0"/>
              <a:t>organisation</a:t>
            </a:r>
            <a:r>
              <a:rPr lang="en-US" baseline="0" dirty="0" smtClean="0"/>
              <a:t> and what approaches to management were </a:t>
            </a:r>
            <a:r>
              <a:rPr lang="en-US" baseline="0" dirty="0" err="1" smtClean="0"/>
              <a:t>utilised</a:t>
            </a:r>
            <a:r>
              <a:rPr lang="en-US" baseline="0" dirty="0" smtClean="0"/>
              <a:t> to lead these changes? </a:t>
            </a:r>
            <a:endParaRPr lang="en-US" dirty="0"/>
          </a:p>
        </p:txBody>
      </p:sp>
      <p:sp>
        <p:nvSpPr>
          <p:cNvPr id="4" name="Slide Number Placeholder 3"/>
          <p:cNvSpPr>
            <a:spLocks noGrp="1"/>
          </p:cNvSpPr>
          <p:nvPr>
            <p:ph type="sldNum" sz="quarter" idx="10"/>
          </p:nvPr>
        </p:nvSpPr>
        <p:spPr/>
        <p:txBody>
          <a:bodyPr/>
          <a:lstStyle/>
          <a:p>
            <a:fld id="{D8980AB2-E006-6E4D-B5D6-6B75D3AAC5FD}" type="slidenum">
              <a:rPr lang="en-US" smtClean="0"/>
              <a:t>4</a:t>
            </a:fld>
            <a:endParaRPr lang="en-US"/>
          </a:p>
        </p:txBody>
      </p:sp>
    </p:spTree>
    <p:extLst>
      <p:ext uri="{BB962C8B-B14F-4D97-AF65-F5344CB8AC3E}">
        <p14:creationId xmlns:p14="http://schemas.microsoft.com/office/powerpoint/2010/main" val="776879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When considering a company’s approach</a:t>
            </a:r>
            <a:r>
              <a:rPr lang="en-US" baseline="0" dirty="0" smtClean="0"/>
              <a:t> to management, it is important to </a:t>
            </a:r>
            <a:r>
              <a:rPr lang="en-US" baseline="0" dirty="0" err="1" smtClean="0"/>
              <a:t>recognise</a:t>
            </a:r>
            <a:r>
              <a:rPr lang="en-US" baseline="0" dirty="0" smtClean="0"/>
              <a:t> the power behind the vision and direction of the leader. Shantanu Narayen has a proven track record of paving the way of innovation at Adobe and stressing the importance of teamwork. His biography on Adobe’s own website describes him as the driving force behind the decision to move Adobe from the desktop to a cloud based service practically abolishing all the requirements for physical packaging and instructions. He is also described as “Passionate about building and empowering teams to drive product innovation” (</a:t>
            </a:r>
            <a:r>
              <a:rPr lang="en-US" baseline="0" dirty="0" err="1" smtClean="0"/>
              <a:t>Adobe.com</a:t>
            </a:r>
            <a:r>
              <a:rPr lang="en-US" baseline="0" dirty="0" smtClean="0"/>
              <a:t>, 2017). The next series of slides will explore Adobe’s approach to strategy and the theories it appears to implement and why using them is relevant and instrumental in their hugely successful approach to management. </a:t>
            </a:r>
            <a:endParaRPr lang="en-US" dirty="0"/>
          </a:p>
        </p:txBody>
      </p:sp>
      <p:sp>
        <p:nvSpPr>
          <p:cNvPr id="4" name="Slide Number Placeholder 3"/>
          <p:cNvSpPr>
            <a:spLocks noGrp="1"/>
          </p:cNvSpPr>
          <p:nvPr>
            <p:ph type="sldNum" sz="quarter" idx="10"/>
          </p:nvPr>
        </p:nvSpPr>
        <p:spPr/>
        <p:txBody>
          <a:bodyPr/>
          <a:lstStyle/>
          <a:p>
            <a:fld id="{D8980AB2-E006-6E4D-B5D6-6B75D3AAC5FD}" type="slidenum">
              <a:rPr lang="en-US" smtClean="0"/>
              <a:t>5</a:t>
            </a:fld>
            <a:endParaRPr lang="en-US"/>
          </a:p>
        </p:txBody>
      </p:sp>
    </p:spTree>
    <p:extLst>
      <p:ext uri="{BB962C8B-B14F-4D97-AF65-F5344CB8AC3E}">
        <p14:creationId xmlns:p14="http://schemas.microsoft.com/office/powerpoint/2010/main" val="1580723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huge</a:t>
            </a:r>
            <a:r>
              <a:rPr lang="en-US" baseline="0" dirty="0" smtClean="0"/>
              <a:t> part of Adobe’s successful strategy approach is in its careful contemplation of its people within its organization and the understanding of their behaviors and the benefits of organizing them. Donna Morris, Executive Vice President of Adobe also sits on the board of the Society of Human Resource Management and is instrumental in how the management of Adobe organize and understand their employees and their behavior. Competent use of HRM is of huge importance to companies but also is the ability to change the approach as times change (Mullins &amp; Christy, 2016). </a:t>
            </a:r>
            <a:endParaRPr lang="en-US" dirty="0"/>
          </a:p>
        </p:txBody>
      </p:sp>
      <p:sp>
        <p:nvSpPr>
          <p:cNvPr id="4" name="Slide Number Placeholder 3"/>
          <p:cNvSpPr>
            <a:spLocks noGrp="1"/>
          </p:cNvSpPr>
          <p:nvPr>
            <p:ph type="sldNum" sz="quarter" idx="10"/>
          </p:nvPr>
        </p:nvSpPr>
        <p:spPr/>
        <p:txBody>
          <a:bodyPr/>
          <a:lstStyle/>
          <a:p>
            <a:fld id="{D8980AB2-E006-6E4D-B5D6-6B75D3AAC5FD}" type="slidenum">
              <a:rPr lang="en-US" smtClean="0"/>
              <a:t>6</a:t>
            </a:fld>
            <a:endParaRPr lang="en-US"/>
          </a:p>
        </p:txBody>
      </p:sp>
    </p:spTree>
    <p:extLst>
      <p:ext uri="{BB962C8B-B14F-4D97-AF65-F5344CB8AC3E}">
        <p14:creationId xmlns:p14="http://schemas.microsoft.com/office/powerpoint/2010/main" val="313432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 until</a:t>
            </a:r>
            <a:r>
              <a:rPr lang="en-US" baseline="0" dirty="0"/>
              <a:t> 2012, Adobe used annual performance appraisals to assess the development of its staff and its contributions to the company. As </a:t>
            </a:r>
            <a:r>
              <a:rPr lang="en-US" baseline="0" dirty="0" err="1"/>
              <a:t>DeNisi</a:t>
            </a:r>
            <a:r>
              <a:rPr lang="en-US" baseline="0" dirty="0"/>
              <a:t> and Murphy’s (2017) report; performance appraisal is the assessment of a staff member’s performance against a given set of objectives. This is used in a lot of companies to justify salary and the demotion and promotion of staff. In more recent years there has been emphasis on performance management, using appraisal as a way of implementing different procedures to improve a staff members development. This was scrapped in 2012 by Donna Morris and instead a more informal process of “check-ins” take place. This is where staff will meet with management and discuss three topics in a non scripted format, with no mandatory documentation produced concerning the outcomes of the discussion. The three topics are expectations, feedback and growth and development. These topics of conversation would be of great importance to a workers motivation and sense of importance as highlighted in Maslow’s (2012) hierarchy of needs, specifically the self </a:t>
            </a:r>
            <a:r>
              <a:rPr lang="en-US" baseline="0" dirty="0" err="1"/>
              <a:t>actualisation</a:t>
            </a:r>
            <a:r>
              <a:rPr lang="en-US" baseline="0" dirty="0"/>
              <a:t> tier.</a:t>
            </a:r>
          </a:p>
          <a:p>
            <a:r>
              <a:rPr lang="en-US" baseline="0" dirty="0"/>
              <a:t>As a result of Adobe’s new approach to appraisal, they claim to have saved over 80,000 hours of management staff’s time concerning the </a:t>
            </a:r>
            <a:r>
              <a:rPr lang="en-US" baseline="0" dirty="0" err="1"/>
              <a:t>organisation</a:t>
            </a:r>
            <a:r>
              <a:rPr lang="en-US" baseline="0" dirty="0"/>
              <a:t> of the appraisals, a 50% increase in involuntary departures and a 30% decrease of staff quitting their posts (Forbes, 2016</a:t>
            </a:r>
            <a:r>
              <a:rPr lang="en-US" baseline="0" dirty="0" smtClean="0"/>
              <a:t>). This view of performance management and its appropriate use to yield success is agreed by leaders in HR and </a:t>
            </a:r>
            <a:r>
              <a:rPr lang="en-US" baseline="0" dirty="0" err="1" smtClean="0"/>
              <a:t>organisational</a:t>
            </a:r>
            <a:r>
              <a:rPr lang="en-US" baseline="0" dirty="0" smtClean="0"/>
              <a:t> management ”</a:t>
            </a:r>
            <a:r>
              <a:rPr lang="en-US" sz="1200" b="0" i="0" kern="1200" dirty="0" smtClean="0">
                <a:solidFill>
                  <a:schemeClr val="tx1"/>
                </a:solidFill>
                <a:effectLst/>
                <a:latin typeface="+mn-lt"/>
                <a:ea typeface="+mn-ea"/>
                <a:cs typeface="+mn-cs"/>
              </a:rPr>
              <a:t>Used effectively it will enable an </a:t>
            </a:r>
            <a:r>
              <a:rPr lang="en-US" sz="1200" b="0" i="0" kern="1200" dirty="0" err="1" smtClean="0">
                <a:solidFill>
                  <a:schemeClr val="tx1"/>
                </a:solidFill>
                <a:effectLst/>
                <a:latin typeface="+mn-lt"/>
                <a:ea typeface="+mn-ea"/>
                <a:cs typeface="+mn-cs"/>
              </a:rPr>
              <a:t>organisation</a:t>
            </a:r>
            <a:r>
              <a:rPr lang="en-US" sz="1200" b="0" i="0" kern="1200" dirty="0" smtClean="0">
                <a:solidFill>
                  <a:schemeClr val="tx1"/>
                </a:solidFill>
                <a:effectLst/>
                <a:latin typeface="+mn-lt"/>
                <a:ea typeface="+mn-ea"/>
                <a:cs typeface="+mn-cs"/>
              </a:rPr>
              <a:t> to forward plan and develop its staff. Used ineffectively it is often reduced to an appraisal 'system1 comprising a series of forms completed once a year by overworked managers in a rush to get it done so they can get on with their normal tasks” (</a:t>
            </a:r>
            <a:r>
              <a:rPr lang="en-US" baseline="0" dirty="0" err="1" smtClean="0"/>
              <a:t>Shellabear</a:t>
            </a:r>
            <a:r>
              <a:rPr lang="en-US" baseline="0" dirty="0" smtClean="0"/>
              <a:t>, 2005)</a:t>
            </a:r>
            <a:endParaRPr lang="en-US" dirty="0"/>
          </a:p>
        </p:txBody>
      </p:sp>
      <p:sp>
        <p:nvSpPr>
          <p:cNvPr id="4" name="Slide Number Placeholder 3"/>
          <p:cNvSpPr>
            <a:spLocks noGrp="1"/>
          </p:cNvSpPr>
          <p:nvPr>
            <p:ph type="sldNum" sz="quarter" idx="10"/>
          </p:nvPr>
        </p:nvSpPr>
        <p:spPr/>
        <p:txBody>
          <a:bodyPr/>
          <a:lstStyle/>
          <a:p>
            <a:fld id="{D8980AB2-E006-6E4D-B5D6-6B75D3AAC5FD}" type="slidenum">
              <a:rPr lang="en-US" smtClean="0"/>
              <a:t>7</a:t>
            </a:fld>
            <a:endParaRPr lang="en-US"/>
          </a:p>
        </p:txBody>
      </p:sp>
    </p:spTree>
    <p:extLst>
      <p:ext uri="{BB962C8B-B14F-4D97-AF65-F5344CB8AC3E}">
        <p14:creationId xmlns:p14="http://schemas.microsoft.com/office/powerpoint/2010/main" val="1469670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a:t>
            </a:r>
            <a:r>
              <a:rPr lang="en-US" baseline="0" dirty="0" smtClean="0"/>
              <a:t> order for an </a:t>
            </a:r>
            <a:r>
              <a:rPr lang="en-US" baseline="0" dirty="0" err="1" smtClean="0"/>
              <a:t>organisation</a:t>
            </a:r>
            <a:r>
              <a:rPr lang="en-US" baseline="0" dirty="0" smtClean="0"/>
              <a:t> to grow and gain maximum advantage over competition, often an element of risk taking is implemented. It is hard to rise above competitors when sticking to a status quo and not exploring an opportunity for innovation “</a:t>
            </a:r>
            <a:r>
              <a:rPr lang="en-US" dirty="0" smtClean="0"/>
              <a:t>risks are not only hazards that should be avoided but are also opportunities that propel business growth. By focusing on the downside of risk, companies can sometimes forego opportunities”</a:t>
            </a:r>
            <a:r>
              <a:rPr lang="en-US" baseline="0" dirty="0" smtClean="0"/>
              <a:t> (</a:t>
            </a:r>
            <a:r>
              <a:rPr lang="en-US" baseline="0" dirty="0" err="1" smtClean="0"/>
              <a:t>Bekefi</a:t>
            </a:r>
            <a:r>
              <a:rPr lang="en-US" baseline="0" dirty="0" smtClean="0"/>
              <a:t>, Epstein and </a:t>
            </a:r>
            <a:r>
              <a:rPr lang="en-US" baseline="0" dirty="0" err="1" smtClean="0"/>
              <a:t>Yuthas</a:t>
            </a:r>
            <a:r>
              <a:rPr lang="en-US" baseline="0" dirty="0" smtClean="0"/>
              <a:t>, 2008)</a:t>
            </a:r>
          </a:p>
          <a:p>
            <a:r>
              <a:rPr lang="en-US" baseline="0" dirty="0" smtClean="0"/>
              <a:t>Adobe have shown great success in taking advantage of opportunities that may appear as a threat to them. For example, Adobe saw a trend in streaming/cloud based services and instead of seeing this as a threat to their company they took it upon themselves to update their product to be a cloud based service, completely changing from the physical product they have always offered via CD. They took this another step further and taking inspiration from companies such as Netflix who have become hugely popular, they now offer a subscription based product rather than a single installment. This made their product hugely more accessible, lowering the hefty initial cost of powerful software, allowing many who once could not afford the product the opportunity to purchase and use the programs they offer. It also has allowed them to gain control over a huge problem they once faced in the form of pirated copies of their software. Adobe have set revenue records since adopting its cloud subscription based service and has gained substantial growth as an </a:t>
            </a:r>
            <a:r>
              <a:rPr lang="en-US" baseline="0" dirty="0" err="1" smtClean="0"/>
              <a:t>organisation</a:t>
            </a:r>
            <a:r>
              <a:rPr lang="en-US" baseline="0" dirty="0" smtClean="0"/>
              <a:t> by being innovators “A policy of systematic innovation produces the mindset for an </a:t>
            </a:r>
            <a:r>
              <a:rPr lang="en-US" baseline="0" dirty="0" err="1" smtClean="0"/>
              <a:t>organisation</a:t>
            </a:r>
            <a:r>
              <a:rPr lang="en-US" baseline="0" dirty="0" smtClean="0"/>
              <a:t> to be a change leader. It makes the entire </a:t>
            </a:r>
            <a:r>
              <a:rPr lang="en-US" baseline="0" dirty="0" err="1" smtClean="0"/>
              <a:t>organisation</a:t>
            </a:r>
            <a:r>
              <a:rPr lang="en-US" baseline="0" dirty="0" smtClean="0"/>
              <a:t> see change as an opportunity” (Drucker, 2007, p.73) </a:t>
            </a:r>
            <a:endParaRPr lang="en-US" dirty="0"/>
          </a:p>
        </p:txBody>
      </p:sp>
      <p:sp>
        <p:nvSpPr>
          <p:cNvPr id="4" name="Slide Number Placeholder 3"/>
          <p:cNvSpPr>
            <a:spLocks noGrp="1"/>
          </p:cNvSpPr>
          <p:nvPr>
            <p:ph type="sldNum" sz="quarter" idx="10"/>
          </p:nvPr>
        </p:nvSpPr>
        <p:spPr/>
        <p:txBody>
          <a:bodyPr/>
          <a:lstStyle/>
          <a:p>
            <a:fld id="{D8980AB2-E006-6E4D-B5D6-6B75D3AAC5FD}" type="slidenum">
              <a:rPr lang="en-US" smtClean="0"/>
              <a:t>8</a:t>
            </a:fld>
            <a:endParaRPr lang="en-US"/>
          </a:p>
        </p:txBody>
      </p:sp>
    </p:spTree>
    <p:extLst>
      <p:ext uri="{BB962C8B-B14F-4D97-AF65-F5344CB8AC3E}">
        <p14:creationId xmlns:p14="http://schemas.microsoft.com/office/powerpoint/2010/main" val="870129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SWOT Analysis</a:t>
            </a:r>
            <a:r>
              <a:rPr lang="en-US" baseline="0" dirty="0" smtClean="0"/>
              <a:t> of Adobe’s Strengths, Weaknesses, Opportunities and Threats reveal a lot of insightful information about the company. As a lot of the companies strengths have been highlighted, some of their weaknesses and threats shall now be looked at. </a:t>
            </a:r>
          </a:p>
          <a:p>
            <a:endParaRPr lang="en-US" baseline="0" dirty="0" smtClean="0"/>
          </a:p>
          <a:p>
            <a:r>
              <a:rPr lang="en-US" b="1" baseline="0" dirty="0" smtClean="0"/>
              <a:t>Cost of software packages</a:t>
            </a:r>
          </a:p>
          <a:p>
            <a:r>
              <a:rPr lang="en-US" b="0" baseline="0" dirty="0" smtClean="0"/>
              <a:t>The way that adobe have costed their software has some discrepancies compared to the economical benefits that Adobe has suggested. Numerous editions such as the Design Standard ($1,299) will be more costly at a subscription price ($69.99 per month) than at the cost of a perpetual license over a 3 year period. </a:t>
            </a:r>
          </a:p>
          <a:p>
            <a:endParaRPr lang="en-US" b="0" baseline="0" dirty="0" smtClean="0"/>
          </a:p>
          <a:p>
            <a:r>
              <a:rPr lang="en-US" b="1" baseline="0" dirty="0" smtClean="0"/>
              <a:t>Long term debt and solvency</a:t>
            </a:r>
          </a:p>
          <a:p>
            <a:r>
              <a:rPr lang="en-US" b="0" baseline="0" dirty="0" smtClean="0"/>
              <a:t>Data suggests that Adobe have a substantial amount of long term debt that they are obliged to pay, However the solvency ratios show that Adobe are quite likely to be able to afford these debts (</a:t>
            </a:r>
            <a:r>
              <a:rPr lang="en-US" b="0" baseline="0" dirty="0" err="1" smtClean="0"/>
              <a:t>www.stock</a:t>
            </a:r>
            <a:r>
              <a:rPr lang="en-US" b="0" baseline="0" dirty="0" smtClean="0"/>
              <a:t>-analysis-</a:t>
            </a:r>
            <a:r>
              <a:rPr lang="en-US" b="0" baseline="0" dirty="0" err="1" smtClean="0"/>
              <a:t>on.net</a:t>
            </a:r>
            <a:r>
              <a:rPr lang="en-US" b="0" baseline="0" dirty="0" smtClean="0"/>
              <a:t>, 2017)</a:t>
            </a:r>
          </a:p>
          <a:p>
            <a:endParaRPr lang="en-US" b="0" baseline="0" dirty="0" smtClean="0"/>
          </a:p>
          <a:p>
            <a:r>
              <a:rPr lang="en-US" b="1" baseline="0" dirty="0" smtClean="0"/>
              <a:t>Piracy</a:t>
            </a:r>
          </a:p>
          <a:p>
            <a:r>
              <a:rPr lang="en-US" b="0" baseline="0" dirty="0" smtClean="0"/>
              <a:t>A huge amount of Adobe’s revenue is lost due to illegal copies of their software being shared or sold through unauthorized distributors. However having transitioned to a cloud based service will make it extremely difficult for those looking to access this software illegally as this software is browser based and connects to the internet to verify authentic copies. </a:t>
            </a:r>
          </a:p>
          <a:p>
            <a:endParaRPr lang="en-US" b="0" baseline="0" dirty="0" smtClean="0"/>
          </a:p>
          <a:p>
            <a:r>
              <a:rPr lang="en-US" b="1" baseline="0" dirty="0" smtClean="0"/>
              <a:t>Open source software / Competition</a:t>
            </a:r>
          </a:p>
          <a:p>
            <a:r>
              <a:rPr lang="en-US" b="0" baseline="0" dirty="0" smtClean="0"/>
              <a:t>There are numerous amounts of software that, in the right hands, can produce results with the same quality as Adobe’s. Some of this software is also Open Sourced and free to use and distribute. Companies like Adobe however would boast that it does pay to pay, and that they offer an user friendly interface with easy access to customer support and dependability, stability and longevity that is simply unobtainable by smaller start up companies.</a:t>
            </a:r>
          </a:p>
          <a:p>
            <a:endParaRPr lang="en-US" b="0" baseline="0" dirty="0" smtClean="0"/>
          </a:p>
          <a:p>
            <a:r>
              <a:rPr lang="en-US" b="1" baseline="0" dirty="0" smtClean="0"/>
              <a:t>Security threats</a:t>
            </a:r>
          </a:p>
          <a:p>
            <a:r>
              <a:rPr lang="en-US" b="0" baseline="0" dirty="0" smtClean="0"/>
              <a:t>One of Adobe’s biggest threats that has now increased due to its innovation is that of cyber security. Adobe will house an enormous amount of sensitive data that belongs to its customers. Personal information from addresses to bank details. Information like this will be sought after and companies that hold this data will be targeted by hackers. There have been a lot of instances of breach of security and data theft from big companies by cyber criminals.</a:t>
            </a:r>
          </a:p>
          <a:p>
            <a:r>
              <a:rPr lang="en-US" b="0" baseline="0" dirty="0" smtClean="0"/>
              <a:t>There is a huge obligation from companies to protect customer data and breaches of this result in huge damages to an </a:t>
            </a:r>
            <a:r>
              <a:rPr lang="en-US" b="0" baseline="0" dirty="0" err="1" smtClean="0"/>
              <a:t>organisations</a:t>
            </a:r>
            <a:r>
              <a:rPr lang="en-US" b="0" baseline="0" dirty="0" smtClean="0"/>
              <a:t> reputation, this in turn can even result in a drop in a companies shares as demonstrated by Equifax’s recent cyber security breach (https://</a:t>
            </a:r>
            <a:r>
              <a:rPr lang="en-US" b="0" baseline="0" dirty="0" err="1" smtClean="0"/>
              <a:t>www.cnbc.com</a:t>
            </a:r>
            <a:r>
              <a:rPr lang="en-US" b="0" baseline="0" dirty="0" smtClean="0"/>
              <a:t>/, 2017)</a:t>
            </a:r>
          </a:p>
          <a:p>
            <a:endParaRPr lang="en-US" b="0" dirty="0"/>
          </a:p>
        </p:txBody>
      </p:sp>
      <p:sp>
        <p:nvSpPr>
          <p:cNvPr id="4" name="Slide Number Placeholder 3"/>
          <p:cNvSpPr>
            <a:spLocks noGrp="1"/>
          </p:cNvSpPr>
          <p:nvPr>
            <p:ph type="sldNum" sz="quarter" idx="10"/>
          </p:nvPr>
        </p:nvSpPr>
        <p:spPr/>
        <p:txBody>
          <a:bodyPr/>
          <a:lstStyle/>
          <a:p>
            <a:fld id="{D8980AB2-E006-6E4D-B5D6-6B75D3AAC5FD}" type="slidenum">
              <a:rPr lang="en-US" smtClean="0"/>
              <a:t>9</a:t>
            </a:fld>
            <a:endParaRPr lang="en-US"/>
          </a:p>
        </p:txBody>
      </p:sp>
    </p:spTree>
    <p:extLst>
      <p:ext uri="{BB962C8B-B14F-4D97-AF65-F5344CB8AC3E}">
        <p14:creationId xmlns:p14="http://schemas.microsoft.com/office/powerpoint/2010/main" val="2431432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Threat of new entrants</a:t>
            </a:r>
          </a:p>
          <a:p>
            <a:r>
              <a:rPr lang="en-US" b="0" dirty="0" smtClean="0"/>
              <a:t>Although there is</a:t>
            </a:r>
            <a:r>
              <a:rPr lang="en-US" b="0" baseline="0" dirty="0" smtClean="0"/>
              <a:t> new software being released all the time, Adobe still remains the champion in creative media and tends to move first and innovate its product before competitors do. Adobe also have a history of successfully acquiring new entrants to the market, and its biggest earner in subscriptions, Photoshop was an acquisition for the company in 1995 (</a:t>
            </a:r>
            <a:r>
              <a:rPr lang="en-US" b="0" baseline="0" dirty="0" err="1" smtClean="0"/>
              <a:t>www.crunchbase.com</a:t>
            </a:r>
            <a:r>
              <a:rPr lang="en-US" b="0" baseline="0" dirty="0" smtClean="0"/>
              <a:t>, 2017). However there is always the chance that another large </a:t>
            </a:r>
            <a:r>
              <a:rPr lang="en-US" b="0" baseline="0" dirty="0" err="1" smtClean="0"/>
              <a:t>organisation</a:t>
            </a:r>
            <a:r>
              <a:rPr lang="en-US" b="0" baseline="0" dirty="0" smtClean="0"/>
              <a:t> could invest in a skilled Open Source company who are producing a very promising product.</a:t>
            </a:r>
          </a:p>
          <a:p>
            <a:endParaRPr lang="en-US" b="0" baseline="0" dirty="0" smtClean="0"/>
          </a:p>
          <a:p>
            <a:r>
              <a:rPr lang="en-US" b="1" baseline="0" dirty="0" smtClean="0"/>
              <a:t>Bargaining power of suppliers</a:t>
            </a:r>
          </a:p>
          <a:p>
            <a:r>
              <a:rPr lang="en-US" b="0" baseline="0" dirty="0" smtClean="0"/>
              <a:t>Adobe control the chain of supply as it creates its own </a:t>
            </a:r>
            <a:r>
              <a:rPr lang="en-US" b="0" baseline="0" dirty="0" err="1" smtClean="0"/>
              <a:t>procuct</a:t>
            </a:r>
            <a:r>
              <a:rPr lang="en-US" b="0" baseline="0" dirty="0" smtClean="0"/>
              <a:t> and uses the products to create the marketing and then goes on to distribute it fully online giving them a huge degree of command in terms of growth.</a:t>
            </a:r>
          </a:p>
          <a:p>
            <a:endParaRPr lang="en-US" b="0" baseline="0" dirty="0" smtClean="0"/>
          </a:p>
          <a:p>
            <a:r>
              <a:rPr lang="en-US" b="1" baseline="0" dirty="0" smtClean="0"/>
              <a:t>Bargaining power of buyers</a:t>
            </a:r>
          </a:p>
          <a:p>
            <a:r>
              <a:rPr lang="en-US" b="0" dirty="0" smtClean="0"/>
              <a:t>A</a:t>
            </a:r>
            <a:r>
              <a:rPr lang="en-US" b="0" baseline="0" dirty="0" smtClean="0"/>
              <a:t> monthly subscription to use Adobe’s creative services takes away a lot of power from the buyer. When the product was physical it could be bought second hand or even acquired illegally through copies. The buyer now has to pay a fee decided buy Adobe that could potentially rise with no alternative as established as Adobe in photo editing and other creative software. The large number of consumers means that there is not a particular customer with a lot of leverage which is beneficial to Adobe. The product is also held in very high regard in the industry and this gives Adobe power of buyers. It is also important to note that with a subscription based service, there will be an increased amount of 360 feedback, and consumers demands in what they want included in future updates may have to be complied with more than what they would have in a perpetual product.</a:t>
            </a:r>
          </a:p>
          <a:p>
            <a:endParaRPr lang="en-US" b="0" baseline="0" dirty="0" smtClean="0"/>
          </a:p>
          <a:p>
            <a:r>
              <a:rPr lang="en-US" b="1" baseline="0" dirty="0" smtClean="0"/>
              <a:t>Threat of substitute products </a:t>
            </a:r>
          </a:p>
          <a:p>
            <a:r>
              <a:rPr lang="en-US" b="0" baseline="0" dirty="0" smtClean="0"/>
              <a:t>With there being a limited number of alternatives to the vast amount of services Adobe use, and a general consensus amongst design professionals of the industry leading quality of the product this </a:t>
            </a:r>
            <a:r>
              <a:rPr lang="en-US" b="0" baseline="0" dirty="0" err="1" smtClean="0"/>
              <a:t>minimises</a:t>
            </a:r>
            <a:r>
              <a:rPr lang="en-US" b="0" baseline="0" dirty="0" smtClean="0"/>
              <a:t> threat of customers switching to competitors. The subscription based service </a:t>
            </a:r>
            <a:r>
              <a:rPr lang="en-US" b="0" baseline="0" dirty="0" err="1" smtClean="0"/>
              <a:t>minimises</a:t>
            </a:r>
            <a:r>
              <a:rPr lang="en-US" b="0" baseline="0" dirty="0" smtClean="0"/>
              <a:t> that threat by ensuring customers do not have to spend large amounts of money to use the programs and professionals who rely on Adobe’s creative suite will probably find it preferential to pay a monthly sum of $19.99 - $69.99 than invest hundreds in services that may not be equal in terms of quality and value. The buyer would also have to invest time into learning how to use an alternative as there is differentiation amongst competitor’s products.</a:t>
            </a:r>
          </a:p>
          <a:p>
            <a:endParaRPr lang="en-US" b="0" baseline="0" dirty="0" smtClean="0"/>
          </a:p>
          <a:p>
            <a:r>
              <a:rPr lang="en-US" b="1" baseline="0" dirty="0" smtClean="0"/>
              <a:t>Rivalry among competing firms</a:t>
            </a:r>
          </a:p>
          <a:p>
            <a:r>
              <a:rPr lang="en-US" b="0" baseline="0" dirty="0" smtClean="0"/>
              <a:t>Factors that influence rivalry amongst competing firms include: a competitor would have high capital requirements in order to compete with Adobe. A strong brand and a loyal customer base also works in Adobe’s </a:t>
            </a:r>
            <a:r>
              <a:rPr lang="en-US" b="0" baseline="0" dirty="0" err="1" smtClean="0"/>
              <a:t>favour</a:t>
            </a:r>
            <a:r>
              <a:rPr lang="en-US" b="0" baseline="0" dirty="0" smtClean="0"/>
              <a:t>. Adobe’s decades of experience in the industry and it’s advanced technologies and </a:t>
            </a:r>
            <a:r>
              <a:rPr lang="en-US" b="0" baseline="0" dirty="0" err="1" smtClean="0"/>
              <a:t>organisation</a:t>
            </a:r>
            <a:r>
              <a:rPr lang="en-US" b="0" baseline="0" dirty="0" smtClean="0"/>
              <a:t> would result in competitors having to incur huge costs to compete. Because of Adobe’s constant innovation and companies enthusiasm for opportunism, a competing firm would have to invest a huge amount in research to stay relevant. </a:t>
            </a:r>
          </a:p>
          <a:p>
            <a:endParaRPr lang="en-US" b="0" baseline="0" dirty="0" smtClean="0"/>
          </a:p>
          <a:p>
            <a:r>
              <a:rPr lang="en-US" b="1" baseline="0" dirty="0" smtClean="0"/>
              <a:t>Industry analysis </a:t>
            </a:r>
          </a:p>
          <a:p>
            <a:r>
              <a:rPr lang="en-US" b="0" baseline="0" dirty="0" smtClean="0"/>
              <a:t>Adobe are the sole provider of this type of software package, with little in the means of competition and high barriers to entry, this would suggest that Adobe enjoy a monopoly (Posner, 1968). The position this monopoly gives the firm in their market gives them a high degree of control over many factors; including the prices of their services which are decided to maximize subscribers to ensure a steady and dependable profitability.</a:t>
            </a:r>
            <a:endParaRPr lang="en-US" b="1" dirty="0"/>
          </a:p>
        </p:txBody>
      </p:sp>
      <p:sp>
        <p:nvSpPr>
          <p:cNvPr id="4" name="Slide Number Placeholder 3"/>
          <p:cNvSpPr>
            <a:spLocks noGrp="1"/>
          </p:cNvSpPr>
          <p:nvPr>
            <p:ph type="sldNum" sz="quarter" idx="10"/>
          </p:nvPr>
        </p:nvSpPr>
        <p:spPr/>
        <p:txBody>
          <a:bodyPr/>
          <a:lstStyle/>
          <a:p>
            <a:fld id="{D8980AB2-E006-6E4D-B5D6-6B75D3AAC5FD}" type="slidenum">
              <a:rPr lang="en-US" smtClean="0"/>
              <a:t>10</a:t>
            </a:fld>
            <a:endParaRPr lang="en-US"/>
          </a:p>
        </p:txBody>
      </p:sp>
    </p:spTree>
    <p:extLst>
      <p:ext uri="{BB962C8B-B14F-4D97-AF65-F5344CB8AC3E}">
        <p14:creationId xmlns:p14="http://schemas.microsoft.com/office/powerpoint/2010/main" val="1298341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smtClean="0"/>
              <a:t>Adobe</a:t>
            </a:r>
            <a:r>
              <a:rPr lang="en-US" b="0" baseline="0" dirty="0" smtClean="0"/>
              <a:t> have clearly displayed their mission statement and operate with a huge amount of transparency. From their sustainable practice and community work, education and respect for its workers, when looking at Adobe in terms of it’s </a:t>
            </a:r>
            <a:r>
              <a:rPr lang="en-US" b="0" baseline="0" dirty="0" err="1" smtClean="0"/>
              <a:t>organisational</a:t>
            </a:r>
            <a:r>
              <a:rPr lang="en-US" b="0" baseline="0" dirty="0" smtClean="0"/>
              <a:t> stakeholders you can see that they have an enormous appreciation for the responsibilities it embodies as a business. </a:t>
            </a:r>
          </a:p>
          <a:p>
            <a:endParaRPr lang="en-US" b="0" baseline="0" dirty="0" smtClean="0"/>
          </a:p>
          <a:p>
            <a:r>
              <a:rPr lang="en-US" b="1" baseline="0" dirty="0" smtClean="0"/>
              <a:t>Employees</a:t>
            </a:r>
            <a:endParaRPr lang="en-US" b="0" baseline="0" dirty="0" smtClean="0"/>
          </a:p>
          <a:p>
            <a:r>
              <a:rPr lang="en-US" b="0" baseline="0" dirty="0" smtClean="0"/>
              <a:t>Employees at Adobe are encouraged to innovate. They are valued members of the organism that is the company. Adobe adopts a human resources based approach in conjunction with other approaches to ensure its staff, it’s primary resource are feeling motivated and happy. With 2.9k of its employees reviewing their general satisfaction at work as 4.2/5 and 89% would recommend Adobe as an employer to a friend it is fair to say that employees are very much valued. (</a:t>
            </a:r>
            <a:r>
              <a:rPr lang="en-US" b="0" baseline="0" dirty="0" err="1" smtClean="0"/>
              <a:t>www.glassdoor.co.uk</a:t>
            </a:r>
            <a:r>
              <a:rPr lang="en-US" b="0" baseline="0" dirty="0" smtClean="0"/>
              <a:t>)</a:t>
            </a:r>
          </a:p>
          <a:p>
            <a:endParaRPr lang="en-US" b="0" baseline="0" dirty="0" smtClean="0"/>
          </a:p>
          <a:p>
            <a:r>
              <a:rPr lang="en-US" b="1" baseline="0" dirty="0" smtClean="0"/>
              <a:t>Customers</a:t>
            </a:r>
          </a:p>
          <a:p>
            <a:r>
              <a:rPr lang="en-US" b="0" baseline="0" dirty="0" smtClean="0"/>
              <a:t>Adobe offer an outstanding product and are constantly trying to innovate and make their services even better. The switch to subscription based services have lowered the initial cost of the product making it more accessible. This could be argued as a negative aspect by the customers, for example: an annual basic subscription at $19.99 a month over the period of 5 years would cost a consumer $1199.40. This is considerably more than the most advanced version of the software priced at $999 (basic price of $699) during the time of perpetual licensing. However this does not bare into account that industries like creative design are constantly improving and updating their software, the $19.99 subscription gives you access to a constantly improving and updated product with an extensive and easily accessed post purchase support system. </a:t>
            </a:r>
          </a:p>
          <a:p>
            <a:endParaRPr lang="en-US" b="0" baseline="0" dirty="0" smtClean="0"/>
          </a:p>
          <a:p>
            <a:r>
              <a:rPr lang="en-US" b="1" baseline="0" dirty="0" smtClean="0"/>
              <a:t>Government</a:t>
            </a:r>
          </a:p>
          <a:p>
            <a:pPr fontAlgn="base"/>
            <a:r>
              <a:rPr lang="en-US" b="0" baseline="0" dirty="0" smtClean="0"/>
              <a:t>There is a specific team in Adobe that engages with public officials and governments to provide a valuable insight from a body informed on the company and software industry as a whole in conjunction with policies and legislation that could impact them. They openly state the policies that they care about, including: “</a:t>
            </a:r>
            <a:r>
              <a:rPr lang="en-US" sz="1200" b="0" i="0" kern="1200" dirty="0" smtClean="0">
                <a:solidFill>
                  <a:schemeClr val="tx1"/>
                </a:solidFill>
                <a:effectLst/>
                <a:latin typeface="+mn-lt"/>
                <a:ea typeface="+mn-ea"/>
                <a:cs typeface="+mn-cs"/>
              </a:rPr>
              <a:t>Investing in a dynamic workforce,</a:t>
            </a:r>
            <a:r>
              <a:rPr lang="en-US" sz="1200" b="0" i="0" kern="1200" baseline="0" dirty="0" smtClean="0">
                <a:solidFill>
                  <a:schemeClr val="tx1"/>
                </a:solidFill>
                <a:effectLst/>
                <a:latin typeface="+mn-lt"/>
                <a:ea typeface="+mn-ea"/>
                <a:cs typeface="+mn-cs"/>
              </a:rPr>
              <a:t> I</a:t>
            </a:r>
            <a:r>
              <a:rPr lang="en-US" sz="1200" b="0" i="0" kern="1200" dirty="0" smtClean="0">
                <a:solidFill>
                  <a:schemeClr val="tx1"/>
                </a:solidFill>
                <a:effectLst/>
                <a:latin typeface="+mn-lt"/>
                <a:ea typeface="+mn-ea"/>
                <a:cs typeface="+mn-cs"/>
              </a:rPr>
              <a:t>mproving access to online resources, Growing the digital economy</a:t>
            </a:r>
            <a:r>
              <a:rPr lang="en-US" sz="1200" b="0" i="0" kern="1200" baseline="0" dirty="0" smtClean="0">
                <a:solidFill>
                  <a:schemeClr val="tx1"/>
                </a:solidFill>
                <a:effectLst/>
                <a:latin typeface="+mn-lt"/>
                <a:ea typeface="+mn-ea"/>
                <a:cs typeface="+mn-cs"/>
              </a:rPr>
              <a:t> and</a:t>
            </a:r>
            <a:r>
              <a:rPr lang="en-US" sz="1200" b="0" i="0" kern="1200" dirty="0" smtClean="0">
                <a:solidFill>
                  <a:schemeClr val="tx1"/>
                </a:solidFill>
                <a:effectLst/>
                <a:latin typeface="+mn-lt"/>
                <a:ea typeface="+mn-ea"/>
                <a:cs typeface="+mn-cs"/>
              </a:rPr>
              <a:t> Making a social impact” They</a:t>
            </a:r>
            <a:r>
              <a:rPr lang="en-US" sz="1200" b="0" i="0" kern="1200" baseline="0" dirty="0" smtClean="0">
                <a:solidFill>
                  <a:schemeClr val="tx1"/>
                </a:solidFill>
                <a:effectLst/>
                <a:latin typeface="+mn-lt"/>
                <a:ea typeface="+mn-ea"/>
                <a:cs typeface="+mn-cs"/>
              </a:rPr>
              <a:t> also provide governments services to improve their digital security, improve customer and employee experience and adopt secure cloud based systems to improve efficiency. An example of this is in the State of Hawaii in which Adobe helped the government use its </a:t>
            </a:r>
            <a:r>
              <a:rPr lang="en-US" sz="1200" b="0" i="0" kern="1200" baseline="0" dirty="0" err="1" smtClean="0">
                <a:solidFill>
                  <a:schemeClr val="tx1"/>
                </a:solidFill>
                <a:effectLst/>
                <a:latin typeface="+mn-lt"/>
                <a:ea typeface="+mn-ea"/>
                <a:cs typeface="+mn-cs"/>
              </a:rPr>
              <a:t>eSign</a:t>
            </a:r>
            <a:r>
              <a:rPr lang="en-US" sz="1200" b="0" i="0" kern="1200" baseline="0" dirty="0" smtClean="0">
                <a:solidFill>
                  <a:schemeClr val="tx1"/>
                </a:solidFill>
                <a:effectLst/>
                <a:latin typeface="+mn-lt"/>
                <a:ea typeface="+mn-ea"/>
                <a:cs typeface="+mn-cs"/>
              </a:rPr>
              <a:t> service to drastically improve its efficiency and saving (as of December 2017) 93,699 gallons of water, 7,879lbs of waste and 14 </a:t>
            </a:r>
            <a:r>
              <a:rPr lang="en-US" sz="1200" b="0" i="0" kern="1200" baseline="0" dirty="0" err="1" smtClean="0">
                <a:solidFill>
                  <a:schemeClr val="tx1"/>
                </a:solidFill>
                <a:effectLst/>
                <a:latin typeface="+mn-lt"/>
                <a:ea typeface="+mn-ea"/>
                <a:cs typeface="+mn-cs"/>
              </a:rPr>
              <a:t>tonnes</a:t>
            </a:r>
            <a:r>
              <a:rPr lang="en-US" sz="1200" b="0" i="0" kern="1200" baseline="0" dirty="0" smtClean="0">
                <a:solidFill>
                  <a:schemeClr val="tx1"/>
                </a:solidFill>
                <a:effectLst/>
                <a:latin typeface="+mn-lt"/>
                <a:ea typeface="+mn-ea"/>
                <a:cs typeface="+mn-cs"/>
              </a:rPr>
              <a:t> of wood (http://</a:t>
            </a:r>
            <a:r>
              <a:rPr lang="en-US" sz="1200" b="0" i="0" kern="1200" baseline="0" dirty="0" err="1" smtClean="0">
                <a:solidFill>
                  <a:schemeClr val="tx1"/>
                </a:solidFill>
                <a:effectLst/>
                <a:latin typeface="+mn-lt"/>
                <a:ea typeface="+mn-ea"/>
                <a:cs typeface="+mn-cs"/>
              </a:rPr>
              <a:t>esign.hawaii.gov</a:t>
            </a:r>
            <a:r>
              <a:rPr lang="en-US" sz="1200" b="0" i="0" kern="1200" baseline="0" dirty="0" smtClean="0">
                <a:solidFill>
                  <a:schemeClr val="tx1"/>
                </a:solidFill>
                <a:effectLst/>
                <a:latin typeface="+mn-lt"/>
                <a:ea typeface="+mn-ea"/>
                <a:cs typeface="+mn-cs"/>
              </a:rPr>
              <a:t>/) </a:t>
            </a:r>
            <a:r>
              <a:rPr lang="en-US" dirty="0" smtClean="0"/>
              <a:t/>
            </a:r>
            <a:br>
              <a:rPr lang="en-US" dirty="0" smtClean="0"/>
            </a:br>
            <a:endParaRPr lang="en-US" b="0" dirty="0"/>
          </a:p>
        </p:txBody>
      </p:sp>
      <p:sp>
        <p:nvSpPr>
          <p:cNvPr id="4" name="Slide Number Placeholder 3"/>
          <p:cNvSpPr>
            <a:spLocks noGrp="1"/>
          </p:cNvSpPr>
          <p:nvPr>
            <p:ph type="sldNum" sz="quarter" idx="10"/>
          </p:nvPr>
        </p:nvSpPr>
        <p:spPr/>
        <p:txBody>
          <a:bodyPr/>
          <a:lstStyle/>
          <a:p>
            <a:fld id="{D8980AB2-E006-6E4D-B5D6-6B75D3AAC5FD}" type="slidenum">
              <a:rPr lang="en-US" smtClean="0"/>
              <a:t>11</a:t>
            </a:fld>
            <a:endParaRPr lang="en-US"/>
          </a:p>
        </p:txBody>
      </p:sp>
    </p:spTree>
    <p:extLst>
      <p:ext uri="{BB962C8B-B14F-4D97-AF65-F5344CB8AC3E}">
        <p14:creationId xmlns:p14="http://schemas.microsoft.com/office/powerpoint/2010/main" val="334493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Adobe have used</a:t>
            </a:r>
            <a:r>
              <a:rPr lang="en-US" baseline="0" dirty="0" smtClean="0"/>
              <a:t> </a:t>
            </a:r>
            <a:r>
              <a:rPr lang="en-US" dirty="0" smtClean="0"/>
              <a:t>a huge amount of resources in order to educate</a:t>
            </a:r>
            <a:r>
              <a:rPr lang="en-US" baseline="0" dirty="0" smtClean="0"/>
              <a:t> and improve it’s own Corporate Social Responsibility. If you were to navigate their website it would not take long to come across extensive blogs and reports on their social projects, ideas and ambitions. Their About Adobe page has what could be considered a mission statement and places huge emphasis on Corporate Responsibility. From committing to the Renewable Energy 100, a global initiative of influential business’s committed to 100% renewable electricity to signing to a Federal Government initiative for action against global climate change (</a:t>
            </a:r>
            <a:r>
              <a:rPr lang="en-US" baseline="0" dirty="0" err="1" smtClean="0"/>
              <a:t>www.adobe.com</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D8980AB2-E006-6E4D-B5D6-6B75D3AAC5FD}" type="slidenum">
              <a:rPr lang="en-US" smtClean="0"/>
              <a:t>12</a:t>
            </a:fld>
            <a:endParaRPr lang="en-US"/>
          </a:p>
        </p:txBody>
      </p:sp>
    </p:spTree>
    <p:extLst>
      <p:ext uri="{BB962C8B-B14F-4D97-AF65-F5344CB8AC3E}">
        <p14:creationId xmlns:p14="http://schemas.microsoft.com/office/powerpoint/2010/main" val="8970548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Education</a:t>
            </a:r>
          </a:p>
          <a:p>
            <a:r>
              <a:rPr lang="en-US" b="0" dirty="0" smtClean="0"/>
              <a:t>Adobe have committed</a:t>
            </a:r>
            <a:r>
              <a:rPr lang="en-US" b="0" baseline="0" dirty="0" smtClean="0"/>
              <a:t> to initiatives to give “</a:t>
            </a:r>
            <a:r>
              <a:rPr lang="en-US" sz="1200" b="0" i="0" kern="1200" dirty="0" smtClean="0">
                <a:solidFill>
                  <a:schemeClr val="tx1"/>
                </a:solidFill>
                <a:effectLst/>
                <a:latin typeface="+mn-lt"/>
                <a:ea typeface="+mn-ea"/>
                <a:cs typeface="+mn-cs"/>
              </a:rPr>
              <a:t>opportunities for emerging creatives to connect, share, and increase the visibility and impact of their work”. They also provide scholarships</a:t>
            </a:r>
            <a:r>
              <a:rPr lang="en-US" sz="1200" b="0" i="0" kern="1200" baseline="0" dirty="0" smtClean="0">
                <a:solidFill>
                  <a:schemeClr val="tx1"/>
                </a:solidFill>
                <a:effectLst/>
                <a:latin typeface="+mn-lt"/>
                <a:ea typeface="+mn-ea"/>
                <a:cs typeface="+mn-cs"/>
              </a:rPr>
              <a:t> to allow creatives to </a:t>
            </a:r>
            <a:r>
              <a:rPr lang="en-US" sz="1200" b="0" i="0" kern="1200" baseline="0" dirty="0" err="1" smtClean="0">
                <a:solidFill>
                  <a:schemeClr val="tx1"/>
                </a:solidFill>
                <a:effectLst/>
                <a:latin typeface="+mn-lt"/>
                <a:ea typeface="+mn-ea"/>
                <a:cs typeface="+mn-cs"/>
              </a:rPr>
              <a:t>acualise</a:t>
            </a:r>
            <a:r>
              <a:rPr lang="en-US" sz="1200" b="0" i="0" kern="1200" baseline="0" dirty="0" smtClean="0">
                <a:solidFill>
                  <a:schemeClr val="tx1"/>
                </a:solidFill>
                <a:effectLst/>
                <a:latin typeface="+mn-lt"/>
                <a:ea typeface="+mn-ea"/>
                <a:cs typeface="+mn-cs"/>
              </a:rPr>
              <a:t> their full potential and view their expression as an opportunity to “make a difference in the world”. Adobe </a:t>
            </a:r>
            <a:r>
              <a:rPr lang="en-US" sz="1200" b="0" i="0" kern="1200" baseline="0" dirty="0" err="1" smtClean="0">
                <a:solidFill>
                  <a:schemeClr val="tx1"/>
                </a:solidFill>
                <a:effectLst/>
                <a:latin typeface="+mn-lt"/>
                <a:ea typeface="+mn-ea"/>
                <a:cs typeface="+mn-cs"/>
              </a:rPr>
              <a:t>recognise</a:t>
            </a:r>
            <a:r>
              <a:rPr lang="en-US" sz="1200" b="0" i="0" kern="1200" baseline="0" dirty="0" smtClean="0">
                <a:solidFill>
                  <a:schemeClr val="tx1"/>
                </a:solidFill>
                <a:effectLst/>
                <a:latin typeface="+mn-lt"/>
                <a:ea typeface="+mn-ea"/>
                <a:cs typeface="+mn-cs"/>
              </a:rPr>
              <a:t> that “</a:t>
            </a:r>
            <a:r>
              <a:rPr lang="en-US" sz="1200" b="0" i="0" kern="1200" dirty="0" smtClean="0">
                <a:solidFill>
                  <a:schemeClr val="tx1"/>
                </a:solidFill>
                <a:effectLst/>
                <a:latin typeface="+mn-lt"/>
                <a:ea typeface="+mn-ea"/>
                <a:cs typeface="+mn-cs"/>
              </a:rPr>
              <a:t>The world needs more programmers to build products, fix problems and move our economies forward” so</a:t>
            </a:r>
            <a:r>
              <a:rPr lang="en-US" sz="1200" b="0" i="0" kern="1200" baseline="0" dirty="0" smtClean="0">
                <a:solidFill>
                  <a:schemeClr val="tx1"/>
                </a:solidFill>
                <a:effectLst/>
                <a:latin typeface="+mn-lt"/>
                <a:ea typeface="+mn-ea"/>
                <a:cs typeface="+mn-cs"/>
              </a:rPr>
              <a:t> their Youth Coding initiative allows youth from under represented minorities to have the chance to access this education. Adobe’s Youth Voices program is designed to allow students to tell their stories via digital media to ”build </a:t>
            </a:r>
            <a:r>
              <a:rPr lang="en-US" sz="1200" b="0" i="0" kern="1200" dirty="0" smtClean="0">
                <a:solidFill>
                  <a:schemeClr val="tx1"/>
                </a:solidFill>
                <a:effectLst/>
                <a:latin typeface="+mn-lt"/>
                <a:ea typeface="+mn-ea"/>
                <a:cs typeface="+mn-cs"/>
              </a:rPr>
              <a:t>creative confidence to spur social change” (http://</a:t>
            </a:r>
            <a:r>
              <a:rPr lang="en-US" sz="1200" b="0" i="0" kern="1200" dirty="0" err="1" smtClean="0">
                <a:solidFill>
                  <a:schemeClr val="tx1"/>
                </a:solidFill>
                <a:effectLst/>
                <a:latin typeface="+mn-lt"/>
                <a:ea typeface="+mn-ea"/>
                <a:cs typeface="+mn-cs"/>
              </a:rPr>
              <a:t>www.adobe.com</a:t>
            </a:r>
            <a:r>
              <a:rPr lang="en-US" sz="1200" b="0" i="0" kern="1200" dirty="0" smtClean="0">
                <a:solidFill>
                  <a:schemeClr val="tx1"/>
                </a:solidFill>
                <a:effectLst/>
                <a:latin typeface="+mn-lt"/>
                <a:ea typeface="+mn-ea"/>
                <a:cs typeface="+mn-cs"/>
              </a:rPr>
              <a:t>/</a:t>
            </a:r>
            <a:r>
              <a:rPr lang="en-US" sz="1200" b="0" i="0" kern="1200" dirty="0" err="1" smtClean="0">
                <a:solidFill>
                  <a:schemeClr val="tx1"/>
                </a:solidFill>
                <a:effectLst/>
                <a:latin typeface="+mn-lt"/>
                <a:ea typeface="+mn-ea"/>
                <a:cs typeface="+mn-cs"/>
              </a:rPr>
              <a:t>uk</a:t>
            </a:r>
            <a:r>
              <a:rPr lang="en-US" sz="1200" b="0" i="0" kern="1200" dirty="0" smtClean="0">
                <a:solidFill>
                  <a:schemeClr val="tx1"/>
                </a:solidFill>
                <a:effectLst/>
                <a:latin typeface="+mn-lt"/>
                <a:ea typeface="+mn-ea"/>
                <a:cs typeface="+mn-cs"/>
              </a:rPr>
              <a:t>/corporate-responsibility/</a:t>
            </a:r>
            <a:r>
              <a:rPr lang="en-US" sz="1200" b="0" i="0" kern="1200" dirty="0" err="1" smtClean="0">
                <a:solidFill>
                  <a:schemeClr val="tx1"/>
                </a:solidFill>
                <a:effectLst/>
                <a:latin typeface="+mn-lt"/>
                <a:ea typeface="+mn-ea"/>
                <a:cs typeface="+mn-cs"/>
              </a:rPr>
              <a:t>education.html</a:t>
            </a:r>
            <a:r>
              <a:rPr lang="en-US" sz="1200" b="0" i="0" kern="1200" dirty="0" smtClean="0">
                <a:solidFill>
                  <a:schemeClr val="tx1"/>
                </a:solidFill>
                <a:effectLst/>
                <a:latin typeface="+mn-lt"/>
                <a:ea typeface="+mn-ea"/>
                <a:cs typeface="+mn-cs"/>
              </a:rPr>
              <a:t>).</a:t>
            </a:r>
            <a:r>
              <a:rPr lang="en-US" sz="1200" b="0" i="0" kern="1200" baseline="0" dirty="0" smtClean="0">
                <a:solidFill>
                  <a:schemeClr val="tx1"/>
                </a:solidFill>
                <a:effectLst/>
                <a:latin typeface="+mn-lt"/>
                <a:ea typeface="+mn-ea"/>
                <a:cs typeface="+mn-cs"/>
              </a:rPr>
              <a:t> </a:t>
            </a:r>
          </a:p>
          <a:p>
            <a:endParaRPr lang="en-US" sz="1200" b="0" i="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8980AB2-E006-6E4D-B5D6-6B75D3AAC5FD}" type="slidenum">
              <a:rPr lang="en-US" smtClean="0"/>
              <a:t>13</a:t>
            </a:fld>
            <a:endParaRPr lang="en-US"/>
          </a:p>
        </p:txBody>
      </p:sp>
    </p:spTree>
    <p:extLst>
      <p:ext uri="{BB962C8B-B14F-4D97-AF65-F5344CB8AC3E}">
        <p14:creationId xmlns:p14="http://schemas.microsoft.com/office/powerpoint/2010/main" val="1847320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baseline="0" dirty="0" smtClean="0">
                <a:solidFill>
                  <a:schemeClr val="tx1"/>
                </a:solidFill>
                <a:effectLst/>
                <a:latin typeface="+mn-lt"/>
                <a:ea typeface="+mn-ea"/>
                <a:cs typeface="+mn-cs"/>
              </a:rPr>
              <a:t>Sustainability</a:t>
            </a:r>
          </a:p>
          <a:p>
            <a:r>
              <a:rPr lang="en-US" sz="1200" b="0" i="0" kern="1200" baseline="0" dirty="0" smtClean="0">
                <a:solidFill>
                  <a:schemeClr val="tx1"/>
                </a:solidFill>
                <a:effectLst/>
                <a:latin typeface="+mn-lt"/>
                <a:ea typeface="+mn-ea"/>
                <a:cs typeface="+mn-cs"/>
              </a:rPr>
              <a:t>Adobe have shown a huge desire to become as sustainable as possible. As explained in previous slides, they have moved to a cloud based system so that their products and services produce dramatically less waste, as well as reduced carbon emissions from the reduced transport of their physical product. Adobe </a:t>
            </a:r>
            <a:r>
              <a:rPr lang="en-US" sz="1200" b="0" i="0" kern="1200" baseline="0" dirty="0" err="1" smtClean="0">
                <a:solidFill>
                  <a:schemeClr val="tx1"/>
                </a:solidFill>
                <a:effectLst/>
                <a:latin typeface="+mn-lt"/>
                <a:ea typeface="+mn-ea"/>
                <a:cs typeface="+mn-cs"/>
              </a:rPr>
              <a:t>prioritise</a:t>
            </a:r>
            <a:r>
              <a:rPr lang="en-US" sz="1200" b="0" i="0" kern="1200" baseline="0" dirty="0" smtClean="0">
                <a:solidFill>
                  <a:schemeClr val="tx1"/>
                </a:solidFill>
                <a:effectLst/>
                <a:latin typeface="+mn-lt"/>
                <a:ea typeface="+mn-ea"/>
                <a:cs typeface="+mn-cs"/>
              </a:rPr>
              <a:t> “managing business to benefit earth”. By carefully considering the </a:t>
            </a:r>
            <a:r>
              <a:rPr lang="en-US" sz="1200" b="0" i="0" kern="1200" baseline="0" dirty="0" err="1" smtClean="0">
                <a:solidFill>
                  <a:schemeClr val="tx1"/>
                </a:solidFill>
                <a:effectLst/>
                <a:latin typeface="+mn-lt"/>
                <a:ea typeface="+mn-ea"/>
                <a:cs typeface="+mn-cs"/>
              </a:rPr>
              <a:t>sustainabilty</a:t>
            </a:r>
            <a:r>
              <a:rPr lang="en-US" sz="1200" b="0" i="0" kern="1200" baseline="0" dirty="0" smtClean="0">
                <a:solidFill>
                  <a:schemeClr val="tx1"/>
                </a:solidFill>
                <a:effectLst/>
                <a:latin typeface="+mn-lt"/>
                <a:ea typeface="+mn-ea"/>
                <a:cs typeface="+mn-cs"/>
              </a:rPr>
              <a:t> of the sources of their materials, carbon emissions and energy usage and even building environmentally friendly offices they greatly reduce their impact on the planet and promote sustainable practice (http://</a:t>
            </a:r>
            <a:r>
              <a:rPr lang="en-US" sz="1200" b="0" i="0" kern="1200" baseline="0" dirty="0" err="1" smtClean="0">
                <a:solidFill>
                  <a:schemeClr val="tx1"/>
                </a:solidFill>
                <a:effectLst/>
                <a:latin typeface="+mn-lt"/>
                <a:ea typeface="+mn-ea"/>
                <a:cs typeface="+mn-cs"/>
              </a:rPr>
              <a:t>www.adobe.com</a:t>
            </a:r>
            <a:r>
              <a:rPr lang="en-US" sz="1200" b="0" i="0" kern="1200" baseline="0" dirty="0" smtClean="0">
                <a:solidFill>
                  <a:schemeClr val="tx1"/>
                </a:solidFill>
                <a:effectLst/>
                <a:latin typeface="+mn-lt"/>
                <a:ea typeface="+mn-ea"/>
                <a:cs typeface="+mn-cs"/>
              </a:rPr>
              <a:t>/</a:t>
            </a:r>
            <a:r>
              <a:rPr lang="en-US" sz="1200" b="0" i="0" kern="1200" baseline="0" dirty="0" err="1" smtClean="0">
                <a:solidFill>
                  <a:schemeClr val="tx1"/>
                </a:solidFill>
                <a:effectLst/>
                <a:latin typeface="+mn-lt"/>
                <a:ea typeface="+mn-ea"/>
                <a:cs typeface="+mn-cs"/>
              </a:rPr>
              <a:t>uk</a:t>
            </a:r>
            <a:r>
              <a:rPr lang="en-US" sz="1200" b="0" i="0" kern="1200" baseline="0" dirty="0" smtClean="0">
                <a:solidFill>
                  <a:schemeClr val="tx1"/>
                </a:solidFill>
                <a:effectLst/>
                <a:latin typeface="+mn-lt"/>
                <a:ea typeface="+mn-ea"/>
                <a:cs typeface="+mn-cs"/>
              </a:rPr>
              <a:t>/corporate-responsibility/</a:t>
            </a:r>
            <a:r>
              <a:rPr lang="en-US" sz="1200" b="0" i="0" kern="1200" baseline="0" dirty="0" err="1" smtClean="0">
                <a:solidFill>
                  <a:schemeClr val="tx1"/>
                </a:solidFill>
                <a:effectLst/>
                <a:latin typeface="+mn-lt"/>
                <a:ea typeface="+mn-ea"/>
                <a:cs typeface="+mn-cs"/>
              </a:rPr>
              <a:t>sustainability.html</a:t>
            </a:r>
            <a:r>
              <a:rPr lang="en-US" sz="1200" b="0" i="0" kern="1200" baseline="0" dirty="0" smtClean="0">
                <a:solidFill>
                  <a:schemeClr val="tx1"/>
                </a:solidFill>
                <a:effectLst/>
                <a:latin typeface="+mn-lt"/>
                <a:ea typeface="+mn-ea"/>
                <a:cs typeface="+mn-cs"/>
              </a:rPr>
              <a:t>). This is advocated by </a:t>
            </a:r>
            <a:r>
              <a:rPr lang="en-US" dirty="0" smtClean="0"/>
              <a:t>Heaveside,1989</a:t>
            </a:r>
            <a:r>
              <a:rPr lang="en-US" baseline="0" dirty="0" smtClean="0"/>
              <a:t> who suggests that the education of CSR greatly reduces scale of social and economic inequality.</a:t>
            </a:r>
            <a:endParaRPr lang="en-US" sz="1200" b="0" i="0" kern="1200" baseline="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8980AB2-E006-6E4D-B5D6-6B75D3AAC5FD}" type="slidenum">
              <a:rPr lang="en-US" smtClean="0"/>
              <a:t>14</a:t>
            </a:fld>
            <a:endParaRPr lang="en-US"/>
          </a:p>
        </p:txBody>
      </p:sp>
    </p:spTree>
    <p:extLst>
      <p:ext uri="{BB962C8B-B14F-4D97-AF65-F5344CB8AC3E}">
        <p14:creationId xmlns:p14="http://schemas.microsoft.com/office/powerpoint/2010/main" val="5989945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baseline="0" dirty="0" smtClean="0">
                <a:solidFill>
                  <a:schemeClr val="tx1"/>
                </a:solidFill>
                <a:effectLst/>
                <a:latin typeface="+mn-lt"/>
                <a:ea typeface="+mn-ea"/>
                <a:cs typeface="+mn-cs"/>
              </a:rPr>
              <a:t>Community</a:t>
            </a:r>
          </a:p>
          <a:p>
            <a:r>
              <a:rPr lang="en-US" b="0" dirty="0" smtClean="0"/>
              <a:t>Adobe continually</a:t>
            </a:r>
            <a:r>
              <a:rPr lang="en-US" b="0" baseline="0" dirty="0" smtClean="0"/>
              <a:t> invest in their employee’s and partner’s best ideas to empower positive change in their communities. Adobe tie pro bono projects of their employees to their professional development so by benefiting their communities they progress in their careers. Adobe will also financially support community activity by their employees. Adobe also contribute “</a:t>
            </a:r>
            <a:r>
              <a:rPr lang="en-US" sz="1200" b="0" i="0" kern="1200" dirty="0" smtClean="0">
                <a:solidFill>
                  <a:schemeClr val="tx1"/>
                </a:solidFill>
                <a:effectLst/>
                <a:latin typeface="+mn-lt"/>
                <a:ea typeface="+mn-ea"/>
                <a:cs typeface="+mn-cs"/>
              </a:rPr>
              <a:t>millions in cash to help nonprofits run their operations, tell their stories and advance their missions” (</a:t>
            </a:r>
            <a:r>
              <a:rPr lang="en-US" b="0" dirty="0" smtClean="0"/>
              <a:t>http://</a:t>
            </a:r>
            <a:r>
              <a:rPr lang="en-US" b="0" dirty="0" err="1" smtClean="0"/>
              <a:t>www.adobe.com</a:t>
            </a:r>
            <a:r>
              <a:rPr lang="en-US" b="0" dirty="0" smtClean="0"/>
              <a:t>/</a:t>
            </a:r>
            <a:r>
              <a:rPr lang="en-US" b="0" dirty="0" err="1" smtClean="0"/>
              <a:t>uk</a:t>
            </a:r>
            <a:r>
              <a:rPr lang="en-US" b="0" dirty="0" smtClean="0"/>
              <a:t>/corporate-responsibility/</a:t>
            </a:r>
            <a:r>
              <a:rPr lang="en-US" b="0" dirty="0" err="1" smtClean="0"/>
              <a:t>community.html</a:t>
            </a:r>
            <a:r>
              <a:rPr lang="en-US" b="0" dirty="0" smtClean="0"/>
              <a:t>)</a:t>
            </a:r>
          </a:p>
          <a:p>
            <a:endParaRPr lang="en-US" dirty="0"/>
          </a:p>
        </p:txBody>
      </p:sp>
      <p:sp>
        <p:nvSpPr>
          <p:cNvPr id="4" name="Slide Number Placeholder 3"/>
          <p:cNvSpPr>
            <a:spLocks noGrp="1"/>
          </p:cNvSpPr>
          <p:nvPr>
            <p:ph type="sldNum" sz="quarter" idx="10"/>
          </p:nvPr>
        </p:nvSpPr>
        <p:spPr/>
        <p:txBody>
          <a:bodyPr/>
          <a:lstStyle/>
          <a:p>
            <a:fld id="{D8980AB2-E006-6E4D-B5D6-6B75D3AAC5FD}" type="slidenum">
              <a:rPr lang="en-US" smtClean="0"/>
              <a:t>15</a:t>
            </a:fld>
            <a:endParaRPr lang="en-US"/>
          </a:p>
        </p:txBody>
      </p:sp>
    </p:spTree>
    <p:extLst>
      <p:ext uri="{BB962C8B-B14F-4D97-AF65-F5344CB8AC3E}">
        <p14:creationId xmlns:p14="http://schemas.microsoft.com/office/powerpoint/2010/main" val="10883875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Conclusion</a:t>
            </a:r>
          </a:p>
          <a:p>
            <a:r>
              <a:rPr lang="en-US" b="0" dirty="0" smtClean="0"/>
              <a:t>In the case of Adobe, it is clear that</a:t>
            </a:r>
            <a:r>
              <a:rPr lang="en-US" b="0" baseline="0" dirty="0" smtClean="0"/>
              <a:t> they </a:t>
            </a:r>
            <a:r>
              <a:rPr lang="en-US" b="0" baseline="0" dirty="0" err="1" smtClean="0"/>
              <a:t>utilise</a:t>
            </a:r>
            <a:r>
              <a:rPr lang="en-US" b="0" baseline="0" dirty="0" smtClean="0"/>
              <a:t> a staggering amount of different approaches to strategy to </a:t>
            </a:r>
            <a:r>
              <a:rPr lang="en-US" b="0" baseline="0" dirty="0" err="1" smtClean="0"/>
              <a:t>organise</a:t>
            </a:r>
            <a:r>
              <a:rPr lang="en-US" b="0" baseline="0" dirty="0" smtClean="0"/>
              <a:t> their workforce and direct their company with a specific goal in mind. This goal is to provide a platform in which ideas can be put across and doing it with ethics, sustainability and profitability in mind. They are an example of everything a modern </a:t>
            </a:r>
            <a:r>
              <a:rPr lang="en-US" b="0" baseline="0" dirty="0" err="1" smtClean="0"/>
              <a:t>organisation</a:t>
            </a:r>
            <a:r>
              <a:rPr lang="en-US" b="0" baseline="0" dirty="0" smtClean="0"/>
              <a:t> can be when CSR is implemented with an ambitious and moral vision and consideration of its workers and their communities and the strategies used to manage these. This is perfectly </a:t>
            </a:r>
            <a:r>
              <a:rPr lang="en-US" b="0" baseline="0" dirty="0" err="1" smtClean="0"/>
              <a:t>symbolised</a:t>
            </a:r>
            <a:r>
              <a:rPr lang="en-US" b="0" baseline="0" dirty="0" smtClean="0"/>
              <a:t> by their transition to cloud. They sacrificed their quarterly revenue for a slower but more stable revenue and as result their stock values increased. They made a decision that was better for the planet at a risk to their profit to embody a more dependable and sustainable position and are an example of an exceptional approach to </a:t>
            </a:r>
            <a:r>
              <a:rPr lang="en-US" b="0" baseline="0" dirty="0" err="1" smtClean="0"/>
              <a:t>organisational</a:t>
            </a:r>
            <a:r>
              <a:rPr lang="en-US" b="0" baseline="0" dirty="0" smtClean="0"/>
              <a:t> management and sustainability.</a:t>
            </a:r>
            <a:endParaRPr lang="en-US" b="0" dirty="0"/>
          </a:p>
        </p:txBody>
      </p:sp>
      <p:sp>
        <p:nvSpPr>
          <p:cNvPr id="4" name="Slide Number Placeholder 3"/>
          <p:cNvSpPr>
            <a:spLocks noGrp="1"/>
          </p:cNvSpPr>
          <p:nvPr>
            <p:ph type="sldNum" sz="quarter" idx="10"/>
          </p:nvPr>
        </p:nvSpPr>
        <p:spPr/>
        <p:txBody>
          <a:bodyPr/>
          <a:lstStyle/>
          <a:p>
            <a:fld id="{D8980AB2-E006-6E4D-B5D6-6B75D3AAC5FD}" type="slidenum">
              <a:rPr lang="en-US" smtClean="0"/>
              <a:t>16</a:t>
            </a:fld>
            <a:endParaRPr lang="en-US"/>
          </a:p>
        </p:txBody>
      </p:sp>
    </p:spTree>
    <p:extLst>
      <p:ext uri="{BB962C8B-B14F-4D97-AF65-F5344CB8AC3E}">
        <p14:creationId xmlns:p14="http://schemas.microsoft.com/office/powerpoint/2010/main" val="2640325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Acquisitions. (</a:t>
            </a:r>
            <a:r>
              <a:rPr lang="en-US" sz="1200" kern="1200" dirty="0" err="1" smtClean="0">
                <a:solidFill>
                  <a:schemeClr val="tx1"/>
                </a:solidFill>
                <a:effectLst/>
                <a:latin typeface="+mn-lt"/>
                <a:ea typeface="+mn-ea"/>
                <a:cs typeface="+mn-cs"/>
              </a:rPr>
              <a:t>n.d.</a:t>
            </a:r>
            <a:r>
              <a:rPr lang="en-US" sz="1200" kern="1200" dirty="0" smtClean="0">
                <a:solidFill>
                  <a:schemeClr val="tx1"/>
                </a:solidFill>
                <a:effectLst/>
                <a:latin typeface="+mn-lt"/>
                <a:ea typeface="+mn-ea"/>
                <a:cs typeface="+mn-cs"/>
              </a:rPr>
              <a:t>). Retrieved December 11, 2017, from https://</a:t>
            </a:r>
            <a:r>
              <a:rPr lang="en-US" sz="1200" kern="1200" dirty="0" err="1" smtClean="0">
                <a:solidFill>
                  <a:schemeClr val="tx1"/>
                </a:solidFill>
                <a:effectLst/>
                <a:latin typeface="+mn-lt"/>
                <a:ea typeface="+mn-ea"/>
                <a:cs typeface="+mn-cs"/>
              </a:rPr>
              <a:t>www.crunchbase.com</a:t>
            </a:r>
            <a:r>
              <a:rPr lang="en-US" sz="1200" kern="1200" dirty="0" smtClean="0">
                <a:solidFill>
                  <a:schemeClr val="tx1"/>
                </a:solidFill>
                <a:effectLst/>
                <a:latin typeface="+mn-lt"/>
                <a:ea typeface="+mn-ea"/>
                <a:cs typeface="+mn-cs"/>
              </a:rPr>
              <a:t>/search/acquisitions/field/organizations/</a:t>
            </a:r>
            <a:r>
              <a:rPr lang="en-US" sz="1200" kern="1200" dirty="0" err="1" smtClean="0">
                <a:solidFill>
                  <a:schemeClr val="tx1"/>
                </a:solidFill>
                <a:effectLst/>
                <a:latin typeface="+mn-lt"/>
                <a:ea typeface="+mn-ea"/>
                <a:cs typeface="+mn-cs"/>
              </a:rPr>
              <a:t>num_acquisitions</a:t>
            </a:r>
            <a:r>
              <a:rPr lang="en-US" sz="1200" kern="1200" dirty="0" smtClean="0">
                <a:solidFill>
                  <a:schemeClr val="tx1"/>
                </a:solidFill>
                <a:effectLst/>
                <a:latin typeface="+mn-lt"/>
                <a:ea typeface="+mn-ea"/>
                <a:cs typeface="+mn-cs"/>
              </a:rPr>
              <a:t>/adobe-systems</a:t>
            </a:r>
          </a:p>
          <a:p>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Adobe.com</a:t>
            </a:r>
            <a:r>
              <a:rPr lang="en-US" sz="1200" kern="1200" dirty="0" smtClean="0">
                <a:solidFill>
                  <a:schemeClr val="tx1"/>
                </a:solidFill>
                <a:effectLst/>
                <a:latin typeface="+mn-lt"/>
                <a:ea typeface="+mn-ea"/>
                <a:cs typeface="+mn-cs"/>
              </a:rPr>
              <a:t>. (2017). </a:t>
            </a:r>
            <a:r>
              <a:rPr lang="en-US" sz="1200" i="1" kern="1200" dirty="0" smtClean="0">
                <a:solidFill>
                  <a:schemeClr val="tx1"/>
                </a:solidFill>
                <a:effectLst/>
                <a:latin typeface="+mn-lt"/>
                <a:ea typeface="+mn-ea"/>
                <a:cs typeface="+mn-cs"/>
              </a:rPr>
              <a:t>Shantanu Narayen, President and Chief Executive Officer | Adobe Executive Profiles</a:t>
            </a:r>
            <a:r>
              <a:rPr lang="en-US" sz="1200" kern="1200" dirty="0" smtClean="0">
                <a:solidFill>
                  <a:schemeClr val="tx1"/>
                </a:solidFill>
                <a:effectLst/>
                <a:latin typeface="+mn-lt"/>
                <a:ea typeface="+mn-ea"/>
                <a:cs typeface="+mn-cs"/>
              </a:rPr>
              <a:t>. [online] Available at: http://</a:t>
            </a:r>
            <a:r>
              <a:rPr lang="en-US" sz="1200" kern="1200" dirty="0" err="1" smtClean="0">
                <a:solidFill>
                  <a:schemeClr val="tx1"/>
                </a:solidFill>
                <a:effectLst/>
                <a:latin typeface="+mn-lt"/>
                <a:ea typeface="+mn-ea"/>
                <a:cs typeface="+mn-cs"/>
              </a:rPr>
              <a:t>www.adobe.com</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uk</a:t>
            </a:r>
            <a:r>
              <a:rPr lang="en-US" sz="1200" kern="1200" dirty="0" smtClean="0">
                <a:solidFill>
                  <a:schemeClr val="tx1"/>
                </a:solidFill>
                <a:effectLst/>
                <a:latin typeface="+mn-lt"/>
                <a:ea typeface="+mn-ea"/>
                <a:cs typeface="+mn-cs"/>
              </a:rPr>
              <a:t>/about-adobe/leaders/</a:t>
            </a:r>
            <a:r>
              <a:rPr lang="en-US" sz="1200" kern="1200" dirty="0" err="1" smtClean="0">
                <a:solidFill>
                  <a:schemeClr val="tx1"/>
                </a:solidFill>
                <a:effectLst/>
                <a:latin typeface="+mn-lt"/>
                <a:ea typeface="+mn-ea"/>
                <a:cs typeface="+mn-cs"/>
              </a:rPr>
              <a:t>shantanu-narayen.html</a:t>
            </a:r>
            <a:r>
              <a:rPr lang="en-US" sz="1200" kern="1200" dirty="0" smtClean="0">
                <a:solidFill>
                  <a:schemeClr val="tx1"/>
                </a:solidFill>
                <a:effectLst/>
                <a:latin typeface="+mn-lt"/>
                <a:ea typeface="+mn-ea"/>
                <a:cs typeface="+mn-cs"/>
              </a:rPr>
              <a:t> [Accessed 6 Dec. 2017].</a:t>
            </a:r>
          </a:p>
          <a:p>
            <a:endParaRPr lang="en-US" sz="1200" kern="1200" dirty="0" smtClean="0">
              <a:solidFill>
                <a:schemeClr val="tx1"/>
              </a:solidFill>
              <a:effectLst/>
              <a:latin typeface="+mn-lt"/>
              <a:ea typeface="+mn-ea"/>
              <a:cs typeface="+mn-cs"/>
            </a:endParaRPr>
          </a:p>
          <a:p>
            <a:r>
              <a:rPr lang="en-US" sz="1200" kern="1200" dirty="0" err="1" smtClean="0">
                <a:solidFill>
                  <a:schemeClr val="tx1"/>
                </a:solidFill>
                <a:effectLst/>
                <a:latin typeface="+mn-lt"/>
                <a:ea typeface="+mn-ea"/>
                <a:cs typeface="+mn-cs"/>
              </a:rPr>
              <a:t>Befeki</a:t>
            </a:r>
            <a:r>
              <a:rPr lang="en-US" sz="1200" kern="1200" dirty="0" smtClean="0">
                <a:solidFill>
                  <a:schemeClr val="tx1"/>
                </a:solidFill>
                <a:effectLst/>
                <a:latin typeface="+mn-lt"/>
                <a:ea typeface="+mn-ea"/>
                <a:cs typeface="+mn-cs"/>
              </a:rPr>
              <a:t>, T., Epstein, M., &amp; </a:t>
            </a:r>
            <a:r>
              <a:rPr lang="en-US" sz="1200" kern="1200" dirty="0" err="1" smtClean="0">
                <a:solidFill>
                  <a:schemeClr val="tx1"/>
                </a:solidFill>
                <a:effectLst/>
                <a:latin typeface="+mn-lt"/>
                <a:ea typeface="+mn-ea"/>
                <a:cs typeface="+mn-cs"/>
              </a:rPr>
              <a:t>Yuthas</a:t>
            </a:r>
            <a:r>
              <a:rPr lang="en-US" sz="1200" kern="1200" dirty="0" smtClean="0">
                <a:solidFill>
                  <a:schemeClr val="tx1"/>
                </a:solidFill>
                <a:effectLst/>
                <a:latin typeface="+mn-lt"/>
                <a:ea typeface="+mn-ea"/>
                <a:cs typeface="+mn-cs"/>
              </a:rPr>
              <a:t>, K. (2008). </a:t>
            </a:r>
            <a:r>
              <a:rPr lang="en-US" sz="1200" i="1" kern="1200" dirty="0" smtClean="0">
                <a:solidFill>
                  <a:schemeClr val="tx1"/>
                </a:solidFill>
                <a:effectLst/>
                <a:latin typeface="+mn-lt"/>
                <a:ea typeface="+mn-ea"/>
                <a:cs typeface="+mn-cs"/>
              </a:rPr>
              <a:t>Managing Opportunities and Risks</a:t>
            </a:r>
            <a:r>
              <a:rPr lang="en-US" sz="1200" kern="1200" dirty="0" smtClean="0">
                <a:solidFill>
                  <a:schemeClr val="tx1"/>
                </a:solidFill>
                <a:effectLst/>
                <a:latin typeface="+mn-lt"/>
                <a:ea typeface="+mn-ea"/>
                <a:cs typeface="+mn-cs"/>
              </a:rPr>
              <a:t>. Retrieved from http://</a:t>
            </a:r>
            <a:r>
              <a:rPr lang="en-US" sz="1200" kern="1200" dirty="0" err="1" smtClean="0">
                <a:solidFill>
                  <a:schemeClr val="tx1"/>
                </a:solidFill>
                <a:effectLst/>
                <a:latin typeface="+mn-lt"/>
                <a:ea typeface="+mn-ea"/>
                <a:cs typeface="+mn-cs"/>
              </a:rPr>
              <a:t>www.cimaglobal.com</a:t>
            </a:r>
            <a:r>
              <a:rPr lang="en-US" sz="1200" kern="1200" dirty="0" smtClean="0">
                <a:solidFill>
                  <a:schemeClr val="tx1"/>
                </a:solidFill>
                <a:effectLst/>
                <a:latin typeface="+mn-lt"/>
                <a:ea typeface="+mn-ea"/>
                <a:cs typeface="+mn-cs"/>
              </a:rPr>
              <a:t>/Documents/</a:t>
            </a:r>
            <a:r>
              <a:rPr lang="en-US" sz="1200" kern="1200" dirty="0" err="1" smtClean="0">
                <a:solidFill>
                  <a:schemeClr val="tx1"/>
                </a:solidFill>
                <a:effectLst/>
                <a:latin typeface="+mn-lt"/>
                <a:ea typeface="+mn-ea"/>
                <a:cs typeface="+mn-cs"/>
              </a:rPr>
              <a:t>ImportedDocuments</a:t>
            </a:r>
            <a:r>
              <a:rPr lang="en-US" sz="1200" kern="1200" dirty="0" smtClean="0">
                <a:solidFill>
                  <a:schemeClr val="tx1"/>
                </a:solidFill>
                <a:effectLst/>
                <a:latin typeface="+mn-lt"/>
                <a:ea typeface="+mn-ea"/>
                <a:cs typeface="+mn-cs"/>
              </a:rPr>
              <a:t>/cid_mag_managing_opportunities_and_risk_march08.pdf.pdf</a:t>
            </a:r>
          </a:p>
          <a:p>
            <a:endParaRPr lang="en-US" sz="1200" kern="1200" dirty="0" smtClean="0">
              <a:solidFill>
                <a:schemeClr val="tx1"/>
              </a:solidFill>
              <a:effectLst/>
              <a:latin typeface="+mn-lt"/>
              <a:ea typeface="+mn-ea"/>
              <a:cs typeface="+mn-cs"/>
            </a:endParaRPr>
          </a:p>
          <a:p>
            <a:r>
              <a:rPr lang="en-US" sz="1200" kern="1200" dirty="0" err="1" smtClean="0">
                <a:solidFill>
                  <a:schemeClr val="tx1"/>
                </a:solidFill>
                <a:effectLst/>
                <a:latin typeface="+mn-lt"/>
                <a:ea typeface="+mn-ea"/>
                <a:cs typeface="+mn-cs"/>
              </a:rPr>
              <a:t>Burkus</a:t>
            </a:r>
            <a:r>
              <a:rPr lang="en-US" sz="1200" kern="1200" dirty="0" smtClean="0">
                <a:solidFill>
                  <a:schemeClr val="tx1"/>
                </a:solidFill>
                <a:effectLst/>
                <a:latin typeface="+mn-lt"/>
                <a:ea typeface="+mn-ea"/>
                <a:cs typeface="+mn-cs"/>
              </a:rPr>
              <a:t>, D. (2016, August 03). How Adobe Scrapped Its Performance Review System And Why It Worked. Retrieved December 11, 2017, from https://</a:t>
            </a:r>
            <a:r>
              <a:rPr lang="en-US" sz="1200" kern="1200" dirty="0" err="1" smtClean="0">
                <a:solidFill>
                  <a:schemeClr val="tx1"/>
                </a:solidFill>
                <a:effectLst/>
                <a:latin typeface="+mn-lt"/>
                <a:ea typeface="+mn-ea"/>
                <a:cs typeface="+mn-cs"/>
              </a:rPr>
              <a:t>www.forbes.com</a:t>
            </a:r>
            <a:r>
              <a:rPr lang="en-US" sz="1200" kern="1200" dirty="0" smtClean="0">
                <a:solidFill>
                  <a:schemeClr val="tx1"/>
                </a:solidFill>
                <a:effectLst/>
                <a:latin typeface="+mn-lt"/>
                <a:ea typeface="+mn-ea"/>
                <a:cs typeface="+mn-cs"/>
              </a:rPr>
              <a:t>/sites/</a:t>
            </a:r>
            <a:r>
              <a:rPr lang="en-US" sz="1200" kern="1200" dirty="0" err="1" smtClean="0">
                <a:solidFill>
                  <a:schemeClr val="tx1"/>
                </a:solidFill>
                <a:effectLst/>
                <a:latin typeface="+mn-lt"/>
                <a:ea typeface="+mn-ea"/>
                <a:cs typeface="+mn-cs"/>
              </a:rPr>
              <a:t>davidburkus</a:t>
            </a:r>
            <a:r>
              <a:rPr lang="en-US" sz="1200" kern="1200" dirty="0" smtClean="0">
                <a:solidFill>
                  <a:schemeClr val="tx1"/>
                </a:solidFill>
                <a:effectLst/>
                <a:latin typeface="+mn-lt"/>
                <a:ea typeface="+mn-ea"/>
                <a:cs typeface="+mn-cs"/>
              </a:rPr>
              <a:t>/2016/06/01/how-adobe-scrapped-its-performance-review-system-and-why-it-worked/#21bcccf155e8</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Corporate Responsibility. (</a:t>
            </a:r>
            <a:r>
              <a:rPr lang="en-US" sz="1200" kern="1200" dirty="0" err="1" smtClean="0">
                <a:solidFill>
                  <a:schemeClr val="tx1"/>
                </a:solidFill>
                <a:effectLst/>
                <a:latin typeface="+mn-lt"/>
                <a:ea typeface="+mn-ea"/>
                <a:cs typeface="+mn-cs"/>
              </a:rPr>
              <a:t>n.d.</a:t>
            </a:r>
            <a:r>
              <a:rPr lang="en-US" sz="1200" kern="1200" dirty="0" smtClean="0">
                <a:solidFill>
                  <a:schemeClr val="tx1"/>
                </a:solidFill>
                <a:effectLst/>
                <a:latin typeface="+mn-lt"/>
                <a:ea typeface="+mn-ea"/>
                <a:cs typeface="+mn-cs"/>
              </a:rPr>
              <a:t>). Retrieved December 13, 2017, from http://</a:t>
            </a:r>
            <a:r>
              <a:rPr lang="en-US" sz="1200" kern="1200" dirty="0" err="1" smtClean="0">
                <a:solidFill>
                  <a:schemeClr val="tx1"/>
                </a:solidFill>
                <a:effectLst/>
                <a:latin typeface="+mn-lt"/>
                <a:ea typeface="+mn-ea"/>
                <a:cs typeface="+mn-cs"/>
              </a:rPr>
              <a:t>www.adobe.com</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uk</a:t>
            </a:r>
            <a:r>
              <a:rPr lang="en-US" sz="1200" kern="1200" dirty="0" smtClean="0">
                <a:solidFill>
                  <a:schemeClr val="tx1"/>
                </a:solidFill>
                <a:effectLst/>
                <a:latin typeface="+mn-lt"/>
                <a:ea typeface="+mn-ea"/>
                <a:cs typeface="+mn-cs"/>
              </a:rPr>
              <a:t>/corporate-responsibility/</a:t>
            </a:r>
            <a:r>
              <a:rPr lang="en-US" sz="1200" kern="1200" dirty="0" err="1" smtClean="0">
                <a:solidFill>
                  <a:schemeClr val="tx1"/>
                </a:solidFill>
                <a:effectLst/>
                <a:latin typeface="+mn-lt"/>
                <a:ea typeface="+mn-ea"/>
                <a:cs typeface="+mn-cs"/>
              </a:rPr>
              <a:t>education.html</a:t>
            </a:r>
            <a:endParaRPr lang="en-US" sz="120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Corporate Responsibility. (</a:t>
            </a:r>
            <a:r>
              <a:rPr lang="en-US" sz="1200" kern="1200" dirty="0" err="1" smtClean="0">
                <a:solidFill>
                  <a:schemeClr val="tx1"/>
                </a:solidFill>
                <a:effectLst/>
                <a:latin typeface="+mn-lt"/>
                <a:ea typeface="+mn-ea"/>
                <a:cs typeface="+mn-cs"/>
              </a:rPr>
              <a:t>n.d.</a:t>
            </a:r>
            <a:r>
              <a:rPr lang="en-US" sz="1200" kern="1200" dirty="0" smtClean="0">
                <a:solidFill>
                  <a:schemeClr val="tx1"/>
                </a:solidFill>
                <a:effectLst/>
                <a:latin typeface="+mn-lt"/>
                <a:ea typeface="+mn-ea"/>
                <a:cs typeface="+mn-cs"/>
              </a:rPr>
              <a:t>). Retrieved December 13, 2017, from http://</a:t>
            </a:r>
            <a:r>
              <a:rPr lang="en-US" sz="1200" kern="1200" dirty="0" err="1" smtClean="0">
                <a:solidFill>
                  <a:schemeClr val="tx1"/>
                </a:solidFill>
                <a:effectLst/>
                <a:latin typeface="+mn-lt"/>
                <a:ea typeface="+mn-ea"/>
                <a:cs typeface="+mn-cs"/>
              </a:rPr>
              <a:t>www.adobe.com</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uk</a:t>
            </a:r>
            <a:r>
              <a:rPr lang="en-US" sz="1200" kern="1200" dirty="0" smtClean="0">
                <a:solidFill>
                  <a:schemeClr val="tx1"/>
                </a:solidFill>
                <a:effectLst/>
                <a:latin typeface="+mn-lt"/>
                <a:ea typeface="+mn-ea"/>
                <a:cs typeface="+mn-cs"/>
              </a:rPr>
              <a:t>/corporate-responsibility/</a:t>
            </a:r>
            <a:r>
              <a:rPr lang="en-US" sz="1200" kern="1200" dirty="0" err="1" smtClean="0">
                <a:solidFill>
                  <a:schemeClr val="tx1"/>
                </a:solidFill>
                <a:effectLst/>
                <a:latin typeface="+mn-lt"/>
                <a:ea typeface="+mn-ea"/>
                <a:cs typeface="+mn-cs"/>
              </a:rPr>
              <a:t>community.html</a:t>
            </a:r>
            <a:endParaRPr lang="en-US" sz="120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a:p>
            <a:r>
              <a:rPr lang="en-US" sz="1200" kern="1200" dirty="0" err="1" smtClean="0">
                <a:solidFill>
                  <a:schemeClr val="tx1"/>
                </a:solidFill>
                <a:effectLst/>
                <a:latin typeface="+mn-lt"/>
                <a:ea typeface="+mn-ea"/>
                <a:cs typeface="+mn-cs"/>
              </a:rPr>
              <a:t>DeNisi</a:t>
            </a:r>
            <a:r>
              <a:rPr lang="en-US" sz="1200" kern="1200" dirty="0" smtClean="0">
                <a:solidFill>
                  <a:schemeClr val="tx1"/>
                </a:solidFill>
                <a:effectLst/>
                <a:latin typeface="+mn-lt"/>
                <a:ea typeface="+mn-ea"/>
                <a:cs typeface="+mn-cs"/>
              </a:rPr>
              <a:t>, A. S., &amp; Murphy, K. R. (2017). Performance appraisal and performance management: 100 years of progress? </a:t>
            </a:r>
            <a:r>
              <a:rPr lang="en-US" sz="1200" i="1" kern="1200" dirty="0" smtClean="0">
                <a:solidFill>
                  <a:schemeClr val="tx1"/>
                </a:solidFill>
                <a:effectLst/>
                <a:latin typeface="+mn-lt"/>
                <a:ea typeface="+mn-ea"/>
                <a:cs typeface="+mn-cs"/>
              </a:rPr>
              <a:t>Journal of Applied Psychology,102</a:t>
            </a:r>
            <a:r>
              <a:rPr lang="en-US" sz="1200" kern="1200" dirty="0" smtClean="0">
                <a:solidFill>
                  <a:schemeClr val="tx1"/>
                </a:solidFill>
                <a:effectLst/>
                <a:latin typeface="+mn-lt"/>
                <a:ea typeface="+mn-ea"/>
                <a:cs typeface="+mn-cs"/>
              </a:rPr>
              <a:t>, 421-433. http://</a:t>
            </a:r>
            <a:r>
              <a:rPr lang="en-US" sz="1200" kern="1200" dirty="0" err="1" smtClean="0">
                <a:solidFill>
                  <a:schemeClr val="tx1"/>
                </a:solidFill>
                <a:effectLst/>
                <a:latin typeface="+mn-lt"/>
                <a:ea typeface="+mn-ea"/>
                <a:cs typeface="+mn-cs"/>
              </a:rPr>
              <a:t>dx.doi.org.ezproxy.uwtsd.ac.uk</a:t>
            </a:r>
            <a:r>
              <a:rPr lang="en-US" sz="1200" kern="1200" dirty="0" smtClean="0">
                <a:solidFill>
                  <a:schemeClr val="tx1"/>
                </a:solidFill>
                <a:effectLst/>
                <a:latin typeface="+mn-lt"/>
                <a:ea typeface="+mn-ea"/>
                <a:cs typeface="+mn-cs"/>
              </a:rPr>
              <a:t>/10.1037/apl0000085</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Drucker, P. (2016). </a:t>
            </a:r>
            <a:r>
              <a:rPr lang="en-US" sz="1200" i="1" kern="1200" dirty="0" smtClean="0">
                <a:solidFill>
                  <a:schemeClr val="tx1"/>
                </a:solidFill>
                <a:effectLst/>
                <a:latin typeface="+mn-lt"/>
                <a:ea typeface="+mn-ea"/>
                <a:cs typeface="+mn-cs"/>
              </a:rPr>
              <a:t>Management challenges for the 21st century</a:t>
            </a:r>
            <a:r>
              <a:rPr lang="en-US" sz="1200" kern="1200" dirty="0" smtClean="0">
                <a:solidFill>
                  <a:schemeClr val="tx1"/>
                </a:solidFill>
                <a:effectLst/>
                <a:latin typeface="+mn-lt"/>
                <a:ea typeface="+mn-ea"/>
                <a:cs typeface="+mn-cs"/>
              </a:rPr>
              <a:t>. Oxford: Routledge.</a:t>
            </a:r>
          </a:p>
          <a:p>
            <a:endParaRPr lang="en-US" sz="1200" kern="1200" dirty="0" smtClean="0">
              <a:solidFill>
                <a:schemeClr val="tx1"/>
              </a:solidFill>
              <a:effectLst/>
              <a:latin typeface="+mn-lt"/>
              <a:ea typeface="+mn-ea"/>
              <a:cs typeface="+mn-cs"/>
            </a:endParaRPr>
          </a:p>
          <a:p>
            <a:r>
              <a:rPr lang="en-US" sz="1200" kern="1200" dirty="0" err="1" smtClean="0">
                <a:solidFill>
                  <a:schemeClr val="tx1"/>
                </a:solidFill>
                <a:effectLst/>
                <a:latin typeface="+mn-lt"/>
                <a:ea typeface="+mn-ea"/>
                <a:cs typeface="+mn-cs"/>
              </a:rPr>
              <a:t>ESign</a:t>
            </a:r>
            <a:r>
              <a:rPr lang="en-US" sz="1200" kern="1200" dirty="0" smtClean="0">
                <a:solidFill>
                  <a:schemeClr val="tx1"/>
                </a:solidFill>
                <a:effectLst/>
                <a:latin typeface="+mn-lt"/>
                <a:ea typeface="+mn-ea"/>
                <a:cs typeface="+mn-cs"/>
              </a:rPr>
              <a:t> Service. (</a:t>
            </a:r>
            <a:r>
              <a:rPr lang="en-US" sz="1200" kern="1200" dirty="0" err="1" smtClean="0">
                <a:solidFill>
                  <a:schemeClr val="tx1"/>
                </a:solidFill>
                <a:effectLst/>
                <a:latin typeface="+mn-lt"/>
                <a:ea typeface="+mn-ea"/>
                <a:cs typeface="+mn-cs"/>
              </a:rPr>
              <a:t>n.d.</a:t>
            </a:r>
            <a:r>
              <a:rPr lang="en-US" sz="1200" kern="1200" dirty="0" smtClean="0">
                <a:solidFill>
                  <a:schemeClr val="tx1"/>
                </a:solidFill>
                <a:effectLst/>
                <a:latin typeface="+mn-lt"/>
                <a:ea typeface="+mn-ea"/>
                <a:cs typeface="+mn-cs"/>
              </a:rPr>
              <a:t>). Retrieved December 13, 2017, from http://</a:t>
            </a:r>
            <a:r>
              <a:rPr lang="en-US" sz="1200" kern="1200" dirty="0" err="1" smtClean="0">
                <a:solidFill>
                  <a:schemeClr val="tx1"/>
                </a:solidFill>
                <a:effectLst/>
                <a:latin typeface="+mn-lt"/>
                <a:ea typeface="+mn-ea"/>
                <a:cs typeface="+mn-cs"/>
              </a:rPr>
              <a:t>esign.hawaii.gov</a:t>
            </a:r>
            <a:r>
              <a:rPr lang="en-US" sz="1200" kern="1200" dirty="0" smtClean="0">
                <a:solidFill>
                  <a:schemeClr val="tx1"/>
                </a:solidFill>
                <a:effectLst/>
                <a:latin typeface="+mn-lt"/>
                <a:ea typeface="+mn-ea"/>
                <a:cs typeface="+mn-cs"/>
              </a:rPr>
              <a:t>/</a:t>
            </a:r>
          </a:p>
          <a:p>
            <a:endParaRPr lang="en-US" sz="1200" kern="1200" dirty="0" smtClean="0">
              <a:solidFill>
                <a:schemeClr val="tx1"/>
              </a:solidFill>
              <a:effectLst/>
              <a:latin typeface="+mn-lt"/>
              <a:ea typeface="+mn-ea"/>
              <a:cs typeface="+mn-cs"/>
            </a:endParaRPr>
          </a:p>
          <a:p>
            <a:r>
              <a:rPr lang="en-US" sz="1200" kern="1200" dirty="0" err="1" smtClean="0">
                <a:solidFill>
                  <a:schemeClr val="tx1"/>
                </a:solidFill>
                <a:effectLst/>
                <a:latin typeface="+mn-lt"/>
                <a:ea typeface="+mn-ea"/>
                <a:cs typeface="+mn-cs"/>
              </a:rPr>
              <a:t>Heaveside</a:t>
            </a:r>
            <a:r>
              <a:rPr lang="en-US" sz="1200" kern="1200" dirty="0" smtClean="0">
                <a:solidFill>
                  <a:schemeClr val="tx1"/>
                </a:solidFill>
                <a:effectLst/>
                <a:latin typeface="+mn-lt"/>
                <a:ea typeface="+mn-ea"/>
                <a:cs typeface="+mn-cs"/>
              </a:rPr>
              <a:t>, S. 1989. Education partnerships in public elementary and secondary schools. CS89-060. Washington, DC: U.S. Department of Education, Office of Educational Research and Improvement.</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Maslow, a. (2012). </a:t>
            </a:r>
            <a:r>
              <a:rPr lang="en-US" sz="1200" i="1" kern="1200" dirty="0" smtClean="0">
                <a:solidFill>
                  <a:schemeClr val="tx1"/>
                </a:solidFill>
                <a:effectLst/>
                <a:latin typeface="+mn-lt"/>
                <a:ea typeface="+mn-ea"/>
                <a:cs typeface="+mn-cs"/>
              </a:rPr>
              <a:t>A human theory of motivation</a:t>
            </a:r>
            <a:r>
              <a:rPr lang="en-US" sz="1200" kern="1200" dirty="0" smtClean="0">
                <a:solidFill>
                  <a:schemeClr val="tx1"/>
                </a:solidFill>
                <a:effectLst/>
                <a:latin typeface="+mn-lt"/>
                <a:ea typeface="+mn-ea"/>
                <a:cs typeface="+mn-cs"/>
              </a:rPr>
              <a:t>. 1st ed. [</a:t>
            </a:r>
            <a:r>
              <a:rPr lang="en-US" sz="1200" kern="1200" dirty="0" err="1" smtClean="0">
                <a:solidFill>
                  <a:schemeClr val="tx1"/>
                </a:solidFill>
                <a:effectLst/>
                <a:latin typeface="+mn-lt"/>
                <a:ea typeface="+mn-ea"/>
                <a:cs typeface="+mn-cs"/>
              </a:rPr>
              <a:t>ebook</a:t>
            </a:r>
            <a:r>
              <a:rPr lang="en-US" sz="1200" kern="1200" dirty="0" smtClean="0">
                <a:solidFill>
                  <a:schemeClr val="tx1"/>
                </a:solidFill>
                <a:effectLst/>
                <a:latin typeface="+mn-lt"/>
                <a:ea typeface="+mn-ea"/>
                <a:cs typeface="+mn-cs"/>
              </a:rPr>
              <a:t>] new </a:t>
            </a:r>
            <a:r>
              <a:rPr lang="en-US" sz="1200" kern="1200" dirty="0" err="1" smtClean="0">
                <a:solidFill>
                  <a:schemeClr val="tx1"/>
                </a:solidFill>
                <a:effectLst/>
                <a:latin typeface="+mn-lt"/>
                <a:ea typeface="+mn-ea"/>
                <a:cs typeface="+mn-cs"/>
              </a:rPr>
              <a:t>york</a:t>
            </a:r>
            <a:r>
              <a:rPr lang="en-US" sz="1200" kern="1200" dirty="0" smtClean="0">
                <a:solidFill>
                  <a:schemeClr val="tx1"/>
                </a:solidFill>
                <a:effectLst/>
                <a:latin typeface="+mn-lt"/>
                <a:ea typeface="+mn-ea"/>
                <a:cs typeface="+mn-cs"/>
              </a:rPr>
              <a:t>: start publishing </a:t>
            </a:r>
            <a:r>
              <a:rPr lang="en-US" sz="1200" kern="1200" dirty="0" err="1" smtClean="0">
                <a:solidFill>
                  <a:schemeClr val="tx1"/>
                </a:solidFill>
                <a:effectLst/>
                <a:latin typeface="+mn-lt"/>
                <a:ea typeface="+mn-ea"/>
                <a:cs typeface="+mn-cs"/>
              </a:rPr>
              <a:t>llc</a:t>
            </a:r>
            <a:r>
              <a:rPr lang="en-US" sz="1200" kern="1200" dirty="0" smtClean="0">
                <a:solidFill>
                  <a:schemeClr val="tx1"/>
                </a:solidFill>
                <a:effectLst/>
                <a:latin typeface="+mn-lt"/>
                <a:ea typeface="+mn-ea"/>
                <a:cs typeface="+mn-cs"/>
              </a:rPr>
              <a:t>, p.1. Available at: https://</a:t>
            </a:r>
            <a:r>
              <a:rPr lang="en-US" sz="1200" kern="1200" dirty="0" err="1" smtClean="0">
                <a:solidFill>
                  <a:schemeClr val="tx1"/>
                </a:solidFill>
                <a:effectLst/>
                <a:latin typeface="+mn-lt"/>
                <a:ea typeface="+mn-ea"/>
                <a:cs typeface="+mn-cs"/>
              </a:rPr>
              <a:t>books.google.co.uk</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books?Id</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nvnsagaaqbaj&amp;source</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gbs_navlinks_s</a:t>
            </a:r>
            <a:r>
              <a:rPr lang="en-US" sz="1200" kern="1200" dirty="0" smtClean="0">
                <a:solidFill>
                  <a:schemeClr val="tx1"/>
                </a:solidFill>
                <a:effectLst/>
                <a:latin typeface="+mn-lt"/>
                <a:ea typeface="+mn-ea"/>
                <a:cs typeface="+mn-cs"/>
              </a:rPr>
              <a:t> [accessed 8 </a:t>
            </a:r>
            <a:r>
              <a:rPr lang="en-US" sz="1200" kern="1200" dirty="0" err="1" smtClean="0">
                <a:solidFill>
                  <a:schemeClr val="tx1"/>
                </a:solidFill>
                <a:effectLst/>
                <a:latin typeface="+mn-lt"/>
                <a:ea typeface="+mn-ea"/>
                <a:cs typeface="+mn-cs"/>
              </a:rPr>
              <a:t>nov.</a:t>
            </a:r>
            <a:r>
              <a:rPr lang="en-US" sz="1200" kern="1200" dirty="0" smtClean="0">
                <a:solidFill>
                  <a:schemeClr val="tx1"/>
                </a:solidFill>
                <a:effectLst/>
                <a:latin typeface="+mn-lt"/>
                <a:ea typeface="+mn-ea"/>
                <a:cs typeface="+mn-cs"/>
              </a:rPr>
              <a:t> 2017]. (original work published 1943) </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Moyer, L. (2017, October 12). Hacked again? Equifax shares drop after possible new </a:t>
            </a:r>
            <a:r>
              <a:rPr lang="en-US" sz="1200" kern="1200" dirty="0" err="1" smtClean="0">
                <a:solidFill>
                  <a:schemeClr val="tx1"/>
                </a:solidFill>
                <a:effectLst/>
                <a:latin typeface="+mn-lt"/>
                <a:ea typeface="+mn-ea"/>
                <a:cs typeface="+mn-cs"/>
              </a:rPr>
              <a:t>cyberbreach</a:t>
            </a:r>
            <a:r>
              <a:rPr lang="en-US" sz="1200" kern="1200" dirty="0" smtClean="0">
                <a:solidFill>
                  <a:schemeClr val="tx1"/>
                </a:solidFill>
                <a:effectLst/>
                <a:latin typeface="+mn-lt"/>
                <a:ea typeface="+mn-ea"/>
                <a:cs typeface="+mn-cs"/>
              </a:rPr>
              <a:t>. Retrieved December 11, 2017, from https://</a:t>
            </a:r>
            <a:r>
              <a:rPr lang="en-US" sz="1200" kern="1200" dirty="0" err="1" smtClean="0">
                <a:solidFill>
                  <a:schemeClr val="tx1"/>
                </a:solidFill>
                <a:effectLst/>
                <a:latin typeface="+mn-lt"/>
                <a:ea typeface="+mn-ea"/>
                <a:cs typeface="+mn-cs"/>
              </a:rPr>
              <a:t>www.cnbc.com</a:t>
            </a:r>
            <a:r>
              <a:rPr lang="en-US" sz="1200" kern="1200" dirty="0" smtClean="0">
                <a:solidFill>
                  <a:schemeClr val="tx1"/>
                </a:solidFill>
                <a:effectLst/>
                <a:latin typeface="+mn-lt"/>
                <a:ea typeface="+mn-ea"/>
                <a:cs typeface="+mn-cs"/>
              </a:rPr>
              <a:t>/2017/10/12/equifax-shares-drop-nearly-3-percent-after-new-cyber-breach.html</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Mullins, L. and Christy, G. (2016). </a:t>
            </a:r>
            <a:r>
              <a:rPr lang="en-US" sz="1200" i="1" kern="1200" dirty="0" smtClean="0">
                <a:solidFill>
                  <a:schemeClr val="tx1"/>
                </a:solidFill>
                <a:effectLst/>
                <a:latin typeface="+mn-lt"/>
                <a:ea typeface="+mn-ea"/>
                <a:cs typeface="+mn-cs"/>
              </a:rPr>
              <a:t>Management and </a:t>
            </a:r>
            <a:r>
              <a:rPr lang="en-US" sz="1200" i="1" kern="1200" dirty="0" err="1" smtClean="0">
                <a:solidFill>
                  <a:schemeClr val="tx1"/>
                </a:solidFill>
                <a:effectLst/>
                <a:latin typeface="+mn-lt"/>
                <a:ea typeface="+mn-ea"/>
                <a:cs typeface="+mn-cs"/>
              </a:rPr>
              <a:t>organisational</a:t>
            </a:r>
            <a:r>
              <a:rPr lang="en-US" sz="1200" i="1" kern="1200" dirty="0" smtClean="0">
                <a:solidFill>
                  <a:schemeClr val="tx1"/>
                </a:solidFill>
                <a:effectLst/>
                <a:latin typeface="+mn-lt"/>
                <a:ea typeface="+mn-ea"/>
                <a:cs typeface="+mn-cs"/>
              </a:rPr>
              <a:t> </a:t>
            </a:r>
            <a:r>
              <a:rPr lang="en-US" sz="1200" i="1" kern="1200" dirty="0" err="1" smtClean="0">
                <a:solidFill>
                  <a:schemeClr val="tx1"/>
                </a:solidFill>
                <a:effectLst/>
                <a:latin typeface="+mn-lt"/>
                <a:ea typeface="+mn-ea"/>
                <a:cs typeface="+mn-cs"/>
              </a:rPr>
              <a:t>behaviour</a:t>
            </a:r>
            <a:r>
              <a:rPr lang="en-US" sz="1200" kern="1200" dirty="0" smtClean="0">
                <a:solidFill>
                  <a:schemeClr val="tx1"/>
                </a:solidFill>
                <a:effectLst/>
                <a:latin typeface="+mn-lt"/>
                <a:ea typeface="+mn-ea"/>
                <a:cs typeface="+mn-cs"/>
              </a:rPr>
              <a:t>. Harlow, England: Pearson.</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Richard A. Posner, (1968). "Natural Monopoly and Its Regulation," 21 Stanford Law Review 548. University of Chicago Law School: Chicago.</a:t>
            </a:r>
          </a:p>
          <a:p>
            <a:endParaRPr lang="en-US" sz="1200" kern="1200" dirty="0" smtClean="0">
              <a:solidFill>
                <a:schemeClr val="tx1"/>
              </a:solidFill>
              <a:effectLst/>
              <a:latin typeface="+mn-lt"/>
              <a:ea typeface="+mn-ea"/>
              <a:cs typeface="+mn-cs"/>
            </a:endParaRPr>
          </a:p>
          <a:p>
            <a:r>
              <a:rPr lang="en-US" sz="1200" kern="1200" dirty="0" err="1" smtClean="0">
                <a:solidFill>
                  <a:schemeClr val="tx1"/>
                </a:solidFill>
                <a:effectLst/>
                <a:latin typeface="+mn-lt"/>
                <a:ea typeface="+mn-ea"/>
                <a:cs typeface="+mn-cs"/>
              </a:rPr>
              <a:t>Shellabear</a:t>
            </a:r>
            <a:r>
              <a:rPr lang="en-US" sz="1200" kern="1200" dirty="0" smtClean="0">
                <a:solidFill>
                  <a:schemeClr val="tx1"/>
                </a:solidFill>
                <a:effectLst/>
                <a:latin typeface="+mn-lt"/>
                <a:ea typeface="+mn-ea"/>
                <a:cs typeface="+mn-cs"/>
              </a:rPr>
              <a:t>, S. (2005). PERFORMANCE MANAGEMENT: An art and a science?</a:t>
            </a:r>
            <a:r>
              <a:rPr lang="en-US" sz="1200" i="1" kern="1200" dirty="0" smtClean="0">
                <a:solidFill>
                  <a:schemeClr val="tx1"/>
                </a:solidFill>
                <a:effectLst/>
                <a:latin typeface="+mn-lt"/>
                <a:ea typeface="+mn-ea"/>
                <a:cs typeface="+mn-cs"/>
              </a:rPr>
              <a:t> Training Journal, </a:t>
            </a:r>
            <a:r>
              <a:rPr lang="en-US" sz="1200" kern="1200" dirty="0" smtClean="0">
                <a:solidFill>
                  <a:schemeClr val="tx1"/>
                </a:solidFill>
                <a:effectLst/>
                <a:latin typeface="+mn-lt"/>
                <a:ea typeface="+mn-ea"/>
                <a:cs typeface="+mn-cs"/>
              </a:rPr>
              <a:t>, 48-51. Retrieved from https://</a:t>
            </a:r>
            <a:r>
              <a:rPr lang="en-US" sz="1200" kern="1200" dirty="0" err="1" smtClean="0">
                <a:solidFill>
                  <a:schemeClr val="tx1"/>
                </a:solidFill>
                <a:effectLst/>
                <a:latin typeface="+mn-lt"/>
                <a:ea typeface="+mn-ea"/>
                <a:cs typeface="+mn-cs"/>
              </a:rPr>
              <a:t>search.proquest.com</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docview</a:t>
            </a:r>
            <a:r>
              <a:rPr lang="en-US" sz="1200" kern="1200" dirty="0" smtClean="0">
                <a:solidFill>
                  <a:schemeClr val="tx1"/>
                </a:solidFill>
                <a:effectLst/>
                <a:latin typeface="+mn-lt"/>
                <a:ea typeface="+mn-ea"/>
                <a:cs typeface="+mn-cs"/>
              </a:rPr>
              <a:t>/202946974?accountid=130472</a:t>
            </a:r>
          </a:p>
          <a:p>
            <a:endParaRPr lang="en-US" sz="1200" kern="1200" dirty="0" smtClean="0">
              <a:solidFill>
                <a:schemeClr val="tx1"/>
              </a:solidFill>
              <a:effectLst/>
              <a:latin typeface="+mn-lt"/>
              <a:ea typeface="+mn-ea"/>
              <a:cs typeface="+mn-cs"/>
            </a:endParaRPr>
          </a:p>
          <a:p>
            <a:r>
              <a:rPr lang="en-US" sz="1200" kern="1200" dirty="0" err="1" smtClean="0">
                <a:solidFill>
                  <a:schemeClr val="tx1"/>
                </a:solidFill>
                <a:effectLst/>
                <a:latin typeface="+mn-lt"/>
                <a:ea typeface="+mn-ea"/>
                <a:cs typeface="+mn-cs"/>
              </a:rPr>
              <a:t>Successstory.com</a:t>
            </a:r>
            <a:r>
              <a:rPr lang="en-US" sz="1200" kern="1200" dirty="0" smtClean="0">
                <a:solidFill>
                  <a:schemeClr val="tx1"/>
                </a:solidFill>
                <a:effectLst/>
                <a:latin typeface="+mn-lt"/>
                <a:ea typeface="+mn-ea"/>
                <a:cs typeface="+mn-cs"/>
              </a:rPr>
              <a:t>. (2017). </a:t>
            </a:r>
            <a:r>
              <a:rPr lang="en-US" sz="1200" i="1" kern="1200" dirty="0" smtClean="0">
                <a:solidFill>
                  <a:schemeClr val="tx1"/>
                </a:solidFill>
                <a:effectLst/>
                <a:latin typeface="+mn-lt"/>
                <a:ea typeface="+mn-ea"/>
                <a:cs typeface="+mn-cs"/>
              </a:rPr>
              <a:t>Adobe Profile, History, Founder, Founded, </a:t>
            </a:r>
            <a:r>
              <a:rPr lang="en-US" sz="1200" i="1" kern="1200" dirty="0" err="1" smtClean="0">
                <a:solidFill>
                  <a:schemeClr val="tx1"/>
                </a:solidFill>
                <a:effectLst/>
                <a:latin typeface="+mn-lt"/>
                <a:ea typeface="+mn-ea"/>
                <a:cs typeface="+mn-cs"/>
              </a:rPr>
              <a:t>Ceo</a:t>
            </a:r>
            <a:r>
              <a:rPr lang="en-US" sz="1200" i="1" kern="1200" dirty="0" smtClean="0">
                <a:solidFill>
                  <a:schemeClr val="tx1"/>
                </a:solidFill>
                <a:effectLst/>
                <a:latin typeface="+mn-lt"/>
                <a:ea typeface="+mn-ea"/>
                <a:cs typeface="+mn-cs"/>
              </a:rPr>
              <a:t> | Software Companies | </a:t>
            </a:r>
            <a:r>
              <a:rPr lang="en-US" sz="1200" i="1" kern="1200" dirty="0" err="1" smtClean="0">
                <a:solidFill>
                  <a:schemeClr val="tx1"/>
                </a:solidFill>
                <a:effectLst/>
                <a:latin typeface="+mn-lt"/>
                <a:ea typeface="+mn-ea"/>
                <a:cs typeface="+mn-cs"/>
              </a:rPr>
              <a:t>SuccessStory</a:t>
            </a:r>
            <a:r>
              <a:rPr lang="en-US" sz="1200" kern="1200" dirty="0" smtClean="0">
                <a:solidFill>
                  <a:schemeClr val="tx1"/>
                </a:solidFill>
                <a:effectLst/>
                <a:latin typeface="+mn-lt"/>
                <a:ea typeface="+mn-ea"/>
                <a:cs typeface="+mn-cs"/>
              </a:rPr>
              <a:t>. [online] Available at: https://</a:t>
            </a:r>
            <a:r>
              <a:rPr lang="en-US" sz="1200" kern="1200" dirty="0" err="1" smtClean="0">
                <a:solidFill>
                  <a:schemeClr val="tx1"/>
                </a:solidFill>
                <a:effectLst/>
                <a:latin typeface="+mn-lt"/>
                <a:ea typeface="+mn-ea"/>
                <a:cs typeface="+mn-cs"/>
              </a:rPr>
              <a:t>successstory.com</a:t>
            </a:r>
            <a:r>
              <a:rPr lang="en-US" sz="1200" kern="1200" dirty="0" smtClean="0">
                <a:solidFill>
                  <a:schemeClr val="tx1"/>
                </a:solidFill>
                <a:effectLst/>
                <a:latin typeface="+mn-lt"/>
                <a:ea typeface="+mn-ea"/>
                <a:cs typeface="+mn-cs"/>
              </a:rPr>
              <a:t>/companies/adobe-systems-incorporated [Accessed 6 Dec. 2017].</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Working at Adobe. (</a:t>
            </a:r>
            <a:r>
              <a:rPr lang="en-US" sz="1200" kern="1200" dirty="0" err="1" smtClean="0">
                <a:solidFill>
                  <a:schemeClr val="tx1"/>
                </a:solidFill>
                <a:effectLst/>
                <a:latin typeface="+mn-lt"/>
                <a:ea typeface="+mn-ea"/>
                <a:cs typeface="+mn-cs"/>
              </a:rPr>
              <a:t>n.d.</a:t>
            </a:r>
            <a:r>
              <a:rPr lang="en-US" sz="1200" kern="1200" dirty="0" smtClean="0">
                <a:solidFill>
                  <a:schemeClr val="tx1"/>
                </a:solidFill>
                <a:effectLst/>
                <a:latin typeface="+mn-lt"/>
                <a:ea typeface="+mn-ea"/>
                <a:cs typeface="+mn-cs"/>
              </a:rPr>
              <a:t>). Retrieved December 13, 2017, from https://</a:t>
            </a:r>
            <a:r>
              <a:rPr lang="en-US" sz="1200" kern="1200" dirty="0" err="1" smtClean="0">
                <a:solidFill>
                  <a:schemeClr val="tx1"/>
                </a:solidFill>
                <a:effectLst/>
                <a:latin typeface="+mn-lt"/>
                <a:ea typeface="+mn-ea"/>
                <a:cs typeface="+mn-cs"/>
              </a:rPr>
              <a:t>www.glassdoor.co.uk</a:t>
            </a:r>
            <a:r>
              <a:rPr lang="en-US" sz="1200" kern="1200" dirty="0" smtClean="0">
                <a:solidFill>
                  <a:schemeClr val="tx1"/>
                </a:solidFill>
                <a:effectLst/>
                <a:latin typeface="+mn-lt"/>
                <a:ea typeface="+mn-ea"/>
                <a:cs typeface="+mn-cs"/>
              </a:rPr>
              <a:t>/Overview/Working-at-Adobe-EI_IE1090.11,16.htm</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D8980AB2-E006-6E4D-B5D6-6B75D3AAC5FD}" type="slidenum">
              <a:rPr lang="en-US" smtClean="0"/>
              <a:t>17</a:t>
            </a:fld>
            <a:endParaRPr lang="en-US"/>
          </a:p>
        </p:txBody>
      </p:sp>
    </p:spTree>
    <p:extLst>
      <p:ext uri="{BB962C8B-B14F-4D97-AF65-F5344CB8AC3E}">
        <p14:creationId xmlns:p14="http://schemas.microsoft.com/office/powerpoint/2010/main" val="1533616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12/14/17</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12/14/17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12/14/17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12/14/17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12/14/17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12/14/17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Drag picture to placeholder or click icon to add</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12/14/17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12/14/17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12/14/17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12/14/17</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12/14/17</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6.jpg"/><Relationship Id="rId5" Type="http://schemas.openxmlformats.org/officeDocument/2006/relationships/diagramData" Target="../diagrams/data1.xml"/><Relationship Id="rId6" Type="http://schemas.openxmlformats.org/officeDocument/2006/relationships/diagramLayout" Target="../diagrams/layout1.xml"/><Relationship Id="rId7" Type="http://schemas.openxmlformats.org/officeDocument/2006/relationships/diagramQuickStyle" Target="../diagrams/quickStyle1.xml"/><Relationship Id="rId8" Type="http://schemas.openxmlformats.org/officeDocument/2006/relationships/diagramColors" Target="../diagrams/colors1.xml"/><Relationship Id="rId9" Type="http://schemas.microsoft.com/office/2007/relationships/diagramDrawing" Target="../diagrams/drawing1.xml"/><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7.jpg"/><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8.jpg"/><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4" Type="http://schemas.microsoft.com/office/2007/relationships/hdphoto" Target="../media/hdphoto1.wdp"/><Relationship Id="rId5" Type="http://schemas.openxmlformats.org/officeDocument/2006/relationships/image" Target="../media/image10.jpeg"/><Relationship Id="rId6" Type="http://schemas.microsoft.com/office/2007/relationships/hdphoto" Target="../media/hdphoto2.wdp"/><Relationship Id="rId7" Type="http://schemas.openxmlformats.org/officeDocument/2006/relationships/image" Target="../media/image11.jpeg"/><Relationship Id="rId8" Type="http://schemas.microsoft.com/office/2007/relationships/hdphoto" Target="../media/hdphoto3.wdp"/><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4" Type="http://schemas.microsoft.com/office/2007/relationships/hdphoto" Target="../media/hdphoto4.wdp"/><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4" Type="http://schemas.microsoft.com/office/2007/relationships/hdphoto" Target="../media/hdphoto5.wdp"/><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4" Type="http://schemas.microsoft.com/office/2007/relationships/hdphoto" Target="../media/hdphoto6.wdp"/><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4" Type="http://schemas.microsoft.com/office/2007/relationships/hdphoto" Target="../media/hdphoto7.wdp"/><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29313"/>
            <a:ext cx="12192000" cy="7201257"/>
          </a:xfrm>
        </p:spPr>
      </p:pic>
      <p:sp>
        <p:nvSpPr>
          <p:cNvPr id="5" name="TextBox 4"/>
          <p:cNvSpPr txBox="1"/>
          <p:nvPr/>
        </p:nvSpPr>
        <p:spPr>
          <a:xfrm>
            <a:off x="3175000" y="0"/>
            <a:ext cx="3454400" cy="369332"/>
          </a:xfrm>
          <a:prstGeom prst="rect">
            <a:avLst/>
          </a:prstGeom>
          <a:noFill/>
        </p:spPr>
        <p:txBody>
          <a:bodyPr wrap="square" rtlCol="0">
            <a:spAutoFit/>
          </a:bodyPr>
          <a:lstStyle/>
          <a:p>
            <a:r>
              <a:rPr lang="en-US" dirty="0" smtClean="0"/>
              <a:t>Thomas </a:t>
            </a:r>
            <a:r>
              <a:rPr lang="en-US" dirty="0" err="1" smtClean="0"/>
              <a:t>Ollason</a:t>
            </a:r>
            <a:r>
              <a:rPr lang="en-US" dirty="0" smtClean="0"/>
              <a:t> Ryan</a:t>
            </a:r>
            <a:endParaRPr lang="en-US" dirty="0"/>
          </a:p>
        </p:txBody>
      </p:sp>
      <p:sp>
        <p:nvSpPr>
          <p:cNvPr id="6" name="TextBox 5"/>
          <p:cNvSpPr txBox="1"/>
          <p:nvPr/>
        </p:nvSpPr>
        <p:spPr>
          <a:xfrm>
            <a:off x="9916367" y="0"/>
            <a:ext cx="2047033" cy="369332"/>
          </a:xfrm>
          <a:prstGeom prst="rect">
            <a:avLst/>
          </a:prstGeom>
          <a:noFill/>
        </p:spPr>
        <p:txBody>
          <a:bodyPr wrap="square" rtlCol="0">
            <a:spAutoFit/>
          </a:bodyPr>
          <a:lstStyle/>
          <a:p>
            <a:r>
              <a:rPr lang="en-US" dirty="0" smtClean="0"/>
              <a:t>1708350</a:t>
            </a:r>
            <a:endParaRPr lang="en-US" dirty="0"/>
          </a:p>
        </p:txBody>
      </p:sp>
    </p:spTree>
    <p:extLst>
      <p:ext uri="{BB962C8B-B14F-4D97-AF65-F5344CB8AC3E}">
        <p14:creationId xmlns:p14="http://schemas.microsoft.com/office/powerpoint/2010/main" val="1971095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997442"/>
            <a:ext cx="8825658" cy="2677648"/>
          </a:xfrm>
        </p:spPr>
        <p:txBody>
          <a:bodyPr/>
          <a:lstStyle/>
          <a:p>
            <a:pPr algn="ctr"/>
            <a:r>
              <a:rPr lang="en-US" sz="4800" u="sng" dirty="0" smtClean="0"/>
              <a:t>Contemporary approaches to management presentation</a:t>
            </a:r>
            <a:endParaRPr lang="en-US" sz="4800" u="sng" dirty="0"/>
          </a:p>
        </p:txBody>
      </p:sp>
      <p:sp>
        <p:nvSpPr>
          <p:cNvPr id="3" name="Subtitle 2"/>
          <p:cNvSpPr>
            <a:spLocks noGrp="1"/>
          </p:cNvSpPr>
          <p:nvPr>
            <p:ph type="subTitle" idx="1"/>
          </p:nvPr>
        </p:nvSpPr>
        <p:spPr/>
        <p:txBody>
          <a:bodyPr/>
          <a:lstStyle/>
          <a:p>
            <a:r>
              <a:rPr lang="en-US" dirty="0" smtClean="0"/>
              <a:t>Thomas Ryan, UWTSD, </a:t>
            </a:r>
            <a:r>
              <a:rPr lang="en-GB" b="1" dirty="0"/>
              <a:t>BMSP4002</a:t>
            </a:r>
            <a:r>
              <a:rPr lang="en-US" dirty="0"/>
              <a:t> </a:t>
            </a:r>
          </a:p>
        </p:txBody>
      </p:sp>
    </p:spTree>
    <p:extLst>
      <p:ext uri="{BB962C8B-B14F-4D97-AF65-F5344CB8AC3E}">
        <p14:creationId xmlns:p14="http://schemas.microsoft.com/office/powerpoint/2010/main" val="20677419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Adobe: An Introduction</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86006" y="3117521"/>
            <a:ext cx="8824913" cy="2316539"/>
          </a:xfrm>
        </p:spPr>
      </p:pic>
    </p:spTree>
    <p:extLst>
      <p:ext uri="{BB962C8B-B14F-4D97-AF65-F5344CB8AC3E}">
        <p14:creationId xmlns:p14="http://schemas.microsoft.com/office/powerpoint/2010/main" val="13830558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Who are Adobe? </a:t>
            </a:r>
            <a:endParaRPr lang="en-US" dirty="0"/>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3936" y="2369976"/>
            <a:ext cx="11737910" cy="4357394"/>
          </a:xfrm>
          <a:prstGeom prst="rect">
            <a:avLst/>
          </a:prstGeom>
          <a:effectLst>
            <a:glow rad="292100">
              <a:schemeClr val="accent1">
                <a:alpha val="40000"/>
              </a:schemeClr>
            </a:glow>
            <a:outerShdw blurRad="50800" dist="50800" dir="5400000" algn="ctr" rotWithShape="0">
              <a:srgbClr val="000000">
                <a:alpha val="72000"/>
              </a:srgbClr>
            </a:outerShdw>
            <a:reflection stA="15000" endPos="65000" dist="50800" dir="5400000" sy="-100000" algn="bl" rotWithShape="0"/>
          </a:effectLst>
        </p:spPr>
      </p:pic>
    </p:spTree>
    <p:extLst>
      <p:ext uri="{BB962C8B-B14F-4D97-AF65-F5344CB8AC3E}">
        <p14:creationId xmlns:p14="http://schemas.microsoft.com/office/powerpoint/2010/main" val="3409846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Content Placeholder 3"/>
          <p:cNvPicPr>
            <a:picLocks noGrp="1" noChangeAspect="1"/>
          </p:cNvPicPr>
          <p:nvPr>
            <p:ph idx="4294967295"/>
          </p:nvPr>
        </p:nvPicPr>
        <p:blipFill rotWithShape="1">
          <a:blip r:embed="rId3">
            <a:extLst>
              <a:ext uri="{28A0092B-C50C-407E-A947-70E740481C1C}">
                <a14:useLocalDpi xmlns:a14="http://schemas.microsoft.com/office/drawing/2010/main" val="0"/>
              </a:ext>
            </a:extLst>
          </a:blip>
          <a:srcRect l="4902"/>
          <a:stretch/>
        </p:blipFill>
        <p:spPr>
          <a:xfrm>
            <a:off x="0" y="66675"/>
            <a:ext cx="4310063" cy="6791325"/>
          </a:xfrm>
          <a:prstGeom prst="rect">
            <a:avLst/>
          </a:prstGeom>
          <a:ln>
            <a:noFill/>
          </a:ln>
          <a:effectLst>
            <a:outerShdw blurRad="50800" dist="50800" dir="5400000" sx="1000" sy="1000" algn="ctr" rotWithShape="0">
              <a:srgbClr val="000000"/>
            </a:outerShdw>
            <a:reflection stA="12000" endPos="65000" dist="50800" dir="5400000" sy="-100000" algn="bl" rotWithShape="0"/>
          </a:effectLst>
        </p:spPr>
      </p:pic>
      <p:sp>
        <p:nvSpPr>
          <p:cNvPr id="4" name="Rectangle 3"/>
          <p:cNvSpPr/>
          <p:nvPr/>
        </p:nvSpPr>
        <p:spPr>
          <a:xfrm>
            <a:off x="4488744" y="1306486"/>
            <a:ext cx="6498895" cy="923330"/>
          </a:xfrm>
          <a:prstGeom prst="rect">
            <a:avLst/>
          </a:prstGeom>
          <a:noFill/>
        </p:spPr>
        <p:txBody>
          <a:bodyPr wrap="none" lIns="91440" tIns="45720" rIns="91440" bIns="45720">
            <a:spAutoFit/>
          </a:bodyPr>
          <a:lstStyle/>
          <a:p>
            <a:pPr algn="ctr"/>
            <a:r>
              <a:rPr lang="en-GB" sz="5400" dirty="0" smtClean="0">
                <a:ln w="0"/>
                <a:effectLst>
                  <a:outerShdw blurRad="38100" dist="19050" dir="2700000" algn="tl" rotWithShape="0">
                    <a:schemeClr val="dk1">
                      <a:alpha val="40000"/>
                    </a:schemeClr>
                  </a:outerShdw>
                </a:effectLst>
              </a:rPr>
              <a:t>Shantanu Narayen</a:t>
            </a:r>
            <a:endParaRPr lang="en-GB" sz="5400" b="0" cap="none" spc="0" dirty="0">
              <a:ln w="0"/>
              <a:solidFill>
                <a:schemeClr val="tx1"/>
              </a:solidFill>
              <a:effectLst>
                <a:outerShdw blurRad="38100" dist="19050" dir="2700000" algn="tl" rotWithShape="0">
                  <a:schemeClr val="dk1">
                    <a:alpha val="40000"/>
                  </a:schemeClr>
                </a:outerShdw>
              </a:effectLst>
            </a:endParaRPr>
          </a:p>
        </p:txBody>
      </p:sp>
      <p:sp>
        <p:nvSpPr>
          <p:cNvPr id="6" name="TextBox 5"/>
          <p:cNvSpPr txBox="1"/>
          <p:nvPr/>
        </p:nvSpPr>
        <p:spPr>
          <a:xfrm>
            <a:off x="4530855" y="2045150"/>
            <a:ext cx="6456784" cy="369332"/>
          </a:xfrm>
          <a:prstGeom prst="rect">
            <a:avLst/>
          </a:prstGeom>
          <a:noFill/>
        </p:spPr>
        <p:txBody>
          <a:bodyPr wrap="square" rtlCol="0">
            <a:spAutoFit/>
          </a:bodyPr>
          <a:lstStyle/>
          <a:p>
            <a:r>
              <a:rPr lang="en-US" dirty="0" smtClean="0"/>
              <a:t>CHAIRMAN. PRESIDENT. CEO</a:t>
            </a:r>
            <a:endParaRPr lang="en-US" dirty="0"/>
          </a:p>
        </p:txBody>
      </p:sp>
    </p:spTree>
    <p:extLst>
      <p:ext uri="{BB962C8B-B14F-4D97-AF65-F5344CB8AC3E}">
        <p14:creationId xmlns:p14="http://schemas.microsoft.com/office/powerpoint/2010/main" val="31858914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xmlns="" id="{DDA34B8A-FA8D-4E16-AD72-7B60B1C2582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xmlns="" id="{6885D229-60DD-4D71-8181-10E781C14917}"/>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a:extLst>
                <a:ext uri="{FF2B5EF4-FFF2-40B4-BE49-F238E27FC236}">
                  <a16:creationId xmlns:a16="http://schemas.microsoft.com/office/drawing/2014/main" xmlns="" id="{0B0DAA45-BE66-4F0C-93A6-519D941071F9}"/>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xmlns="" id="{EF449A3D-A43B-4688-BD89-35734D00725B}"/>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xmlns="" id="{74E9975C-AF3D-48EF-B3F0-112A01A3820B}"/>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xmlns="" id="{CF00A076-2FEA-40D1-8F85-84248179796B}"/>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xmlns="" id="{A2E68741-6133-4CAA-BF3C-F0E6CF40C5B7}"/>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a:extLst>
                <a:ext uri="{FF2B5EF4-FFF2-40B4-BE49-F238E27FC236}">
                  <a16:creationId xmlns:a16="http://schemas.microsoft.com/office/drawing/2014/main" xmlns="" id="{76C01C64-4A8B-42FC-93C5-2D6A3EBAB74B}"/>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1" name="Freeform 5">
              <a:extLst>
                <a:ext uri="{FF2B5EF4-FFF2-40B4-BE49-F238E27FC236}">
                  <a16:creationId xmlns:a16="http://schemas.microsoft.com/office/drawing/2014/main" xmlns="" id="{D969AEA9-C1EE-45E1-9964-D9705492E128}"/>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2" name="Freeform 5">
              <a:extLst>
                <a:ext uri="{FF2B5EF4-FFF2-40B4-BE49-F238E27FC236}">
                  <a16:creationId xmlns:a16="http://schemas.microsoft.com/office/drawing/2014/main" xmlns="" id="{4845E67D-4E5B-44B3-AB74-5E95C839E7A5}"/>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4" name="Rectangle 23">
            <a:extLst>
              <a:ext uri="{FF2B5EF4-FFF2-40B4-BE49-F238E27FC236}">
                <a16:creationId xmlns:a16="http://schemas.microsoft.com/office/drawing/2014/main" xmlns="" id="{079CE317-680B-449C-A423-71C1FE069B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6" name="Group 25">
            <a:extLst>
              <a:ext uri="{FF2B5EF4-FFF2-40B4-BE49-F238E27FC236}">
                <a16:creationId xmlns:a16="http://schemas.microsoft.com/office/drawing/2014/main" xmlns="" id="{DD72FDFC-F497-4AA6-85C3-DDF24394D40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7" name="Rectangle 26">
              <a:extLst>
                <a:ext uri="{FF2B5EF4-FFF2-40B4-BE49-F238E27FC236}">
                  <a16:creationId xmlns:a16="http://schemas.microsoft.com/office/drawing/2014/main" xmlns="" id="{38ABDB68-E3D5-448E-97D3-06FFEF680193}"/>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Oval 27">
              <a:extLst>
                <a:ext uri="{FF2B5EF4-FFF2-40B4-BE49-F238E27FC236}">
                  <a16:creationId xmlns:a16="http://schemas.microsoft.com/office/drawing/2014/main" xmlns="" id="{283DA7DD-CA37-4ED7-8710-48E56B063BA4}"/>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xmlns="" id="{B92F2E3C-66CD-4DEB-BA14-2A5912B65A2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xmlns="" id="{F2FE6764-AB8C-4A7B-90F5-27B8CDC70F00}"/>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5">
              <a:extLst>
                <a:ext uri="{FF2B5EF4-FFF2-40B4-BE49-F238E27FC236}">
                  <a16:creationId xmlns:a16="http://schemas.microsoft.com/office/drawing/2014/main" xmlns="" id="{3BF38357-85E9-42F6-8CF9-02C1FC596B0F}"/>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2" name="Freeform 5">
              <a:extLst>
                <a:ext uri="{FF2B5EF4-FFF2-40B4-BE49-F238E27FC236}">
                  <a16:creationId xmlns:a16="http://schemas.microsoft.com/office/drawing/2014/main" xmlns="" id="{B8DD7FEB-D9F3-4F5B-982C-36B0664D0205}"/>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3" name="Freeform 5">
              <a:extLst>
                <a:ext uri="{FF2B5EF4-FFF2-40B4-BE49-F238E27FC236}">
                  <a16:creationId xmlns:a16="http://schemas.microsoft.com/office/drawing/2014/main" xmlns="" id="{96BA11E4-0636-4FA9-A836-2A4FB176449A}"/>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8" name="Content Placeholder 7"/>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8427973" y="1264167"/>
            <a:ext cx="3728233" cy="5585369"/>
          </a:xfrm>
          <a:prstGeom prst="rect">
            <a:avLst/>
          </a:prstGeom>
        </p:spPr>
      </p:pic>
      <p:sp>
        <p:nvSpPr>
          <p:cNvPr id="35" name="Rectangle 34">
            <a:extLst>
              <a:ext uri="{FF2B5EF4-FFF2-40B4-BE49-F238E27FC236}">
                <a16:creationId xmlns:a16="http://schemas.microsoft.com/office/drawing/2014/main" xmlns="" id="{EADD3260-4BDA-459B-A162-5E1B897E38F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4"/>
          <p:cNvSpPr>
            <a:spLocks noGrp="1"/>
          </p:cNvSpPr>
          <p:nvPr>
            <p:ph type="title"/>
          </p:nvPr>
        </p:nvSpPr>
        <p:spPr>
          <a:xfrm>
            <a:off x="639098" y="629265"/>
            <a:ext cx="6072776" cy="1622322"/>
          </a:xfrm>
        </p:spPr>
        <p:txBody>
          <a:bodyPr vert="horz" lIns="91440" tIns="45720" rIns="91440" bIns="45720" rtlCol="0" anchor="ctr">
            <a:normAutofit/>
          </a:bodyPr>
          <a:lstStyle/>
          <a:p>
            <a:pPr>
              <a:lnSpc>
                <a:spcPct val="90000"/>
              </a:lnSpc>
            </a:pPr>
            <a:r>
              <a:rPr lang="en-US" b="0" i="0" kern="1200">
                <a:solidFill>
                  <a:srgbClr val="EBEBEB"/>
                </a:solidFill>
                <a:latin typeface="+mj-lt"/>
                <a:ea typeface="+mj-ea"/>
                <a:cs typeface="+mj-cs"/>
              </a:rPr>
              <a:t>Adobe’s relationship between people and successful strategies</a:t>
            </a:r>
          </a:p>
        </p:txBody>
      </p:sp>
      <p:sp>
        <p:nvSpPr>
          <p:cNvPr id="9" name="Rectangle 8"/>
          <p:cNvSpPr/>
          <p:nvPr/>
        </p:nvSpPr>
        <p:spPr>
          <a:xfrm>
            <a:off x="7187949" y="1024558"/>
            <a:ext cx="4682566" cy="956326"/>
          </a:xfrm>
          <a:prstGeom prst="rect">
            <a:avLst/>
          </a:prstGeom>
          <a:noFill/>
        </p:spPr>
        <p:txBody>
          <a:bodyPr wrap="square" lIns="91440" tIns="45720" rIns="91440" bIns="45720">
            <a:spAutoFit/>
          </a:bodyPr>
          <a:lstStyle/>
          <a:p>
            <a:pPr algn="ctr"/>
            <a:r>
              <a:rPr lang="en-GB" sz="5400" b="0" cap="none" spc="0" smtClean="0">
                <a:ln w="0"/>
                <a:solidFill>
                  <a:schemeClr val="tx1"/>
                </a:solidFill>
                <a:effectLst>
                  <a:outerShdw blurRad="38100" dist="19050" dir="2700000" algn="tl" rotWithShape="0">
                    <a:schemeClr val="dk1">
                      <a:alpha val="40000"/>
                    </a:schemeClr>
                  </a:outerShdw>
                </a:effectLst>
              </a:rPr>
              <a:t>Donna Morris</a:t>
            </a:r>
            <a:endParaRPr lang="en-GB" sz="5400" b="0" cap="none" spc="0" dirty="0">
              <a:ln w="0"/>
              <a:solidFill>
                <a:schemeClr val="tx1"/>
              </a:solidFill>
              <a:effectLst>
                <a:outerShdw blurRad="38100" dist="19050" dir="2700000" algn="tl" rotWithShape="0">
                  <a:schemeClr val="dk1">
                    <a:alpha val="40000"/>
                  </a:schemeClr>
                </a:outerShdw>
              </a:effectLst>
            </a:endParaRPr>
          </a:p>
        </p:txBody>
      </p:sp>
      <p:sp>
        <p:nvSpPr>
          <p:cNvPr id="10" name="TextBox 9"/>
          <p:cNvSpPr txBox="1"/>
          <p:nvPr/>
        </p:nvSpPr>
        <p:spPr>
          <a:xfrm>
            <a:off x="7273067" y="1957955"/>
            <a:ext cx="2309812" cy="1477328"/>
          </a:xfrm>
          <a:prstGeom prst="rect">
            <a:avLst/>
          </a:prstGeom>
          <a:noFill/>
        </p:spPr>
        <p:txBody>
          <a:bodyPr wrap="square" rtlCol="0">
            <a:spAutoFit/>
          </a:bodyPr>
          <a:lstStyle/>
          <a:p>
            <a:r>
              <a:rPr lang="en-US" dirty="0" smtClean="0"/>
              <a:t>Executive Vice President, Customer and Employee Experience</a:t>
            </a:r>
            <a:endParaRPr lang="en-US" dirty="0"/>
          </a:p>
        </p:txBody>
      </p:sp>
      <p:graphicFrame>
        <p:nvGraphicFramePr>
          <p:cNvPr id="34" name="Diagram 33"/>
          <p:cNvGraphicFramePr/>
          <p:nvPr>
            <p:extLst>
              <p:ext uri="{D42A27DB-BD31-4B8C-83A1-F6EECF244321}">
                <p14:modId xmlns:p14="http://schemas.microsoft.com/office/powerpoint/2010/main" val="273024834"/>
              </p:ext>
            </p:extLst>
          </p:nvPr>
        </p:nvGraphicFramePr>
        <p:xfrm>
          <a:off x="157480" y="2411306"/>
          <a:ext cx="7043420" cy="469003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96782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 xmlns:a16="http://schemas.microsoft.com/office/drawing/2014/main" id="{4091D54B-59AB-4A5E-8E9E-0421BD66D4FB}"/>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9" name="Rectangle 28">
              <a:extLst>
                <a:ext uri="{FF2B5EF4-FFF2-40B4-BE49-F238E27FC236}">
                  <a16:creationId xmlns="" xmlns:a16="http://schemas.microsoft.com/office/drawing/2014/main" id="{547CE62E-FFFD-4A1F-BA78-C3B89C36FCA5}"/>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Freeform 5">
              <a:extLst>
                <a:ext uri="{FF2B5EF4-FFF2-40B4-BE49-F238E27FC236}">
                  <a16:creationId xmlns="" xmlns:a16="http://schemas.microsoft.com/office/drawing/2014/main" id="{AE51FD27-6B6A-4D21-BF22-245DA9BD0B3E}"/>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2" name="Rectangle 31">
            <a:extLst>
              <a:ext uri="{FF2B5EF4-FFF2-40B4-BE49-F238E27FC236}">
                <a16:creationId xmlns="" xmlns:a16="http://schemas.microsoft.com/office/drawing/2014/main" id="{B8144315-1C5A-4185-A952-25D98D303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4" name="Freeform 5">
            <a:extLst>
              <a:ext uri="{FF2B5EF4-FFF2-40B4-BE49-F238E27FC236}">
                <a16:creationId xmlns="" xmlns:a16="http://schemas.microsoft.com/office/drawing/2014/main" id="{11CAC6F2-0806-417B-BF5D-5AEF6195FA4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6" name="Rectangle 35">
            <a:extLst>
              <a:ext uri="{FF2B5EF4-FFF2-40B4-BE49-F238E27FC236}">
                <a16:creationId xmlns="" xmlns:a16="http://schemas.microsoft.com/office/drawing/2014/main" id="{D4723B02-0AAB-4F6E-BA41-8ED99D559D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6" name="Content Placeholder 1"/>
          <p:cNvPicPr>
            <a:picLocks noGrp="1" noChangeAspect="1"/>
          </p:cNvPicPr>
          <p:nvPr>
            <p:ph sz="half" idx="2"/>
          </p:nvPr>
        </p:nvPicPr>
        <p:blipFill rotWithShape="1">
          <a:blip r:embed="rId4">
            <a:extLst>
              <a:ext uri="{28A0092B-C50C-407E-A947-70E740481C1C}">
                <a14:useLocalDpi xmlns:a14="http://schemas.microsoft.com/office/drawing/2010/main" val="0"/>
              </a:ext>
            </a:extLst>
          </a:blip>
          <a:srcRect/>
          <a:stretch/>
        </p:blipFill>
        <p:spPr>
          <a:xfrm>
            <a:off x="1109763" y="1607499"/>
            <a:ext cx="6470907" cy="3639885"/>
          </a:xfrm>
          <a:prstGeom prst="roundRect">
            <a:avLst>
              <a:gd name="adj" fmla="val 1858"/>
            </a:avLst>
          </a:prstGeom>
          <a:effectLst>
            <a:outerShdw blurRad="50800" dist="50800" dir="5400000" algn="tl" rotWithShape="0">
              <a:srgbClr val="000000">
                <a:alpha val="43000"/>
              </a:srgbClr>
            </a:outerShdw>
          </a:effectLst>
        </p:spPr>
      </p:pic>
      <p:sp>
        <p:nvSpPr>
          <p:cNvPr id="11" name="Title 10"/>
          <p:cNvSpPr>
            <a:spLocks noGrp="1"/>
          </p:cNvSpPr>
          <p:nvPr>
            <p:ph type="title"/>
          </p:nvPr>
        </p:nvSpPr>
        <p:spPr>
          <a:xfrm>
            <a:off x="8160773" y="1113062"/>
            <a:ext cx="3382297" cy="3281957"/>
          </a:xfrm>
        </p:spPr>
        <p:txBody>
          <a:bodyPr vert="horz" lIns="91440" tIns="45720" rIns="91440" bIns="45720" rtlCol="0" anchor="b">
            <a:normAutofit/>
          </a:bodyPr>
          <a:lstStyle/>
          <a:p>
            <a:pPr>
              <a:lnSpc>
                <a:spcPct val="90000"/>
              </a:lnSpc>
            </a:pPr>
            <a:r>
              <a:rPr lang="en-US" sz="3400" b="0" i="0" kern="1200">
                <a:solidFill>
                  <a:srgbClr val="EBEBEB"/>
                </a:solidFill>
                <a:latin typeface="+mj-lt"/>
                <a:ea typeface="+mj-ea"/>
                <a:cs typeface="+mj-cs"/>
              </a:rPr>
              <a:t>Performance management &amp; Appraisals at Adobe</a:t>
            </a:r>
          </a:p>
        </p:txBody>
      </p:sp>
    </p:spTree>
    <p:extLst>
      <p:ext uri="{BB962C8B-B14F-4D97-AF65-F5344CB8AC3E}">
        <p14:creationId xmlns:p14="http://schemas.microsoft.com/office/powerpoint/2010/main" val="21178599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6503EB0F-2257-4A3E-A73B-E1DE769B459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xmlns="" id="{77012B2A-0D78-433A-8C68-8889D3DCDDAF}"/>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Freeform 5">
              <a:extLst>
                <a:ext uri="{FF2B5EF4-FFF2-40B4-BE49-F238E27FC236}">
                  <a16:creationId xmlns:a16="http://schemas.microsoft.com/office/drawing/2014/main" xmlns="" id="{119D0202-ED3F-47CC-90E9-4E963BCDAB9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5" name="Rectangle 14">
            <a:extLst>
              <a:ext uri="{FF2B5EF4-FFF2-40B4-BE49-F238E27FC236}">
                <a16:creationId xmlns:a16="http://schemas.microsoft.com/office/drawing/2014/main" xmlns="" id="{670D6F2B-93AF-47D6-9378-5E54BE0AC69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Content Placeholder 4"/>
          <p:cNvPicPr>
            <a:picLocks noGrp="1" noChangeAspect="1"/>
          </p:cNvPicPr>
          <p:nvPr>
            <p:ph sz="half" idx="2"/>
          </p:nvPr>
        </p:nvPicPr>
        <p:blipFill rotWithShape="1">
          <a:blip r:embed="rId4">
            <a:extLst>
              <a:ext uri="{28A0092B-C50C-407E-A947-70E740481C1C}">
                <a14:useLocalDpi xmlns:a14="http://schemas.microsoft.com/office/drawing/2010/main" val="0"/>
              </a:ext>
            </a:extLst>
          </a:blip>
          <a:srcRect t="25192" r="1" b="12370"/>
          <a:stretch/>
        </p:blipFill>
        <p:spPr>
          <a:xfrm>
            <a:off x="806077" y="734409"/>
            <a:ext cx="8825659" cy="4100058"/>
          </a:xfrm>
          <a:prstGeom prst="rect">
            <a:avLst/>
          </a:prstGeom>
          <a:effectLst>
            <a:outerShdw blurRad="50800" dist="50800" dir="5400000" algn="tl" rotWithShape="0">
              <a:srgbClr val="000000">
                <a:alpha val="43000"/>
              </a:srgbClr>
            </a:outerShdw>
          </a:effectLst>
        </p:spPr>
      </p:pic>
      <p:sp>
        <p:nvSpPr>
          <p:cNvPr id="2" name="Title 1"/>
          <p:cNvSpPr>
            <a:spLocks noGrp="1"/>
          </p:cNvSpPr>
          <p:nvPr>
            <p:ph type="title"/>
          </p:nvPr>
        </p:nvSpPr>
        <p:spPr>
          <a:xfrm>
            <a:off x="1154955" y="4834467"/>
            <a:ext cx="8825658" cy="586380"/>
          </a:xfrm>
        </p:spPr>
        <p:txBody>
          <a:bodyPr vert="horz" lIns="91440" tIns="45720" rIns="91440" bIns="45720" rtlCol="0" anchor="b">
            <a:normAutofit/>
          </a:bodyPr>
          <a:lstStyle/>
          <a:p>
            <a:pPr>
              <a:lnSpc>
                <a:spcPct val="90000"/>
              </a:lnSpc>
            </a:pPr>
            <a:r>
              <a:rPr lang="en-US" sz="2300"/>
              <a:t>Management’s approach to Opportunity &amp; Risk at Adobe</a:t>
            </a:r>
          </a:p>
        </p:txBody>
      </p:sp>
    </p:spTree>
    <p:extLst>
      <p:ext uri="{BB962C8B-B14F-4D97-AF65-F5344CB8AC3E}">
        <p14:creationId xmlns:p14="http://schemas.microsoft.com/office/powerpoint/2010/main" val="185064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SWOT ANALYSIS</a:t>
            </a:r>
            <a:endParaRPr lang="en-US"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1883390974"/>
              </p:ext>
            </p:extLst>
          </p:nvPr>
        </p:nvGraphicFramePr>
        <p:xfrm>
          <a:off x="927100" y="2387600"/>
          <a:ext cx="10248900" cy="4190634"/>
        </p:xfrm>
        <a:graphic>
          <a:graphicData uri="http://schemas.openxmlformats.org/drawingml/2006/table">
            <a:tbl>
              <a:tblPr firstRow="1" bandRow="1">
                <a:tableStyleId>{5C22544A-7EE6-4342-B048-85BDC9FD1C3A}</a:tableStyleId>
              </a:tblPr>
              <a:tblGrid>
                <a:gridCol w="2562225"/>
                <a:gridCol w="2562225"/>
                <a:gridCol w="2562225"/>
                <a:gridCol w="2562225"/>
              </a:tblGrid>
              <a:tr h="787278">
                <a:tc>
                  <a:txBody>
                    <a:bodyPr/>
                    <a:lstStyle/>
                    <a:p>
                      <a:r>
                        <a:rPr lang="en-US" dirty="0" smtClean="0"/>
                        <a:t>STRENGTHS </a:t>
                      </a:r>
                      <a:endParaRPr lang="en-US" dirty="0"/>
                    </a:p>
                  </a:txBody>
                  <a:tcPr/>
                </a:tc>
                <a:tc>
                  <a:txBody>
                    <a:bodyPr/>
                    <a:lstStyle/>
                    <a:p>
                      <a:r>
                        <a:rPr lang="en-US" dirty="0" smtClean="0"/>
                        <a:t>WEAKNESSES</a:t>
                      </a:r>
                      <a:endParaRPr lang="en-US" dirty="0"/>
                    </a:p>
                  </a:txBody>
                  <a:tcPr/>
                </a:tc>
                <a:tc>
                  <a:txBody>
                    <a:bodyPr/>
                    <a:lstStyle/>
                    <a:p>
                      <a:r>
                        <a:rPr lang="en-US" dirty="0" smtClean="0"/>
                        <a:t>OPPORTUNITIES</a:t>
                      </a:r>
                      <a:endParaRPr lang="en-US" dirty="0"/>
                    </a:p>
                  </a:txBody>
                  <a:tcPr/>
                </a:tc>
                <a:tc>
                  <a:txBody>
                    <a:bodyPr/>
                    <a:lstStyle/>
                    <a:p>
                      <a:r>
                        <a:rPr lang="en-US" dirty="0" smtClean="0"/>
                        <a:t>THREATS</a:t>
                      </a:r>
                      <a:endParaRPr lang="en-US" dirty="0"/>
                    </a:p>
                  </a:txBody>
                  <a:tcPr/>
                </a:tc>
              </a:tr>
              <a:tr h="864086">
                <a:tc>
                  <a:txBody>
                    <a:bodyPr/>
                    <a:lstStyle/>
                    <a:p>
                      <a:r>
                        <a:rPr lang="en-US" dirty="0" smtClean="0"/>
                        <a:t>Exceptionally reputable company in the</a:t>
                      </a:r>
                      <a:r>
                        <a:rPr lang="en-US" baseline="0" dirty="0" smtClean="0"/>
                        <a:t> market</a:t>
                      </a:r>
                      <a:endParaRPr lang="en-US" dirty="0"/>
                    </a:p>
                  </a:txBody>
                  <a:tcPr/>
                </a:tc>
                <a:tc>
                  <a:txBody>
                    <a:bodyPr/>
                    <a:lstStyle/>
                    <a:p>
                      <a:r>
                        <a:rPr lang="en-US" dirty="0" smtClean="0"/>
                        <a:t>Cost</a:t>
                      </a:r>
                      <a:r>
                        <a:rPr lang="en-US" baseline="0" dirty="0" smtClean="0"/>
                        <a:t> of software packages</a:t>
                      </a:r>
                      <a:endParaRPr lang="en-US" dirty="0"/>
                    </a:p>
                  </a:txBody>
                  <a:tcPr/>
                </a:tc>
                <a:tc>
                  <a:txBody>
                    <a:bodyPr/>
                    <a:lstStyle/>
                    <a:p>
                      <a:r>
                        <a:rPr lang="en-US" dirty="0" smtClean="0"/>
                        <a:t>Growth in digital marketing</a:t>
                      </a:r>
                      <a:endParaRPr lang="en-US" dirty="0"/>
                    </a:p>
                  </a:txBody>
                  <a:tcPr/>
                </a:tc>
                <a:tc>
                  <a:txBody>
                    <a:bodyPr/>
                    <a:lstStyle/>
                    <a:p>
                      <a:r>
                        <a:rPr lang="en-US" dirty="0" smtClean="0"/>
                        <a:t>Piracy</a:t>
                      </a:r>
                      <a:endParaRPr lang="en-US" dirty="0"/>
                    </a:p>
                  </a:txBody>
                  <a:tcPr/>
                </a:tc>
              </a:tr>
              <a:tr h="787278">
                <a:tc>
                  <a:txBody>
                    <a:bodyPr/>
                    <a:lstStyle/>
                    <a:p>
                      <a:r>
                        <a:rPr lang="en-US" dirty="0" smtClean="0"/>
                        <a:t>Leaders in graphic design </a:t>
                      </a:r>
                      <a:endParaRPr lang="en-US" dirty="0"/>
                    </a:p>
                  </a:txBody>
                  <a:tcPr/>
                </a:tc>
                <a:tc>
                  <a:txBody>
                    <a:bodyPr/>
                    <a:lstStyle/>
                    <a:p>
                      <a:r>
                        <a:rPr lang="en-US" dirty="0" smtClean="0"/>
                        <a:t>Debt Obligation</a:t>
                      </a:r>
                      <a:endParaRPr lang="en-US" dirty="0"/>
                    </a:p>
                  </a:txBody>
                  <a:tcPr/>
                </a:tc>
                <a:tc>
                  <a:txBody>
                    <a:bodyPr/>
                    <a:lstStyle/>
                    <a:p>
                      <a:r>
                        <a:rPr lang="en-US" dirty="0" smtClean="0"/>
                        <a:t>Demand for cloud computing</a:t>
                      </a:r>
                      <a:endParaRPr lang="en-US" dirty="0"/>
                    </a:p>
                  </a:txBody>
                  <a:tcPr/>
                </a:tc>
                <a:tc>
                  <a:txBody>
                    <a:bodyPr/>
                    <a:lstStyle/>
                    <a:p>
                      <a:r>
                        <a:rPr lang="en-US" dirty="0" smtClean="0"/>
                        <a:t>Open source software</a:t>
                      </a:r>
                      <a:endParaRPr lang="en-US" dirty="0"/>
                    </a:p>
                  </a:txBody>
                  <a:tcPr/>
                </a:tc>
              </a:tr>
              <a:tr h="787278">
                <a:tc>
                  <a:txBody>
                    <a:bodyPr/>
                    <a:lstStyle/>
                    <a:p>
                      <a:r>
                        <a:rPr lang="en-US" dirty="0" smtClean="0"/>
                        <a:t>Highly</a:t>
                      </a:r>
                      <a:r>
                        <a:rPr lang="en-US" baseline="0" dirty="0" smtClean="0"/>
                        <a:t> innovative culture </a:t>
                      </a:r>
                      <a:endParaRPr lang="en-US" dirty="0"/>
                    </a:p>
                  </a:txBody>
                  <a:tcPr/>
                </a:tc>
                <a:tc>
                  <a:txBody>
                    <a:bodyPr/>
                    <a:lstStyle/>
                    <a:p>
                      <a:r>
                        <a:rPr lang="en-US" dirty="0" smtClean="0"/>
                        <a:t>360  Degree Feedback</a:t>
                      </a:r>
                      <a:endParaRPr lang="en-US" dirty="0"/>
                    </a:p>
                  </a:txBody>
                  <a:tcPr/>
                </a:tc>
                <a:tc>
                  <a:txBody>
                    <a:bodyPr/>
                    <a:lstStyle/>
                    <a:p>
                      <a:r>
                        <a:rPr lang="en-US" dirty="0" smtClean="0"/>
                        <a:t>Partnership with Microsoft</a:t>
                      </a:r>
                      <a:endParaRPr lang="en-US" dirty="0"/>
                    </a:p>
                  </a:txBody>
                  <a:tcPr/>
                </a:tc>
                <a:tc>
                  <a:txBody>
                    <a:bodyPr/>
                    <a:lstStyle/>
                    <a:p>
                      <a:r>
                        <a:rPr lang="en-US" dirty="0" smtClean="0"/>
                        <a:t>Competition</a:t>
                      </a:r>
                      <a:endParaRPr lang="en-US" dirty="0"/>
                    </a:p>
                  </a:txBody>
                  <a:tcPr/>
                </a:tc>
              </a:tr>
              <a:tr h="787278">
                <a:tc>
                  <a:txBody>
                    <a:bodyPr/>
                    <a:lstStyle/>
                    <a:p>
                      <a:r>
                        <a:rPr lang="en-US" dirty="0" smtClean="0"/>
                        <a:t>Strong</a:t>
                      </a:r>
                      <a:r>
                        <a:rPr lang="en-US" baseline="0" dirty="0" smtClean="0"/>
                        <a:t> global presence</a:t>
                      </a:r>
                      <a:endParaRPr lang="en-US" dirty="0"/>
                    </a:p>
                  </a:txBody>
                  <a:tcPr/>
                </a:tc>
                <a:tc>
                  <a:txBody>
                    <a:bodyPr/>
                    <a:lstStyle/>
                    <a:p>
                      <a:r>
                        <a:rPr lang="en-US" dirty="0" smtClean="0"/>
                        <a:t>Poor presence in the video</a:t>
                      </a:r>
                      <a:r>
                        <a:rPr lang="en-US" baseline="0" dirty="0" smtClean="0"/>
                        <a:t> animation market</a:t>
                      </a:r>
                      <a:endParaRPr lang="en-US" dirty="0"/>
                    </a:p>
                  </a:txBody>
                  <a:tcPr/>
                </a:tc>
                <a:tc>
                  <a:txBody>
                    <a:bodyPr/>
                    <a:lstStyle/>
                    <a:p>
                      <a:r>
                        <a:rPr lang="en-US" dirty="0" smtClean="0"/>
                        <a:t>Cost reductions</a:t>
                      </a:r>
                      <a:r>
                        <a:rPr lang="en-US" baseline="0" dirty="0" smtClean="0"/>
                        <a:t> through sustainable practice</a:t>
                      </a:r>
                      <a:endParaRPr lang="en-US" dirty="0"/>
                    </a:p>
                  </a:txBody>
                  <a:tcPr/>
                </a:tc>
                <a:tc>
                  <a:txBody>
                    <a:bodyPr/>
                    <a:lstStyle/>
                    <a:p>
                      <a:r>
                        <a:rPr lang="en-US" dirty="0" smtClean="0"/>
                        <a:t>Security threats</a:t>
                      </a:r>
                      <a:endParaRPr lang="en-US" dirty="0"/>
                    </a:p>
                  </a:txBody>
                  <a:tcPr/>
                </a:tc>
              </a:tr>
            </a:tbl>
          </a:graphicData>
        </a:graphic>
      </p:graphicFrame>
    </p:spTree>
    <p:extLst>
      <p:ext uri="{BB962C8B-B14F-4D97-AF65-F5344CB8AC3E}">
        <p14:creationId xmlns:p14="http://schemas.microsoft.com/office/powerpoint/2010/main" val="701007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FIVE FORCES MODEL</a:t>
            </a:r>
            <a:endParaRPr lang="en-US"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1960500978"/>
              </p:ext>
            </p:extLst>
          </p:nvPr>
        </p:nvGraphicFramePr>
        <p:xfrm>
          <a:off x="1155700" y="2603500"/>
          <a:ext cx="9944100"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6070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0" y="2611135"/>
            <a:ext cx="5410200" cy="4246865"/>
          </a:xfrm>
          <a:effectLst>
            <a:glow rad="1130300">
              <a:schemeClr val="accent1">
                <a:alpha val="40000"/>
              </a:schemeClr>
            </a:glow>
            <a:reflection stA="36000" endPos="65000" dist="50800" dir="5400000" sy="-100000" algn="bl" rotWithShape="0"/>
          </a:effectLst>
        </p:spPr>
      </p:pic>
      <p:pic>
        <p:nvPicPr>
          <p:cNvPr id="5" name="Picture 4"/>
          <p:cNvPicPr>
            <a:picLocks noChangeAspect="1"/>
          </p:cNvPicPr>
          <p:nvPr/>
        </p:nvPicPr>
        <p:blipFill>
          <a:blip r:embed="rId5">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tretch>
            <a:fillRect/>
          </a:stretch>
        </p:blipFill>
        <p:spPr>
          <a:xfrm>
            <a:off x="5410200" y="2611136"/>
            <a:ext cx="6781800" cy="1895809"/>
          </a:xfrm>
          <a:prstGeom prst="rect">
            <a:avLst/>
          </a:prstGeom>
          <a:effectLst>
            <a:glow rad="1574800">
              <a:schemeClr val="accent1">
                <a:alpha val="40000"/>
              </a:schemeClr>
            </a:glow>
          </a:effectLst>
        </p:spPr>
      </p:pic>
      <p:pic>
        <p:nvPicPr>
          <p:cNvPr id="6" name="Picture 5"/>
          <p:cNvPicPr>
            <a:picLocks noChangeAspect="1"/>
          </p:cNvPicPr>
          <p:nvPr/>
        </p:nvPicPr>
        <p:blipFill>
          <a:blip r:embed="rId7">
            <a:extLst>
              <a:ext uri="{BEBA8EAE-BF5A-486C-A8C5-ECC9F3942E4B}">
                <a14:imgProps xmlns:a14="http://schemas.microsoft.com/office/drawing/2010/main">
                  <a14:imgLayer r:embed="rId8">
                    <a14:imgEffect>
                      <a14:saturation sat="0"/>
                    </a14:imgEffect>
                  </a14:imgLayer>
                </a14:imgProps>
              </a:ext>
              <a:ext uri="{28A0092B-C50C-407E-A947-70E740481C1C}">
                <a14:useLocalDpi xmlns:a14="http://schemas.microsoft.com/office/drawing/2010/main" val="0"/>
              </a:ext>
            </a:extLst>
          </a:blip>
          <a:stretch>
            <a:fillRect/>
          </a:stretch>
        </p:blipFill>
        <p:spPr>
          <a:xfrm>
            <a:off x="5410200" y="4305300"/>
            <a:ext cx="6781800" cy="2552700"/>
          </a:xfrm>
          <a:prstGeom prst="rect">
            <a:avLst/>
          </a:prstGeom>
          <a:effectLst>
            <a:reflection stA="31000" endPos="65000" dist="50800" dir="5400000" sy="-100000" algn="bl" rotWithShape="0"/>
          </a:effectLst>
        </p:spPr>
      </p:pic>
      <p:sp>
        <p:nvSpPr>
          <p:cNvPr id="7" name="Rectangle 6"/>
          <p:cNvSpPr/>
          <p:nvPr/>
        </p:nvSpPr>
        <p:spPr>
          <a:xfrm>
            <a:off x="2297838" y="840723"/>
            <a:ext cx="7306808" cy="923330"/>
          </a:xfrm>
          <a:prstGeom prst="rect">
            <a:avLst/>
          </a:prstGeom>
          <a:noFill/>
        </p:spPr>
        <p:txBody>
          <a:bodyPr wrap="none" lIns="91440" tIns="45720" rIns="91440" bIns="45720">
            <a:spAutoFit/>
          </a:bodyPr>
          <a:lstStyle/>
          <a:p>
            <a:pPr algn="ctr"/>
            <a:r>
              <a:rPr lang="en-GB" sz="54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Adobe’s Core Values</a:t>
            </a:r>
            <a:endPar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12528688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558800" y="0"/>
            <a:ext cx="11430000" cy="6546823"/>
          </a:xfrm>
        </p:spPr>
      </p:pic>
    </p:spTree>
    <p:extLst>
      <p:ext uri="{BB962C8B-B14F-4D97-AF65-F5344CB8AC3E}">
        <p14:creationId xmlns:p14="http://schemas.microsoft.com/office/powerpoint/2010/main" val="685428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36168"/>
            <a:ext cx="9162901" cy="5988432"/>
          </a:xfrm>
          <a:prstGeom prst="rect">
            <a:avLst/>
          </a:prstGeom>
        </p:spPr>
      </p:pic>
      <p:sp>
        <p:nvSpPr>
          <p:cNvPr id="8" name="Rectangle 7"/>
          <p:cNvSpPr/>
          <p:nvPr/>
        </p:nvSpPr>
        <p:spPr>
          <a:xfrm>
            <a:off x="4810050" y="3330384"/>
            <a:ext cx="9590404" cy="923330"/>
          </a:xfrm>
          <a:prstGeom prst="rect">
            <a:avLst/>
          </a:prstGeom>
          <a:noFill/>
        </p:spPr>
        <p:txBody>
          <a:bodyPr wrap="square" lIns="91440" tIns="45720" rIns="91440" bIns="45720">
            <a:spAutoFit/>
          </a:bodyPr>
          <a:lstStyle/>
          <a:p>
            <a:pPr algn="ctr"/>
            <a:r>
              <a:rPr lang="en-GB" sz="5400" b="0" cap="none" spc="0" smtClean="0">
                <a:ln w="0"/>
                <a:solidFill>
                  <a:schemeClr val="tx1"/>
                </a:solidFill>
                <a:effectLst>
                  <a:outerShdw blurRad="38100" dist="19050" dir="2700000" algn="tl" rotWithShape="0">
                    <a:schemeClr val="dk1">
                      <a:alpha val="40000"/>
                    </a:schemeClr>
                  </a:outerShdw>
                </a:effectLst>
              </a:rPr>
              <a:t>EDUCATION</a:t>
            </a:r>
            <a:endParaRPr lang="en-GB"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042227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431800" y="406400"/>
            <a:ext cx="5811706" cy="5461000"/>
          </a:xfrm>
          <a:prstGeom prst="rect">
            <a:avLst/>
          </a:prstGeom>
        </p:spPr>
      </p:pic>
      <p:sp>
        <p:nvSpPr>
          <p:cNvPr id="5" name="Rectangle 4"/>
          <p:cNvSpPr/>
          <p:nvPr/>
        </p:nvSpPr>
        <p:spPr>
          <a:xfrm>
            <a:off x="5803108" y="3136900"/>
            <a:ext cx="5056192" cy="923330"/>
          </a:xfrm>
          <a:prstGeom prst="rect">
            <a:avLst/>
          </a:prstGeom>
          <a:noFill/>
        </p:spPr>
        <p:txBody>
          <a:bodyPr wrap="none" lIns="91440" tIns="45720" rIns="91440" bIns="45720">
            <a:spAutoFit/>
          </a:bodyPr>
          <a:lstStyle/>
          <a:p>
            <a:pPr algn="ctr"/>
            <a:r>
              <a:rPr lang="en-GB" sz="5400" b="0" cap="none" spc="0" dirty="0" smtClean="0">
                <a:ln w="0"/>
                <a:solidFill>
                  <a:schemeClr val="tx1"/>
                </a:solidFill>
                <a:effectLst>
                  <a:outerShdw blurRad="38100" dist="19050" dir="2700000" algn="tl" rotWithShape="0">
                    <a:schemeClr val="dk1">
                      <a:alpha val="40000"/>
                    </a:schemeClr>
                  </a:outerShdw>
                </a:effectLst>
              </a:rPr>
              <a:t>SUSTAINABILITY</a:t>
            </a:r>
            <a:endParaRPr lang="en-GB"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399116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0" y="0"/>
            <a:ext cx="6084277" cy="6858000"/>
          </a:xfrm>
          <a:prstGeom prst="rect">
            <a:avLst/>
          </a:prstGeom>
        </p:spPr>
      </p:pic>
      <p:sp>
        <p:nvSpPr>
          <p:cNvPr id="5" name="Rectangle 4"/>
          <p:cNvSpPr/>
          <p:nvPr/>
        </p:nvSpPr>
        <p:spPr>
          <a:xfrm>
            <a:off x="6563274" y="2967335"/>
            <a:ext cx="4450257" cy="923330"/>
          </a:xfrm>
          <a:prstGeom prst="rect">
            <a:avLst/>
          </a:prstGeom>
          <a:noFill/>
        </p:spPr>
        <p:txBody>
          <a:bodyPr wrap="none" lIns="91440" tIns="45720" rIns="91440" bIns="45720">
            <a:spAutoFit/>
          </a:bodyPr>
          <a:lstStyle/>
          <a:p>
            <a:pPr algn="ctr"/>
            <a:r>
              <a:rPr lang="en-GB" sz="5400" dirty="0" smtClean="0">
                <a:ln w="0"/>
                <a:effectLst>
                  <a:outerShdw blurRad="38100" dist="19050" dir="2700000" algn="tl" rotWithShape="0">
                    <a:schemeClr val="dk1">
                      <a:alpha val="40000"/>
                    </a:schemeClr>
                  </a:outerShdw>
                </a:effectLst>
              </a:rPr>
              <a:t>COMMUNITY</a:t>
            </a:r>
            <a:endParaRPr lang="en-GB"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0341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0" y="-72089"/>
            <a:ext cx="12192000" cy="6930089"/>
          </a:xfrm>
        </p:spPr>
      </p:pic>
    </p:spTree>
    <p:extLst>
      <p:ext uri="{BB962C8B-B14F-4D97-AF65-F5344CB8AC3E}">
        <p14:creationId xmlns:p14="http://schemas.microsoft.com/office/powerpoint/2010/main" val="2009907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83564" y="2967335"/>
            <a:ext cx="5424883" cy="923330"/>
          </a:xfrm>
          <a:prstGeom prst="rect">
            <a:avLst/>
          </a:prstGeom>
          <a:noFill/>
        </p:spPr>
        <p:txBody>
          <a:bodyPr wrap="none" lIns="91440" tIns="45720" rIns="91440" bIns="45720">
            <a:spAutoFit/>
          </a:bodyPr>
          <a:lstStyle/>
          <a:p>
            <a:pPr algn="ctr"/>
            <a:r>
              <a:rPr lang="en-GB" sz="5400" dirty="0" smtClean="0">
                <a:ln w="0"/>
                <a:effectLst>
                  <a:outerShdw blurRad="38100" dist="19050" dir="2700000" algn="tl" rotWithShape="0">
                    <a:schemeClr val="dk1">
                      <a:alpha val="40000"/>
                    </a:schemeClr>
                  </a:outerShdw>
                </a:effectLst>
              </a:rPr>
              <a:t>REFERENCE LIST </a:t>
            </a:r>
            <a:endParaRPr lang="en-GB" sz="5400"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12858387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2572</TotalTime>
  <Words>3448</Words>
  <Application>Microsoft Macintosh PowerPoint</Application>
  <PresentationFormat>Widescreen</PresentationFormat>
  <Paragraphs>158</Paragraphs>
  <Slides>17</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Century Gothic</vt:lpstr>
      <vt:lpstr>Wingdings 3</vt:lpstr>
      <vt:lpstr>Arial</vt:lpstr>
      <vt:lpstr>Ion Boardroom</vt:lpstr>
      <vt:lpstr>PowerPoint Presentation</vt:lpstr>
      <vt:lpstr>Contemporary approaches to management presentation</vt:lpstr>
      <vt:lpstr>Adobe: An Introduction</vt:lpstr>
      <vt:lpstr>Who are Adobe? </vt:lpstr>
      <vt:lpstr>PowerPoint Presentation</vt:lpstr>
      <vt:lpstr>Adobe’s relationship between people and successful strategies</vt:lpstr>
      <vt:lpstr>Performance management &amp; Appraisals at Adobe</vt:lpstr>
      <vt:lpstr>Management’s approach to Opportunity &amp; Risk at Adobe</vt:lpstr>
      <vt:lpstr>SWOT ANALYSIS</vt:lpstr>
      <vt:lpstr>FIVE FORCES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management presentation</dc:title>
  <dc:creator>Catherine Jones</dc:creator>
  <cp:lastModifiedBy>Catherine Jones</cp:lastModifiedBy>
  <cp:revision>78</cp:revision>
  <dcterms:created xsi:type="dcterms:W3CDTF">2017-12-06T15:08:26Z</dcterms:created>
  <dcterms:modified xsi:type="dcterms:W3CDTF">2017-12-14T19:44:28Z</dcterms:modified>
</cp:coreProperties>
</file>