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8288000" cy="10287000"/>
  <p:notesSz cx="6858000" cy="9144000"/>
  <p:embeddedFontLst>
    <p:embeddedFont>
      <p:font typeface="Beatrix Antiqua" panose="020B0604020202020204" charset="0"/>
      <p:regular r:id="rId14"/>
    </p:embeddedFont>
    <p:embeddedFont>
      <p:font typeface="Beatrix Antiqua Bold" panose="020B0604020202020204" charset="0"/>
      <p:regular r:id="rId15"/>
    </p:embeddedFont>
    <p:embeddedFont>
      <p:font typeface="Muli" panose="020B0604020202020204" charset="0"/>
      <p:regular r:id="rId16"/>
    </p:embeddedFont>
    <p:embeddedFont>
      <p:font typeface="Muli Bold" panose="020B0604020202020204" charset="0"/>
      <p:regular r:id="rId17"/>
    </p:embeddedFont>
    <p:embeddedFont>
      <p:font typeface="Open Sans" panose="020B0606030504020204" pitchFamily="34" charset="0"/>
      <p:regular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39" d="100"/>
          <a:sy n="39" d="100"/>
        </p:scale>
        <p:origin x="940" y="6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2B7405-F78C-4AB6-B8F4-782F9D8D7D94}" type="datetimeFigureOut">
              <a:rPr lang="en-IN" smtClean="0"/>
              <a:t>15-06-2026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671EA1-E93A-46B5-874F-592BC162943A}" type="slidenum">
              <a:rPr lang="en-IN" smtClean="0"/>
              <a:t>‹#›</a:t>
            </a:fld>
            <a:endParaRPr lang="en-IN"/>
          </a:p>
        </p:txBody>
      </p:sp>
    </p:spTree>
    <p:extLst>
      <p:ext uri="{BB962C8B-B14F-4D97-AF65-F5344CB8AC3E}">
        <p14:creationId xmlns:p14="http://schemas.microsoft.com/office/powerpoint/2010/main" val="150850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rise in food insecurity, a threat to individuals' access to sufficient, nutritious food in an affordable and regular manner, is emerging as a public health problem affecting individuals. It is crucial to have a proper diet for Type 2 Diabetes to be part of diabetes self-care. Individuals with diabetes need to engage in self-management, such as monitoring blood glucose, taking diabetes medication as directed, exercising and selecting healthy foods. However, the food insecure households often face numerous hard constraints to access quality foods, as can be seen in lower food quality and less frequent food consumption. These all can contribute negatively to blood sugar monitoring and lead to the problems with diabetes. Low-income families, especially, are at risk as financial pressures often result in difficult choices between food, housing, energy and medical expenses. With respect to the public health/social care context, it is pertinent to look at the relationship between food insecurity and care for diabetes and the resulting health inequalities because this knowledge will help in reducing health disparities, improve health outcomes and develop more effective interventions regarding food insecurity and diabetes, targeted to improving the health of vulnerable groups.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2671EA1-E93A-46B5-874F-592BC162943A}" type="slidenum">
              <a:rPr lang="en-IN" smtClean="0"/>
              <a:t>2</a:t>
            </a:fld>
            <a:endParaRPr lang="en-IN"/>
          </a:p>
        </p:txBody>
      </p:sp>
    </p:spTree>
    <p:extLst>
      <p:ext uri="{BB962C8B-B14F-4D97-AF65-F5344CB8AC3E}">
        <p14:creationId xmlns:p14="http://schemas.microsoft.com/office/powerpoint/2010/main" val="30137018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While food insecurity is also an epidemiological issue, the economic pressures – led by inflation and rising living costs – have been a big problem across England. Evidence shows low-income families are at a higher risk due to limited financial ability in accessing healthy and inexpensive foods. The North East of England is hidden away in a dial of high economic and social disadvantage and the region is hard hit by the issue of food insecurity. The scale of the problem is indicated by the number of emergency food assistance </a:t>
            </a:r>
            <a:r>
              <a:rPr lang="en-GB" sz="1200" kern="1200" dirty="0" err="1">
                <a:solidFill>
                  <a:schemeClr val="tx1"/>
                </a:solidFill>
                <a:effectLst/>
                <a:latin typeface="+mn-lt"/>
                <a:ea typeface="+mn-ea"/>
                <a:cs typeface="+mn-cs"/>
              </a:rPr>
              <a:t>centers</a:t>
            </a:r>
            <a:r>
              <a:rPr lang="en-GB" sz="1200" kern="1200" dirty="0">
                <a:solidFill>
                  <a:schemeClr val="tx1"/>
                </a:solidFill>
                <a:effectLst/>
                <a:latin typeface="+mn-lt"/>
                <a:ea typeface="+mn-ea"/>
                <a:cs typeface="+mn-cs"/>
              </a:rPr>
              <a:t> and their use of food banks. Food insecure families tend to eat more of the sugary, salty, fatty foods that are less expensive, as well as lacking in key nutrients. The problem with this diet pattern is that it increases the risk of chronic diseases and less than optimal health. For the North East, and on this scale of food insecurity, this contextualisation is an important component to understanding how the economic disadvantage of others is affecting people's ways of managing diabetes and other disparities in healthcare and local communities today.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2671EA1-E93A-46B5-874F-592BC162943A}" type="slidenum">
              <a:rPr lang="en-IN" smtClean="0"/>
              <a:t>3</a:t>
            </a:fld>
            <a:endParaRPr lang="en-IN"/>
          </a:p>
        </p:txBody>
      </p:sp>
    </p:spTree>
    <p:extLst>
      <p:ext uri="{BB962C8B-B14F-4D97-AF65-F5344CB8AC3E}">
        <p14:creationId xmlns:p14="http://schemas.microsoft.com/office/powerpoint/2010/main" val="30383929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Type 2 Diabetes is a common long term health problem in England and a significant public health problem. Robust links with lifestyle, obesity, ageing population and Socio-economic disadvantage. People living in deprived areas have a well-recognised higher risk of diabetes than people in better-off areas and they have poorer health than people in better-off areas. This shows that diabetes is a major issue in the North East of England and the overall pattern of higher than average deprivation and health inequality. Good care of diabetes will include keeping health services, taking medication, healthy food choices and frequent blood glucose checks. Just by bad handling or treatment of diabetes, there's an added risk for cardiovascular disease, kidney disease, visual impairment and other complications. The difficulties add to the expense of offering healthcare and strain health services. Therefore, to improve the outcomes and reduce the strain on health care systems among affected populations, it's critical to understand factors that affect self-management, including food insecurity.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2671EA1-E93A-46B5-874F-592BC162943A}" type="slidenum">
              <a:rPr lang="en-IN" smtClean="0"/>
              <a:t>4</a:t>
            </a:fld>
            <a:endParaRPr lang="en-IN"/>
          </a:p>
        </p:txBody>
      </p:sp>
    </p:spTree>
    <p:extLst>
      <p:ext uri="{BB962C8B-B14F-4D97-AF65-F5344CB8AC3E}">
        <p14:creationId xmlns:p14="http://schemas.microsoft.com/office/powerpoint/2010/main" val="25740738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ability to manage Type 2 Diabetes is impacted by food insecurity on several fronts. Those in food insecure households have a hard time being able to afford the foods that are recommended to them like fruits, vegetables, whole grains and lean proteins. But they might resort to cheaper alternatives that are not as good to keep blood glucose levels under control. Also, if a family is struggling because of financial difficulties they may be more concerned about paying for basic living needs over the costs of getting medication. Some individuals cut their prescriptions, or do not visit the pharmacy due to cost. Further, diabetes self-management often comes with a requirement for blood glucose monitoring which can be challenging without resources. Food insecurity is linked with higher psychological stress, anxiety and emotional distress, beyond practical hurdles. These mental illnesses can also reduce the self management behaviours and decisions. Therefore food insecurity creates a self-reinforcing disadvantage and serves as a risk factor for suboptimal glycaemic control, increased complications, reduced quality of life and increases in the health disparity between vulnerable families.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2671EA1-E93A-46B5-874F-592BC162943A}" type="slidenum">
              <a:rPr lang="en-IN" smtClean="0"/>
              <a:t>5</a:t>
            </a:fld>
            <a:endParaRPr lang="en-IN"/>
          </a:p>
        </p:txBody>
      </p:sp>
    </p:spTree>
    <p:extLst>
      <p:ext uri="{BB962C8B-B14F-4D97-AF65-F5344CB8AC3E}">
        <p14:creationId xmlns:p14="http://schemas.microsoft.com/office/powerpoint/2010/main" val="7112604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increase in awareness of the links between food insecurity (FI) as a public health problem and Type 2 Diabetes (T2D) as a public health problem provides the motivation for the conduct of this study. Recent research shows that there is a relationship between poverty, nutrition and chronic diseases, but few studies have specifically investigated effects of food insecurity on diabetes self-management among low-income families. Most of this evidence is at a national scale, and does not capture the unique socioeconomic characteristics of the North East of England. One of the most deprived areas in the country, this area has worse health outcomes than many other areas, making it an important geography in which to investigate. Financial challenge can assist in elucidating vulnerable households through understanding of its effects on food choices, adherence with medication and monitoring blood glucose levels. The results of this study could help social care and health care providers and policy designers develop custom interventions to tackle not just food insecurity, but also diabetes care efforts, which could then reduce health disparities and improve health outcomes for the population.</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2671EA1-E93A-46B5-874F-592BC162943A}" type="slidenum">
              <a:rPr lang="en-IN" smtClean="0"/>
              <a:t>6</a:t>
            </a:fld>
            <a:endParaRPr lang="en-IN"/>
          </a:p>
        </p:txBody>
      </p:sp>
    </p:spTree>
    <p:extLst>
      <p:ext uri="{BB962C8B-B14F-4D97-AF65-F5344CB8AC3E}">
        <p14:creationId xmlns:p14="http://schemas.microsoft.com/office/powerpoint/2010/main" val="16642413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 research takes a targeted approach exploring the impact of food insecurity on Type 2 Diabetes self-management of low income families in the North East of England in the context of a focussed research question. The question has been designed to look at the correlation between economic difficulty and daily lives and living with a chronic health condition. It highlights the importance of limited access to sufficient and quality food on self-management practices involving nutrition, taking medication, monitoring blood glucose and using the health system. The research aim is an extension of the question that is used to gain an in-depth understanding of these experiences within a particular population and geographical context. The study is targeted to low-income families and includes considerations for social determinants of health which affect diabetes outcomes. The results could help inform evidence-based guidelines for health care professionals and policy makers and enhance existing evidence on the synergistic relationship between food insecurity and chronic disease management in disadvantaged populations.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2671EA1-E93A-46B5-874F-592BC162943A}" type="slidenum">
              <a:rPr lang="en-IN" smtClean="0"/>
              <a:t>7</a:t>
            </a:fld>
            <a:endParaRPr lang="en-IN"/>
          </a:p>
        </p:txBody>
      </p:sp>
    </p:spTree>
    <p:extLst>
      <p:ext uri="{BB962C8B-B14F-4D97-AF65-F5344CB8AC3E}">
        <p14:creationId xmlns:p14="http://schemas.microsoft.com/office/powerpoint/2010/main" val="30770009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objectives are included to help facilitate the research purpose in an organized process. The first research objective is to examine the prevalence of and experiences of Food insecurity in low-income families impacted by Type 2 Diabetes (T2D). This will give insights into the area where the problem is and the extent of the problem. The second goal is to understand the effects of food insecurity on targeted diabetes-related self-care </a:t>
            </a:r>
            <a:r>
              <a:rPr lang="en-GB" sz="1200" kern="1200" dirty="0" err="1">
                <a:solidFill>
                  <a:schemeClr val="tx1"/>
                </a:solidFill>
                <a:effectLst/>
                <a:latin typeface="+mn-lt"/>
                <a:ea typeface="+mn-ea"/>
                <a:cs typeface="+mn-cs"/>
              </a:rPr>
              <a:t>behaviors</a:t>
            </a:r>
            <a:r>
              <a:rPr lang="en-GB" sz="1200" kern="1200" dirty="0">
                <a:solidFill>
                  <a:schemeClr val="tx1"/>
                </a:solidFill>
                <a:effectLst/>
                <a:latin typeface="+mn-lt"/>
                <a:ea typeface="+mn-ea"/>
                <a:cs typeface="+mn-cs"/>
              </a:rPr>
              <a:t>: healthy eating </a:t>
            </a:r>
            <a:r>
              <a:rPr lang="en-GB" sz="1200" kern="1200" dirty="0" err="1">
                <a:solidFill>
                  <a:schemeClr val="tx1"/>
                </a:solidFill>
                <a:effectLst/>
                <a:latin typeface="+mn-lt"/>
                <a:ea typeface="+mn-ea"/>
                <a:cs typeface="+mn-cs"/>
              </a:rPr>
              <a:t>behaviors</a:t>
            </a:r>
            <a:r>
              <a:rPr lang="en-GB" sz="1200" kern="1200" dirty="0">
                <a:solidFill>
                  <a:schemeClr val="tx1"/>
                </a:solidFill>
                <a:effectLst/>
                <a:latin typeface="+mn-lt"/>
                <a:ea typeface="+mn-ea"/>
                <a:cs typeface="+mn-cs"/>
              </a:rPr>
              <a:t>, medication adherence and blood glucose monitoring. The third goal is to pinpoint issues that are significant barriers from self-managing and barriers to better health. Others can include financial pressures, lack of time/resources for healthy foods or feed, psychological factors, and competing family activities. The final objective looks at options and supports that might enhance the ability for people in food insecure households to manage their diabetes. These goals over time will facilitate a comprehensive investigation into this problem and the creation of evidence to inform public health practice and policy, and interventions to enhance the health of vulnerable populations and healthcare practice.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2671EA1-E93A-46B5-874F-592BC162943A}" type="slidenum">
              <a:rPr lang="en-IN" smtClean="0"/>
              <a:t>8</a:t>
            </a:fld>
            <a:endParaRPr lang="en-IN"/>
          </a:p>
        </p:txBody>
      </p:sp>
    </p:spTree>
    <p:extLst>
      <p:ext uri="{BB962C8B-B14F-4D97-AF65-F5344CB8AC3E}">
        <p14:creationId xmlns:p14="http://schemas.microsoft.com/office/powerpoint/2010/main" val="17655030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impact of this research could be valuable on a number of levels in relation to public health and social care practice. Findings may be useful to patients and families to gain insight into Type 2 Diabetes (T2D) and the issues of food insecurity. Such awareness can be used to guide design of interventions to better support the practical and financial issues associated with good self-management. Evidence could suggest that food insecurity should be evaluated in clinical practice and included as a component of clinical care planning experiences for health care practitioners. The study can further help guide policy by delivering region-specific evidence to help guide targeted resource allocation and public health actions. The findings can be transferred to social care agencies and community support services (CSS) in the development of their programs for vulnerable homeowners, so as to better meet the needs of these groups. Overall the study may contribute to highlighting aspects of SMD that are significant for disadvantaged people with diabetes in the North East of England and lead towards the reduction of health inequalities, the prevention of diabetes complications and improvement of lives and more equitable health.</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2671EA1-E93A-46B5-874F-592BC162943A}" type="slidenum">
              <a:rPr lang="en-IN" smtClean="0"/>
              <a:t>9</a:t>
            </a:fld>
            <a:endParaRPr lang="en-IN"/>
          </a:p>
        </p:txBody>
      </p:sp>
    </p:spTree>
    <p:extLst>
      <p:ext uri="{BB962C8B-B14F-4D97-AF65-F5344CB8AC3E}">
        <p14:creationId xmlns:p14="http://schemas.microsoft.com/office/powerpoint/2010/main" val="37661011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6/15/2026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slides/_rels/slide3.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9.png"/><Relationship Id="rId7" Type="http://schemas.openxmlformats.org/officeDocument/2006/relationships/image" Target="../media/image13.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svg"/></Relationships>
</file>

<file path=ppt/slides/_rels/slide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9.png"/><Relationship Id="rId7"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5.svg"/><Relationship Id="rId4" Type="http://schemas.openxmlformats.org/officeDocument/2006/relationships/image" Target="../media/image10.svg"/><Relationship Id="rId9"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20.png"/><Relationship Id="rId7"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3.svg"/><Relationship Id="rId11" Type="http://schemas.openxmlformats.org/officeDocument/2006/relationships/image" Target="../media/image26.png"/><Relationship Id="rId5" Type="http://schemas.openxmlformats.org/officeDocument/2006/relationships/image" Target="../media/image22.png"/><Relationship Id="rId10" Type="http://schemas.openxmlformats.org/officeDocument/2006/relationships/image" Target="../media/image25.svg"/><Relationship Id="rId4" Type="http://schemas.openxmlformats.org/officeDocument/2006/relationships/image" Target="../media/image21.svg"/><Relationship Id="rId9" Type="http://schemas.openxmlformats.org/officeDocument/2006/relationships/image" Target="../media/image24.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30.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8.svg"/><Relationship Id="rId4" Type="http://schemas.openxmlformats.org/officeDocument/2006/relationships/image" Target="../media/image27.png"/></Relationships>
</file>

<file path=ppt/slides/_rels/slide8.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 Id="rId9" Type="http://schemas.openxmlformats.org/officeDocument/2006/relationships/image" Target="../media/image1.png"/></Relationships>
</file>

<file path=ppt/slides/_rels/slide9.xml.rels><?xml version="1.0" encoding="UTF-8" standalone="yes"?>
<Relationships xmlns="http://schemas.openxmlformats.org/package/2006/relationships"><Relationship Id="rId8" Type="http://schemas.openxmlformats.org/officeDocument/2006/relationships/image" Target="../media/image41.jpeg"/><Relationship Id="rId3" Type="http://schemas.openxmlformats.org/officeDocument/2006/relationships/image" Target="../media/image37.png"/><Relationship Id="rId7"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slides/_rels/slide10.xml.rels><?xml version="1.0" encoding="UTF-8" standalone="yes"?>
<Relationships xmlns="http://schemas.openxmlformats.org/package/2006/relationships"><Relationship Id="rId8" Type="http://schemas.openxmlformats.org/officeDocument/2006/relationships/hyperlink" Target="https://journals.sagepub.com/doi/abs/10.1177/26350106241296489" TargetMode="External"/><Relationship Id="rId3" Type="http://schemas.openxmlformats.org/officeDocument/2006/relationships/image" Target="../media/image5.svg"/><Relationship Id="rId7" Type="http://schemas.openxmlformats.org/officeDocument/2006/relationships/hyperlink" Target="https://www.cambridge.org/core/journals/journal-of-nutritional-science/article/barriers-and-enablers-to-engagement-with-a-type-2-diabetes-remission-project-in-the-north-east-of-england-qualitative-perspectives-of-patients/E57C53B4F9EC64D1BA8F1324350C0AE6" TargetMode="External"/><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hyperlink" Target="https://journals.sagepub.com/doi/abs/10.1177/26350106241232649" TargetMode="External"/><Relationship Id="rId11" Type="http://schemas.openxmlformats.org/officeDocument/2006/relationships/hyperlink" Target="https://search.proquest.com/openview/621df0bcc3e1612a4c8c3d9c8fe3d67c/1?pq-origsite=gscholar&amp;cbl=18750&amp;diss=y" TargetMode="External"/><Relationship Id="rId5" Type="http://schemas.openxmlformats.org/officeDocument/2006/relationships/hyperlink" Target="https://jech.bmj.com/content/78/Suppl_1/A57.2.abstract" TargetMode="External"/><Relationship Id="rId10" Type="http://schemas.openxmlformats.org/officeDocument/2006/relationships/hyperlink" Target="https://www.mdpi.com/1660-4601/22/7/1047" TargetMode="External"/><Relationship Id="rId4" Type="http://schemas.openxmlformats.org/officeDocument/2006/relationships/hyperlink" Target="https://onlinelibrary.wiley.com/doi/abs/10.1155/hsc/7249750" TargetMode="External"/><Relationship Id="rId9" Type="http://schemas.openxmlformats.org/officeDocument/2006/relationships/hyperlink" Target="https://link.springer.com/article/10.1186/s12889-026-26621-z"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5.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7EFFF"/>
        </a:solidFill>
        <a:effectLst/>
      </p:bgPr>
    </p:bg>
    <p:spTree>
      <p:nvGrpSpPr>
        <p:cNvPr id="1" name=""/>
        <p:cNvGrpSpPr/>
        <p:nvPr/>
      </p:nvGrpSpPr>
      <p:grpSpPr>
        <a:xfrm>
          <a:off x="0" y="0"/>
          <a:ext cx="0" cy="0"/>
          <a:chOff x="0" y="0"/>
          <a:chExt cx="0" cy="0"/>
        </a:xfrm>
      </p:grpSpPr>
      <p:sp>
        <p:nvSpPr>
          <p:cNvPr id="2" name="Freeform 2"/>
          <p:cNvSpPr/>
          <p:nvPr/>
        </p:nvSpPr>
        <p:spPr>
          <a:xfrm rot="-5400000">
            <a:off x="7681255" y="-545112"/>
            <a:ext cx="3091234" cy="18734974"/>
          </a:xfrm>
          <a:custGeom>
            <a:avLst/>
            <a:gdLst/>
            <a:ahLst/>
            <a:cxnLst/>
            <a:rect l="l" t="t" r="r" b="b"/>
            <a:pathLst>
              <a:path w="3091234" h="18734974">
                <a:moveTo>
                  <a:pt x="0" y="0"/>
                </a:moveTo>
                <a:lnTo>
                  <a:pt x="3091234" y="0"/>
                </a:lnTo>
                <a:lnTo>
                  <a:pt x="3091234" y="18734974"/>
                </a:lnTo>
                <a:lnTo>
                  <a:pt x="0" y="18734974"/>
                </a:lnTo>
                <a:lnTo>
                  <a:pt x="0" y="0"/>
                </a:lnTo>
                <a:close/>
              </a:path>
            </a:pathLst>
          </a:custGeom>
          <a:blipFill>
            <a:blip r:embed="rId2"/>
            <a:stretch>
              <a:fillRect r="-303792"/>
            </a:stretch>
          </a:blipFill>
        </p:spPr>
      </p:sp>
      <p:sp>
        <p:nvSpPr>
          <p:cNvPr id="3" name="Freeform 3"/>
          <p:cNvSpPr/>
          <p:nvPr/>
        </p:nvSpPr>
        <p:spPr>
          <a:xfrm rot="933504">
            <a:off x="7927054" y="-1288531"/>
            <a:ext cx="12044033" cy="2306666"/>
          </a:xfrm>
          <a:custGeom>
            <a:avLst/>
            <a:gdLst/>
            <a:ahLst/>
            <a:cxnLst/>
            <a:rect l="l" t="t" r="r" b="b"/>
            <a:pathLst>
              <a:path w="12044033" h="2306666">
                <a:moveTo>
                  <a:pt x="0" y="0"/>
                </a:moveTo>
                <a:lnTo>
                  <a:pt x="12044033" y="0"/>
                </a:lnTo>
                <a:lnTo>
                  <a:pt x="12044033" y="2306666"/>
                </a:lnTo>
                <a:lnTo>
                  <a:pt x="0" y="2306666"/>
                </a:lnTo>
                <a:lnTo>
                  <a:pt x="0" y="0"/>
                </a:lnTo>
                <a:close/>
              </a:path>
            </a:pathLst>
          </a:custGeom>
          <a:blipFill>
            <a:blip r:embed="rId3"/>
            <a:stretch>
              <a:fillRect b="-422140"/>
            </a:stretch>
          </a:blipFill>
        </p:spPr>
      </p:sp>
      <p:sp>
        <p:nvSpPr>
          <p:cNvPr id="4" name="Freeform 4"/>
          <p:cNvSpPr/>
          <p:nvPr/>
        </p:nvSpPr>
        <p:spPr>
          <a:xfrm rot="-1094438">
            <a:off x="-1702750" y="-1354715"/>
            <a:ext cx="11929492" cy="2356167"/>
          </a:xfrm>
          <a:custGeom>
            <a:avLst/>
            <a:gdLst/>
            <a:ahLst/>
            <a:cxnLst/>
            <a:rect l="l" t="t" r="r" b="b"/>
            <a:pathLst>
              <a:path w="12044033" h="2306666">
                <a:moveTo>
                  <a:pt x="0" y="0"/>
                </a:moveTo>
                <a:lnTo>
                  <a:pt x="12044033" y="0"/>
                </a:lnTo>
                <a:lnTo>
                  <a:pt x="12044033" y="2306666"/>
                </a:lnTo>
                <a:lnTo>
                  <a:pt x="0" y="2306666"/>
                </a:lnTo>
                <a:lnTo>
                  <a:pt x="0" y="0"/>
                </a:lnTo>
                <a:close/>
              </a:path>
            </a:pathLst>
          </a:custGeom>
          <a:blipFill>
            <a:blip r:embed="rId3"/>
            <a:stretch>
              <a:fillRect b="-422140"/>
            </a:stretch>
          </a:blipFill>
        </p:spPr>
      </p:sp>
      <p:sp>
        <p:nvSpPr>
          <p:cNvPr id="5" name="TextBox 5"/>
          <p:cNvSpPr txBox="1"/>
          <p:nvPr/>
        </p:nvSpPr>
        <p:spPr>
          <a:xfrm>
            <a:off x="1828800" y="1638300"/>
            <a:ext cx="14859000" cy="3250633"/>
          </a:xfrm>
          <a:prstGeom prst="rect">
            <a:avLst/>
          </a:prstGeom>
        </p:spPr>
        <p:txBody>
          <a:bodyPr wrap="square" lIns="0" tIns="0" rIns="0" bIns="0" rtlCol="0" anchor="t">
            <a:spAutoFit/>
          </a:bodyPr>
          <a:lstStyle/>
          <a:p>
            <a:pPr algn="ctr">
              <a:lnSpc>
                <a:spcPts val="14099"/>
              </a:lnSpc>
            </a:pPr>
            <a:r>
              <a:rPr lang="en-US" sz="2800" b="1" dirty="0">
                <a:solidFill>
                  <a:srgbClr val="1870A7"/>
                </a:solidFill>
                <a:latin typeface="Beatrix Antiqua Bold"/>
                <a:ea typeface="Beatrix Antiqua Bold"/>
                <a:cs typeface="Beatrix Antiqua Bold"/>
                <a:sym typeface="Beatrix Antiqua Bold"/>
              </a:rPr>
              <a:t>Food insecurity and type 2 diabetes self management among low income for  adults in the United Kingdom</a:t>
            </a:r>
          </a:p>
        </p:txBody>
      </p:sp>
      <p:sp>
        <p:nvSpPr>
          <p:cNvPr id="6" name="TextBox 5">
            <a:extLst>
              <a:ext uri="{FF2B5EF4-FFF2-40B4-BE49-F238E27FC236}">
                <a16:creationId xmlns:a16="http://schemas.microsoft.com/office/drawing/2014/main" id="{1BEA4E67-65B3-94A7-BC61-2DBA55B24CE7}"/>
              </a:ext>
            </a:extLst>
          </p:cNvPr>
          <p:cNvSpPr txBox="1"/>
          <p:nvPr/>
        </p:nvSpPr>
        <p:spPr>
          <a:xfrm>
            <a:off x="2819400" y="6491928"/>
            <a:ext cx="11658600" cy="1569660"/>
          </a:xfrm>
          <a:prstGeom prst="rect">
            <a:avLst/>
          </a:prstGeom>
          <a:noFill/>
        </p:spPr>
        <p:txBody>
          <a:bodyPr wrap="square" rtlCol="0">
            <a:spAutoFit/>
          </a:bodyPr>
          <a:lstStyle/>
          <a:p>
            <a:r>
              <a:rPr lang="en-IN" sz="3200" b="1" dirty="0">
                <a:solidFill>
                  <a:schemeClr val="accent1"/>
                </a:solidFill>
              </a:rPr>
              <a:t>Name: Priyanka </a:t>
            </a:r>
            <a:r>
              <a:rPr lang="en-IN" sz="3200" b="1" dirty="0" err="1">
                <a:solidFill>
                  <a:schemeClr val="accent1"/>
                </a:solidFill>
              </a:rPr>
              <a:t>Ashokbhai</a:t>
            </a:r>
            <a:r>
              <a:rPr lang="en-IN" sz="3200" b="1" dirty="0">
                <a:solidFill>
                  <a:schemeClr val="accent1"/>
                </a:solidFill>
              </a:rPr>
              <a:t> </a:t>
            </a:r>
            <a:r>
              <a:rPr lang="en-IN" sz="3200" b="1" dirty="0" err="1">
                <a:solidFill>
                  <a:schemeClr val="accent1"/>
                </a:solidFill>
              </a:rPr>
              <a:t>Kakadiya</a:t>
            </a:r>
            <a:r>
              <a:rPr lang="en-IN" sz="3200" b="1" dirty="0">
                <a:solidFill>
                  <a:schemeClr val="accent1"/>
                </a:solidFill>
              </a:rPr>
              <a:t> </a:t>
            </a:r>
          </a:p>
          <a:p>
            <a:r>
              <a:rPr lang="en-IN" sz="3200" b="1" dirty="0">
                <a:solidFill>
                  <a:schemeClr val="accent1"/>
                </a:solidFill>
              </a:rPr>
              <a:t>Student number: 2527512</a:t>
            </a:r>
          </a:p>
          <a:p>
            <a:r>
              <a:rPr lang="en-IN" sz="3200" b="1" dirty="0">
                <a:solidFill>
                  <a:schemeClr val="accent1"/>
                </a:solidFill>
              </a:rPr>
              <a:t>Tutor name: Dr Zeno Leung</a:t>
            </a:r>
          </a:p>
        </p:txBody>
      </p:sp>
      <p:pic>
        <p:nvPicPr>
          <p:cNvPr id="7" name="Picture 6">
            <a:extLst>
              <a:ext uri="{FF2B5EF4-FFF2-40B4-BE49-F238E27FC236}">
                <a16:creationId xmlns:a16="http://schemas.microsoft.com/office/drawing/2014/main" id="{B57E5A61-3AA9-A1AF-D0E3-9C5D2AF7514F}"/>
              </a:ext>
            </a:extLst>
          </p:cNvPr>
          <p:cNvPicPr>
            <a:picLocks noChangeAspect="1"/>
          </p:cNvPicPr>
          <p:nvPr/>
        </p:nvPicPr>
        <p:blipFill>
          <a:blip r:embed="rId4"/>
          <a:stretch>
            <a:fillRect/>
          </a:stretch>
        </p:blipFill>
        <p:spPr>
          <a:xfrm>
            <a:off x="6495157" y="98674"/>
            <a:ext cx="4307085" cy="151241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7EFFF"/>
        </a:solidFill>
        <a:effectLst/>
      </p:bgPr>
    </p:bg>
    <p:spTree>
      <p:nvGrpSpPr>
        <p:cNvPr id="1" name=""/>
        <p:cNvGrpSpPr/>
        <p:nvPr/>
      </p:nvGrpSpPr>
      <p:grpSpPr>
        <a:xfrm>
          <a:off x="0" y="0"/>
          <a:ext cx="0" cy="0"/>
          <a:chOff x="0" y="0"/>
          <a:chExt cx="0" cy="0"/>
        </a:xfrm>
      </p:grpSpPr>
      <p:sp>
        <p:nvSpPr>
          <p:cNvPr id="2" name="Freeform 2"/>
          <p:cNvSpPr/>
          <p:nvPr/>
        </p:nvSpPr>
        <p:spPr>
          <a:xfrm>
            <a:off x="258767" y="-62336"/>
            <a:ext cx="3901993" cy="3299425"/>
          </a:xfrm>
          <a:custGeom>
            <a:avLst/>
            <a:gdLst/>
            <a:ahLst/>
            <a:cxnLst/>
            <a:rect l="l" t="t" r="r" b="b"/>
            <a:pathLst>
              <a:path w="3901993" h="3299425">
                <a:moveTo>
                  <a:pt x="0" y="0"/>
                </a:moveTo>
                <a:lnTo>
                  <a:pt x="3901993" y="0"/>
                </a:lnTo>
                <a:lnTo>
                  <a:pt x="3901993" y="3299425"/>
                </a:lnTo>
                <a:lnTo>
                  <a:pt x="0" y="32994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TextBox 3"/>
          <p:cNvSpPr txBox="1"/>
          <p:nvPr/>
        </p:nvSpPr>
        <p:spPr>
          <a:xfrm>
            <a:off x="1719213" y="4042939"/>
            <a:ext cx="8865664" cy="4373245"/>
          </a:xfrm>
          <a:prstGeom prst="rect">
            <a:avLst/>
          </a:prstGeom>
        </p:spPr>
        <p:txBody>
          <a:bodyPr lIns="0" tIns="0" rIns="0" bIns="0" rtlCol="0" anchor="t">
            <a:spAutoFit/>
          </a:bodyPr>
          <a:lstStyle/>
          <a:p>
            <a:pPr marL="604523" lvl="1" indent="-302261" algn="l">
              <a:lnSpc>
                <a:spcPts val="3500"/>
              </a:lnSpc>
              <a:buFont typeface="Arial"/>
              <a:buChar char="•"/>
            </a:pPr>
            <a:r>
              <a:rPr lang="en-US" sz="2800">
                <a:solidFill>
                  <a:srgbClr val="1870A7"/>
                </a:solidFill>
                <a:latin typeface="Muli"/>
                <a:ea typeface="Muli"/>
                <a:cs typeface="Muli"/>
                <a:sym typeface="Muli"/>
              </a:rPr>
              <a:t>Food insecurity means that individuals have a limited amount of food, less than they need, are unsure if it is safe or if it is high quality.</a:t>
            </a:r>
          </a:p>
          <a:p>
            <a:pPr marL="604523" lvl="1" indent="-302261" algn="l">
              <a:lnSpc>
                <a:spcPts val="3500"/>
              </a:lnSpc>
              <a:buFont typeface="Arial"/>
              <a:buChar char="•"/>
            </a:pPr>
            <a:r>
              <a:rPr lang="en-US" sz="2800">
                <a:solidFill>
                  <a:srgbClr val="1870A7"/>
                </a:solidFill>
                <a:latin typeface="Muli"/>
                <a:ea typeface="Muli"/>
                <a:cs typeface="Muli"/>
                <a:sym typeface="Muli"/>
              </a:rPr>
              <a:t>Type 2 Diabetes (T2D) is a lifelong way of selfcare. Control of glycaemic levels is key to healthy eating (Douglas et al., 2025).</a:t>
            </a:r>
          </a:p>
          <a:p>
            <a:pPr marL="604523" lvl="1" indent="-302261" algn="l">
              <a:lnSpc>
                <a:spcPts val="3500"/>
              </a:lnSpc>
              <a:buFont typeface="Arial"/>
              <a:buChar char="•"/>
            </a:pPr>
            <a:r>
              <a:rPr lang="en-US" sz="2800">
                <a:solidFill>
                  <a:srgbClr val="1870A7"/>
                </a:solidFill>
                <a:latin typeface="Muli"/>
                <a:ea typeface="Muli"/>
                <a:cs typeface="Muli"/>
                <a:sym typeface="Muli"/>
              </a:rPr>
              <a:t>Food insecurity has the potential to influence diabetes management behaviours. The topic is a factor that contributes to disparities in health and public health issues</a:t>
            </a:r>
          </a:p>
        </p:txBody>
      </p:sp>
      <p:sp>
        <p:nvSpPr>
          <p:cNvPr id="4" name="TextBox 4"/>
          <p:cNvSpPr txBox="1"/>
          <p:nvPr/>
        </p:nvSpPr>
        <p:spPr>
          <a:xfrm>
            <a:off x="4160760" y="1758826"/>
            <a:ext cx="8691283" cy="1661922"/>
          </a:xfrm>
          <a:prstGeom prst="rect">
            <a:avLst/>
          </a:prstGeom>
        </p:spPr>
        <p:txBody>
          <a:bodyPr lIns="0" tIns="0" rIns="0" bIns="0" rtlCol="0" anchor="t">
            <a:spAutoFit/>
          </a:bodyPr>
          <a:lstStyle/>
          <a:p>
            <a:pPr algn="ctr">
              <a:lnSpc>
                <a:spcPts val="6324"/>
              </a:lnSpc>
            </a:pPr>
            <a:r>
              <a:rPr lang="en-US" sz="6800" b="1">
                <a:solidFill>
                  <a:srgbClr val="1870A7"/>
                </a:solidFill>
                <a:latin typeface="Beatrix Antiqua Bold"/>
                <a:ea typeface="Beatrix Antiqua Bold"/>
                <a:cs typeface="Beatrix Antiqua Bold"/>
                <a:sym typeface="Beatrix Antiqua Bold"/>
              </a:rPr>
              <a:t>Introduction to the Topic</a:t>
            </a:r>
          </a:p>
        </p:txBody>
      </p:sp>
      <p:sp>
        <p:nvSpPr>
          <p:cNvPr id="5" name="Freeform 5"/>
          <p:cNvSpPr/>
          <p:nvPr/>
        </p:nvSpPr>
        <p:spPr>
          <a:xfrm flipH="1">
            <a:off x="10901939" y="2964093"/>
            <a:ext cx="5832700" cy="7619916"/>
          </a:xfrm>
          <a:custGeom>
            <a:avLst/>
            <a:gdLst/>
            <a:ahLst/>
            <a:cxnLst/>
            <a:rect l="l" t="t" r="r" b="b"/>
            <a:pathLst>
              <a:path w="5832700" h="7619916">
                <a:moveTo>
                  <a:pt x="5832700" y="0"/>
                </a:moveTo>
                <a:lnTo>
                  <a:pt x="0" y="0"/>
                </a:lnTo>
                <a:lnTo>
                  <a:pt x="0" y="7619916"/>
                </a:lnTo>
                <a:lnTo>
                  <a:pt x="5832700" y="7619916"/>
                </a:lnTo>
                <a:lnTo>
                  <a:pt x="5832700" y="0"/>
                </a:lnTo>
                <a:close/>
              </a:path>
            </a:pathLst>
          </a:custGeom>
          <a:blipFill>
            <a:blip r:embed="rId5">
              <a:extLst>
                <a:ext uri="{96DAC541-7B7A-43D3-8B79-37D633B846F1}">
                  <asvg:svgBlip xmlns:asvg="http://schemas.microsoft.com/office/drawing/2016/SVG/main" r:embed="rId6"/>
                </a:ext>
              </a:extLst>
            </a:blip>
            <a:stretch>
              <a:fillRect/>
            </a:stretch>
          </a:blipFill>
        </p:spPr>
      </p:sp>
      <p:grpSp>
        <p:nvGrpSpPr>
          <p:cNvPr id="6" name="Group 6"/>
          <p:cNvGrpSpPr/>
          <p:nvPr/>
        </p:nvGrpSpPr>
        <p:grpSpPr>
          <a:xfrm rot="-129140">
            <a:off x="13427772" y="4262872"/>
            <a:ext cx="441076" cy="441076"/>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2BF9C"/>
            </a:solidFill>
          </p:spPr>
        </p:sp>
        <p:sp>
          <p:nvSpPr>
            <p:cNvPr id="8" name="TextBox 8"/>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rot="-129140">
            <a:off x="12969340" y="4196182"/>
            <a:ext cx="381284" cy="381284"/>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2BF9C"/>
            </a:solidFill>
          </p:spPr>
        </p:sp>
        <p:sp>
          <p:nvSpPr>
            <p:cNvPr id="11" name="TextBox 11"/>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pic>
        <p:nvPicPr>
          <p:cNvPr id="12" name="Picture 11" descr="Diabetes Diet Plan: Foods to Eat and ...">
            <a:extLst>
              <a:ext uri="{FF2B5EF4-FFF2-40B4-BE49-F238E27FC236}">
                <a16:creationId xmlns:a16="http://schemas.microsoft.com/office/drawing/2014/main" id="{33E58385-D56A-00DC-EB94-16484D5D0FDC}"/>
              </a:ext>
            </a:extLst>
          </p:cNvPr>
          <p:cNvPicPr>
            <a:picLocks noChangeAspect="1"/>
          </p:cNvPicPr>
          <p:nvPr/>
        </p:nvPicPr>
        <p:blipFill>
          <a:blip r:embed="rId7"/>
          <a:stretch>
            <a:fillRect/>
          </a:stretch>
        </p:blipFill>
        <p:spPr>
          <a:xfrm>
            <a:off x="5715000" y="8192105"/>
            <a:ext cx="4152256" cy="2059858"/>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7EFFF"/>
        </a:solidFill>
        <a:effectLst/>
      </p:bgPr>
    </p:bg>
    <p:spTree>
      <p:nvGrpSpPr>
        <p:cNvPr id="1" name=""/>
        <p:cNvGrpSpPr/>
        <p:nvPr/>
      </p:nvGrpSpPr>
      <p:grpSpPr>
        <a:xfrm>
          <a:off x="0" y="0"/>
          <a:ext cx="0" cy="0"/>
          <a:chOff x="0" y="0"/>
          <a:chExt cx="0" cy="0"/>
        </a:xfrm>
      </p:grpSpPr>
      <p:sp>
        <p:nvSpPr>
          <p:cNvPr id="2" name="Freeform 2"/>
          <p:cNvSpPr/>
          <p:nvPr/>
        </p:nvSpPr>
        <p:spPr>
          <a:xfrm>
            <a:off x="4772204" y="3520941"/>
            <a:ext cx="1489583" cy="696859"/>
          </a:xfrm>
          <a:custGeom>
            <a:avLst/>
            <a:gdLst/>
            <a:ahLst/>
            <a:cxnLst/>
            <a:rect l="l" t="t" r="r" b="b"/>
            <a:pathLst>
              <a:path w="1489583" h="696859">
                <a:moveTo>
                  <a:pt x="0" y="0"/>
                </a:moveTo>
                <a:lnTo>
                  <a:pt x="1489583" y="0"/>
                </a:lnTo>
                <a:lnTo>
                  <a:pt x="1489583" y="696860"/>
                </a:lnTo>
                <a:lnTo>
                  <a:pt x="0" y="69686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Freeform 3"/>
          <p:cNvSpPr/>
          <p:nvPr/>
        </p:nvSpPr>
        <p:spPr>
          <a:xfrm>
            <a:off x="4772204" y="5662480"/>
            <a:ext cx="1489583" cy="696859"/>
          </a:xfrm>
          <a:custGeom>
            <a:avLst/>
            <a:gdLst/>
            <a:ahLst/>
            <a:cxnLst/>
            <a:rect l="l" t="t" r="r" b="b"/>
            <a:pathLst>
              <a:path w="1489583" h="696859">
                <a:moveTo>
                  <a:pt x="0" y="0"/>
                </a:moveTo>
                <a:lnTo>
                  <a:pt x="1489583" y="0"/>
                </a:lnTo>
                <a:lnTo>
                  <a:pt x="1489583" y="696860"/>
                </a:lnTo>
                <a:lnTo>
                  <a:pt x="0" y="69686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a:off x="4772204" y="7804019"/>
            <a:ext cx="1489583" cy="696859"/>
          </a:xfrm>
          <a:custGeom>
            <a:avLst/>
            <a:gdLst/>
            <a:ahLst/>
            <a:cxnLst/>
            <a:rect l="l" t="t" r="r" b="b"/>
            <a:pathLst>
              <a:path w="1489583" h="696859">
                <a:moveTo>
                  <a:pt x="0" y="0"/>
                </a:moveTo>
                <a:lnTo>
                  <a:pt x="1489583" y="0"/>
                </a:lnTo>
                <a:lnTo>
                  <a:pt x="1489583" y="696860"/>
                </a:lnTo>
                <a:lnTo>
                  <a:pt x="0" y="69686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rot="-1331653">
            <a:off x="-3062435" y="-1285961"/>
            <a:ext cx="12344400" cy="1690766"/>
          </a:xfrm>
          <a:custGeom>
            <a:avLst/>
            <a:gdLst/>
            <a:ahLst/>
            <a:cxnLst/>
            <a:rect l="l" t="t" r="r" b="b"/>
            <a:pathLst>
              <a:path w="12344400" h="1690766">
                <a:moveTo>
                  <a:pt x="0" y="0"/>
                </a:moveTo>
                <a:lnTo>
                  <a:pt x="12344400" y="0"/>
                </a:lnTo>
                <a:lnTo>
                  <a:pt x="12344400" y="1690766"/>
                </a:lnTo>
                <a:lnTo>
                  <a:pt x="0" y="1690766"/>
                </a:lnTo>
                <a:lnTo>
                  <a:pt x="0" y="0"/>
                </a:lnTo>
                <a:close/>
              </a:path>
            </a:pathLst>
          </a:custGeom>
          <a:blipFill>
            <a:blip r:embed="rId5"/>
            <a:stretch>
              <a:fillRect b="-386737"/>
            </a:stretch>
          </a:blipFill>
        </p:spPr>
      </p:sp>
      <p:sp>
        <p:nvSpPr>
          <p:cNvPr id="6" name="Freeform 6"/>
          <p:cNvSpPr/>
          <p:nvPr/>
        </p:nvSpPr>
        <p:spPr>
          <a:xfrm rot="-1331653">
            <a:off x="-2910035" y="-1133561"/>
            <a:ext cx="12344400" cy="1690766"/>
          </a:xfrm>
          <a:custGeom>
            <a:avLst/>
            <a:gdLst/>
            <a:ahLst/>
            <a:cxnLst/>
            <a:rect l="l" t="t" r="r" b="b"/>
            <a:pathLst>
              <a:path w="12344400" h="1690766">
                <a:moveTo>
                  <a:pt x="0" y="0"/>
                </a:moveTo>
                <a:lnTo>
                  <a:pt x="12344400" y="0"/>
                </a:lnTo>
                <a:lnTo>
                  <a:pt x="12344400" y="1690766"/>
                </a:lnTo>
                <a:lnTo>
                  <a:pt x="0" y="1690766"/>
                </a:lnTo>
                <a:lnTo>
                  <a:pt x="0" y="0"/>
                </a:lnTo>
                <a:close/>
              </a:path>
            </a:pathLst>
          </a:custGeom>
          <a:blipFill>
            <a:blip r:embed="rId5"/>
            <a:stretch>
              <a:fillRect b="-386737"/>
            </a:stretch>
          </a:blipFill>
        </p:spPr>
      </p:sp>
      <p:sp>
        <p:nvSpPr>
          <p:cNvPr id="8" name="TextBox 8"/>
          <p:cNvSpPr txBox="1"/>
          <p:nvPr/>
        </p:nvSpPr>
        <p:spPr>
          <a:xfrm>
            <a:off x="5866065" y="629913"/>
            <a:ext cx="9510992" cy="2462022"/>
          </a:xfrm>
          <a:prstGeom prst="rect">
            <a:avLst/>
          </a:prstGeom>
        </p:spPr>
        <p:txBody>
          <a:bodyPr lIns="0" tIns="0" rIns="0" bIns="0" rtlCol="0" anchor="t">
            <a:spAutoFit/>
          </a:bodyPr>
          <a:lstStyle/>
          <a:p>
            <a:pPr algn="ctr">
              <a:lnSpc>
                <a:spcPts val="6324"/>
              </a:lnSpc>
            </a:pPr>
            <a:r>
              <a:rPr lang="en-US" sz="6800" b="1">
                <a:solidFill>
                  <a:srgbClr val="1870A7"/>
                </a:solidFill>
                <a:latin typeface="Beatrix Antiqua Bold"/>
                <a:ea typeface="Beatrix Antiqua Bold"/>
                <a:cs typeface="Beatrix Antiqua Bold"/>
                <a:sym typeface="Beatrix Antiqua Bold"/>
              </a:rPr>
              <a:t>Prevalence of Food Insecurity</a:t>
            </a:r>
          </a:p>
          <a:p>
            <a:pPr algn="ctr">
              <a:lnSpc>
                <a:spcPts val="6324"/>
              </a:lnSpc>
            </a:pPr>
            <a:endParaRPr lang="en-US" sz="6800" b="1">
              <a:solidFill>
                <a:srgbClr val="1870A7"/>
              </a:solidFill>
              <a:latin typeface="Beatrix Antiqua Bold"/>
              <a:ea typeface="Beatrix Antiqua Bold"/>
              <a:cs typeface="Beatrix Antiqua Bold"/>
              <a:sym typeface="Beatrix Antiqua Bold"/>
            </a:endParaRPr>
          </a:p>
        </p:txBody>
      </p:sp>
      <p:sp>
        <p:nvSpPr>
          <p:cNvPr id="9" name="TextBox 9"/>
          <p:cNvSpPr txBox="1"/>
          <p:nvPr/>
        </p:nvSpPr>
        <p:spPr>
          <a:xfrm>
            <a:off x="6505407" y="2837180"/>
            <a:ext cx="9527561" cy="1744345"/>
          </a:xfrm>
          <a:prstGeom prst="rect">
            <a:avLst/>
          </a:prstGeom>
        </p:spPr>
        <p:txBody>
          <a:bodyPr lIns="0" tIns="0" rIns="0" bIns="0" rtlCol="0" anchor="t">
            <a:spAutoFit/>
          </a:bodyPr>
          <a:lstStyle/>
          <a:p>
            <a:pPr algn="just">
              <a:lnSpc>
                <a:spcPts val="3500"/>
              </a:lnSpc>
            </a:pPr>
            <a:r>
              <a:rPr lang="en-US" sz="2800">
                <a:solidFill>
                  <a:srgbClr val="1870A7"/>
                </a:solidFill>
                <a:latin typeface="Muli"/>
                <a:ea typeface="Muli"/>
                <a:cs typeface="Muli"/>
                <a:sym typeface="Muli"/>
              </a:rPr>
              <a:t>There has been an increase in food insecurity in England as a result of the increase in living costs. Low-income families are most vulnerable (Woodward et al., 2024).</a:t>
            </a:r>
          </a:p>
          <a:p>
            <a:pPr algn="just">
              <a:lnSpc>
                <a:spcPts val="3500"/>
              </a:lnSpc>
            </a:pPr>
            <a:endParaRPr lang="en-US" sz="2800">
              <a:solidFill>
                <a:srgbClr val="1870A7"/>
              </a:solidFill>
              <a:latin typeface="Muli"/>
              <a:ea typeface="Muli"/>
              <a:cs typeface="Muli"/>
              <a:sym typeface="Muli"/>
            </a:endParaRPr>
          </a:p>
        </p:txBody>
      </p:sp>
      <p:sp>
        <p:nvSpPr>
          <p:cNvPr id="10" name="TextBox 10"/>
          <p:cNvSpPr txBox="1"/>
          <p:nvPr/>
        </p:nvSpPr>
        <p:spPr>
          <a:xfrm>
            <a:off x="6505407" y="5133975"/>
            <a:ext cx="9527561" cy="1306195"/>
          </a:xfrm>
          <a:prstGeom prst="rect">
            <a:avLst/>
          </a:prstGeom>
        </p:spPr>
        <p:txBody>
          <a:bodyPr lIns="0" tIns="0" rIns="0" bIns="0" rtlCol="0" anchor="t">
            <a:spAutoFit/>
          </a:bodyPr>
          <a:lstStyle/>
          <a:p>
            <a:pPr algn="just">
              <a:lnSpc>
                <a:spcPts val="3500"/>
              </a:lnSpc>
            </a:pPr>
            <a:r>
              <a:rPr lang="en-US" sz="2800">
                <a:solidFill>
                  <a:srgbClr val="1870A7"/>
                </a:solidFill>
                <a:latin typeface="Muli"/>
                <a:ea typeface="Muli"/>
                <a:cs typeface="Muli"/>
                <a:sym typeface="Muli"/>
              </a:rPr>
              <a:t>Some of the highest levels of deprivation nationally are recorded in the North East. Monitor and follow the growing usage by the food banks.</a:t>
            </a:r>
          </a:p>
        </p:txBody>
      </p:sp>
      <p:sp>
        <p:nvSpPr>
          <p:cNvPr id="11" name="TextBox 11"/>
          <p:cNvSpPr txBox="1"/>
          <p:nvPr/>
        </p:nvSpPr>
        <p:spPr>
          <a:xfrm>
            <a:off x="6505407" y="7432322"/>
            <a:ext cx="9527561" cy="868045"/>
          </a:xfrm>
          <a:prstGeom prst="rect">
            <a:avLst/>
          </a:prstGeom>
        </p:spPr>
        <p:txBody>
          <a:bodyPr lIns="0" tIns="0" rIns="0" bIns="0" rtlCol="0" anchor="t">
            <a:spAutoFit/>
          </a:bodyPr>
          <a:lstStyle/>
          <a:p>
            <a:pPr algn="just">
              <a:lnSpc>
                <a:spcPts val="3500"/>
              </a:lnSpc>
            </a:pPr>
            <a:r>
              <a:rPr lang="en-US" sz="2800" dirty="0">
                <a:solidFill>
                  <a:srgbClr val="1870A7"/>
                </a:solidFill>
                <a:latin typeface="Muli"/>
                <a:ea typeface="Muli"/>
                <a:cs typeface="Muli"/>
                <a:sym typeface="Muli"/>
              </a:rPr>
              <a:t>The financial hardship impacts upon dietary quality, nutrition and long term health consequences.</a:t>
            </a:r>
          </a:p>
        </p:txBody>
      </p:sp>
      <p:sp>
        <p:nvSpPr>
          <p:cNvPr id="12" name="Freeform 12"/>
          <p:cNvSpPr/>
          <p:nvPr/>
        </p:nvSpPr>
        <p:spPr>
          <a:xfrm>
            <a:off x="413781" y="5523466"/>
            <a:ext cx="4110773" cy="5257966"/>
          </a:xfrm>
          <a:custGeom>
            <a:avLst/>
            <a:gdLst/>
            <a:ahLst/>
            <a:cxnLst/>
            <a:rect l="l" t="t" r="r" b="b"/>
            <a:pathLst>
              <a:path w="4110773" h="5257966">
                <a:moveTo>
                  <a:pt x="0" y="0"/>
                </a:moveTo>
                <a:lnTo>
                  <a:pt x="4110773" y="0"/>
                </a:lnTo>
                <a:lnTo>
                  <a:pt x="4110773" y="5257966"/>
                </a:lnTo>
                <a:lnTo>
                  <a:pt x="0" y="525796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grpSp>
        <p:nvGrpSpPr>
          <p:cNvPr id="13" name="Group 13"/>
          <p:cNvGrpSpPr/>
          <p:nvPr/>
        </p:nvGrpSpPr>
        <p:grpSpPr>
          <a:xfrm rot="-129140">
            <a:off x="1895881" y="6465539"/>
            <a:ext cx="295102" cy="295102"/>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D9D7"/>
            </a:solidFill>
          </p:spPr>
        </p:sp>
        <p:sp>
          <p:nvSpPr>
            <p:cNvPr id="15" name="TextBox 15"/>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6" name="Group 16"/>
          <p:cNvGrpSpPr/>
          <p:nvPr/>
        </p:nvGrpSpPr>
        <p:grpSpPr>
          <a:xfrm rot="-129140">
            <a:off x="2320709" y="6466481"/>
            <a:ext cx="245853" cy="245853"/>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D9D7"/>
            </a:solidFill>
          </p:spPr>
        </p:sp>
        <p:sp>
          <p:nvSpPr>
            <p:cNvPr id="18" name="TextBox 18"/>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pic>
        <p:nvPicPr>
          <p:cNvPr id="19" name="Picture 18" descr="The UK's food poverty crisis | The Week">
            <a:extLst>
              <a:ext uri="{FF2B5EF4-FFF2-40B4-BE49-F238E27FC236}">
                <a16:creationId xmlns:a16="http://schemas.microsoft.com/office/drawing/2014/main" id="{8F8FE0F6-4764-3415-C76D-900558210A7C}"/>
              </a:ext>
            </a:extLst>
          </p:cNvPr>
          <p:cNvPicPr>
            <a:picLocks noChangeAspect="1"/>
          </p:cNvPicPr>
          <p:nvPr/>
        </p:nvPicPr>
        <p:blipFill>
          <a:blip r:embed="rId8"/>
          <a:stretch>
            <a:fillRect/>
          </a:stretch>
        </p:blipFill>
        <p:spPr>
          <a:xfrm>
            <a:off x="14020800" y="7962900"/>
            <a:ext cx="3624819" cy="197447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7EFFF"/>
        </a:solidFill>
        <a:effectLst/>
      </p:bgPr>
    </p:bg>
    <p:spTree>
      <p:nvGrpSpPr>
        <p:cNvPr id="1" name=""/>
        <p:cNvGrpSpPr/>
        <p:nvPr/>
      </p:nvGrpSpPr>
      <p:grpSpPr>
        <a:xfrm>
          <a:off x="0" y="0"/>
          <a:ext cx="0" cy="0"/>
          <a:chOff x="0" y="0"/>
          <a:chExt cx="0" cy="0"/>
        </a:xfrm>
      </p:grpSpPr>
      <p:sp>
        <p:nvSpPr>
          <p:cNvPr id="2" name="Freeform 2"/>
          <p:cNvSpPr/>
          <p:nvPr/>
        </p:nvSpPr>
        <p:spPr>
          <a:xfrm>
            <a:off x="7435942" y="3157699"/>
            <a:ext cx="1489583" cy="696859"/>
          </a:xfrm>
          <a:custGeom>
            <a:avLst/>
            <a:gdLst/>
            <a:ahLst/>
            <a:cxnLst/>
            <a:rect l="l" t="t" r="r" b="b"/>
            <a:pathLst>
              <a:path w="1489583" h="696859">
                <a:moveTo>
                  <a:pt x="0" y="0"/>
                </a:moveTo>
                <a:lnTo>
                  <a:pt x="1489583" y="0"/>
                </a:lnTo>
                <a:lnTo>
                  <a:pt x="1489583" y="696860"/>
                </a:lnTo>
                <a:lnTo>
                  <a:pt x="0" y="69686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Freeform 3"/>
          <p:cNvSpPr/>
          <p:nvPr/>
        </p:nvSpPr>
        <p:spPr>
          <a:xfrm flipH="1">
            <a:off x="8715017" y="7085330"/>
            <a:ext cx="1489583" cy="696859"/>
          </a:xfrm>
          <a:custGeom>
            <a:avLst/>
            <a:gdLst/>
            <a:ahLst/>
            <a:cxnLst/>
            <a:rect l="l" t="t" r="r" b="b"/>
            <a:pathLst>
              <a:path w="1489583" h="696859">
                <a:moveTo>
                  <a:pt x="1489583" y="0"/>
                </a:moveTo>
                <a:lnTo>
                  <a:pt x="0" y="0"/>
                </a:lnTo>
                <a:lnTo>
                  <a:pt x="0" y="696859"/>
                </a:lnTo>
                <a:lnTo>
                  <a:pt x="1489583" y="696859"/>
                </a:lnTo>
                <a:lnTo>
                  <a:pt x="1489583"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a:off x="1610237" y="2946694"/>
            <a:ext cx="4737685" cy="3436975"/>
          </a:xfrm>
          <a:custGeom>
            <a:avLst/>
            <a:gdLst/>
            <a:ahLst/>
            <a:cxnLst/>
            <a:rect l="l" t="t" r="r" b="b"/>
            <a:pathLst>
              <a:path w="4737685" h="3436975">
                <a:moveTo>
                  <a:pt x="0" y="0"/>
                </a:moveTo>
                <a:lnTo>
                  <a:pt x="4737684" y="0"/>
                </a:lnTo>
                <a:lnTo>
                  <a:pt x="4737684" y="3436975"/>
                </a:lnTo>
                <a:lnTo>
                  <a:pt x="0" y="343697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Freeform 5"/>
          <p:cNvSpPr/>
          <p:nvPr/>
        </p:nvSpPr>
        <p:spPr>
          <a:xfrm>
            <a:off x="11453795" y="5724789"/>
            <a:ext cx="3972652" cy="4114800"/>
          </a:xfrm>
          <a:custGeom>
            <a:avLst/>
            <a:gdLst/>
            <a:ahLst/>
            <a:cxnLst/>
            <a:rect l="l" t="t" r="r" b="b"/>
            <a:pathLst>
              <a:path w="3972652" h="4114800">
                <a:moveTo>
                  <a:pt x="0" y="0"/>
                </a:moveTo>
                <a:lnTo>
                  <a:pt x="3972653" y="0"/>
                </a:lnTo>
                <a:lnTo>
                  <a:pt x="3972653" y="4114800"/>
                </a:lnTo>
                <a:lnTo>
                  <a:pt x="0" y="41148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6" name="TextBox 6"/>
          <p:cNvSpPr txBox="1"/>
          <p:nvPr/>
        </p:nvSpPr>
        <p:spPr>
          <a:xfrm>
            <a:off x="768526" y="583111"/>
            <a:ext cx="8691283" cy="1661922"/>
          </a:xfrm>
          <a:prstGeom prst="rect">
            <a:avLst/>
          </a:prstGeom>
        </p:spPr>
        <p:txBody>
          <a:bodyPr lIns="0" tIns="0" rIns="0" bIns="0" rtlCol="0" anchor="t">
            <a:spAutoFit/>
          </a:bodyPr>
          <a:lstStyle/>
          <a:p>
            <a:pPr algn="l">
              <a:lnSpc>
                <a:spcPts val="6324"/>
              </a:lnSpc>
            </a:pPr>
            <a:r>
              <a:rPr lang="en-US" sz="6800" b="1">
                <a:solidFill>
                  <a:srgbClr val="1870A7"/>
                </a:solidFill>
                <a:latin typeface="Beatrix Antiqua Bold"/>
                <a:ea typeface="Beatrix Antiqua Bold"/>
                <a:cs typeface="Beatrix Antiqua Bold"/>
                <a:sym typeface="Beatrix Antiqua Bold"/>
              </a:rPr>
              <a:t>Prevalence of Type 2 Diabetes</a:t>
            </a:r>
          </a:p>
        </p:txBody>
      </p:sp>
      <p:sp>
        <p:nvSpPr>
          <p:cNvPr id="7" name="TextBox 7"/>
          <p:cNvSpPr txBox="1"/>
          <p:nvPr/>
        </p:nvSpPr>
        <p:spPr>
          <a:xfrm>
            <a:off x="9144000" y="3148174"/>
            <a:ext cx="7521198" cy="2620645"/>
          </a:xfrm>
          <a:prstGeom prst="rect">
            <a:avLst/>
          </a:prstGeom>
        </p:spPr>
        <p:txBody>
          <a:bodyPr lIns="0" tIns="0" rIns="0" bIns="0" rtlCol="0" anchor="t">
            <a:spAutoFit/>
          </a:bodyPr>
          <a:lstStyle/>
          <a:p>
            <a:pPr algn="just">
              <a:lnSpc>
                <a:spcPts val="3500"/>
              </a:lnSpc>
            </a:pPr>
            <a:r>
              <a:rPr lang="en-US" sz="2800">
                <a:solidFill>
                  <a:srgbClr val="1870A7"/>
                </a:solidFill>
                <a:latin typeface="Muli"/>
                <a:ea typeface="Muli"/>
                <a:cs typeface="Muli"/>
                <a:sym typeface="Muli"/>
              </a:rPr>
              <a:t>In England, there are millions of people that have Type 2 Diabetes. Prevalence is greater in the socio-economically deprived. The North East has been observed to have a higher occurrence of diabetes than in some regions.</a:t>
            </a:r>
          </a:p>
          <a:p>
            <a:pPr algn="just">
              <a:lnSpc>
                <a:spcPts val="3500"/>
              </a:lnSpc>
            </a:pPr>
            <a:endParaRPr lang="en-US" sz="2800">
              <a:solidFill>
                <a:srgbClr val="1870A7"/>
              </a:solidFill>
              <a:latin typeface="Muli"/>
              <a:ea typeface="Muli"/>
              <a:cs typeface="Muli"/>
              <a:sym typeface="Muli"/>
            </a:endParaRPr>
          </a:p>
        </p:txBody>
      </p:sp>
      <p:sp>
        <p:nvSpPr>
          <p:cNvPr id="8" name="TextBox 8"/>
          <p:cNvSpPr txBox="1"/>
          <p:nvPr/>
        </p:nvSpPr>
        <p:spPr>
          <a:xfrm>
            <a:off x="1028700" y="7075805"/>
            <a:ext cx="7521198" cy="2620645"/>
          </a:xfrm>
          <a:prstGeom prst="rect">
            <a:avLst/>
          </a:prstGeom>
        </p:spPr>
        <p:txBody>
          <a:bodyPr lIns="0" tIns="0" rIns="0" bIns="0" rtlCol="0" anchor="t">
            <a:spAutoFit/>
          </a:bodyPr>
          <a:lstStyle/>
          <a:p>
            <a:pPr algn="just">
              <a:lnSpc>
                <a:spcPts val="3500"/>
              </a:lnSpc>
            </a:pPr>
            <a:r>
              <a:rPr lang="en-US" sz="2800">
                <a:solidFill>
                  <a:srgbClr val="1870A7"/>
                </a:solidFill>
                <a:latin typeface="Muli"/>
                <a:ea typeface="Muli"/>
                <a:cs typeface="Muli"/>
                <a:sym typeface="Muli"/>
              </a:rPr>
              <a:t>Diabetes also represents an added huge burden on health spending (Whitehouse et al., 2024). Complications, hospitalisation and decreased quality of life because of poorly controlled diabetes.</a:t>
            </a:r>
          </a:p>
          <a:p>
            <a:pPr algn="just">
              <a:lnSpc>
                <a:spcPts val="3500"/>
              </a:lnSpc>
            </a:pPr>
            <a:endParaRPr lang="en-US" sz="2800">
              <a:solidFill>
                <a:srgbClr val="1870A7"/>
              </a:solidFill>
              <a:latin typeface="Muli"/>
              <a:ea typeface="Muli"/>
              <a:cs typeface="Muli"/>
              <a:sym typeface="Muli"/>
            </a:endParaRPr>
          </a:p>
        </p:txBody>
      </p:sp>
      <p:sp>
        <p:nvSpPr>
          <p:cNvPr id="9" name="Freeform 9"/>
          <p:cNvSpPr/>
          <p:nvPr/>
        </p:nvSpPr>
        <p:spPr>
          <a:xfrm>
            <a:off x="15312013" y="0"/>
            <a:ext cx="2655039" cy="2245033"/>
          </a:xfrm>
          <a:custGeom>
            <a:avLst/>
            <a:gdLst/>
            <a:ahLst/>
            <a:cxnLst/>
            <a:rect l="l" t="t" r="r" b="b"/>
            <a:pathLst>
              <a:path w="2655039" h="2245033">
                <a:moveTo>
                  <a:pt x="0" y="0"/>
                </a:moveTo>
                <a:lnTo>
                  <a:pt x="2655040" y="0"/>
                </a:lnTo>
                <a:lnTo>
                  <a:pt x="2655040" y="2245033"/>
                </a:lnTo>
                <a:lnTo>
                  <a:pt x="0" y="224503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7EFFF"/>
        </a:solidFill>
        <a:effectLst/>
      </p:bgPr>
    </p:bg>
    <p:spTree>
      <p:nvGrpSpPr>
        <p:cNvPr id="1" name=""/>
        <p:cNvGrpSpPr/>
        <p:nvPr/>
      </p:nvGrpSpPr>
      <p:grpSpPr>
        <a:xfrm>
          <a:off x="0" y="0"/>
          <a:ext cx="0" cy="0"/>
          <a:chOff x="0" y="0"/>
          <a:chExt cx="0" cy="0"/>
        </a:xfrm>
      </p:grpSpPr>
      <p:grpSp>
        <p:nvGrpSpPr>
          <p:cNvPr id="2" name="Group 2"/>
          <p:cNvGrpSpPr/>
          <p:nvPr/>
        </p:nvGrpSpPr>
        <p:grpSpPr>
          <a:xfrm>
            <a:off x="9850926" y="2731205"/>
            <a:ext cx="6792924" cy="2850445"/>
            <a:chOff x="0" y="0"/>
            <a:chExt cx="1052402" cy="441609"/>
          </a:xfrm>
        </p:grpSpPr>
        <p:sp>
          <p:nvSpPr>
            <p:cNvPr id="3" name="Freeform 3"/>
            <p:cNvSpPr/>
            <p:nvPr/>
          </p:nvSpPr>
          <p:spPr>
            <a:xfrm>
              <a:off x="0" y="0"/>
              <a:ext cx="1052402" cy="441609"/>
            </a:xfrm>
            <a:custGeom>
              <a:avLst/>
              <a:gdLst/>
              <a:ahLst/>
              <a:cxnLst/>
              <a:rect l="l" t="t" r="r" b="b"/>
              <a:pathLst>
                <a:path w="1052402" h="441609">
                  <a:moveTo>
                    <a:pt x="26213" y="0"/>
                  </a:moveTo>
                  <a:lnTo>
                    <a:pt x="1026188" y="0"/>
                  </a:lnTo>
                  <a:cubicBezTo>
                    <a:pt x="1040666" y="0"/>
                    <a:pt x="1052402" y="11736"/>
                    <a:pt x="1052402" y="26213"/>
                  </a:cubicBezTo>
                  <a:lnTo>
                    <a:pt x="1052402" y="415395"/>
                  </a:lnTo>
                  <a:cubicBezTo>
                    <a:pt x="1052402" y="429873"/>
                    <a:pt x="1040666" y="441609"/>
                    <a:pt x="1026188" y="441609"/>
                  </a:cubicBezTo>
                  <a:lnTo>
                    <a:pt x="26213" y="441609"/>
                  </a:lnTo>
                  <a:cubicBezTo>
                    <a:pt x="11736" y="441609"/>
                    <a:pt x="0" y="429873"/>
                    <a:pt x="0" y="415395"/>
                  </a:cubicBezTo>
                  <a:lnTo>
                    <a:pt x="0" y="26213"/>
                  </a:lnTo>
                  <a:cubicBezTo>
                    <a:pt x="0" y="11736"/>
                    <a:pt x="11736" y="0"/>
                    <a:pt x="26213" y="0"/>
                  </a:cubicBezTo>
                  <a:close/>
                </a:path>
              </a:pathLst>
            </a:custGeom>
            <a:blipFill>
              <a:blip r:embed="rId3"/>
              <a:stretch>
                <a:fillRect t="-14993" b="-14993"/>
              </a:stretch>
            </a:blipFill>
            <a:ln w="38100" cap="rnd">
              <a:solidFill>
                <a:srgbClr val="1870A7"/>
              </a:solidFill>
              <a:prstDash val="solid"/>
              <a:round/>
            </a:ln>
          </p:spPr>
        </p:sp>
      </p:grpSp>
      <p:sp>
        <p:nvSpPr>
          <p:cNvPr id="4" name="TextBox 4"/>
          <p:cNvSpPr txBox="1"/>
          <p:nvPr/>
        </p:nvSpPr>
        <p:spPr>
          <a:xfrm>
            <a:off x="1341854" y="7075805"/>
            <a:ext cx="7408374" cy="1744345"/>
          </a:xfrm>
          <a:prstGeom prst="rect">
            <a:avLst/>
          </a:prstGeom>
        </p:spPr>
        <p:txBody>
          <a:bodyPr lIns="0" tIns="0" rIns="0" bIns="0" rtlCol="0" anchor="t">
            <a:spAutoFit/>
          </a:bodyPr>
          <a:lstStyle/>
          <a:p>
            <a:pPr algn="just">
              <a:lnSpc>
                <a:spcPts val="3500"/>
              </a:lnSpc>
            </a:pPr>
            <a:r>
              <a:rPr lang="en-US" sz="2800">
                <a:solidFill>
                  <a:srgbClr val="1870A7"/>
                </a:solidFill>
                <a:latin typeface="Muli"/>
                <a:ea typeface="Muli"/>
                <a:cs typeface="Muli"/>
                <a:sym typeface="Muli"/>
              </a:rPr>
              <a:t>The cost of monitoring supplies for blood glucose may be costly. Stress/ anxiety is fueled by food insecurity (Boocock et al., 2024).</a:t>
            </a:r>
          </a:p>
        </p:txBody>
      </p:sp>
      <p:sp>
        <p:nvSpPr>
          <p:cNvPr id="5" name="Freeform 5"/>
          <p:cNvSpPr/>
          <p:nvPr/>
        </p:nvSpPr>
        <p:spPr>
          <a:xfrm rot="6104950">
            <a:off x="14599614" y="-5415639"/>
            <a:ext cx="1934866" cy="11726600"/>
          </a:xfrm>
          <a:custGeom>
            <a:avLst/>
            <a:gdLst/>
            <a:ahLst/>
            <a:cxnLst/>
            <a:rect l="l" t="t" r="r" b="b"/>
            <a:pathLst>
              <a:path w="1934866" h="11726600">
                <a:moveTo>
                  <a:pt x="0" y="0"/>
                </a:moveTo>
                <a:lnTo>
                  <a:pt x="1934866" y="0"/>
                </a:lnTo>
                <a:lnTo>
                  <a:pt x="1934866" y="11726599"/>
                </a:lnTo>
                <a:lnTo>
                  <a:pt x="0" y="11726599"/>
                </a:lnTo>
                <a:lnTo>
                  <a:pt x="0" y="0"/>
                </a:lnTo>
                <a:close/>
              </a:path>
            </a:pathLst>
          </a:custGeom>
          <a:blipFill>
            <a:blip r:embed="rId4"/>
            <a:stretch>
              <a:fillRect r="-303792"/>
            </a:stretch>
          </a:blipFill>
        </p:spPr>
      </p:sp>
      <p:sp>
        <p:nvSpPr>
          <p:cNvPr id="6" name="Freeform 6"/>
          <p:cNvSpPr/>
          <p:nvPr/>
        </p:nvSpPr>
        <p:spPr>
          <a:xfrm rot="-4225720">
            <a:off x="3452566" y="5004537"/>
            <a:ext cx="1934866" cy="11726600"/>
          </a:xfrm>
          <a:custGeom>
            <a:avLst/>
            <a:gdLst/>
            <a:ahLst/>
            <a:cxnLst/>
            <a:rect l="l" t="t" r="r" b="b"/>
            <a:pathLst>
              <a:path w="1934866" h="11726600">
                <a:moveTo>
                  <a:pt x="0" y="0"/>
                </a:moveTo>
                <a:lnTo>
                  <a:pt x="1934866" y="0"/>
                </a:lnTo>
                <a:lnTo>
                  <a:pt x="1934866" y="11726600"/>
                </a:lnTo>
                <a:lnTo>
                  <a:pt x="0" y="11726600"/>
                </a:lnTo>
                <a:lnTo>
                  <a:pt x="0" y="0"/>
                </a:lnTo>
                <a:close/>
              </a:path>
            </a:pathLst>
          </a:custGeom>
          <a:blipFill>
            <a:blip r:embed="rId4"/>
            <a:stretch>
              <a:fillRect r="-303792"/>
            </a:stretch>
          </a:blipFill>
        </p:spPr>
      </p:sp>
      <p:sp>
        <p:nvSpPr>
          <p:cNvPr id="7" name="TextBox 7"/>
          <p:cNvSpPr txBox="1"/>
          <p:nvPr/>
        </p:nvSpPr>
        <p:spPr>
          <a:xfrm>
            <a:off x="630589" y="405003"/>
            <a:ext cx="12616798" cy="2462022"/>
          </a:xfrm>
          <a:prstGeom prst="rect">
            <a:avLst/>
          </a:prstGeom>
        </p:spPr>
        <p:txBody>
          <a:bodyPr lIns="0" tIns="0" rIns="0" bIns="0" rtlCol="0" anchor="t">
            <a:spAutoFit/>
          </a:bodyPr>
          <a:lstStyle/>
          <a:p>
            <a:pPr algn="l">
              <a:lnSpc>
                <a:spcPts val="6324"/>
              </a:lnSpc>
            </a:pPr>
            <a:r>
              <a:rPr lang="en-US" sz="6800" b="1">
                <a:solidFill>
                  <a:srgbClr val="1870A7"/>
                </a:solidFill>
                <a:latin typeface="Beatrix Antiqua Bold"/>
                <a:ea typeface="Beatrix Antiqua Bold"/>
                <a:cs typeface="Beatrix Antiqua Bold"/>
                <a:sym typeface="Beatrix Antiqua Bold"/>
              </a:rPr>
              <a:t>Link Between Food Insecurity and Diabetes Self-Management</a:t>
            </a:r>
          </a:p>
        </p:txBody>
      </p:sp>
      <p:sp>
        <p:nvSpPr>
          <p:cNvPr id="8" name="TextBox 8"/>
          <p:cNvSpPr txBox="1"/>
          <p:nvPr/>
        </p:nvSpPr>
        <p:spPr>
          <a:xfrm>
            <a:off x="1341854" y="3399155"/>
            <a:ext cx="7408374" cy="2182495"/>
          </a:xfrm>
          <a:prstGeom prst="rect">
            <a:avLst/>
          </a:prstGeom>
        </p:spPr>
        <p:txBody>
          <a:bodyPr lIns="0" tIns="0" rIns="0" bIns="0" rtlCol="0" anchor="t">
            <a:spAutoFit/>
          </a:bodyPr>
          <a:lstStyle/>
          <a:p>
            <a:pPr algn="just">
              <a:lnSpc>
                <a:spcPts val="3500"/>
              </a:lnSpc>
            </a:pPr>
            <a:r>
              <a:rPr lang="en-US" sz="2800">
                <a:solidFill>
                  <a:srgbClr val="1870A7"/>
                </a:solidFill>
                <a:latin typeface="Muli"/>
                <a:ea typeface="Muli"/>
                <a:cs typeface="Muli"/>
                <a:sym typeface="Muli"/>
              </a:rPr>
              <a:t>Moderate access to diabetes friendly foods due to limited finances. Serious compliance with drug treatment may not be as complete when someone is facing financial difficulties.</a:t>
            </a:r>
          </a:p>
          <a:p>
            <a:pPr algn="just">
              <a:lnSpc>
                <a:spcPts val="3500"/>
              </a:lnSpc>
            </a:pPr>
            <a:endParaRPr lang="en-US" sz="2800">
              <a:solidFill>
                <a:srgbClr val="1870A7"/>
              </a:solidFill>
              <a:latin typeface="Muli"/>
              <a:ea typeface="Muli"/>
              <a:cs typeface="Muli"/>
              <a:sym typeface="Muli"/>
            </a:endParaRPr>
          </a:p>
        </p:txBody>
      </p:sp>
      <p:sp>
        <p:nvSpPr>
          <p:cNvPr id="9" name="TextBox 9"/>
          <p:cNvSpPr txBox="1"/>
          <p:nvPr/>
        </p:nvSpPr>
        <p:spPr>
          <a:xfrm>
            <a:off x="9850926" y="7075805"/>
            <a:ext cx="7408374" cy="1744345"/>
          </a:xfrm>
          <a:prstGeom prst="rect">
            <a:avLst/>
          </a:prstGeom>
        </p:spPr>
        <p:txBody>
          <a:bodyPr lIns="0" tIns="0" rIns="0" bIns="0" rtlCol="0" anchor="t">
            <a:spAutoFit/>
          </a:bodyPr>
          <a:lstStyle/>
          <a:p>
            <a:pPr algn="just">
              <a:lnSpc>
                <a:spcPts val="3500"/>
              </a:lnSpc>
            </a:pPr>
            <a:r>
              <a:rPr lang="en-US" sz="2800">
                <a:solidFill>
                  <a:srgbClr val="1870A7"/>
                </a:solidFill>
                <a:latin typeface="Muli"/>
                <a:ea typeface="Muli"/>
                <a:cs typeface="Muli"/>
                <a:sym typeface="Muli"/>
              </a:rPr>
              <a:t>Poor self-management of diabetes contributes to uncontrolled diabetes and the negative health outcomes.</a:t>
            </a:r>
          </a:p>
          <a:p>
            <a:pPr algn="just">
              <a:lnSpc>
                <a:spcPts val="3500"/>
              </a:lnSpc>
            </a:pPr>
            <a:endParaRPr lang="en-US" sz="2800">
              <a:solidFill>
                <a:srgbClr val="1870A7"/>
              </a:solidFill>
              <a:latin typeface="Muli"/>
              <a:ea typeface="Muli"/>
              <a:cs typeface="Muli"/>
              <a:sym typeface="Muli"/>
            </a:endParaRPr>
          </a:p>
        </p:txBody>
      </p:sp>
      <p:sp>
        <p:nvSpPr>
          <p:cNvPr id="10" name="TextBox 10"/>
          <p:cNvSpPr txBox="1"/>
          <p:nvPr/>
        </p:nvSpPr>
        <p:spPr>
          <a:xfrm>
            <a:off x="1341854" y="2914650"/>
            <a:ext cx="3704187" cy="494030"/>
          </a:xfrm>
          <a:prstGeom prst="rect">
            <a:avLst/>
          </a:prstGeom>
        </p:spPr>
        <p:txBody>
          <a:bodyPr lIns="0" tIns="0" rIns="0" bIns="0" rtlCol="0" anchor="t">
            <a:spAutoFit/>
          </a:bodyPr>
          <a:lstStyle/>
          <a:p>
            <a:pPr algn="just">
              <a:lnSpc>
                <a:spcPts val="4000"/>
              </a:lnSpc>
            </a:pPr>
            <a:r>
              <a:rPr lang="en-US" sz="3200" b="1">
                <a:solidFill>
                  <a:srgbClr val="1870A7"/>
                </a:solidFill>
                <a:latin typeface="Muli Bold"/>
                <a:ea typeface="Muli Bold"/>
                <a:cs typeface="Muli Bold"/>
                <a:sym typeface="Muli Bold"/>
              </a:rPr>
              <a:t>Literature 01</a:t>
            </a:r>
          </a:p>
        </p:txBody>
      </p:sp>
      <p:sp>
        <p:nvSpPr>
          <p:cNvPr id="11" name="TextBox 11"/>
          <p:cNvSpPr txBox="1"/>
          <p:nvPr/>
        </p:nvSpPr>
        <p:spPr>
          <a:xfrm>
            <a:off x="1341854" y="6535152"/>
            <a:ext cx="3704187" cy="494030"/>
          </a:xfrm>
          <a:prstGeom prst="rect">
            <a:avLst/>
          </a:prstGeom>
        </p:spPr>
        <p:txBody>
          <a:bodyPr lIns="0" tIns="0" rIns="0" bIns="0" rtlCol="0" anchor="t">
            <a:spAutoFit/>
          </a:bodyPr>
          <a:lstStyle/>
          <a:p>
            <a:pPr algn="just">
              <a:lnSpc>
                <a:spcPts val="4000"/>
              </a:lnSpc>
            </a:pPr>
            <a:r>
              <a:rPr lang="en-US" sz="3200" b="1">
                <a:solidFill>
                  <a:srgbClr val="1870A7"/>
                </a:solidFill>
                <a:latin typeface="Muli Bold"/>
                <a:ea typeface="Muli Bold"/>
                <a:cs typeface="Muli Bold"/>
                <a:sym typeface="Muli Bold"/>
              </a:rPr>
              <a:t>Literature 02</a:t>
            </a:r>
          </a:p>
        </p:txBody>
      </p:sp>
      <p:sp>
        <p:nvSpPr>
          <p:cNvPr id="12" name="TextBox 12"/>
          <p:cNvSpPr txBox="1"/>
          <p:nvPr/>
        </p:nvSpPr>
        <p:spPr>
          <a:xfrm>
            <a:off x="9850926" y="6591300"/>
            <a:ext cx="3704187" cy="494030"/>
          </a:xfrm>
          <a:prstGeom prst="rect">
            <a:avLst/>
          </a:prstGeom>
        </p:spPr>
        <p:txBody>
          <a:bodyPr lIns="0" tIns="0" rIns="0" bIns="0" rtlCol="0" anchor="t">
            <a:spAutoFit/>
          </a:bodyPr>
          <a:lstStyle/>
          <a:p>
            <a:pPr algn="just">
              <a:lnSpc>
                <a:spcPts val="4000"/>
              </a:lnSpc>
            </a:pPr>
            <a:r>
              <a:rPr lang="en-US" sz="3200" b="1">
                <a:solidFill>
                  <a:srgbClr val="1870A7"/>
                </a:solidFill>
                <a:latin typeface="Muli Bold"/>
                <a:ea typeface="Muli Bold"/>
                <a:cs typeface="Muli Bold"/>
                <a:sym typeface="Muli Bold"/>
              </a:rPr>
              <a:t>Literature 03</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7EFFF"/>
        </a:solidFill>
        <a:effectLst/>
      </p:bgPr>
    </p:bg>
    <p:spTree>
      <p:nvGrpSpPr>
        <p:cNvPr id="1" name=""/>
        <p:cNvGrpSpPr/>
        <p:nvPr/>
      </p:nvGrpSpPr>
      <p:grpSpPr>
        <a:xfrm>
          <a:off x="0" y="0"/>
          <a:ext cx="0" cy="0"/>
          <a:chOff x="0" y="0"/>
          <a:chExt cx="0" cy="0"/>
        </a:xfrm>
      </p:grpSpPr>
      <p:sp>
        <p:nvSpPr>
          <p:cNvPr id="2" name="Freeform 2"/>
          <p:cNvSpPr/>
          <p:nvPr/>
        </p:nvSpPr>
        <p:spPr>
          <a:xfrm>
            <a:off x="3982081" y="5258160"/>
            <a:ext cx="1797903" cy="1791365"/>
          </a:xfrm>
          <a:custGeom>
            <a:avLst/>
            <a:gdLst/>
            <a:ahLst/>
            <a:cxnLst/>
            <a:rect l="l" t="t" r="r" b="b"/>
            <a:pathLst>
              <a:path w="1797903" h="1791365">
                <a:moveTo>
                  <a:pt x="0" y="0"/>
                </a:moveTo>
                <a:lnTo>
                  <a:pt x="1797904" y="0"/>
                </a:lnTo>
                <a:lnTo>
                  <a:pt x="1797904" y="1791365"/>
                </a:lnTo>
                <a:lnTo>
                  <a:pt x="0" y="179136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Freeform 3"/>
          <p:cNvSpPr/>
          <p:nvPr/>
        </p:nvSpPr>
        <p:spPr>
          <a:xfrm>
            <a:off x="12512913" y="5258160"/>
            <a:ext cx="1788108" cy="1791365"/>
          </a:xfrm>
          <a:custGeom>
            <a:avLst/>
            <a:gdLst/>
            <a:ahLst/>
            <a:cxnLst/>
            <a:rect l="l" t="t" r="r" b="b"/>
            <a:pathLst>
              <a:path w="1788108" h="1791365">
                <a:moveTo>
                  <a:pt x="0" y="0"/>
                </a:moveTo>
                <a:lnTo>
                  <a:pt x="1788108" y="0"/>
                </a:lnTo>
                <a:lnTo>
                  <a:pt x="1788108" y="1791365"/>
                </a:lnTo>
                <a:lnTo>
                  <a:pt x="0" y="179136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4" name="Freeform 4"/>
          <p:cNvSpPr/>
          <p:nvPr/>
        </p:nvSpPr>
        <p:spPr>
          <a:xfrm>
            <a:off x="411167" y="90064"/>
            <a:ext cx="2771340" cy="2343374"/>
          </a:xfrm>
          <a:custGeom>
            <a:avLst/>
            <a:gdLst/>
            <a:ahLst/>
            <a:cxnLst/>
            <a:rect l="l" t="t" r="r" b="b"/>
            <a:pathLst>
              <a:path w="2771340" h="2343374">
                <a:moveTo>
                  <a:pt x="0" y="0"/>
                </a:moveTo>
                <a:lnTo>
                  <a:pt x="2771340" y="0"/>
                </a:lnTo>
                <a:lnTo>
                  <a:pt x="2771340" y="2343373"/>
                </a:lnTo>
                <a:lnTo>
                  <a:pt x="0" y="234337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5" name="Freeform 5"/>
          <p:cNvSpPr/>
          <p:nvPr/>
        </p:nvSpPr>
        <p:spPr>
          <a:xfrm>
            <a:off x="15860568" y="3815819"/>
            <a:ext cx="3072410" cy="6813813"/>
          </a:xfrm>
          <a:custGeom>
            <a:avLst/>
            <a:gdLst/>
            <a:ahLst/>
            <a:cxnLst/>
            <a:rect l="l" t="t" r="r" b="b"/>
            <a:pathLst>
              <a:path w="3072410" h="6813813">
                <a:moveTo>
                  <a:pt x="0" y="0"/>
                </a:moveTo>
                <a:lnTo>
                  <a:pt x="3072410" y="0"/>
                </a:lnTo>
                <a:lnTo>
                  <a:pt x="3072410" y="6813813"/>
                </a:lnTo>
                <a:lnTo>
                  <a:pt x="0" y="681381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6" name="TextBox 6"/>
          <p:cNvSpPr txBox="1"/>
          <p:nvPr/>
        </p:nvSpPr>
        <p:spPr>
          <a:xfrm>
            <a:off x="4261308" y="916564"/>
            <a:ext cx="12598414" cy="861822"/>
          </a:xfrm>
          <a:prstGeom prst="rect">
            <a:avLst/>
          </a:prstGeom>
        </p:spPr>
        <p:txBody>
          <a:bodyPr lIns="0" tIns="0" rIns="0" bIns="0" rtlCol="0" anchor="t">
            <a:spAutoFit/>
          </a:bodyPr>
          <a:lstStyle/>
          <a:p>
            <a:pPr algn="ctr">
              <a:lnSpc>
                <a:spcPts val="6324"/>
              </a:lnSpc>
            </a:pPr>
            <a:r>
              <a:rPr lang="en-US" sz="6800" b="1">
                <a:solidFill>
                  <a:srgbClr val="1870A7"/>
                </a:solidFill>
                <a:latin typeface="Beatrix Antiqua Bold"/>
                <a:ea typeface="Beatrix Antiqua Bold"/>
                <a:cs typeface="Beatrix Antiqua Bold"/>
                <a:sym typeface="Beatrix Antiqua Bold"/>
              </a:rPr>
              <a:t>Rationale for the Research</a:t>
            </a:r>
          </a:p>
        </p:txBody>
      </p:sp>
      <p:sp>
        <p:nvSpPr>
          <p:cNvPr id="7" name="TextBox 7"/>
          <p:cNvSpPr txBox="1"/>
          <p:nvPr/>
        </p:nvSpPr>
        <p:spPr>
          <a:xfrm>
            <a:off x="1836648" y="2719809"/>
            <a:ext cx="6683716" cy="2620645"/>
          </a:xfrm>
          <a:prstGeom prst="rect">
            <a:avLst/>
          </a:prstGeom>
        </p:spPr>
        <p:txBody>
          <a:bodyPr lIns="0" tIns="0" rIns="0" bIns="0" rtlCol="0" anchor="t">
            <a:spAutoFit/>
          </a:bodyPr>
          <a:lstStyle/>
          <a:p>
            <a:pPr algn="just">
              <a:lnSpc>
                <a:spcPts val="3500"/>
              </a:lnSpc>
            </a:pPr>
            <a:r>
              <a:rPr lang="en-US" sz="2800">
                <a:solidFill>
                  <a:srgbClr val="1870A7"/>
                </a:solidFill>
                <a:latin typeface="Muli"/>
                <a:ea typeface="Muli"/>
                <a:cs typeface="Muli"/>
                <a:sym typeface="Muli"/>
              </a:rPr>
              <a:t>Food insecurity and Type 2 Diabetes often go hand-in-hand in disadvantaged communities. Some evidence is only pertinent to low-income families (Saldana, 2025).</a:t>
            </a:r>
          </a:p>
          <a:p>
            <a:pPr algn="just">
              <a:lnSpc>
                <a:spcPts val="3500"/>
              </a:lnSpc>
            </a:pPr>
            <a:endParaRPr lang="en-US" sz="2800">
              <a:solidFill>
                <a:srgbClr val="1870A7"/>
              </a:solidFill>
              <a:latin typeface="Muli"/>
              <a:ea typeface="Muli"/>
              <a:cs typeface="Muli"/>
              <a:sym typeface="Muli"/>
            </a:endParaRPr>
          </a:p>
        </p:txBody>
      </p:sp>
      <p:sp>
        <p:nvSpPr>
          <p:cNvPr id="8" name="TextBox 8"/>
          <p:cNvSpPr txBox="1"/>
          <p:nvPr/>
        </p:nvSpPr>
        <p:spPr>
          <a:xfrm>
            <a:off x="10381021" y="2574982"/>
            <a:ext cx="6478701" cy="2788096"/>
          </a:xfrm>
          <a:prstGeom prst="rect">
            <a:avLst/>
          </a:prstGeom>
        </p:spPr>
        <p:txBody>
          <a:bodyPr lIns="0" tIns="0" rIns="0" bIns="0" rtlCol="0" anchor="t">
            <a:spAutoFit/>
          </a:bodyPr>
          <a:lstStyle/>
          <a:p>
            <a:pPr algn="just">
              <a:lnSpc>
                <a:spcPts val="3189"/>
              </a:lnSpc>
            </a:pPr>
            <a:r>
              <a:rPr lang="en-US" sz="2551">
                <a:solidFill>
                  <a:srgbClr val="1870A7"/>
                </a:solidFill>
                <a:latin typeface="Muli"/>
                <a:ea typeface="Muli"/>
                <a:cs typeface="Muli"/>
                <a:sym typeface="Muli"/>
              </a:rPr>
              <a:t>At a regional level there remains a lack of evidence to support the North East. Intervention based on barriers to self-management can be a source of information. Invention to improve inequities in health, improve diabetes outcomes.</a:t>
            </a:r>
          </a:p>
          <a:p>
            <a:pPr algn="just">
              <a:lnSpc>
                <a:spcPts val="3189"/>
              </a:lnSpc>
            </a:pPr>
            <a:endParaRPr lang="en-US" sz="2551">
              <a:solidFill>
                <a:srgbClr val="1870A7"/>
              </a:solidFill>
              <a:latin typeface="Muli"/>
              <a:ea typeface="Muli"/>
              <a:cs typeface="Muli"/>
              <a:sym typeface="Muli"/>
            </a:endParaRPr>
          </a:p>
        </p:txBody>
      </p:sp>
      <p:sp>
        <p:nvSpPr>
          <p:cNvPr id="9" name="TextBox 9"/>
          <p:cNvSpPr txBox="1"/>
          <p:nvPr/>
        </p:nvSpPr>
        <p:spPr>
          <a:xfrm>
            <a:off x="2662797" y="7395856"/>
            <a:ext cx="4436472" cy="1606805"/>
          </a:xfrm>
          <a:prstGeom prst="rect">
            <a:avLst/>
          </a:prstGeom>
        </p:spPr>
        <p:txBody>
          <a:bodyPr lIns="0" tIns="0" rIns="0" bIns="0" rtlCol="0" anchor="t">
            <a:spAutoFit/>
          </a:bodyPr>
          <a:lstStyle/>
          <a:p>
            <a:pPr algn="ctr">
              <a:lnSpc>
                <a:spcPts val="2566"/>
              </a:lnSpc>
            </a:pPr>
            <a:r>
              <a:rPr lang="en-US" sz="2053">
                <a:solidFill>
                  <a:srgbClr val="1870A7"/>
                </a:solidFill>
                <a:latin typeface="Muli"/>
                <a:ea typeface="Muli"/>
                <a:cs typeface="Muli"/>
                <a:sym typeface="Muli"/>
              </a:rPr>
              <a:t>Lorem ipsum dolor sit amet, consectetur adipiscing elit. Aliquam sem et tortor consequat id porta nibh venenatis cras sed felis eget velit pulvinar. </a:t>
            </a:r>
          </a:p>
        </p:txBody>
      </p:sp>
      <p:sp>
        <p:nvSpPr>
          <p:cNvPr id="10" name="TextBox 10"/>
          <p:cNvSpPr txBox="1"/>
          <p:nvPr/>
        </p:nvSpPr>
        <p:spPr>
          <a:xfrm>
            <a:off x="11188731" y="7395856"/>
            <a:ext cx="4436472" cy="1606805"/>
          </a:xfrm>
          <a:prstGeom prst="rect">
            <a:avLst/>
          </a:prstGeom>
        </p:spPr>
        <p:txBody>
          <a:bodyPr lIns="0" tIns="0" rIns="0" bIns="0" rtlCol="0" anchor="t">
            <a:spAutoFit/>
          </a:bodyPr>
          <a:lstStyle/>
          <a:p>
            <a:pPr algn="ctr">
              <a:lnSpc>
                <a:spcPts val="2566"/>
              </a:lnSpc>
            </a:pPr>
            <a:r>
              <a:rPr lang="en-US" sz="2053">
                <a:solidFill>
                  <a:srgbClr val="1870A7"/>
                </a:solidFill>
                <a:latin typeface="Muli"/>
                <a:ea typeface="Muli"/>
                <a:cs typeface="Muli"/>
                <a:sym typeface="Muli"/>
              </a:rPr>
              <a:t>Lorem ipsum dolor sit amet, consectetur adipiscing elit. Aliquam sem et tortor consequat id porta nibh venenatis cras sed felis eget velit pulvinar. </a:t>
            </a:r>
          </a:p>
        </p:txBody>
      </p:sp>
      <p:grpSp>
        <p:nvGrpSpPr>
          <p:cNvPr id="11" name="Group 11"/>
          <p:cNvGrpSpPr/>
          <p:nvPr/>
        </p:nvGrpSpPr>
        <p:grpSpPr>
          <a:xfrm rot="-129140">
            <a:off x="17403030" y="4732494"/>
            <a:ext cx="339621" cy="339621"/>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06842"/>
            </a:solidFill>
          </p:spPr>
        </p:sp>
        <p:sp>
          <p:nvSpPr>
            <p:cNvPr id="13" name="TextBox 13"/>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4" name="Group 14"/>
          <p:cNvGrpSpPr/>
          <p:nvPr/>
        </p:nvGrpSpPr>
        <p:grpSpPr>
          <a:xfrm rot="-129140">
            <a:off x="17755167" y="4732494"/>
            <a:ext cx="339621" cy="339621"/>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06842"/>
            </a:solidFill>
          </p:spPr>
        </p:sp>
        <p:sp>
          <p:nvSpPr>
            <p:cNvPr id="16" name="TextBox 16"/>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pic>
        <p:nvPicPr>
          <p:cNvPr id="17" name="Picture 17"/>
          <p:cNvPicPr>
            <a:picLocks noChangeAspect="1"/>
          </p:cNvPicPr>
          <p:nvPr/>
        </p:nvPicPr>
        <p:blipFill>
          <a:blip r:embed="rId11"/>
          <a:stretch>
            <a:fillRect/>
          </a:stretch>
        </p:blipFill>
        <p:spPr>
          <a:xfrm>
            <a:off x="6607495" y="4700811"/>
            <a:ext cx="5034560" cy="502476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7EFFF"/>
        </a:solidFill>
        <a:effectLst/>
      </p:bgPr>
    </p:bg>
    <p:spTree>
      <p:nvGrpSpPr>
        <p:cNvPr id="1" name=""/>
        <p:cNvGrpSpPr/>
        <p:nvPr/>
      </p:nvGrpSpPr>
      <p:grpSpPr>
        <a:xfrm>
          <a:off x="0" y="0"/>
          <a:ext cx="0" cy="0"/>
          <a:chOff x="0" y="0"/>
          <a:chExt cx="0" cy="0"/>
        </a:xfrm>
      </p:grpSpPr>
      <p:sp>
        <p:nvSpPr>
          <p:cNvPr id="2" name="Freeform 2"/>
          <p:cNvSpPr/>
          <p:nvPr/>
        </p:nvSpPr>
        <p:spPr>
          <a:xfrm rot="5400000">
            <a:off x="7594955" y="-8282831"/>
            <a:ext cx="3108443" cy="18839275"/>
          </a:xfrm>
          <a:custGeom>
            <a:avLst/>
            <a:gdLst/>
            <a:ahLst/>
            <a:cxnLst/>
            <a:rect l="l" t="t" r="r" b="b"/>
            <a:pathLst>
              <a:path w="3108443" h="18839275">
                <a:moveTo>
                  <a:pt x="0" y="0"/>
                </a:moveTo>
                <a:lnTo>
                  <a:pt x="3108443" y="0"/>
                </a:lnTo>
                <a:lnTo>
                  <a:pt x="3108443" y="18839275"/>
                </a:lnTo>
                <a:lnTo>
                  <a:pt x="0" y="18839275"/>
                </a:lnTo>
                <a:lnTo>
                  <a:pt x="0" y="0"/>
                </a:lnTo>
                <a:close/>
              </a:path>
            </a:pathLst>
          </a:custGeom>
          <a:blipFill>
            <a:blip r:embed="rId3">
              <a:alphaModFix amt="43000"/>
            </a:blip>
            <a:stretch>
              <a:fillRect r="-303792"/>
            </a:stretch>
          </a:blipFill>
        </p:spPr>
      </p:sp>
      <p:sp>
        <p:nvSpPr>
          <p:cNvPr id="3" name="TextBox 3"/>
          <p:cNvSpPr txBox="1"/>
          <p:nvPr/>
        </p:nvSpPr>
        <p:spPr>
          <a:xfrm>
            <a:off x="10753134" y="3527551"/>
            <a:ext cx="6279013" cy="3058795"/>
          </a:xfrm>
          <a:prstGeom prst="rect">
            <a:avLst/>
          </a:prstGeom>
        </p:spPr>
        <p:txBody>
          <a:bodyPr lIns="0" tIns="0" rIns="0" bIns="0" rtlCol="0" anchor="t">
            <a:spAutoFit/>
          </a:bodyPr>
          <a:lstStyle/>
          <a:p>
            <a:pPr algn="just">
              <a:lnSpc>
                <a:spcPts val="3500"/>
              </a:lnSpc>
            </a:pPr>
            <a:r>
              <a:rPr lang="en-US" sz="2800">
                <a:solidFill>
                  <a:srgbClr val="1870A7"/>
                </a:solidFill>
                <a:latin typeface="Muli"/>
                <a:ea typeface="Muli"/>
                <a:cs typeface="Muli"/>
                <a:sym typeface="Muli"/>
              </a:rPr>
              <a:t>To investigate an evidence-based impact of food insecurity on self-management of Type 2 Diabetes, within low-income families in the North East of England (Mphasha et al., 2025).</a:t>
            </a:r>
          </a:p>
          <a:p>
            <a:pPr algn="just">
              <a:lnSpc>
                <a:spcPts val="3500"/>
              </a:lnSpc>
            </a:pPr>
            <a:endParaRPr lang="en-US" sz="2800">
              <a:solidFill>
                <a:srgbClr val="1870A7"/>
              </a:solidFill>
              <a:latin typeface="Muli"/>
              <a:ea typeface="Muli"/>
              <a:cs typeface="Muli"/>
              <a:sym typeface="Muli"/>
            </a:endParaRPr>
          </a:p>
        </p:txBody>
      </p:sp>
      <p:sp>
        <p:nvSpPr>
          <p:cNvPr id="4" name="Freeform 4"/>
          <p:cNvSpPr/>
          <p:nvPr/>
        </p:nvSpPr>
        <p:spPr>
          <a:xfrm>
            <a:off x="7873801" y="3591547"/>
            <a:ext cx="1995242" cy="3135380"/>
          </a:xfrm>
          <a:custGeom>
            <a:avLst/>
            <a:gdLst/>
            <a:ahLst/>
            <a:cxnLst/>
            <a:rect l="l" t="t" r="r" b="b"/>
            <a:pathLst>
              <a:path w="1995242" h="3135380">
                <a:moveTo>
                  <a:pt x="0" y="0"/>
                </a:moveTo>
                <a:lnTo>
                  <a:pt x="1995242" y="0"/>
                </a:lnTo>
                <a:lnTo>
                  <a:pt x="1995242" y="3135381"/>
                </a:lnTo>
                <a:lnTo>
                  <a:pt x="0" y="313538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Freeform 5"/>
          <p:cNvSpPr/>
          <p:nvPr/>
        </p:nvSpPr>
        <p:spPr>
          <a:xfrm>
            <a:off x="7062036" y="6487763"/>
            <a:ext cx="3965171" cy="4114800"/>
          </a:xfrm>
          <a:custGeom>
            <a:avLst/>
            <a:gdLst/>
            <a:ahLst/>
            <a:cxnLst/>
            <a:rect l="l" t="t" r="r" b="b"/>
            <a:pathLst>
              <a:path w="3965171" h="4114800">
                <a:moveTo>
                  <a:pt x="0" y="0"/>
                </a:moveTo>
                <a:lnTo>
                  <a:pt x="3965171" y="0"/>
                </a:lnTo>
                <a:lnTo>
                  <a:pt x="3965171"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grpSp>
        <p:nvGrpSpPr>
          <p:cNvPr id="6" name="Group 6"/>
          <p:cNvGrpSpPr/>
          <p:nvPr/>
        </p:nvGrpSpPr>
        <p:grpSpPr>
          <a:xfrm rot="-129140">
            <a:off x="8692132" y="7303377"/>
            <a:ext cx="358581" cy="358581"/>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6955F"/>
            </a:solidFill>
          </p:spPr>
        </p:sp>
        <p:sp>
          <p:nvSpPr>
            <p:cNvPr id="8" name="TextBox 8"/>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rot="-129140">
            <a:off x="8320337" y="7303377"/>
            <a:ext cx="358581" cy="358581"/>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6955F"/>
            </a:solidFill>
          </p:spPr>
        </p:sp>
        <p:sp>
          <p:nvSpPr>
            <p:cNvPr id="11" name="TextBox 11"/>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12" name="TextBox 12"/>
          <p:cNvSpPr txBox="1"/>
          <p:nvPr/>
        </p:nvSpPr>
        <p:spPr>
          <a:xfrm>
            <a:off x="1523436" y="1589404"/>
            <a:ext cx="5804445" cy="1119637"/>
          </a:xfrm>
          <a:prstGeom prst="rect">
            <a:avLst/>
          </a:prstGeom>
        </p:spPr>
        <p:txBody>
          <a:bodyPr lIns="0" tIns="0" rIns="0" bIns="0" rtlCol="0" anchor="t">
            <a:spAutoFit/>
          </a:bodyPr>
          <a:lstStyle/>
          <a:p>
            <a:pPr algn="ctr">
              <a:lnSpc>
                <a:spcPts val="4223"/>
              </a:lnSpc>
            </a:pPr>
            <a:r>
              <a:rPr lang="en-US" sz="4541" b="1">
                <a:solidFill>
                  <a:srgbClr val="1870A7"/>
                </a:solidFill>
                <a:latin typeface="Beatrix Antiqua Bold"/>
                <a:ea typeface="Beatrix Antiqua Bold"/>
                <a:cs typeface="Beatrix Antiqua Bold"/>
                <a:sym typeface="Beatrix Antiqua Bold"/>
              </a:rPr>
              <a:t>Research Question</a:t>
            </a:r>
          </a:p>
          <a:p>
            <a:pPr algn="ctr">
              <a:lnSpc>
                <a:spcPts val="4223"/>
              </a:lnSpc>
            </a:pPr>
            <a:endParaRPr lang="en-US" sz="4541" b="1">
              <a:solidFill>
                <a:srgbClr val="1870A7"/>
              </a:solidFill>
              <a:latin typeface="Beatrix Antiqua Bold"/>
              <a:ea typeface="Beatrix Antiqua Bold"/>
              <a:cs typeface="Beatrix Antiqua Bold"/>
              <a:sym typeface="Beatrix Antiqua Bold"/>
            </a:endParaRPr>
          </a:p>
        </p:txBody>
      </p:sp>
      <p:sp>
        <p:nvSpPr>
          <p:cNvPr id="13" name="TextBox 13"/>
          <p:cNvSpPr txBox="1"/>
          <p:nvPr/>
        </p:nvSpPr>
        <p:spPr>
          <a:xfrm>
            <a:off x="1523436" y="3308476"/>
            <a:ext cx="5804445" cy="2620645"/>
          </a:xfrm>
          <a:prstGeom prst="rect">
            <a:avLst/>
          </a:prstGeom>
        </p:spPr>
        <p:txBody>
          <a:bodyPr lIns="0" tIns="0" rIns="0" bIns="0" rtlCol="0" anchor="t">
            <a:spAutoFit/>
          </a:bodyPr>
          <a:lstStyle/>
          <a:p>
            <a:pPr algn="just">
              <a:lnSpc>
                <a:spcPts val="3500"/>
              </a:lnSpc>
            </a:pPr>
            <a:r>
              <a:rPr lang="en-US" sz="2800">
                <a:solidFill>
                  <a:srgbClr val="1870A7"/>
                </a:solidFill>
                <a:latin typeface="Muli"/>
                <a:ea typeface="Muli"/>
                <a:cs typeface="Muli"/>
                <a:sym typeface="Muli"/>
              </a:rPr>
              <a:t>What is the impact of food insecurity on Type 2 Diabetes Self-Management (DSM) amongst low-income families in the North East of England?</a:t>
            </a:r>
          </a:p>
          <a:p>
            <a:pPr algn="just">
              <a:lnSpc>
                <a:spcPts val="3500"/>
              </a:lnSpc>
            </a:pPr>
            <a:endParaRPr lang="en-US" sz="2800">
              <a:solidFill>
                <a:srgbClr val="1870A7"/>
              </a:solidFill>
              <a:latin typeface="Muli"/>
              <a:ea typeface="Muli"/>
              <a:cs typeface="Muli"/>
              <a:sym typeface="Muli"/>
            </a:endParaRPr>
          </a:p>
        </p:txBody>
      </p:sp>
      <p:sp>
        <p:nvSpPr>
          <p:cNvPr id="14" name="TextBox 14"/>
          <p:cNvSpPr txBox="1"/>
          <p:nvPr/>
        </p:nvSpPr>
        <p:spPr>
          <a:xfrm>
            <a:off x="11649986" y="1471777"/>
            <a:ext cx="3897154" cy="780034"/>
          </a:xfrm>
          <a:prstGeom prst="rect">
            <a:avLst/>
          </a:prstGeom>
        </p:spPr>
        <p:txBody>
          <a:bodyPr lIns="0" tIns="0" rIns="0" bIns="0" rtlCol="0" anchor="t">
            <a:spAutoFit/>
          </a:bodyPr>
          <a:lstStyle/>
          <a:p>
            <a:pPr algn="ctr">
              <a:lnSpc>
                <a:spcPts val="6355"/>
              </a:lnSpc>
              <a:spcBef>
                <a:spcPct val="0"/>
              </a:spcBef>
            </a:pPr>
            <a:r>
              <a:rPr lang="en-US" sz="4539" b="1">
                <a:solidFill>
                  <a:srgbClr val="1870A7"/>
                </a:solidFill>
                <a:latin typeface="Beatrix Antiqua Bold"/>
                <a:ea typeface="Beatrix Antiqua Bold"/>
                <a:cs typeface="Beatrix Antiqua Bold"/>
                <a:sym typeface="Beatrix Antiqua Bold"/>
              </a:rPr>
              <a:t>Research Aim</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7EFFF"/>
        </a:solidFill>
        <a:effectLst/>
      </p:bgPr>
    </p:bg>
    <p:spTree>
      <p:nvGrpSpPr>
        <p:cNvPr id="1" name=""/>
        <p:cNvGrpSpPr/>
        <p:nvPr/>
      </p:nvGrpSpPr>
      <p:grpSpPr>
        <a:xfrm>
          <a:off x="0" y="0"/>
          <a:ext cx="0" cy="0"/>
          <a:chOff x="0" y="0"/>
          <a:chExt cx="0" cy="0"/>
        </a:xfrm>
      </p:grpSpPr>
      <p:sp>
        <p:nvSpPr>
          <p:cNvPr id="2" name="Freeform 2"/>
          <p:cNvSpPr/>
          <p:nvPr/>
        </p:nvSpPr>
        <p:spPr>
          <a:xfrm>
            <a:off x="2034449" y="2544514"/>
            <a:ext cx="1296298" cy="2408661"/>
          </a:xfrm>
          <a:custGeom>
            <a:avLst/>
            <a:gdLst/>
            <a:ahLst/>
            <a:cxnLst/>
            <a:rect l="l" t="t" r="r" b="b"/>
            <a:pathLst>
              <a:path w="1296298" h="2408661">
                <a:moveTo>
                  <a:pt x="0" y="0"/>
                </a:moveTo>
                <a:lnTo>
                  <a:pt x="1296298" y="0"/>
                </a:lnTo>
                <a:lnTo>
                  <a:pt x="1296298" y="2408661"/>
                </a:lnTo>
                <a:lnTo>
                  <a:pt x="0" y="240866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Freeform 3"/>
          <p:cNvSpPr/>
          <p:nvPr/>
        </p:nvSpPr>
        <p:spPr>
          <a:xfrm>
            <a:off x="7715773" y="3504174"/>
            <a:ext cx="2856453" cy="1449001"/>
          </a:xfrm>
          <a:custGeom>
            <a:avLst/>
            <a:gdLst/>
            <a:ahLst/>
            <a:cxnLst/>
            <a:rect l="l" t="t" r="r" b="b"/>
            <a:pathLst>
              <a:path w="2856453" h="1449001">
                <a:moveTo>
                  <a:pt x="0" y="0"/>
                </a:moveTo>
                <a:lnTo>
                  <a:pt x="2856454" y="0"/>
                </a:lnTo>
                <a:lnTo>
                  <a:pt x="2856454" y="1449001"/>
                </a:lnTo>
                <a:lnTo>
                  <a:pt x="0" y="144900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4" name="Freeform 4"/>
          <p:cNvSpPr/>
          <p:nvPr/>
        </p:nvSpPr>
        <p:spPr>
          <a:xfrm>
            <a:off x="14426070" y="2544514"/>
            <a:ext cx="621873" cy="2408661"/>
          </a:xfrm>
          <a:custGeom>
            <a:avLst/>
            <a:gdLst/>
            <a:ahLst/>
            <a:cxnLst/>
            <a:rect l="l" t="t" r="r" b="b"/>
            <a:pathLst>
              <a:path w="621873" h="2408661">
                <a:moveTo>
                  <a:pt x="0" y="0"/>
                </a:moveTo>
                <a:lnTo>
                  <a:pt x="621872" y="0"/>
                </a:lnTo>
                <a:lnTo>
                  <a:pt x="621872" y="2408661"/>
                </a:lnTo>
                <a:lnTo>
                  <a:pt x="0" y="240866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5" name="TextBox 5"/>
          <p:cNvSpPr txBox="1"/>
          <p:nvPr/>
        </p:nvSpPr>
        <p:spPr>
          <a:xfrm>
            <a:off x="6843802" y="5133975"/>
            <a:ext cx="4604094" cy="3058795"/>
          </a:xfrm>
          <a:prstGeom prst="rect">
            <a:avLst/>
          </a:prstGeom>
        </p:spPr>
        <p:txBody>
          <a:bodyPr lIns="0" tIns="0" rIns="0" bIns="0" rtlCol="0" anchor="t">
            <a:spAutoFit/>
          </a:bodyPr>
          <a:lstStyle/>
          <a:p>
            <a:pPr algn="just">
              <a:lnSpc>
                <a:spcPts val="3500"/>
              </a:lnSpc>
            </a:pPr>
            <a:r>
              <a:rPr lang="en-US" sz="2800">
                <a:solidFill>
                  <a:srgbClr val="1870A7"/>
                </a:solidFill>
                <a:latin typeface="Muli"/>
                <a:ea typeface="Muli"/>
                <a:cs typeface="Muli"/>
                <a:sym typeface="Muli"/>
              </a:rPr>
              <a:t>Investigate the influence on their dietary lives, drug, and glucose monitoring using.</a:t>
            </a:r>
          </a:p>
          <a:p>
            <a:pPr algn="just">
              <a:lnSpc>
                <a:spcPts val="3500"/>
              </a:lnSpc>
            </a:pPr>
            <a:r>
              <a:rPr lang="en-US" sz="2800">
                <a:solidFill>
                  <a:srgbClr val="1870A7"/>
                </a:solidFill>
                <a:latin typeface="Muli"/>
                <a:ea typeface="Muli"/>
                <a:cs typeface="Muli"/>
                <a:sym typeface="Muli"/>
              </a:rPr>
              <a:t>• Map out perceived obstacles for engaging in effective Diabetes S.S.M.</a:t>
            </a:r>
          </a:p>
          <a:p>
            <a:pPr algn="just">
              <a:lnSpc>
                <a:spcPts val="3500"/>
              </a:lnSpc>
            </a:pPr>
            <a:endParaRPr lang="en-US" sz="2800">
              <a:solidFill>
                <a:srgbClr val="1870A7"/>
              </a:solidFill>
              <a:latin typeface="Muli"/>
              <a:ea typeface="Muli"/>
              <a:cs typeface="Muli"/>
              <a:sym typeface="Muli"/>
            </a:endParaRPr>
          </a:p>
        </p:txBody>
      </p:sp>
      <p:sp>
        <p:nvSpPr>
          <p:cNvPr id="6" name="TextBox 6"/>
          <p:cNvSpPr txBox="1"/>
          <p:nvPr/>
        </p:nvSpPr>
        <p:spPr>
          <a:xfrm>
            <a:off x="4800208" y="1682692"/>
            <a:ext cx="8691283" cy="1661922"/>
          </a:xfrm>
          <a:prstGeom prst="rect">
            <a:avLst/>
          </a:prstGeom>
        </p:spPr>
        <p:txBody>
          <a:bodyPr lIns="0" tIns="0" rIns="0" bIns="0" rtlCol="0" anchor="t">
            <a:spAutoFit/>
          </a:bodyPr>
          <a:lstStyle/>
          <a:p>
            <a:pPr algn="ctr">
              <a:lnSpc>
                <a:spcPts val="6324"/>
              </a:lnSpc>
            </a:pPr>
            <a:r>
              <a:rPr lang="en-US" sz="6800" b="1">
                <a:solidFill>
                  <a:srgbClr val="1870A7"/>
                </a:solidFill>
                <a:latin typeface="Beatrix Antiqua Bold"/>
                <a:ea typeface="Beatrix Antiqua Bold"/>
                <a:cs typeface="Beatrix Antiqua Bold"/>
                <a:sym typeface="Beatrix Antiqua Bold"/>
              </a:rPr>
              <a:t>Research Objectives</a:t>
            </a:r>
          </a:p>
          <a:p>
            <a:pPr algn="ctr">
              <a:lnSpc>
                <a:spcPts val="6324"/>
              </a:lnSpc>
            </a:pPr>
            <a:endParaRPr lang="en-US" sz="6800" b="1">
              <a:solidFill>
                <a:srgbClr val="1870A7"/>
              </a:solidFill>
              <a:latin typeface="Beatrix Antiqua Bold"/>
              <a:ea typeface="Beatrix Antiqua Bold"/>
              <a:cs typeface="Beatrix Antiqua Bold"/>
              <a:sym typeface="Beatrix Antiqua Bold"/>
            </a:endParaRPr>
          </a:p>
        </p:txBody>
      </p:sp>
      <p:sp>
        <p:nvSpPr>
          <p:cNvPr id="7" name="TextBox 7"/>
          <p:cNvSpPr txBox="1"/>
          <p:nvPr/>
        </p:nvSpPr>
        <p:spPr>
          <a:xfrm>
            <a:off x="1028700" y="5133975"/>
            <a:ext cx="4604094" cy="2620645"/>
          </a:xfrm>
          <a:prstGeom prst="rect">
            <a:avLst/>
          </a:prstGeom>
        </p:spPr>
        <p:txBody>
          <a:bodyPr lIns="0" tIns="0" rIns="0" bIns="0" rtlCol="0" anchor="t">
            <a:spAutoFit/>
          </a:bodyPr>
          <a:lstStyle/>
          <a:p>
            <a:pPr algn="just">
              <a:lnSpc>
                <a:spcPts val="3500"/>
              </a:lnSpc>
            </a:pPr>
            <a:r>
              <a:rPr lang="en-US" sz="2800">
                <a:solidFill>
                  <a:srgbClr val="1870A7"/>
                </a:solidFill>
                <a:latin typeface="Muli"/>
                <a:ea typeface="Muli"/>
                <a:cs typeface="Muli"/>
                <a:sym typeface="Muli"/>
              </a:rPr>
              <a:t>Reflect upon the level of food insecurity and experiences of food insecurity among T2D families (McClintock et al., 2025).</a:t>
            </a:r>
          </a:p>
        </p:txBody>
      </p:sp>
      <p:sp>
        <p:nvSpPr>
          <p:cNvPr id="8" name="TextBox 8"/>
          <p:cNvSpPr txBox="1"/>
          <p:nvPr/>
        </p:nvSpPr>
        <p:spPr>
          <a:xfrm>
            <a:off x="12655206" y="5133975"/>
            <a:ext cx="4604094" cy="1744345"/>
          </a:xfrm>
          <a:prstGeom prst="rect">
            <a:avLst/>
          </a:prstGeom>
        </p:spPr>
        <p:txBody>
          <a:bodyPr lIns="0" tIns="0" rIns="0" bIns="0" rtlCol="0" anchor="t">
            <a:spAutoFit/>
          </a:bodyPr>
          <a:lstStyle/>
          <a:p>
            <a:pPr algn="just">
              <a:lnSpc>
                <a:spcPts val="3500"/>
              </a:lnSpc>
            </a:pPr>
            <a:r>
              <a:rPr lang="en-US" sz="2800">
                <a:solidFill>
                  <a:srgbClr val="1870A7"/>
                </a:solidFill>
                <a:latin typeface="Muli"/>
                <a:ea typeface="Muli"/>
                <a:cs typeface="Muli"/>
                <a:sym typeface="Muli"/>
              </a:rPr>
              <a:t>Develop evidence to improve the situation of vulnerable households.</a:t>
            </a:r>
          </a:p>
          <a:p>
            <a:pPr algn="just">
              <a:lnSpc>
                <a:spcPts val="3500"/>
              </a:lnSpc>
            </a:pPr>
            <a:endParaRPr lang="en-US" sz="2800">
              <a:solidFill>
                <a:srgbClr val="1870A7"/>
              </a:solidFill>
              <a:latin typeface="Muli"/>
              <a:ea typeface="Muli"/>
              <a:cs typeface="Muli"/>
              <a:sym typeface="Muli"/>
            </a:endParaRPr>
          </a:p>
        </p:txBody>
      </p:sp>
      <p:sp>
        <p:nvSpPr>
          <p:cNvPr id="9" name="Freeform 9"/>
          <p:cNvSpPr/>
          <p:nvPr/>
        </p:nvSpPr>
        <p:spPr>
          <a:xfrm rot="-5400000">
            <a:off x="7589778" y="765504"/>
            <a:ext cx="3108443" cy="18839275"/>
          </a:xfrm>
          <a:custGeom>
            <a:avLst/>
            <a:gdLst/>
            <a:ahLst/>
            <a:cxnLst/>
            <a:rect l="l" t="t" r="r" b="b"/>
            <a:pathLst>
              <a:path w="3108443" h="18839275">
                <a:moveTo>
                  <a:pt x="0" y="0"/>
                </a:moveTo>
                <a:lnTo>
                  <a:pt x="3108444" y="0"/>
                </a:lnTo>
                <a:lnTo>
                  <a:pt x="3108444" y="18839275"/>
                </a:lnTo>
                <a:lnTo>
                  <a:pt x="0" y="18839275"/>
                </a:lnTo>
                <a:lnTo>
                  <a:pt x="0" y="0"/>
                </a:lnTo>
                <a:close/>
              </a:path>
            </a:pathLst>
          </a:custGeom>
          <a:blipFill>
            <a:blip r:embed="rId9">
              <a:alphaModFix amt="43000"/>
            </a:blip>
            <a:stretch>
              <a:fillRect r="-303792"/>
            </a:stretch>
          </a:blipFill>
        </p:spPr>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D7EFFF"/>
        </a:solidFill>
        <a:effectLst/>
      </p:bgPr>
    </p:bg>
    <p:spTree>
      <p:nvGrpSpPr>
        <p:cNvPr id="1" name=""/>
        <p:cNvGrpSpPr/>
        <p:nvPr/>
      </p:nvGrpSpPr>
      <p:grpSpPr>
        <a:xfrm>
          <a:off x="0" y="0"/>
          <a:ext cx="0" cy="0"/>
          <a:chOff x="0" y="0"/>
          <a:chExt cx="0" cy="0"/>
        </a:xfrm>
      </p:grpSpPr>
      <p:sp>
        <p:nvSpPr>
          <p:cNvPr id="2" name="Freeform 2"/>
          <p:cNvSpPr/>
          <p:nvPr/>
        </p:nvSpPr>
        <p:spPr>
          <a:xfrm>
            <a:off x="13792200" y="4553061"/>
            <a:ext cx="3882354" cy="6008127"/>
          </a:xfrm>
          <a:custGeom>
            <a:avLst/>
            <a:gdLst/>
            <a:ahLst/>
            <a:cxnLst/>
            <a:rect l="l" t="t" r="r" b="b"/>
            <a:pathLst>
              <a:path w="3882354" h="6008127">
                <a:moveTo>
                  <a:pt x="0" y="0"/>
                </a:moveTo>
                <a:lnTo>
                  <a:pt x="3882354" y="0"/>
                </a:lnTo>
                <a:lnTo>
                  <a:pt x="3882354" y="6008128"/>
                </a:lnTo>
                <a:lnTo>
                  <a:pt x="0" y="6008128"/>
                </a:lnTo>
                <a:lnTo>
                  <a:pt x="0" y="0"/>
                </a:lnTo>
                <a:close/>
              </a:path>
            </a:pathLst>
          </a:custGeom>
          <a:blipFill>
            <a:blip r:embed="rId3">
              <a:extLst>
                <a:ext uri="{96DAC541-7B7A-43D3-8B79-37D633B846F1}">
                  <asvg:svgBlip xmlns:asvg="http://schemas.microsoft.com/office/drawing/2016/SVG/main" r:embed="rId4"/>
                </a:ext>
              </a:extLst>
            </a:blip>
            <a:stretch>
              <a:fillRect l="-91700"/>
            </a:stretch>
          </a:blipFill>
        </p:spPr>
      </p:sp>
      <p:sp>
        <p:nvSpPr>
          <p:cNvPr id="3" name="Freeform 3"/>
          <p:cNvSpPr/>
          <p:nvPr/>
        </p:nvSpPr>
        <p:spPr>
          <a:xfrm>
            <a:off x="0" y="5782443"/>
            <a:ext cx="5278437" cy="4778745"/>
          </a:xfrm>
          <a:custGeom>
            <a:avLst/>
            <a:gdLst/>
            <a:ahLst/>
            <a:cxnLst/>
            <a:rect l="l" t="t" r="r" b="b"/>
            <a:pathLst>
              <a:path w="5278437" h="4778745">
                <a:moveTo>
                  <a:pt x="0" y="0"/>
                </a:moveTo>
                <a:lnTo>
                  <a:pt x="5278437" y="0"/>
                </a:lnTo>
                <a:lnTo>
                  <a:pt x="5278437" y="4778744"/>
                </a:lnTo>
                <a:lnTo>
                  <a:pt x="0" y="47787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4" name="TextBox 4"/>
          <p:cNvSpPr txBox="1"/>
          <p:nvPr/>
        </p:nvSpPr>
        <p:spPr>
          <a:xfrm>
            <a:off x="1580187" y="4120521"/>
            <a:ext cx="5946972" cy="2462022"/>
          </a:xfrm>
          <a:prstGeom prst="rect">
            <a:avLst/>
          </a:prstGeom>
        </p:spPr>
        <p:txBody>
          <a:bodyPr lIns="0" tIns="0" rIns="0" bIns="0" rtlCol="0" anchor="t">
            <a:spAutoFit/>
          </a:bodyPr>
          <a:lstStyle/>
          <a:p>
            <a:pPr algn="l">
              <a:lnSpc>
                <a:spcPts val="6324"/>
              </a:lnSpc>
            </a:pPr>
            <a:r>
              <a:rPr lang="en-US" sz="6800" b="1">
                <a:solidFill>
                  <a:srgbClr val="1870A7"/>
                </a:solidFill>
                <a:latin typeface="Beatrix Antiqua Bold"/>
                <a:ea typeface="Beatrix Antiqua Bold"/>
                <a:cs typeface="Beatrix Antiqua Bold"/>
                <a:sym typeface="Beatrix Antiqua Bold"/>
              </a:rPr>
              <a:t>Research Impact</a:t>
            </a:r>
          </a:p>
          <a:p>
            <a:pPr algn="l">
              <a:lnSpc>
                <a:spcPts val="6324"/>
              </a:lnSpc>
            </a:pPr>
            <a:endParaRPr lang="en-US" sz="6800" b="1">
              <a:solidFill>
                <a:srgbClr val="1870A7"/>
              </a:solidFill>
              <a:latin typeface="Beatrix Antiqua Bold"/>
              <a:ea typeface="Beatrix Antiqua Bold"/>
              <a:cs typeface="Beatrix Antiqua Bold"/>
              <a:sym typeface="Beatrix Antiqua Bold"/>
            </a:endParaRPr>
          </a:p>
        </p:txBody>
      </p:sp>
      <p:grpSp>
        <p:nvGrpSpPr>
          <p:cNvPr id="5" name="Group 5"/>
          <p:cNvGrpSpPr/>
          <p:nvPr/>
        </p:nvGrpSpPr>
        <p:grpSpPr>
          <a:xfrm>
            <a:off x="4236263" y="6348742"/>
            <a:ext cx="124239" cy="124239"/>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2BF9C"/>
            </a:solidFill>
          </p:spPr>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2470083" y="7262309"/>
            <a:ext cx="124239" cy="124239"/>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2BF9C"/>
            </a:soli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1223023" y="6286622"/>
            <a:ext cx="124239" cy="124239"/>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2BF9C"/>
            </a:solidFill>
          </p:spPr>
        </p:sp>
        <p:sp>
          <p:nvSpPr>
            <p:cNvPr id="13" name="TextBox 13"/>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14" name="Freeform 14"/>
          <p:cNvSpPr/>
          <p:nvPr/>
        </p:nvSpPr>
        <p:spPr>
          <a:xfrm rot="4286048">
            <a:off x="-587644" y="-4636270"/>
            <a:ext cx="1934866" cy="11726600"/>
          </a:xfrm>
          <a:custGeom>
            <a:avLst/>
            <a:gdLst/>
            <a:ahLst/>
            <a:cxnLst/>
            <a:rect l="l" t="t" r="r" b="b"/>
            <a:pathLst>
              <a:path w="1934866" h="11726600">
                <a:moveTo>
                  <a:pt x="0" y="0"/>
                </a:moveTo>
                <a:lnTo>
                  <a:pt x="1934866" y="0"/>
                </a:lnTo>
                <a:lnTo>
                  <a:pt x="1934866" y="11726600"/>
                </a:lnTo>
                <a:lnTo>
                  <a:pt x="0" y="11726600"/>
                </a:lnTo>
                <a:lnTo>
                  <a:pt x="0" y="0"/>
                </a:lnTo>
                <a:close/>
              </a:path>
            </a:pathLst>
          </a:custGeom>
          <a:blipFill>
            <a:blip r:embed="rId7"/>
            <a:stretch>
              <a:fillRect r="-303792"/>
            </a:stretch>
          </a:blipFill>
        </p:spPr>
      </p:sp>
      <p:sp>
        <p:nvSpPr>
          <p:cNvPr id="15" name="Freeform 15"/>
          <p:cNvSpPr/>
          <p:nvPr/>
        </p:nvSpPr>
        <p:spPr>
          <a:xfrm rot="6674329">
            <a:off x="13992082" y="-6186862"/>
            <a:ext cx="1934866" cy="11726600"/>
          </a:xfrm>
          <a:custGeom>
            <a:avLst/>
            <a:gdLst/>
            <a:ahLst/>
            <a:cxnLst/>
            <a:rect l="l" t="t" r="r" b="b"/>
            <a:pathLst>
              <a:path w="1934866" h="11726600">
                <a:moveTo>
                  <a:pt x="0" y="0"/>
                </a:moveTo>
                <a:lnTo>
                  <a:pt x="1934865" y="0"/>
                </a:lnTo>
                <a:lnTo>
                  <a:pt x="1934865" y="11726600"/>
                </a:lnTo>
                <a:lnTo>
                  <a:pt x="0" y="11726600"/>
                </a:lnTo>
                <a:lnTo>
                  <a:pt x="0" y="0"/>
                </a:lnTo>
                <a:close/>
              </a:path>
            </a:pathLst>
          </a:custGeom>
          <a:blipFill>
            <a:blip r:embed="rId7"/>
            <a:stretch>
              <a:fillRect r="-303792"/>
            </a:stretch>
          </a:blipFill>
        </p:spPr>
      </p:sp>
      <p:sp>
        <p:nvSpPr>
          <p:cNvPr id="16" name="TextBox 16"/>
          <p:cNvSpPr txBox="1"/>
          <p:nvPr/>
        </p:nvSpPr>
        <p:spPr>
          <a:xfrm>
            <a:off x="6094810" y="1641862"/>
            <a:ext cx="7363749" cy="7181215"/>
          </a:xfrm>
          <a:prstGeom prst="rect">
            <a:avLst/>
          </a:prstGeom>
        </p:spPr>
        <p:txBody>
          <a:bodyPr lIns="0" tIns="0" rIns="0" bIns="0" rtlCol="0" anchor="t">
            <a:spAutoFit/>
          </a:bodyPr>
          <a:lstStyle/>
          <a:p>
            <a:pPr marL="734059" lvl="1" indent="-367030" algn="l">
              <a:lnSpc>
                <a:spcPts val="4759"/>
              </a:lnSpc>
              <a:buFont typeface="Arial"/>
              <a:buChar char="•"/>
            </a:pPr>
            <a:r>
              <a:rPr lang="en-US" sz="3399">
                <a:solidFill>
                  <a:srgbClr val="1870A7"/>
                </a:solidFill>
                <a:latin typeface="Open Sans"/>
                <a:ea typeface="Open Sans"/>
                <a:cs typeface="Open Sans"/>
                <a:sym typeface="Open Sans"/>
              </a:rPr>
              <a:t>Increased knowledge about issues of low-income families.</a:t>
            </a:r>
          </a:p>
          <a:p>
            <a:pPr marL="734059" lvl="1" indent="-367030" algn="l">
              <a:lnSpc>
                <a:spcPts val="4759"/>
              </a:lnSpc>
              <a:buFont typeface="Arial"/>
              <a:buChar char="•"/>
            </a:pPr>
            <a:r>
              <a:rPr lang="en-US" sz="3399">
                <a:solidFill>
                  <a:srgbClr val="1870A7"/>
                </a:solidFill>
                <a:latin typeface="Open Sans"/>
                <a:ea typeface="Open Sans"/>
                <a:cs typeface="Open Sans"/>
                <a:sym typeface="Open Sans"/>
              </a:rPr>
              <a:t>Better care to diabetic self-management. Evidence for policy making to address public health (Eshete et al., 2026).</a:t>
            </a:r>
          </a:p>
          <a:p>
            <a:pPr marL="734059" lvl="1" indent="-367030" algn="l">
              <a:lnSpc>
                <a:spcPts val="4759"/>
              </a:lnSpc>
              <a:buFont typeface="Arial"/>
              <a:buChar char="•"/>
            </a:pPr>
            <a:r>
              <a:rPr lang="en-US" sz="3399">
                <a:solidFill>
                  <a:srgbClr val="1870A7"/>
                </a:solidFill>
                <a:latin typeface="Open Sans"/>
                <a:ea typeface="Open Sans"/>
                <a:cs typeface="Open Sans"/>
                <a:sym typeface="Open Sans"/>
              </a:rPr>
              <a:t> Advice to health care and social care workers.</a:t>
            </a:r>
          </a:p>
          <a:p>
            <a:pPr marL="734059" lvl="1" indent="-367030" algn="l">
              <a:lnSpc>
                <a:spcPts val="4759"/>
              </a:lnSpc>
              <a:buFont typeface="Arial"/>
              <a:buChar char="•"/>
            </a:pPr>
            <a:r>
              <a:rPr lang="en-US" sz="3399">
                <a:solidFill>
                  <a:srgbClr val="1870A7"/>
                </a:solidFill>
                <a:latin typeface="Open Sans"/>
                <a:ea typeface="Open Sans"/>
                <a:cs typeface="Open Sans"/>
                <a:sym typeface="Open Sans"/>
              </a:rPr>
              <a:t>Potential for reduction of health inequities, and diabetic complications.</a:t>
            </a:r>
          </a:p>
          <a:p>
            <a:pPr marL="734059" lvl="1" indent="-367030" algn="l">
              <a:lnSpc>
                <a:spcPts val="4759"/>
              </a:lnSpc>
              <a:buFont typeface="Arial"/>
              <a:buChar char="•"/>
            </a:pPr>
            <a:r>
              <a:rPr lang="en-US" sz="3399">
                <a:solidFill>
                  <a:srgbClr val="1870A7"/>
                </a:solidFill>
                <a:latin typeface="Open Sans"/>
                <a:ea typeface="Open Sans"/>
                <a:cs typeface="Open Sans"/>
                <a:sym typeface="Open Sans"/>
              </a:rPr>
              <a:t>Enhanced long-term health.</a:t>
            </a:r>
          </a:p>
        </p:txBody>
      </p:sp>
      <p:pic>
        <p:nvPicPr>
          <p:cNvPr id="17" name="Picture 16" descr="Diabetes specialist Images - Free ...">
            <a:extLst>
              <a:ext uri="{FF2B5EF4-FFF2-40B4-BE49-F238E27FC236}">
                <a16:creationId xmlns:a16="http://schemas.microsoft.com/office/drawing/2014/main" id="{40AA88E0-80AA-72F7-26AE-D7ACB679C552}"/>
              </a:ext>
            </a:extLst>
          </p:cNvPr>
          <p:cNvPicPr>
            <a:picLocks noChangeAspect="1"/>
          </p:cNvPicPr>
          <p:nvPr/>
        </p:nvPicPr>
        <p:blipFill>
          <a:blip r:embed="rId8"/>
          <a:stretch>
            <a:fillRect/>
          </a:stretch>
        </p:blipFill>
        <p:spPr>
          <a:xfrm>
            <a:off x="1894556" y="1389597"/>
            <a:ext cx="3386379" cy="23622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7EFFF"/>
        </a:solidFill>
        <a:effectLst/>
      </p:bgPr>
    </p:bg>
    <p:spTree>
      <p:nvGrpSpPr>
        <p:cNvPr id="1" name=""/>
        <p:cNvGrpSpPr/>
        <p:nvPr/>
      </p:nvGrpSpPr>
      <p:grpSpPr>
        <a:xfrm>
          <a:off x="0" y="0"/>
          <a:ext cx="0" cy="0"/>
          <a:chOff x="0" y="0"/>
          <a:chExt cx="0" cy="0"/>
        </a:xfrm>
      </p:grpSpPr>
      <p:sp>
        <p:nvSpPr>
          <p:cNvPr id="2" name="Freeform 2"/>
          <p:cNvSpPr/>
          <p:nvPr/>
        </p:nvSpPr>
        <p:spPr>
          <a:xfrm>
            <a:off x="369381" y="0"/>
            <a:ext cx="1607966" cy="1359655"/>
          </a:xfrm>
          <a:custGeom>
            <a:avLst/>
            <a:gdLst/>
            <a:ahLst/>
            <a:cxnLst/>
            <a:rect l="l" t="t" r="r" b="b"/>
            <a:pathLst>
              <a:path w="1607966" h="1359655">
                <a:moveTo>
                  <a:pt x="0" y="0"/>
                </a:moveTo>
                <a:lnTo>
                  <a:pt x="1607966" y="0"/>
                </a:lnTo>
                <a:lnTo>
                  <a:pt x="1607966" y="1359655"/>
                </a:lnTo>
                <a:lnTo>
                  <a:pt x="0" y="135965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TextBox 3"/>
          <p:cNvSpPr txBox="1"/>
          <p:nvPr/>
        </p:nvSpPr>
        <p:spPr>
          <a:xfrm>
            <a:off x="0" y="1629641"/>
            <a:ext cx="18288000" cy="8805979"/>
          </a:xfrm>
          <a:prstGeom prst="rect">
            <a:avLst/>
          </a:prstGeom>
        </p:spPr>
        <p:txBody>
          <a:bodyPr lIns="0" tIns="0" rIns="0" bIns="0" rtlCol="0" anchor="t">
            <a:spAutoFit/>
          </a:bodyPr>
          <a:lstStyle/>
          <a:p>
            <a:pPr algn="just">
              <a:lnSpc>
                <a:spcPts val="2789"/>
              </a:lnSpc>
            </a:pPr>
            <a:r>
              <a:rPr lang="en-US" sz="2231">
                <a:solidFill>
                  <a:srgbClr val="1870A7"/>
                </a:solidFill>
                <a:latin typeface="Muli"/>
                <a:ea typeface="Muli"/>
                <a:cs typeface="Muli"/>
                <a:sym typeface="Muli"/>
              </a:rPr>
              <a:t>Douglas, F., MacIver, E. and Kennedy, C., 2025. Food Insecurity, Diabetes Self‐Management and Support for Self‐Management in High‐Income Countries: A Qualitative Systematic Review and Synthesis (2008 to 2024). Health &amp; Social Care in the Community, 2025(1), p.7249750. </a:t>
            </a:r>
            <a:r>
              <a:rPr lang="en-US" sz="2231" u="sng">
                <a:solidFill>
                  <a:srgbClr val="1870A7"/>
                </a:solidFill>
                <a:latin typeface="Muli"/>
                <a:ea typeface="Muli"/>
                <a:cs typeface="Muli"/>
                <a:sym typeface="Muli"/>
                <a:hlinkClick r:id="rId4" tooltip="https://onlinelibrary.wiley.com/doi/abs/10.1155/hsc/7249750"/>
              </a:rPr>
              <a:t>https://onlinelibrary.wiley.com/doi/abs/10.1155/hsc/7249750</a:t>
            </a:r>
          </a:p>
          <a:p>
            <a:pPr algn="just">
              <a:lnSpc>
                <a:spcPts val="2789"/>
              </a:lnSpc>
            </a:pPr>
            <a:r>
              <a:rPr lang="en-US" sz="2231">
                <a:solidFill>
                  <a:srgbClr val="1870A7"/>
                </a:solidFill>
                <a:latin typeface="Muli"/>
                <a:ea typeface="Muli"/>
                <a:cs typeface="Muli"/>
                <a:sym typeface="Muli"/>
              </a:rPr>
              <a:t>Woodward, A., Walters, K., Davies, N., Nimmons, D., Protheroe, J., Chew‐Graham, C.A., Stevenson, F. and Armstrong, M., 2024. Barriers and facilitators of self‐management of diabetes amongst people experiencing socioeconomic deprivation: a systematic review and qualitative synthesis. Health Expectations, 27(3), p.e14070. </a:t>
            </a:r>
            <a:r>
              <a:rPr lang="en-US" sz="2231" u="sng">
                <a:solidFill>
                  <a:srgbClr val="1870A7"/>
                </a:solidFill>
                <a:latin typeface="Muli"/>
                <a:ea typeface="Muli"/>
                <a:cs typeface="Muli"/>
                <a:sym typeface="Muli"/>
                <a:hlinkClick r:id="rId5" tooltip="https://jech.bmj.com/content/78/Suppl_1/A57.2.abstract"/>
              </a:rPr>
              <a:t>https://jech.bmj.com/content/78/Suppl_1/A57.2.abstract</a:t>
            </a:r>
          </a:p>
          <a:p>
            <a:pPr algn="just">
              <a:lnSpc>
                <a:spcPts val="2789"/>
              </a:lnSpc>
            </a:pPr>
            <a:r>
              <a:rPr lang="en-US" sz="2231">
                <a:solidFill>
                  <a:srgbClr val="1870A7"/>
                </a:solidFill>
                <a:latin typeface="Muli"/>
                <a:ea typeface="Muli"/>
                <a:cs typeface="Muli"/>
                <a:sym typeface="Muli"/>
              </a:rPr>
              <a:t>Whitehouse, C.R., Akyirem, S., Petoskey, C., Huang, S., Lendvai, D., Batten, J. and Whittemore, R., 2024. A systematic review of interventions that address food insecurity for persons with prediabetes or diabetes using the RE-AIM framework. The Science of Diabetes Self-Management and Care, 50(2), pp.141-166. </a:t>
            </a:r>
            <a:r>
              <a:rPr lang="en-US" sz="2231" u="sng">
                <a:solidFill>
                  <a:srgbClr val="1870A7"/>
                </a:solidFill>
                <a:latin typeface="Muli"/>
                <a:ea typeface="Muli"/>
                <a:cs typeface="Muli"/>
                <a:sym typeface="Muli"/>
                <a:hlinkClick r:id="rId6" tooltip="https://journals.sagepub.com/doi/abs/10.1177/26350106241232649"/>
              </a:rPr>
              <a:t>https://journals.sagepub.com/doi/abs/10.1177/26350106241232649</a:t>
            </a:r>
          </a:p>
          <a:p>
            <a:pPr algn="just">
              <a:lnSpc>
                <a:spcPts val="2789"/>
              </a:lnSpc>
            </a:pPr>
            <a:r>
              <a:rPr lang="en-US" sz="2231">
                <a:solidFill>
                  <a:srgbClr val="1870A7"/>
                </a:solidFill>
                <a:latin typeface="Muli"/>
                <a:ea typeface="Muli"/>
                <a:cs typeface="Muli"/>
                <a:sym typeface="Muli"/>
              </a:rPr>
              <a:t>Boocock, R.C., Haste, A., Moore, H.J. and Lake, A.A., 2024. Barriers and enablers to engagement with a type 2 diabetes remission project in the North East of England: qualitative perspectives of patients. Journal of Nutritional Science, 13, p.e28. </a:t>
            </a:r>
            <a:r>
              <a:rPr lang="en-US" sz="2231" u="sng">
                <a:solidFill>
                  <a:srgbClr val="1870A7"/>
                </a:solidFill>
                <a:latin typeface="Muli"/>
                <a:ea typeface="Muli"/>
                <a:cs typeface="Muli"/>
                <a:sym typeface="Muli"/>
                <a:hlinkClick r:id="rId7" tooltip="https://www.cambridge.org/core/journals/journal-of-nutritional-science/article/barriers-and-enablers-to-engagement-with-a-type-2-diabetes-remission-project-in-the-north-east-of-england-qualitative-perspectives-of-patients/E57C53B4F9EC64D1BA8F1324350C0AE6"/>
              </a:rPr>
              <a:t>https://www.cambridge.org/core/journals/journal-of-nutritional-science/article/barriers-and-enablers-to-engagement-with-a-type-2-diabetes-remission-project-in-the-north-east-of-england-qualitative-perspectives-of-patients/E57C53B4F9EC64D1BA8F1324350C0AE6</a:t>
            </a:r>
          </a:p>
          <a:p>
            <a:pPr algn="just">
              <a:lnSpc>
                <a:spcPts val="2789"/>
              </a:lnSpc>
            </a:pPr>
            <a:r>
              <a:rPr lang="en-US" sz="2231">
                <a:solidFill>
                  <a:srgbClr val="1870A7"/>
                </a:solidFill>
                <a:latin typeface="Muli"/>
                <a:ea typeface="Muli"/>
                <a:cs typeface="Muli"/>
                <a:sym typeface="Muli"/>
              </a:rPr>
              <a:t>McClintock, H.F., Edmonds, S. and Okronipa, H., 2025. Food Insecurity and Depressive Symptoms Among Persons With Diabetes in the United States: Findings From the 2022 National Health Interview Survey (NHIS). The Science of Diabetes Self-Management and Care, 51(1), pp.120-129. </a:t>
            </a:r>
            <a:r>
              <a:rPr lang="en-US" sz="2231" u="sng">
                <a:solidFill>
                  <a:srgbClr val="1870A7"/>
                </a:solidFill>
                <a:latin typeface="Muli"/>
                <a:ea typeface="Muli"/>
                <a:cs typeface="Muli"/>
                <a:sym typeface="Muli"/>
                <a:hlinkClick r:id="rId8" tooltip="https://journals.sagepub.com/doi/abs/10.1177/26350106241296489"/>
              </a:rPr>
              <a:t>https://journals.sagepub.com/doi/abs/10.1177/26350106241296489</a:t>
            </a:r>
          </a:p>
          <a:p>
            <a:pPr algn="just">
              <a:lnSpc>
                <a:spcPts val="2789"/>
              </a:lnSpc>
            </a:pPr>
            <a:r>
              <a:rPr lang="en-US" sz="2231">
                <a:solidFill>
                  <a:srgbClr val="1870A7"/>
                </a:solidFill>
                <a:latin typeface="Muli"/>
                <a:ea typeface="Muli"/>
                <a:cs typeface="Muli"/>
                <a:sym typeface="Muli"/>
              </a:rPr>
              <a:t>Eshete, A., Lembebo, A., Getacher, L., Kifleyohans, T., Assefa, Y. and Mphuthi, D.D., 2026. Barriers to diabetes self-management in the North Shoa Zone, Ethiopia: a qualitative study with patients and healthcare providers. BMC Public Health. </a:t>
            </a:r>
            <a:r>
              <a:rPr lang="en-US" sz="2231" u="sng">
                <a:solidFill>
                  <a:srgbClr val="1870A7"/>
                </a:solidFill>
                <a:latin typeface="Muli"/>
                <a:ea typeface="Muli"/>
                <a:cs typeface="Muli"/>
                <a:sym typeface="Muli"/>
                <a:hlinkClick r:id="rId9" tooltip="https://link.springer.com/article/10.1186/s12889-026-26621-z"/>
              </a:rPr>
              <a:t>https://link.springer.com/article/10.1186/s12889-026-26621-z</a:t>
            </a:r>
          </a:p>
          <a:p>
            <a:pPr algn="just">
              <a:lnSpc>
                <a:spcPts val="2789"/>
              </a:lnSpc>
            </a:pPr>
            <a:r>
              <a:rPr lang="en-US" sz="2231">
                <a:solidFill>
                  <a:srgbClr val="1870A7"/>
                </a:solidFill>
                <a:latin typeface="Muli"/>
                <a:ea typeface="Muli"/>
                <a:cs typeface="Muli"/>
                <a:sym typeface="Muli"/>
              </a:rPr>
              <a:t>Mphasha, M. and Mothiba, T., 2025. Personalised nutrition approaches in the prevention and management of type 2 diabetes: A narrative review of evidence and practice. International Journal of Environmental Research and Public Health, 22(7), p.1047. </a:t>
            </a:r>
            <a:r>
              <a:rPr lang="en-US" sz="2231" u="sng">
                <a:solidFill>
                  <a:srgbClr val="1870A7"/>
                </a:solidFill>
                <a:latin typeface="Muli"/>
                <a:ea typeface="Muli"/>
                <a:cs typeface="Muli"/>
                <a:sym typeface="Muli"/>
                <a:hlinkClick r:id="rId10" tooltip="https://www.mdpi.com/1660-4601/22/7/1047"/>
              </a:rPr>
              <a:t>https://www.mdpi.com/1660-4601/22/7/1047</a:t>
            </a:r>
          </a:p>
          <a:p>
            <a:pPr algn="just">
              <a:lnSpc>
                <a:spcPts val="2789"/>
              </a:lnSpc>
            </a:pPr>
            <a:r>
              <a:rPr lang="en-US" sz="2231">
                <a:solidFill>
                  <a:srgbClr val="1870A7"/>
                </a:solidFill>
                <a:latin typeface="Muli"/>
                <a:ea typeface="Muli"/>
                <a:cs typeface="Muli"/>
                <a:sym typeface="Muli"/>
              </a:rPr>
              <a:t>Saldana, L., 2025. Food Security and Type 2 Diabetes Risk in Latino Adolescents (Master's thesis, Arizona State University). </a:t>
            </a:r>
            <a:r>
              <a:rPr lang="en-US" sz="2231" u="sng">
                <a:solidFill>
                  <a:srgbClr val="1870A7"/>
                </a:solidFill>
                <a:latin typeface="Muli"/>
                <a:ea typeface="Muli"/>
                <a:cs typeface="Muli"/>
                <a:sym typeface="Muli"/>
                <a:hlinkClick r:id="rId11" tooltip="https://search.proquest.com/openview/621df0bcc3e1612a4c8c3d9c8fe3d67c/1?pq-origsite=gscholar&amp;cbl=18750&amp;diss=y"/>
              </a:rPr>
              <a:t>https://search.proquest.com/openview/621df0bcc3e1612a4c8c3d9c8fe3d67c/1?pq-origsite=gscholar&amp;cbl=18750&amp;diss=y</a:t>
            </a:r>
          </a:p>
          <a:p>
            <a:pPr algn="just">
              <a:lnSpc>
                <a:spcPts val="2789"/>
              </a:lnSpc>
            </a:pPr>
            <a:endParaRPr lang="en-US" sz="2231" u="sng">
              <a:solidFill>
                <a:srgbClr val="1870A7"/>
              </a:solidFill>
              <a:latin typeface="Muli"/>
              <a:ea typeface="Muli"/>
              <a:cs typeface="Muli"/>
              <a:sym typeface="Muli"/>
              <a:hlinkClick r:id="rId11" tooltip="https://search.proquest.com/openview/621df0bcc3e1612a4c8c3d9c8fe3d67c/1?pq-origsite=gscholar&amp;cbl=18750&amp;diss=y"/>
            </a:endParaRPr>
          </a:p>
        </p:txBody>
      </p:sp>
      <p:sp>
        <p:nvSpPr>
          <p:cNvPr id="4" name="TextBox 4"/>
          <p:cNvSpPr txBox="1"/>
          <p:nvPr/>
        </p:nvSpPr>
        <p:spPr>
          <a:xfrm>
            <a:off x="4625336" y="497833"/>
            <a:ext cx="8691283" cy="861822"/>
          </a:xfrm>
          <a:prstGeom prst="rect">
            <a:avLst/>
          </a:prstGeom>
        </p:spPr>
        <p:txBody>
          <a:bodyPr lIns="0" tIns="0" rIns="0" bIns="0" rtlCol="0" anchor="t">
            <a:spAutoFit/>
          </a:bodyPr>
          <a:lstStyle/>
          <a:p>
            <a:pPr algn="ctr">
              <a:lnSpc>
                <a:spcPts val="6324"/>
              </a:lnSpc>
            </a:pPr>
            <a:r>
              <a:rPr lang="en-US" sz="6800" b="1">
                <a:solidFill>
                  <a:srgbClr val="1870A7"/>
                </a:solidFill>
                <a:latin typeface="Beatrix Antiqua Bold"/>
                <a:ea typeface="Beatrix Antiqua Bold"/>
                <a:cs typeface="Beatrix Antiqua Bold"/>
                <a:sym typeface="Beatrix Antiqua Bold"/>
              </a:rPr>
              <a:t>References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7EFFF"/>
        </a:solidFill>
        <a:effectLst/>
      </p:bgPr>
    </p:bg>
    <p:spTree>
      <p:nvGrpSpPr>
        <p:cNvPr id="1" name=""/>
        <p:cNvGrpSpPr/>
        <p:nvPr/>
      </p:nvGrpSpPr>
      <p:grpSpPr>
        <a:xfrm>
          <a:off x="0" y="0"/>
          <a:ext cx="0" cy="0"/>
          <a:chOff x="0" y="0"/>
          <a:chExt cx="0" cy="0"/>
        </a:xfrm>
      </p:grpSpPr>
      <p:sp>
        <p:nvSpPr>
          <p:cNvPr id="2" name="Freeform 2"/>
          <p:cNvSpPr/>
          <p:nvPr/>
        </p:nvSpPr>
        <p:spPr>
          <a:xfrm flipH="1">
            <a:off x="11743787" y="-209904"/>
            <a:ext cx="6929426" cy="10706808"/>
          </a:xfrm>
          <a:custGeom>
            <a:avLst/>
            <a:gdLst/>
            <a:ahLst/>
            <a:cxnLst/>
            <a:rect l="l" t="t" r="r" b="b"/>
            <a:pathLst>
              <a:path w="6929426" h="10706808">
                <a:moveTo>
                  <a:pt x="6929426" y="0"/>
                </a:moveTo>
                <a:lnTo>
                  <a:pt x="0" y="0"/>
                </a:lnTo>
                <a:lnTo>
                  <a:pt x="0" y="10706808"/>
                </a:lnTo>
                <a:lnTo>
                  <a:pt x="6929426" y="10706808"/>
                </a:lnTo>
                <a:lnTo>
                  <a:pt x="6929426" y="0"/>
                </a:lnTo>
                <a:close/>
              </a:path>
            </a:pathLst>
          </a:custGeom>
          <a:blipFill>
            <a:blip r:embed="rId2"/>
            <a:stretch>
              <a:fillRect r="-54512"/>
            </a:stretch>
          </a:blipFill>
        </p:spPr>
      </p:sp>
      <p:sp>
        <p:nvSpPr>
          <p:cNvPr id="3" name="Freeform 3"/>
          <p:cNvSpPr/>
          <p:nvPr/>
        </p:nvSpPr>
        <p:spPr>
          <a:xfrm>
            <a:off x="0" y="-180254"/>
            <a:ext cx="6929426" cy="10706808"/>
          </a:xfrm>
          <a:custGeom>
            <a:avLst/>
            <a:gdLst/>
            <a:ahLst/>
            <a:cxnLst/>
            <a:rect l="l" t="t" r="r" b="b"/>
            <a:pathLst>
              <a:path w="6929426" h="10706808">
                <a:moveTo>
                  <a:pt x="0" y="0"/>
                </a:moveTo>
                <a:lnTo>
                  <a:pt x="6929426" y="0"/>
                </a:lnTo>
                <a:lnTo>
                  <a:pt x="6929426" y="10706808"/>
                </a:lnTo>
                <a:lnTo>
                  <a:pt x="0" y="10706808"/>
                </a:lnTo>
                <a:lnTo>
                  <a:pt x="0" y="0"/>
                </a:lnTo>
                <a:close/>
              </a:path>
            </a:pathLst>
          </a:custGeom>
          <a:blipFill>
            <a:blip r:embed="rId2"/>
            <a:stretch>
              <a:fillRect r="-54512"/>
            </a:stretch>
          </a:blipFill>
        </p:spPr>
      </p:sp>
      <p:sp>
        <p:nvSpPr>
          <p:cNvPr id="4" name="TextBox 4"/>
          <p:cNvSpPr txBox="1"/>
          <p:nvPr/>
        </p:nvSpPr>
        <p:spPr>
          <a:xfrm>
            <a:off x="2302395" y="4098014"/>
            <a:ext cx="13683210" cy="2283622"/>
          </a:xfrm>
          <a:prstGeom prst="rect">
            <a:avLst/>
          </a:prstGeom>
        </p:spPr>
        <p:txBody>
          <a:bodyPr lIns="0" tIns="0" rIns="0" bIns="0" rtlCol="0" anchor="t">
            <a:spAutoFit/>
          </a:bodyPr>
          <a:lstStyle/>
          <a:p>
            <a:pPr algn="ctr">
              <a:lnSpc>
                <a:spcPts val="17664"/>
              </a:lnSpc>
            </a:pPr>
            <a:r>
              <a:rPr lang="en-US" sz="15914">
                <a:solidFill>
                  <a:srgbClr val="1870A7"/>
                </a:solidFill>
                <a:latin typeface="Beatrix Antiqua"/>
                <a:ea typeface="Beatrix Antiqua"/>
                <a:cs typeface="Beatrix Antiqua"/>
                <a:sym typeface="Beatrix Antiqua"/>
              </a:rPr>
              <a:t>Thank You</a:t>
            </a:r>
          </a:p>
        </p:txBody>
      </p:sp>
      <p:sp>
        <p:nvSpPr>
          <p:cNvPr id="5" name="Freeform 5"/>
          <p:cNvSpPr/>
          <p:nvPr/>
        </p:nvSpPr>
        <p:spPr>
          <a:xfrm>
            <a:off x="2569778" y="4386766"/>
            <a:ext cx="1789870" cy="1513468"/>
          </a:xfrm>
          <a:custGeom>
            <a:avLst/>
            <a:gdLst/>
            <a:ahLst/>
            <a:cxnLst/>
            <a:rect l="l" t="t" r="r" b="b"/>
            <a:pathLst>
              <a:path w="1789870" h="1513468">
                <a:moveTo>
                  <a:pt x="0" y="0"/>
                </a:moveTo>
                <a:lnTo>
                  <a:pt x="1789870" y="0"/>
                </a:lnTo>
                <a:lnTo>
                  <a:pt x="1789870" y="1513468"/>
                </a:lnTo>
                <a:lnTo>
                  <a:pt x="0" y="151346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6" name="Freeform 6"/>
          <p:cNvSpPr/>
          <p:nvPr/>
        </p:nvSpPr>
        <p:spPr>
          <a:xfrm>
            <a:off x="13877701" y="4386766"/>
            <a:ext cx="1791268" cy="1513468"/>
          </a:xfrm>
          <a:custGeom>
            <a:avLst/>
            <a:gdLst/>
            <a:ahLst/>
            <a:cxnLst/>
            <a:rect l="l" t="t" r="r" b="b"/>
            <a:pathLst>
              <a:path w="1791268" h="1513468">
                <a:moveTo>
                  <a:pt x="0" y="0"/>
                </a:moveTo>
                <a:lnTo>
                  <a:pt x="1791267" y="0"/>
                </a:lnTo>
                <a:lnTo>
                  <a:pt x="1791267" y="1513468"/>
                </a:lnTo>
                <a:lnTo>
                  <a:pt x="0" y="151346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TotalTime>
  <Words>2798</Words>
  <Application>Microsoft Office PowerPoint</Application>
  <PresentationFormat>Custom</PresentationFormat>
  <Paragraphs>71</Paragraphs>
  <Slides>11</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Muli</vt:lpstr>
      <vt:lpstr>Calibri</vt:lpstr>
      <vt:lpstr>Beatrix Antiqua</vt:lpstr>
      <vt:lpstr>Open Sans</vt:lpstr>
      <vt:lpstr>Beatrix Antiqua Bold</vt:lpstr>
      <vt:lpstr>Muli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Food insecurity means that individuals have a limited amount of food, less than they need, are unsure if it is safe or if it is high quality. Type 2 Diabetes (T2D) is a lifelong way of selfcare. Control of glycaemic levels is key to healthy eating</dc:title>
  <dc:creator>Nakul</dc:creator>
  <cp:lastModifiedBy>User NA</cp:lastModifiedBy>
  <cp:revision>5</cp:revision>
  <dcterms:created xsi:type="dcterms:W3CDTF">2006-08-16T00:00:00Z</dcterms:created>
  <dcterms:modified xsi:type="dcterms:W3CDTF">2026-06-15T08:40:23Z</dcterms:modified>
  <dc:identifier>DAHL-Wy_iCs</dc:identifier>
</cp:coreProperties>
</file>