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3"/>
  </p:notesMasterIdLst>
  <p:sldIdLst>
    <p:sldId id="256" r:id="rId5"/>
    <p:sldId id="369" r:id="rId6"/>
    <p:sldId id="371" r:id="rId7"/>
    <p:sldId id="360" r:id="rId8"/>
    <p:sldId id="361" r:id="rId9"/>
    <p:sldId id="260" r:id="rId10"/>
    <p:sldId id="362" r:id="rId11"/>
    <p:sldId id="259" r:id="rId12"/>
    <p:sldId id="283" r:id="rId13"/>
    <p:sldId id="261" r:id="rId14"/>
    <p:sldId id="262" r:id="rId15"/>
    <p:sldId id="263" r:id="rId16"/>
    <p:sldId id="363" r:id="rId17"/>
    <p:sldId id="264" r:id="rId18"/>
    <p:sldId id="265" r:id="rId19"/>
    <p:sldId id="266" r:id="rId20"/>
    <p:sldId id="268" r:id="rId21"/>
    <p:sldId id="364" r:id="rId22"/>
    <p:sldId id="365" r:id="rId23"/>
    <p:sldId id="366" r:id="rId24"/>
    <p:sldId id="367" r:id="rId25"/>
    <p:sldId id="368" r:id="rId26"/>
    <p:sldId id="279" r:id="rId27"/>
    <p:sldId id="285" r:id="rId28"/>
    <p:sldId id="281" r:id="rId29"/>
    <p:sldId id="258" r:id="rId30"/>
    <p:sldId id="372" r:id="rId31"/>
    <p:sldId id="374" r:id="rId32"/>
    <p:sldId id="375" r:id="rId33"/>
    <p:sldId id="376" r:id="rId34"/>
    <p:sldId id="378" r:id="rId35"/>
    <p:sldId id="267" r:id="rId36"/>
    <p:sldId id="269" r:id="rId37"/>
    <p:sldId id="270" r:id="rId38"/>
    <p:sldId id="380" r:id="rId39"/>
    <p:sldId id="271" r:id="rId40"/>
    <p:sldId id="272" r:id="rId41"/>
    <p:sldId id="379"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87"/>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custSel modSld">
      <pc:chgData name="Cerys Davies" userId="61e71dc1-9594-4277-b52b-4420989f68ee" providerId="ADAL" clId="{92221E59-9835-4275-A830-2AF2D2038E12}" dt="2025-12-29T13:38:54.921" v="23" actId="20577"/>
      <pc:docMkLst>
        <pc:docMk/>
      </pc:docMkLst>
      <pc:sldChg chg="addSp delSp modSp mod">
        <pc:chgData name="Cerys Davies" userId="61e71dc1-9594-4277-b52b-4420989f68ee" providerId="ADAL" clId="{92221E59-9835-4275-A830-2AF2D2038E12}" dt="2025-12-29T13:38:22.125" v="17" actId="14100"/>
        <pc:sldMkLst>
          <pc:docMk/>
          <pc:sldMk cId="3403259625" sldId="369"/>
        </pc:sldMkLst>
        <pc:spChg chg="mod">
          <ac:chgData name="Cerys Davies" userId="61e71dc1-9594-4277-b52b-4420989f68ee" providerId="ADAL" clId="{92221E59-9835-4275-A830-2AF2D2038E12}" dt="2025-12-29T13:38:06.841" v="12" actId="14100"/>
          <ac:spMkLst>
            <pc:docMk/>
            <pc:sldMk cId="3403259625" sldId="369"/>
            <ac:spMk id="2" creationId="{4D2F889F-A326-7957-5165-C0C60D221995}"/>
          </ac:spMkLst>
        </pc:spChg>
        <pc:picChg chg="del">
          <ac:chgData name="Cerys Davies" userId="61e71dc1-9594-4277-b52b-4420989f68ee" providerId="ADAL" clId="{92221E59-9835-4275-A830-2AF2D2038E12}" dt="2025-12-29T13:37:23.228" v="0" actId="478"/>
          <ac:picMkLst>
            <pc:docMk/>
            <pc:sldMk cId="3403259625" sldId="369"/>
            <ac:picMk id="4" creationId="{11E73CEF-ACB5-C1A9-0A65-C445CCE0DFEF}"/>
          </ac:picMkLst>
        </pc:picChg>
        <pc:picChg chg="add mod">
          <ac:chgData name="Cerys Davies" userId="61e71dc1-9594-4277-b52b-4420989f68ee" providerId="ADAL" clId="{92221E59-9835-4275-A830-2AF2D2038E12}" dt="2025-12-29T13:38:22.125" v="17" actId="14100"/>
          <ac:picMkLst>
            <pc:docMk/>
            <pc:sldMk cId="3403259625" sldId="369"/>
            <ac:picMk id="5" creationId="{0E56A242-A460-3E8E-F39B-3E1A41889268}"/>
          </ac:picMkLst>
        </pc:picChg>
      </pc:sldChg>
      <pc:sldChg chg="modSp mod">
        <pc:chgData name="Cerys Davies" userId="61e71dc1-9594-4277-b52b-4420989f68ee" providerId="ADAL" clId="{92221E59-9835-4275-A830-2AF2D2038E12}" dt="2025-12-29T13:38:54.921" v="23" actId="20577"/>
        <pc:sldMkLst>
          <pc:docMk/>
          <pc:sldMk cId="2155038902" sldId="371"/>
        </pc:sldMkLst>
        <pc:spChg chg="mod">
          <ac:chgData name="Cerys Davies" userId="61e71dc1-9594-4277-b52b-4420989f68ee" providerId="ADAL" clId="{92221E59-9835-4275-A830-2AF2D2038E12}" dt="2025-12-29T13:38:54.921" v="23" actId="20577"/>
          <ac:spMkLst>
            <pc:docMk/>
            <pc:sldMk cId="2155038902" sldId="37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625634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2450721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3081791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984232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2116904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2562484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498067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1411933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4006712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64126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9769387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2607251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1900003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608118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12047502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17003230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471028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2631736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uk.anygator.com/search/4x4%20car" TargetMode="External"/><Relationship Id="rId3" Type="http://schemas.openxmlformats.org/officeDocument/2006/relationships/image" Target="../media/image4.png"/><Relationship Id="rId7"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omgnews.today/meghan-markles-father-walk-aisle-wedding-prince-harry/" TargetMode="External"/><Relationship Id="rId5" Type="http://schemas.openxmlformats.org/officeDocument/2006/relationships/image" Target="../media/image5.jpg"/><Relationship Id="rId4" Type="http://schemas.openxmlformats.org/officeDocument/2006/relationships/hyperlink" Target="https://en.wikipedia.org/wiki/News_of_the_World"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pixabay.com/en/the-royal-courts-of-justice-london-1648944/"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justice.gov.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legislation.gov.uk/ukpga/1980/58/section/14"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662795" y="1395354"/>
            <a:ext cx="7455479" cy="1646302"/>
          </a:xfrm>
        </p:spPr>
        <p:txBody>
          <a:bodyPr/>
          <a:lstStyle/>
          <a:p>
            <a:pPr algn="l"/>
            <a:r>
              <a:rPr lang="en-GB" sz="6600" dirty="0"/>
              <a:t>Introduction to Civil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800" b="1" dirty="0">
                <a:solidFill>
                  <a:schemeClr val="tx1"/>
                </a:solidFill>
              </a:rPr>
              <a:t>Week 1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889F-A326-7957-5165-C0C60D221995}"/>
              </a:ext>
            </a:extLst>
          </p:cNvPr>
          <p:cNvSpPr>
            <a:spLocks noGrp="1"/>
          </p:cNvSpPr>
          <p:nvPr>
            <p:ph type="title"/>
          </p:nvPr>
        </p:nvSpPr>
        <p:spPr>
          <a:xfrm>
            <a:off x="316687" y="382026"/>
            <a:ext cx="2318938" cy="1554350"/>
          </a:xfrm>
        </p:spPr>
        <p:txBody>
          <a:bodyPr>
            <a:normAutofit/>
          </a:bodyPr>
          <a:lstStyle/>
          <a:p>
            <a:r>
              <a:rPr lang="en-GB" b="1" dirty="0"/>
              <a:t>Scheme </a:t>
            </a:r>
            <a:br>
              <a:rPr lang="en-GB" b="1" dirty="0"/>
            </a:br>
            <a:r>
              <a:rPr lang="en-GB" b="1" dirty="0"/>
              <a:t>of Work</a:t>
            </a:r>
          </a:p>
        </p:txBody>
      </p:sp>
      <p:pic>
        <p:nvPicPr>
          <p:cNvPr id="5" name="Picture 4">
            <a:extLst>
              <a:ext uri="{FF2B5EF4-FFF2-40B4-BE49-F238E27FC236}">
                <a16:creationId xmlns:a16="http://schemas.microsoft.com/office/drawing/2014/main" id="{0E56A242-A460-3E8E-F39B-3E1A41889268}"/>
              </a:ext>
            </a:extLst>
          </p:cNvPr>
          <p:cNvPicPr>
            <a:picLocks noChangeAspect="1"/>
          </p:cNvPicPr>
          <p:nvPr/>
        </p:nvPicPr>
        <p:blipFill>
          <a:blip r:embed="rId3"/>
          <a:stretch>
            <a:fillRect/>
          </a:stretch>
        </p:blipFill>
        <p:spPr>
          <a:xfrm>
            <a:off x="3065930" y="249256"/>
            <a:ext cx="7376672" cy="6516534"/>
          </a:xfrm>
          <a:prstGeom prst="rect">
            <a:avLst/>
          </a:prstGeom>
        </p:spPr>
      </p:pic>
    </p:spTree>
    <p:extLst>
      <p:ext uri="{BB962C8B-B14F-4D97-AF65-F5344CB8AC3E}">
        <p14:creationId xmlns:p14="http://schemas.microsoft.com/office/powerpoint/2010/main" val="340325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7323" y="157163"/>
            <a:ext cx="10157354" cy="1057275"/>
          </a:xfrm>
        </p:spPr>
        <p:txBody>
          <a:bodyPr anchor="b">
            <a:normAutofit/>
          </a:bodyPr>
          <a:lstStyle/>
          <a:p>
            <a:r>
              <a:rPr lang="en-US" dirty="0"/>
              <a:t>Assessment</a:t>
            </a:r>
          </a:p>
        </p:txBody>
      </p:sp>
      <p:sp>
        <p:nvSpPr>
          <p:cNvPr id="3" name="Content Placeholder 2"/>
          <p:cNvSpPr>
            <a:spLocks noGrp="1"/>
          </p:cNvSpPr>
          <p:nvPr>
            <p:ph sz="half" idx="1"/>
          </p:nvPr>
        </p:nvSpPr>
        <p:spPr>
          <a:xfrm>
            <a:off x="420880" y="1468558"/>
            <a:ext cx="8981385" cy="4529138"/>
          </a:xfrm>
        </p:spPr>
        <p:txBody>
          <a:bodyPr>
            <a:normAutofit lnSpcReduction="10000"/>
          </a:bodyPr>
          <a:lstStyle/>
          <a:p>
            <a:pPr marL="0" indent="0">
              <a:buNone/>
            </a:pPr>
            <a:endParaRPr lang="en-US" sz="2200" dirty="0"/>
          </a:p>
          <a:p>
            <a:r>
              <a:rPr lang="en-US" sz="2800" dirty="0"/>
              <a:t>First Assignment due by 23:59 on the 6</a:t>
            </a:r>
            <a:r>
              <a:rPr lang="en-US" sz="2800" baseline="30000" dirty="0"/>
              <a:t>th</a:t>
            </a:r>
            <a:r>
              <a:rPr lang="en-US" sz="2800" dirty="0"/>
              <a:t> of March 2026– 2000 word written coursework. Copy on Moodle ( 50% of overall mark)</a:t>
            </a:r>
          </a:p>
          <a:p>
            <a:r>
              <a:rPr lang="en-US" sz="2800" dirty="0"/>
              <a:t>Exam – </a:t>
            </a:r>
            <a:r>
              <a:rPr lang="en-US" sz="2800"/>
              <a:t>May 2026 </a:t>
            </a:r>
            <a:r>
              <a:rPr lang="en-US" sz="2800" dirty="0"/>
              <a:t>– 2 hour ( combination of multiple choice questions and provision of written legal advice) (50% of overall mark)</a:t>
            </a:r>
          </a:p>
          <a:p>
            <a:r>
              <a:rPr lang="en-US" sz="2800" dirty="0"/>
              <a:t>Full guidance will be given in class in advance of each of these assessments</a:t>
            </a:r>
          </a:p>
          <a:p>
            <a:r>
              <a:rPr lang="en-US" sz="2800" dirty="0"/>
              <a:t>Scheme of Work is available on Moodle. </a:t>
            </a:r>
          </a:p>
        </p:txBody>
      </p:sp>
      <p:pic>
        <p:nvPicPr>
          <p:cNvPr id="1026" name="Picture 2" descr="Moodle - Open-source learning platform | Moodle.org">
            <a:extLst>
              <a:ext uri="{FF2B5EF4-FFF2-40B4-BE49-F238E27FC236}">
                <a16:creationId xmlns:a16="http://schemas.microsoft.com/office/drawing/2014/main" id="{92043FCE-EF89-0D39-36B9-959408BFBC3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842585" y="232554"/>
            <a:ext cx="3707629" cy="906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038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19900" y="3323164"/>
            <a:ext cx="8596668" cy="2715327"/>
          </a:xfrm>
        </p:spPr>
        <p:txBody>
          <a:bodyPr>
            <a:normAutofit/>
          </a:bodyPr>
          <a:lstStyle/>
          <a:p>
            <a:pPr marL="0" indent="0">
              <a:buNone/>
            </a:pPr>
            <a:r>
              <a:rPr lang="en-GB" sz="2800" dirty="0"/>
              <a:t>To understand:</a:t>
            </a:r>
          </a:p>
          <a:p>
            <a:r>
              <a:rPr lang="en-GB" sz="2800" dirty="0"/>
              <a:t>The context of civil litigation within the English and Welsh Legal system.</a:t>
            </a:r>
          </a:p>
          <a:p>
            <a:r>
              <a:rPr lang="en-GB" sz="2800" dirty="0"/>
              <a:t>The process of making a claim in the civil courts.</a:t>
            </a:r>
          </a:p>
          <a:p>
            <a:r>
              <a:rPr lang="en-GB" sz="2800" dirty="0"/>
              <a:t>The issues around ‘access to justice’ </a:t>
            </a:r>
          </a:p>
        </p:txBody>
      </p:sp>
      <p:pic>
        <p:nvPicPr>
          <p:cNvPr id="6" name="Picture 5">
            <a:extLst>
              <a:ext uri="{FF2B5EF4-FFF2-40B4-BE49-F238E27FC236}">
                <a16:creationId xmlns:a16="http://schemas.microsoft.com/office/drawing/2014/main" id="{9175C65A-BE1D-DFE2-1469-ABCB38DD60FF}"/>
              </a:ext>
            </a:extLst>
          </p:cNvPr>
          <p:cNvPicPr>
            <a:picLocks noChangeAspect="1"/>
          </p:cNvPicPr>
          <p:nvPr/>
        </p:nvPicPr>
        <p:blipFill>
          <a:blip r:embed="rId3"/>
          <a:stretch>
            <a:fillRect/>
          </a:stretch>
        </p:blipFill>
        <p:spPr>
          <a:xfrm>
            <a:off x="3663351" y="564104"/>
            <a:ext cx="2606104" cy="2606104"/>
          </a:xfrm>
          <a:prstGeom prst="rect">
            <a:avLst/>
          </a:prstGeom>
          <a:noFill/>
        </p:spPr>
      </p:pic>
    </p:spTree>
    <p:extLst>
      <p:ext uri="{BB962C8B-B14F-4D97-AF65-F5344CB8AC3E}">
        <p14:creationId xmlns:p14="http://schemas.microsoft.com/office/powerpoint/2010/main" val="4175437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Litigation</a:t>
            </a:r>
          </a:p>
        </p:txBody>
      </p:sp>
      <p:sp>
        <p:nvSpPr>
          <p:cNvPr id="3" name="Content Placeholder 2"/>
          <p:cNvSpPr>
            <a:spLocks noGrp="1"/>
          </p:cNvSpPr>
          <p:nvPr>
            <p:ph idx="1"/>
          </p:nvPr>
        </p:nvSpPr>
        <p:spPr>
          <a:xfrm>
            <a:off x="584147" y="1560696"/>
            <a:ext cx="8596668" cy="3880773"/>
          </a:xfrm>
        </p:spPr>
        <p:txBody>
          <a:bodyPr>
            <a:noAutofit/>
          </a:bodyPr>
          <a:lstStyle/>
          <a:p>
            <a:r>
              <a:rPr lang="en-GB" sz="2400" dirty="0"/>
              <a:t>…. is the means by which civil disputes are resolved through the courts</a:t>
            </a:r>
          </a:p>
          <a:p>
            <a:r>
              <a:rPr lang="en-GB" sz="2400" dirty="0"/>
              <a:t>Many disputes are settled before proceedings are issued; only a tiny minority reach trial</a:t>
            </a:r>
          </a:p>
          <a:p>
            <a:r>
              <a:rPr lang="en-GB" sz="2400" dirty="0"/>
              <a:t>There is an expectation that lawyers will advise clients on how to resolve disputes in the alternative, such as through mediation and negotiation (Alternative Dispute Resolution “ADR”)</a:t>
            </a:r>
          </a:p>
          <a:p>
            <a:r>
              <a:rPr lang="en-GB" sz="2400" dirty="0"/>
              <a:t>The civil justice system is based upon principles designed to encourage fairness, save money and resolve issues quickly.</a:t>
            </a:r>
          </a:p>
        </p:txBody>
      </p:sp>
    </p:spTree>
    <p:extLst>
      <p:ext uri="{BB962C8B-B14F-4D97-AF65-F5344CB8AC3E}">
        <p14:creationId xmlns:p14="http://schemas.microsoft.com/office/powerpoint/2010/main" val="3905147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366" y="277621"/>
            <a:ext cx="8596668" cy="1320800"/>
          </a:xfrm>
        </p:spPr>
        <p:txBody>
          <a:bodyPr/>
          <a:lstStyle/>
          <a:p>
            <a:r>
              <a:rPr lang="en-GB" dirty="0"/>
              <a:t>“Litigation as a last resort”</a:t>
            </a:r>
          </a:p>
        </p:txBody>
      </p:sp>
      <p:sp>
        <p:nvSpPr>
          <p:cNvPr id="3" name="Content Placeholder 2"/>
          <p:cNvSpPr>
            <a:spLocks noGrp="1"/>
          </p:cNvSpPr>
          <p:nvPr>
            <p:ph idx="1"/>
          </p:nvPr>
        </p:nvSpPr>
        <p:spPr>
          <a:xfrm>
            <a:off x="508431" y="1488613"/>
            <a:ext cx="9742167" cy="3880773"/>
          </a:xfrm>
        </p:spPr>
        <p:txBody>
          <a:bodyPr>
            <a:noAutofit/>
          </a:bodyPr>
          <a:lstStyle/>
          <a:p>
            <a:pPr marL="0" indent="0">
              <a:buNone/>
            </a:pPr>
            <a:r>
              <a:rPr lang="en-GB" sz="2800" dirty="0"/>
              <a:t>………..underpins the Civil Procedure Rules 1998 (CPR).</a:t>
            </a:r>
          </a:p>
          <a:p>
            <a:pPr marL="0" indent="0">
              <a:buNone/>
            </a:pPr>
            <a:endParaRPr lang="en-GB" sz="2800" dirty="0"/>
          </a:p>
          <a:p>
            <a:pPr marL="0" indent="0">
              <a:buNone/>
            </a:pPr>
            <a:r>
              <a:rPr lang="en-GB" sz="2800" dirty="0"/>
              <a:t>These rules were intended to provide a swift and streamlined system but the rules were criticised for failing to reduce the high costs which resulted in more changes to:</a:t>
            </a:r>
          </a:p>
          <a:p>
            <a:r>
              <a:rPr lang="en-GB" sz="2800" dirty="0"/>
              <a:t>the methods of funding civil litigation claims, </a:t>
            </a:r>
          </a:p>
          <a:p>
            <a:r>
              <a:rPr lang="en-GB" sz="2800" dirty="0"/>
              <a:t>the court’s approach to costs during the process and </a:t>
            </a:r>
          </a:p>
          <a:p>
            <a:r>
              <a:rPr lang="en-GB" sz="2800" dirty="0"/>
              <a:t>awarding costs on the conclusion of the case.</a:t>
            </a:r>
          </a:p>
          <a:p>
            <a:pPr marL="0" indent="0">
              <a:buNone/>
            </a:pPr>
            <a:r>
              <a:rPr lang="en-GB" sz="2800" dirty="0"/>
              <a:t>	</a:t>
            </a:r>
          </a:p>
        </p:txBody>
      </p:sp>
    </p:spTree>
    <p:extLst>
      <p:ext uri="{BB962C8B-B14F-4D97-AF65-F5344CB8AC3E}">
        <p14:creationId xmlns:p14="http://schemas.microsoft.com/office/powerpoint/2010/main" val="2823641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959" y="283444"/>
            <a:ext cx="8596668" cy="1320800"/>
          </a:xfrm>
        </p:spPr>
        <p:txBody>
          <a:bodyPr>
            <a:normAutofit/>
          </a:bodyPr>
          <a:lstStyle/>
          <a:p>
            <a:r>
              <a:rPr lang="en-GB" dirty="0"/>
              <a:t>The burden/standard of proof </a:t>
            </a:r>
          </a:p>
        </p:txBody>
      </p:sp>
      <p:sp>
        <p:nvSpPr>
          <p:cNvPr id="3" name="Content Placeholder 2"/>
          <p:cNvSpPr>
            <a:spLocks noGrp="1"/>
          </p:cNvSpPr>
          <p:nvPr>
            <p:ph idx="1"/>
          </p:nvPr>
        </p:nvSpPr>
        <p:spPr>
          <a:xfrm>
            <a:off x="357001" y="1006036"/>
            <a:ext cx="9561617" cy="4845928"/>
          </a:xfrm>
        </p:spPr>
        <p:txBody>
          <a:bodyPr>
            <a:noAutofit/>
          </a:bodyPr>
          <a:lstStyle/>
          <a:p>
            <a:r>
              <a:rPr lang="en-GB" sz="2400" dirty="0"/>
              <a:t>The court determines whether the case should succeed and, if so, provides a remedy.  </a:t>
            </a:r>
          </a:p>
          <a:p>
            <a:r>
              <a:rPr lang="en-GB" sz="2400" dirty="0"/>
              <a:t>The aim is to decide if a party has been “wronged” in accordance with the law and if so, to put the wronged party into the position in which he/she would have been had the wrong not taken place</a:t>
            </a:r>
          </a:p>
          <a:p>
            <a:r>
              <a:rPr lang="en-GB" sz="2400" dirty="0"/>
              <a:t>The ‘wrong’ must be a legal wrong:  there must be a </a:t>
            </a:r>
            <a:r>
              <a:rPr lang="en-GB" sz="2400" dirty="0" err="1"/>
              <a:t>‘</a:t>
            </a:r>
            <a:r>
              <a:rPr lang="en-GB" sz="2400" b="1" dirty="0" err="1"/>
              <a:t>cause</a:t>
            </a:r>
            <a:r>
              <a:rPr lang="en-GB" sz="2400" b="1" dirty="0"/>
              <a:t> of action’</a:t>
            </a:r>
          </a:p>
          <a:p>
            <a:r>
              <a:rPr lang="en-GB" sz="2400" dirty="0"/>
              <a:t>In determining this, the court need only to be satisfied on the </a:t>
            </a:r>
            <a:r>
              <a:rPr lang="en-GB" sz="2400" u="sng" dirty="0"/>
              <a:t>balance of probabilities </a:t>
            </a:r>
            <a:r>
              <a:rPr lang="en-GB" sz="2400" dirty="0"/>
              <a:t>that a party has proved its case.  In other words it must be more likely than not; or there is a certainty greater then 50%.  This is called the </a:t>
            </a:r>
            <a:r>
              <a:rPr lang="en-GB" sz="2400" b="1" i="1" dirty="0"/>
              <a:t>civil standard of proof.</a:t>
            </a:r>
          </a:p>
          <a:p>
            <a:r>
              <a:rPr lang="en-GB" sz="2400" dirty="0"/>
              <a:t>The burden of proof lies with the claimant; they must provide evidence to prove their claim.</a:t>
            </a:r>
          </a:p>
        </p:txBody>
      </p:sp>
    </p:spTree>
    <p:extLst>
      <p:ext uri="{BB962C8B-B14F-4D97-AF65-F5344CB8AC3E}">
        <p14:creationId xmlns:p14="http://schemas.microsoft.com/office/powerpoint/2010/main" val="3488057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required in Litigation </a:t>
            </a:r>
          </a:p>
        </p:txBody>
      </p:sp>
      <p:sp>
        <p:nvSpPr>
          <p:cNvPr id="3" name="Content Placeholder 2"/>
          <p:cNvSpPr>
            <a:spLocks noGrp="1"/>
          </p:cNvSpPr>
          <p:nvPr>
            <p:ph idx="1"/>
          </p:nvPr>
        </p:nvSpPr>
        <p:spPr>
          <a:xfrm>
            <a:off x="601620" y="1488613"/>
            <a:ext cx="8596668" cy="3880773"/>
          </a:xfrm>
        </p:spPr>
        <p:txBody>
          <a:bodyPr>
            <a:noAutofit/>
          </a:bodyPr>
          <a:lstStyle/>
          <a:p>
            <a:pPr marL="0" indent="0">
              <a:buNone/>
            </a:pPr>
            <a:r>
              <a:rPr lang="en-GB" sz="2800" dirty="0"/>
              <a:t>In addition to knowledge of the law and procedure, a legal advisor or practitioner requires a variety of skills to protect the interests of the client and achieve a successful outcome:</a:t>
            </a:r>
          </a:p>
          <a:p>
            <a:pPr>
              <a:buFont typeface="Arial" panose="020B0604020202020204" pitchFamily="34" charset="0"/>
              <a:buChar char="•"/>
            </a:pPr>
            <a:r>
              <a:rPr lang="en-GB" sz="2800" dirty="0"/>
              <a:t>Interviewing and advising,</a:t>
            </a:r>
          </a:p>
          <a:p>
            <a:pPr>
              <a:buFont typeface="Arial" panose="020B0604020202020204" pitchFamily="34" charset="0"/>
              <a:buChar char="•"/>
            </a:pPr>
            <a:r>
              <a:rPr lang="en-GB" sz="2800" dirty="0"/>
              <a:t>Negotiation</a:t>
            </a:r>
          </a:p>
          <a:p>
            <a:pPr>
              <a:buFont typeface="Arial" panose="020B0604020202020204" pitchFamily="34" charset="0"/>
              <a:buChar char="•"/>
            </a:pPr>
            <a:r>
              <a:rPr lang="en-GB" sz="2800" dirty="0"/>
              <a:t>Statement taking</a:t>
            </a:r>
          </a:p>
          <a:p>
            <a:pPr>
              <a:buFont typeface="Arial" panose="020B0604020202020204" pitchFamily="34" charset="0"/>
              <a:buChar char="•"/>
            </a:pPr>
            <a:r>
              <a:rPr lang="en-GB" sz="2800" dirty="0"/>
              <a:t>Application writing </a:t>
            </a:r>
          </a:p>
          <a:p>
            <a:pPr>
              <a:buFont typeface="Arial" panose="020B0604020202020204" pitchFamily="34" charset="0"/>
              <a:buChar char="•"/>
            </a:pPr>
            <a:r>
              <a:rPr lang="en-GB" sz="2800" dirty="0"/>
              <a:t>Advocacy skills</a:t>
            </a:r>
          </a:p>
        </p:txBody>
      </p:sp>
    </p:spTree>
    <p:extLst>
      <p:ext uri="{BB962C8B-B14F-4D97-AF65-F5344CB8AC3E}">
        <p14:creationId xmlns:p14="http://schemas.microsoft.com/office/powerpoint/2010/main" val="3533272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B0E54-6E3D-84B6-95BB-A68B684FEF62}"/>
              </a:ext>
            </a:extLst>
          </p:cNvPr>
          <p:cNvSpPr>
            <a:spLocks noGrp="1"/>
          </p:cNvSpPr>
          <p:nvPr>
            <p:ph type="title"/>
          </p:nvPr>
        </p:nvSpPr>
        <p:spPr>
          <a:xfrm>
            <a:off x="310409" y="184433"/>
            <a:ext cx="8596668" cy="1320800"/>
          </a:xfrm>
        </p:spPr>
        <p:txBody>
          <a:bodyPr/>
          <a:lstStyle/>
          <a:p>
            <a:r>
              <a:rPr lang="en-GB" dirty="0"/>
              <a:t>Updated litigation statistics (</a:t>
            </a:r>
            <a:r>
              <a:rPr lang="en-GB" sz="2800" dirty="0"/>
              <a:t>from Court Statistics England and Wales 13/9/24</a:t>
            </a:r>
            <a:r>
              <a:rPr lang="en-GB" dirty="0"/>
              <a:t>)</a:t>
            </a:r>
          </a:p>
        </p:txBody>
      </p:sp>
      <p:sp>
        <p:nvSpPr>
          <p:cNvPr id="3" name="Content Placeholder 2">
            <a:extLst>
              <a:ext uri="{FF2B5EF4-FFF2-40B4-BE49-F238E27FC236}">
                <a16:creationId xmlns:a16="http://schemas.microsoft.com/office/drawing/2014/main" id="{55E2AA39-C0ED-9D54-3859-803202F46F1D}"/>
              </a:ext>
            </a:extLst>
          </p:cNvPr>
          <p:cNvSpPr>
            <a:spLocks noGrp="1"/>
          </p:cNvSpPr>
          <p:nvPr>
            <p:ph idx="1"/>
          </p:nvPr>
        </p:nvSpPr>
        <p:spPr>
          <a:xfrm>
            <a:off x="531795" y="1389893"/>
            <a:ext cx="9951772" cy="5109917"/>
          </a:xfrm>
        </p:spPr>
        <p:txBody>
          <a:bodyPr>
            <a:normAutofit fontScale="92500" lnSpcReduction="20000"/>
          </a:bodyPr>
          <a:lstStyle/>
          <a:p>
            <a:r>
              <a:rPr lang="en-GB" sz="2400" dirty="0"/>
              <a:t>In 2023, county courts received 1.72 million claims, of which 89% (1.53 million) were claims for money. </a:t>
            </a:r>
          </a:p>
          <a:p>
            <a:r>
              <a:rPr lang="en-GB" sz="2400" dirty="0"/>
              <a:t>Only a minority of claims are defended (15% in 2023), with most being settled in the absence of both parties and without the need for a court hearing. </a:t>
            </a:r>
          </a:p>
          <a:p>
            <a:r>
              <a:rPr lang="en-GB" sz="2400" dirty="0"/>
              <a:t>In 2023, 1.06 million judgments were made on claims in county courts. Of the remaining cases received during the year (and previous years), some were dropped by the claimant and some remain outstanding. </a:t>
            </a:r>
          </a:p>
          <a:p>
            <a:r>
              <a:rPr lang="en-GB" sz="2400" dirty="0"/>
              <a:t>The outstanding caseload is not included in the published statistics. </a:t>
            </a:r>
          </a:p>
          <a:p>
            <a:r>
              <a:rPr lang="en-GB" sz="2400" dirty="0"/>
              <a:t>The latest overall data on the caseload of family courts is for 2021, when 266,000 cases were started and 250,000 were disposed of. The largest category of cases in family courts is ‘matrimonial matters’ (43% of cases started in 2020) which includes divorce, annulment and judicial separation. </a:t>
            </a:r>
          </a:p>
          <a:p>
            <a:r>
              <a:rPr lang="en-GB" sz="2400" dirty="0"/>
              <a:t>Cases primarily concerning children accounted for 31% of cases received in 2020. </a:t>
            </a:r>
            <a:endParaRPr lang="en-GB" dirty="0"/>
          </a:p>
        </p:txBody>
      </p:sp>
    </p:spTree>
    <p:extLst>
      <p:ext uri="{BB962C8B-B14F-4D97-AF65-F5344CB8AC3E}">
        <p14:creationId xmlns:p14="http://schemas.microsoft.com/office/powerpoint/2010/main" val="1229105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Profile Litigation</a:t>
            </a:r>
          </a:p>
        </p:txBody>
      </p:sp>
      <p:sp>
        <p:nvSpPr>
          <p:cNvPr id="3" name="Content Placeholder 2"/>
          <p:cNvSpPr>
            <a:spLocks noGrp="1"/>
          </p:cNvSpPr>
          <p:nvPr>
            <p:ph idx="1"/>
          </p:nvPr>
        </p:nvSpPr>
        <p:spPr>
          <a:xfrm>
            <a:off x="531728" y="1581861"/>
            <a:ext cx="8596668" cy="3880773"/>
          </a:xfrm>
        </p:spPr>
        <p:txBody>
          <a:bodyPr>
            <a:normAutofit/>
          </a:bodyPr>
          <a:lstStyle/>
          <a:p>
            <a:r>
              <a:rPr lang="en-GB" sz="2400" dirty="0" err="1"/>
              <a:t>Wagatha</a:t>
            </a:r>
            <a:r>
              <a:rPr lang="en-GB" sz="2400" dirty="0"/>
              <a:t> Christie – the 2024 libel scandal between Colleen Rooney and Rebekah Vardy (legal costs allegedly £1.8 million and £3 million respectively)</a:t>
            </a:r>
          </a:p>
          <a:p>
            <a:r>
              <a:rPr lang="en-GB" sz="2400" dirty="0"/>
              <a:t>Meghan Markle v Associated Newspapers in 2021</a:t>
            </a:r>
          </a:p>
          <a:p>
            <a:r>
              <a:rPr lang="en-GB" sz="2400" dirty="0"/>
              <a:t>The High Court phone hacking scandal</a:t>
            </a:r>
          </a:p>
          <a:p>
            <a:pPr lvl="1"/>
            <a:r>
              <a:rPr lang="en-GB" sz="2400" dirty="0"/>
              <a:t>Hugh Grant v MGN Limited (News International) 2015 - Case Ref: HC-2015-000916</a:t>
            </a:r>
          </a:p>
        </p:txBody>
      </p:sp>
      <p:pic>
        <p:nvPicPr>
          <p:cNvPr id="5" name="Picture 4" descr="A picture containing text">
            <a:extLst>
              <a:ext uri="{FF2B5EF4-FFF2-40B4-BE49-F238E27FC236}">
                <a16:creationId xmlns:a16="http://schemas.microsoft.com/office/drawing/2014/main" id="{FFDCB59A-0642-C067-04CD-B264E555348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77049" y="4799889"/>
            <a:ext cx="2724150" cy="952500"/>
          </a:xfrm>
          <a:prstGeom prst="rect">
            <a:avLst/>
          </a:prstGeom>
        </p:spPr>
      </p:pic>
      <p:pic>
        <p:nvPicPr>
          <p:cNvPr id="8" name="Picture 7" descr="A person and person smiling&#10;&#10;Description automatically generated with low confidence">
            <a:extLst>
              <a:ext uri="{FF2B5EF4-FFF2-40B4-BE49-F238E27FC236}">
                <a16:creationId xmlns:a16="http://schemas.microsoft.com/office/drawing/2014/main" id="{7E005694-999F-91CF-3488-33803E05B2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473201" y="2547427"/>
            <a:ext cx="2019299" cy="1181018"/>
          </a:xfrm>
          <a:prstGeom prst="rect">
            <a:avLst/>
          </a:prstGeom>
        </p:spPr>
      </p:pic>
      <p:pic>
        <p:nvPicPr>
          <p:cNvPr id="11" name="Picture 10" descr="A picture containing person, indoor&#10;&#10;Description automatically generated">
            <a:extLst>
              <a:ext uri="{FF2B5EF4-FFF2-40B4-BE49-F238E27FC236}">
                <a16:creationId xmlns:a16="http://schemas.microsoft.com/office/drawing/2014/main" id="{AC837325-3E92-5B78-E991-81C022E9361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473201" y="1046430"/>
            <a:ext cx="1769801" cy="1181018"/>
          </a:xfrm>
          <a:prstGeom prst="rect">
            <a:avLst/>
          </a:prstGeom>
        </p:spPr>
      </p:pic>
    </p:spTree>
    <p:extLst>
      <p:ext uri="{BB962C8B-B14F-4D97-AF65-F5344CB8AC3E}">
        <p14:creationId xmlns:p14="http://schemas.microsoft.com/office/powerpoint/2010/main" val="1922844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Civil Litigation </a:t>
            </a:r>
          </a:p>
        </p:txBody>
      </p:sp>
      <p:sp>
        <p:nvSpPr>
          <p:cNvPr id="3" name="Content Placeholder 2"/>
          <p:cNvSpPr>
            <a:spLocks noGrp="1"/>
          </p:cNvSpPr>
          <p:nvPr>
            <p:ph idx="1"/>
          </p:nvPr>
        </p:nvSpPr>
        <p:spPr>
          <a:xfrm>
            <a:off x="527584" y="1599947"/>
            <a:ext cx="9601196" cy="4710111"/>
          </a:xfrm>
        </p:spPr>
        <p:txBody>
          <a:bodyPr>
            <a:normAutofit/>
          </a:bodyPr>
          <a:lstStyle/>
          <a:p>
            <a:pPr marL="0" indent="0">
              <a:buNone/>
            </a:pPr>
            <a:r>
              <a:rPr lang="en-GB" sz="2600" dirty="0"/>
              <a:t>Civil Litigation includes a wide range of proceedings;</a:t>
            </a:r>
          </a:p>
          <a:p>
            <a:r>
              <a:rPr lang="en-GB" sz="2400" dirty="0"/>
              <a:t>Personal injury</a:t>
            </a:r>
          </a:p>
          <a:p>
            <a:r>
              <a:rPr lang="en-GB" sz="2400" dirty="0"/>
              <a:t>Contract dispute claims</a:t>
            </a:r>
          </a:p>
          <a:p>
            <a:r>
              <a:rPr lang="en-GB" sz="2400" dirty="0"/>
              <a:t>Complex commercial and international disputes.</a:t>
            </a:r>
          </a:p>
          <a:p>
            <a:r>
              <a:rPr lang="en-GB" sz="2400" dirty="0"/>
              <a:t>Libel cases</a:t>
            </a:r>
          </a:p>
          <a:p>
            <a:pPr marL="0" indent="0">
              <a:buNone/>
            </a:pPr>
            <a:r>
              <a:rPr lang="en-GB" sz="2400" dirty="0"/>
              <a:t>We will be looking at the more straightforward aspects in Personal Injury and monetary claims.</a:t>
            </a:r>
          </a:p>
        </p:txBody>
      </p:sp>
    </p:spTree>
    <p:extLst>
      <p:ext uri="{BB962C8B-B14F-4D97-AF65-F5344CB8AC3E}">
        <p14:creationId xmlns:p14="http://schemas.microsoft.com/office/powerpoint/2010/main" val="3380448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28067" y="305589"/>
            <a:ext cx="9601200" cy="769355"/>
          </a:xfrm>
        </p:spPr>
        <p:txBody>
          <a:bodyPr/>
          <a:lstStyle/>
          <a:p>
            <a:r>
              <a:rPr lang="en-GB" dirty="0"/>
              <a:t>Introduction to the civil courts</a:t>
            </a:r>
          </a:p>
        </p:txBody>
      </p:sp>
      <p:sp>
        <p:nvSpPr>
          <p:cNvPr id="3" name="Content Placeholder 2"/>
          <p:cNvSpPr>
            <a:spLocks noGrp="1"/>
          </p:cNvSpPr>
          <p:nvPr>
            <p:ph idx="4294967295"/>
          </p:nvPr>
        </p:nvSpPr>
        <p:spPr>
          <a:xfrm>
            <a:off x="328066" y="1074944"/>
            <a:ext cx="9601199" cy="5360757"/>
          </a:xfrm>
        </p:spPr>
        <p:txBody>
          <a:bodyPr>
            <a:normAutofit/>
          </a:bodyPr>
          <a:lstStyle/>
          <a:p>
            <a:pPr marL="0" indent="0">
              <a:buNone/>
            </a:pPr>
            <a:r>
              <a:rPr lang="en-GB" sz="2000" dirty="0"/>
              <a:t>The main civil courts in England and Wales are:</a:t>
            </a:r>
          </a:p>
          <a:p>
            <a:r>
              <a:rPr lang="en-GB" sz="2000" dirty="0"/>
              <a:t>the County Court </a:t>
            </a:r>
          </a:p>
          <a:p>
            <a:r>
              <a:rPr lang="en-GB" sz="2000" dirty="0"/>
              <a:t>the High Court of Justice.</a:t>
            </a:r>
          </a:p>
          <a:p>
            <a:pPr marL="0" indent="0">
              <a:buNone/>
            </a:pPr>
            <a:endParaRPr lang="en-GB" sz="2000" dirty="0"/>
          </a:p>
          <a:p>
            <a:pPr marL="0" indent="0">
              <a:buNone/>
            </a:pPr>
            <a:r>
              <a:rPr lang="en-GB" sz="2000" dirty="0"/>
              <a:t>Since April 2014, the 173 County Courts across the country were merged into a single national County Court. Hearings still take place in the original buildings,  renamed as ‘County Court Hearing Centres’.  </a:t>
            </a:r>
          </a:p>
          <a:p>
            <a:pPr marL="0" indent="0">
              <a:buNone/>
            </a:pPr>
            <a:r>
              <a:rPr lang="en-GB" sz="2000" dirty="0"/>
              <a:t>In addition, two County Court Business Centres were created:</a:t>
            </a:r>
          </a:p>
          <a:p>
            <a:r>
              <a:rPr lang="en-GB" sz="2000" dirty="0"/>
              <a:t>1 in Salford (which deals with debt)</a:t>
            </a:r>
          </a:p>
          <a:p>
            <a:r>
              <a:rPr lang="en-GB" sz="2000" dirty="0"/>
              <a:t>1 in Northampton.</a:t>
            </a:r>
          </a:p>
          <a:p>
            <a:pPr marL="0" indent="0">
              <a:buNone/>
            </a:pPr>
            <a:endParaRPr lang="en-GB" sz="2000" dirty="0"/>
          </a:p>
          <a:p>
            <a:pPr marL="0" indent="0">
              <a:buNone/>
            </a:pPr>
            <a:r>
              <a:rPr lang="en-GB" sz="2000" dirty="0"/>
              <a:t>You will need to be able to identify which court is the appropriate one for your claim and factors such as the value of the claim, are important to this.</a:t>
            </a:r>
          </a:p>
        </p:txBody>
      </p:sp>
    </p:spTree>
    <p:extLst>
      <p:ext uri="{BB962C8B-B14F-4D97-AF65-F5344CB8AC3E}">
        <p14:creationId xmlns:p14="http://schemas.microsoft.com/office/powerpoint/2010/main" val="3436350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40" y="241540"/>
            <a:ext cx="8596668" cy="1320800"/>
          </a:xfrm>
        </p:spPr>
        <p:txBody>
          <a:bodyPr>
            <a:normAutofit/>
          </a:bodyPr>
          <a:lstStyle/>
          <a:p>
            <a:r>
              <a:rPr lang="en-GB" dirty="0"/>
              <a:t>Distinction between the Civil and Criminal Courts</a:t>
            </a:r>
          </a:p>
        </p:txBody>
      </p:sp>
      <p:sp>
        <p:nvSpPr>
          <p:cNvPr id="3" name="Content Placeholder 2"/>
          <p:cNvSpPr>
            <a:spLocks noGrp="1"/>
          </p:cNvSpPr>
          <p:nvPr>
            <p:ph idx="1"/>
          </p:nvPr>
        </p:nvSpPr>
        <p:spPr>
          <a:xfrm>
            <a:off x="407040" y="1562340"/>
            <a:ext cx="9455828" cy="3880773"/>
          </a:xfrm>
        </p:spPr>
        <p:txBody>
          <a:bodyPr>
            <a:noAutofit/>
          </a:bodyPr>
          <a:lstStyle/>
          <a:p>
            <a:pPr marL="0" indent="0">
              <a:buNone/>
            </a:pPr>
            <a:r>
              <a:rPr lang="en-GB" dirty="0"/>
              <a:t>Courts of England and Wales are split into these 2 broad categories.</a:t>
            </a:r>
          </a:p>
          <a:p>
            <a:pPr marL="0" indent="0">
              <a:buNone/>
            </a:pPr>
            <a:r>
              <a:rPr lang="en-GB" b="1" dirty="0"/>
              <a:t>1.	Criminal courts </a:t>
            </a:r>
            <a:r>
              <a:rPr lang="en-GB" dirty="0"/>
              <a:t>(Magistrates and the Crown Court).</a:t>
            </a:r>
          </a:p>
          <a:p>
            <a:pPr marL="0" indent="0">
              <a:buNone/>
            </a:pPr>
            <a:r>
              <a:rPr lang="en-GB" dirty="0"/>
              <a:t>The purpose of criminal jurisdiction is to determine the guilt of people accused before the courts and to decide on punishment if they are found guilty.  </a:t>
            </a:r>
          </a:p>
          <a:p>
            <a:pPr marL="0" indent="0">
              <a:buNone/>
            </a:pPr>
            <a:r>
              <a:rPr lang="en-GB" dirty="0"/>
              <a:t>Essentially the state is acting to protect the public.  As the consequences are very serious for the individual, the court must be sure </a:t>
            </a:r>
            <a:r>
              <a:rPr lang="en-GB" u="sng" dirty="0"/>
              <a:t>beyond reasonable doubt </a:t>
            </a:r>
            <a:r>
              <a:rPr lang="en-GB" dirty="0"/>
              <a:t>as to guilt.</a:t>
            </a:r>
          </a:p>
          <a:p>
            <a:pPr marL="0" indent="0">
              <a:buNone/>
            </a:pPr>
            <a:r>
              <a:rPr lang="en-GB" b="1" dirty="0"/>
              <a:t>2.	Civil courts </a:t>
            </a:r>
            <a:r>
              <a:rPr lang="en-GB" dirty="0"/>
              <a:t>(the County Court and the High Court) </a:t>
            </a:r>
          </a:p>
          <a:p>
            <a:pPr marL="0" indent="0">
              <a:buNone/>
            </a:pPr>
            <a:r>
              <a:rPr lang="en-GB" dirty="0"/>
              <a:t>In contrast, these generally deal with disputes between individuals or companies (although some do involve challenging the decisions of government departments or public bodies).</a:t>
            </a:r>
          </a:p>
          <a:p>
            <a:pPr marL="0" indent="0">
              <a:buNone/>
            </a:pPr>
            <a:r>
              <a:rPr lang="en-GB" dirty="0"/>
              <a:t>Civil disputes arrive in many contexts; contractual issues over goods or services provided/work done etc, or through negligence claims arising out of RTA’s, E/L cases or via a malpractice by a doctor or a lawyer.</a:t>
            </a:r>
          </a:p>
        </p:txBody>
      </p:sp>
    </p:spTree>
    <p:extLst>
      <p:ext uri="{BB962C8B-B14F-4D97-AF65-F5344CB8AC3E}">
        <p14:creationId xmlns:p14="http://schemas.microsoft.com/office/powerpoint/2010/main" val="1678757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County Court</a:t>
            </a:r>
          </a:p>
        </p:txBody>
      </p:sp>
      <p:sp>
        <p:nvSpPr>
          <p:cNvPr id="3" name="Content Placeholder 2"/>
          <p:cNvSpPr>
            <a:spLocks noGrp="1"/>
          </p:cNvSpPr>
          <p:nvPr>
            <p:ph idx="1"/>
          </p:nvPr>
        </p:nvSpPr>
        <p:spPr>
          <a:xfrm>
            <a:off x="677334" y="1488613"/>
            <a:ext cx="8596668" cy="3880773"/>
          </a:xfrm>
        </p:spPr>
        <p:txBody>
          <a:bodyPr>
            <a:noAutofit/>
          </a:bodyPr>
          <a:lstStyle/>
          <a:p>
            <a:pPr marL="0" indent="0">
              <a:buNone/>
            </a:pPr>
            <a:r>
              <a:rPr lang="en-GB" sz="2400" dirty="0"/>
              <a:t>The County Court deals with the more straight forward cases, including:</a:t>
            </a:r>
          </a:p>
          <a:p>
            <a:pPr lvl="1"/>
            <a:r>
              <a:rPr lang="en-GB" sz="2400" dirty="0"/>
              <a:t>Claims for money only, whether it be for a specific debt of for damages, where the anticipated value of the claim is for £100,000 or less;</a:t>
            </a:r>
          </a:p>
          <a:p>
            <a:pPr lvl="1"/>
            <a:r>
              <a:rPr lang="en-GB" sz="2400" dirty="0"/>
              <a:t>Personal injury for claims less than £50,000</a:t>
            </a:r>
          </a:p>
          <a:p>
            <a:pPr marL="0" indent="0">
              <a:buNone/>
            </a:pPr>
            <a:r>
              <a:rPr lang="en-GB" sz="2400" dirty="0"/>
              <a:t>Note – money only claims are started under CPR Part 7 and must be issued centrally in the County Court Money Claims Centre (CCMCC), which is part of Salford Business Centre). </a:t>
            </a:r>
          </a:p>
          <a:p>
            <a:pPr marL="0" indent="0">
              <a:buNone/>
            </a:pPr>
            <a:r>
              <a:rPr lang="en-GB" sz="2400" dirty="0"/>
              <a:t>Contested claims are later transferred to a named County Court hearing centre, primarily to assist the defendant.</a:t>
            </a:r>
          </a:p>
        </p:txBody>
      </p:sp>
    </p:spTree>
    <p:extLst>
      <p:ext uri="{BB962C8B-B14F-4D97-AF65-F5344CB8AC3E}">
        <p14:creationId xmlns:p14="http://schemas.microsoft.com/office/powerpoint/2010/main" val="8848963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266" y="247291"/>
            <a:ext cx="8596668" cy="1320800"/>
          </a:xfrm>
        </p:spPr>
        <p:txBody>
          <a:bodyPr/>
          <a:lstStyle/>
          <a:p>
            <a:r>
              <a:rPr lang="en-GB" dirty="0"/>
              <a:t>The High Court</a:t>
            </a:r>
          </a:p>
        </p:txBody>
      </p:sp>
      <p:sp>
        <p:nvSpPr>
          <p:cNvPr id="3" name="Content Placeholder 2"/>
          <p:cNvSpPr>
            <a:spLocks noGrp="1"/>
          </p:cNvSpPr>
          <p:nvPr>
            <p:ph idx="1"/>
          </p:nvPr>
        </p:nvSpPr>
        <p:spPr>
          <a:xfrm>
            <a:off x="424292" y="1091797"/>
            <a:ext cx="8938761" cy="3880773"/>
          </a:xfrm>
        </p:spPr>
        <p:txBody>
          <a:bodyPr>
            <a:noAutofit/>
          </a:bodyPr>
          <a:lstStyle/>
          <a:p>
            <a:pPr marL="0" indent="0">
              <a:buNone/>
            </a:pPr>
            <a:r>
              <a:rPr lang="en-GB" sz="2400" dirty="0"/>
              <a:t>The more complex cases are dealt by the High Court.  </a:t>
            </a:r>
          </a:p>
          <a:p>
            <a:pPr marL="0" indent="0">
              <a:buNone/>
            </a:pPr>
            <a:r>
              <a:rPr lang="en-GB" sz="2400" dirty="0"/>
              <a:t>The main location is the Royal Courts of Justice (the RCJ) in London but there are District Registries around the country, such as in Birmingham. </a:t>
            </a:r>
          </a:p>
          <a:p>
            <a:pPr marL="0" indent="0">
              <a:buNone/>
            </a:pPr>
            <a:r>
              <a:rPr lang="en-GB" sz="2400" dirty="0"/>
              <a:t>The High Court is divided into 3 divisions:-</a:t>
            </a:r>
          </a:p>
          <a:p>
            <a:pPr marL="457200" indent="-457200">
              <a:buFont typeface="+mj-lt"/>
              <a:buAutoNum type="arabicPeriod"/>
            </a:pPr>
            <a:r>
              <a:rPr lang="en-GB" sz="2400" dirty="0"/>
              <a:t>Queen’s Bench Division (now the King’s Bench Division), which covers actions in contract and tort.  This is the one we will be most concerned with;</a:t>
            </a:r>
          </a:p>
          <a:p>
            <a:pPr marL="457200" indent="-457200">
              <a:buFont typeface="+mj-lt"/>
              <a:buAutoNum type="arabicPeriod"/>
            </a:pPr>
            <a:r>
              <a:rPr lang="en-GB" sz="2400" dirty="0"/>
              <a:t>Chancery division, which is used for disputes over things like wills and inheritance, company law and bankruptcy;</a:t>
            </a:r>
          </a:p>
          <a:p>
            <a:pPr marL="457200" indent="-457200">
              <a:buFont typeface="+mj-lt"/>
              <a:buAutoNum type="arabicPeriod"/>
            </a:pPr>
            <a:r>
              <a:rPr lang="en-GB" sz="2400" dirty="0"/>
              <a:t>Family division, where family proceedings, including adoption are considered</a:t>
            </a:r>
          </a:p>
        </p:txBody>
      </p:sp>
      <p:pic>
        <p:nvPicPr>
          <p:cNvPr id="5" name="Picture 4" descr="A picture containing building, outdoor, church, stone">
            <a:extLst>
              <a:ext uri="{FF2B5EF4-FFF2-40B4-BE49-F238E27FC236}">
                <a16:creationId xmlns:a16="http://schemas.microsoft.com/office/drawing/2014/main" id="{D6002E62-DFA4-9290-39D0-766BBE92602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466571" y="609600"/>
            <a:ext cx="2365247" cy="1576831"/>
          </a:xfrm>
          <a:prstGeom prst="rect">
            <a:avLst/>
          </a:prstGeom>
        </p:spPr>
      </p:pic>
    </p:spTree>
    <p:extLst>
      <p:ext uri="{BB962C8B-B14F-4D97-AF65-F5344CB8AC3E}">
        <p14:creationId xmlns:p14="http://schemas.microsoft.com/office/powerpoint/2010/main" val="241724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Judicial Roles</a:t>
            </a:r>
          </a:p>
        </p:txBody>
      </p:sp>
      <p:sp>
        <p:nvSpPr>
          <p:cNvPr id="3" name="Content Placeholder 2"/>
          <p:cNvSpPr>
            <a:spLocks noGrp="1"/>
          </p:cNvSpPr>
          <p:nvPr>
            <p:ph idx="1"/>
          </p:nvPr>
        </p:nvSpPr>
        <p:spPr>
          <a:xfrm>
            <a:off x="608323" y="1338204"/>
            <a:ext cx="8596668" cy="3880773"/>
          </a:xfrm>
        </p:spPr>
        <p:txBody>
          <a:bodyPr>
            <a:noAutofit/>
          </a:bodyPr>
          <a:lstStyle/>
          <a:p>
            <a:pPr marL="0" indent="0">
              <a:buNone/>
            </a:pPr>
            <a:r>
              <a:rPr lang="en-GB" sz="2400" dirty="0"/>
              <a:t>Judicial functions in the High Court sitting in London are shared between:</a:t>
            </a:r>
          </a:p>
          <a:p>
            <a:pPr lvl="1"/>
            <a:r>
              <a:rPr lang="en-GB" sz="2400" dirty="0"/>
              <a:t>Masters, who deal with interim applications and case management matters; and</a:t>
            </a:r>
          </a:p>
          <a:p>
            <a:pPr lvl="1"/>
            <a:r>
              <a:rPr lang="en-GB" sz="2400" dirty="0"/>
              <a:t>High Court Judges, who deal primarily with trials, but also with interim applications and case management as appropriate.</a:t>
            </a:r>
          </a:p>
          <a:p>
            <a:pPr marL="0" indent="0">
              <a:buNone/>
            </a:pPr>
            <a:endParaRPr lang="en-GB" sz="2400" dirty="0"/>
          </a:p>
          <a:p>
            <a:pPr marL="0" indent="0">
              <a:buNone/>
            </a:pPr>
            <a:r>
              <a:rPr lang="en-GB" sz="2400" dirty="0"/>
              <a:t>In the District Registries the functions performed by High Court Masters are dealt with by District Judges.</a:t>
            </a:r>
          </a:p>
        </p:txBody>
      </p:sp>
    </p:spTree>
    <p:extLst>
      <p:ext uri="{BB962C8B-B14F-4D97-AF65-F5344CB8AC3E}">
        <p14:creationId xmlns:p14="http://schemas.microsoft.com/office/powerpoint/2010/main" val="233241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sources of procedural law</a:t>
            </a:r>
          </a:p>
        </p:txBody>
      </p:sp>
      <p:sp>
        <p:nvSpPr>
          <p:cNvPr id="3" name="Content Placeholder 2"/>
          <p:cNvSpPr>
            <a:spLocks noGrp="1"/>
          </p:cNvSpPr>
          <p:nvPr>
            <p:ph idx="1"/>
          </p:nvPr>
        </p:nvSpPr>
        <p:spPr>
          <a:xfrm>
            <a:off x="586592" y="1488613"/>
            <a:ext cx="8596668" cy="4646941"/>
          </a:xfrm>
        </p:spPr>
        <p:txBody>
          <a:bodyPr>
            <a:normAutofit/>
          </a:bodyPr>
          <a:lstStyle/>
          <a:p>
            <a:pPr marL="0" indent="0">
              <a:buNone/>
            </a:pPr>
            <a:r>
              <a:rPr lang="en-GB" sz="2800" dirty="0"/>
              <a:t>Litigation is essentially divided into </a:t>
            </a:r>
            <a:r>
              <a:rPr lang="en-GB" sz="2800" b="1" u="sng" dirty="0"/>
              <a:t>3 stages</a:t>
            </a:r>
            <a:r>
              <a:rPr lang="en-GB" sz="2800" dirty="0"/>
              <a:t>:-</a:t>
            </a:r>
          </a:p>
          <a:p>
            <a:pPr marL="0" indent="0">
              <a:buNone/>
            </a:pPr>
            <a:endParaRPr lang="en-GB" sz="2800" dirty="0"/>
          </a:p>
          <a:p>
            <a:pPr marL="971550" lvl="1" indent="-514350">
              <a:buFont typeface="+mj-lt"/>
              <a:buAutoNum type="arabicPeriod"/>
            </a:pPr>
            <a:r>
              <a:rPr lang="en-GB" sz="2600" dirty="0"/>
              <a:t>The pre action stage</a:t>
            </a:r>
          </a:p>
          <a:p>
            <a:pPr marL="971550" lvl="1" indent="-514350">
              <a:buFont typeface="+mj-lt"/>
              <a:buAutoNum type="arabicPeriod"/>
            </a:pPr>
            <a:r>
              <a:rPr lang="en-GB" sz="2600" dirty="0"/>
              <a:t>From issue of proceedings through to judgment</a:t>
            </a:r>
          </a:p>
          <a:p>
            <a:pPr marL="971550" lvl="1" indent="-514350">
              <a:buFont typeface="+mj-lt"/>
              <a:buAutoNum type="arabicPeriod"/>
            </a:pPr>
            <a:r>
              <a:rPr lang="en-GB" sz="2600" dirty="0"/>
              <a:t>Steps taken after judgment</a:t>
            </a:r>
          </a:p>
          <a:p>
            <a:pPr marL="514350" indent="-514350">
              <a:buFont typeface="+mj-lt"/>
              <a:buAutoNum type="arabicPeriod"/>
            </a:pPr>
            <a:endParaRPr lang="en-GB" sz="2800" dirty="0"/>
          </a:p>
          <a:p>
            <a:pPr marL="0" indent="0">
              <a:buNone/>
            </a:pPr>
            <a:r>
              <a:rPr lang="en-GB" sz="2800" dirty="0">
                <a:solidFill>
                  <a:schemeClr val="tx2">
                    <a:lumMod val="60000"/>
                    <a:lumOff val="40000"/>
                  </a:schemeClr>
                </a:solidFill>
              </a:rPr>
              <a:t>**Please see the flowchart saved on Moodle** </a:t>
            </a:r>
          </a:p>
        </p:txBody>
      </p:sp>
    </p:spTree>
    <p:extLst>
      <p:ext uri="{BB962C8B-B14F-4D97-AF65-F5344CB8AC3E}">
        <p14:creationId xmlns:p14="http://schemas.microsoft.com/office/powerpoint/2010/main" val="463621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Civil Procedure Rules (The CPR)</a:t>
            </a:r>
          </a:p>
        </p:txBody>
      </p:sp>
      <p:sp>
        <p:nvSpPr>
          <p:cNvPr id="3" name="Content Placeholder 2"/>
          <p:cNvSpPr>
            <a:spLocks noGrp="1"/>
          </p:cNvSpPr>
          <p:nvPr>
            <p:ph idx="1"/>
          </p:nvPr>
        </p:nvSpPr>
        <p:spPr>
          <a:xfrm>
            <a:off x="537731" y="1488613"/>
            <a:ext cx="9371144" cy="4759787"/>
          </a:xfrm>
        </p:spPr>
        <p:txBody>
          <a:bodyPr>
            <a:noAutofit/>
          </a:bodyPr>
          <a:lstStyle/>
          <a:p>
            <a:r>
              <a:rPr lang="en-GB" sz="2800" dirty="0"/>
              <a:t>The CPR are the most important rules to follow in civil litigation. </a:t>
            </a:r>
          </a:p>
          <a:p>
            <a:r>
              <a:rPr lang="en-GB" sz="2800" dirty="0"/>
              <a:t>The CPR is divided into ‘Parts’ and each ‘Part’ deals with a particular aspect.  </a:t>
            </a:r>
          </a:p>
          <a:p>
            <a:r>
              <a:rPr lang="en-GB" sz="2800" dirty="0"/>
              <a:t>These ‘Parts’ are then supplemented by Practice Directions (PD’s) which give extra guidance on how the rules work in practice.  They usually have the same reference number as the Part.</a:t>
            </a:r>
          </a:p>
          <a:p>
            <a:r>
              <a:rPr lang="en-GB" sz="2800" dirty="0"/>
              <a:t>The rules and PDs are regularly updated and details of updates can be found on </a:t>
            </a:r>
            <a:r>
              <a:rPr lang="en-GB" sz="2800" dirty="0">
                <a:hlinkClick r:id="rId3"/>
              </a:rPr>
              <a:t>www.justice.gov.uk</a:t>
            </a:r>
            <a:r>
              <a:rPr lang="en-GB" sz="2800" dirty="0"/>
              <a:t> </a:t>
            </a:r>
          </a:p>
        </p:txBody>
      </p:sp>
    </p:spTree>
    <p:extLst>
      <p:ext uri="{BB962C8B-B14F-4D97-AF65-F5344CB8AC3E}">
        <p14:creationId xmlns:p14="http://schemas.microsoft.com/office/powerpoint/2010/main" val="30430577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07" y="155890"/>
            <a:ext cx="8596668" cy="779450"/>
          </a:xfrm>
        </p:spPr>
        <p:txBody>
          <a:bodyPr/>
          <a:lstStyle/>
          <a:p>
            <a:r>
              <a:rPr lang="en-GB" dirty="0"/>
              <a:t>The Overriding Objective: CPR r 1.1</a:t>
            </a:r>
          </a:p>
        </p:txBody>
      </p:sp>
      <p:sp>
        <p:nvSpPr>
          <p:cNvPr id="3" name="Content Placeholder 2"/>
          <p:cNvSpPr>
            <a:spLocks noGrp="1"/>
          </p:cNvSpPr>
          <p:nvPr>
            <p:ph idx="1"/>
          </p:nvPr>
        </p:nvSpPr>
        <p:spPr>
          <a:xfrm>
            <a:off x="384168" y="935339"/>
            <a:ext cx="9395026" cy="5605063"/>
          </a:xfrm>
        </p:spPr>
        <p:txBody>
          <a:bodyPr>
            <a:normAutofit/>
          </a:bodyPr>
          <a:lstStyle/>
          <a:p>
            <a:pPr marL="0" indent="0">
              <a:buNone/>
            </a:pPr>
            <a:r>
              <a:rPr lang="en-GB" dirty="0"/>
              <a:t>The aim is to enable the court to </a:t>
            </a:r>
            <a:r>
              <a:rPr lang="en-GB" b="1" dirty="0"/>
              <a:t>deal with cases justly </a:t>
            </a:r>
            <a:r>
              <a:rPr lang="en-GB" dirty="0"/>
              <a:t>and at </a:t>
            </a:r>
            <a:r>
              <a:rPr lang="en-GB" b="1" dirty="0"/>
              <a:t>proportionate cost.</a:t>
            </a:r>
          </a:p>
          <a:p>
            <a:pPr marL="0" indent="0">
              <a:buNone/>
            </a:pPr>
            <a:r>
              <a:rPr lang="en-GB" sz="2000" b="1" dirty="0"/>
              <a:t>The rule lists 6 objectives that the court should seek to achieve when dealing with cases:</a:t>
            </a:r>
          </a:p>
          <a:p>
            <a:pPr marL="0" indent="0">
              <a:buNone/>
            </a:pPr>
            <a:r>
              <a:rPr lang="en-GB" sz="1800" dirty="0"/>
              <a:t>1.	Ensuring that the parties are on an </a:t>
            </a:r>
            <a:r>
              <a:rPr lang="en-GB" sz="1800" b="1" dirty="0"/>
              <a:t>equal footing</a:t>
            </a:r>
            <a:r>
              <a:rPr lang="en-GB" sz="1800" dirty="0"/>
              <a:t>;</a:t>
            </a:r>
          </a:p>
          <a:p>
            <a:pPr marL="0" indent="0">
              <a:buNone/>
            </a:pPr>
            <a:r>
              <a:rPr lang="en-GB" sz="1800" dirty="0"/>
              <a:t>2.	</a:t>
            </a:r>
            <a:r>
              <a:rPr lang="en-GB" sz="1800" b="1" dirty="0"/>
              <a:t>Saving expense</a:t>
            </a:r>
            <a:r>
              <a:rPr lang="en-GB" sz="1800" dirty="0"/>
              <a:t>;</a:t>
            </a:r>
          </a:p>
          <a:p>
            <a:pPr marL="0" indent="0">
              <a:buNone/>
            </a:pPr>
            <a:r>
              <a:rPr lang="en-GB" sz="1800" dirty="0"/>
              <a:t>3.	Dealing with cases in ways that are </a:t>
            </a:r>
            <a:r>
              <a:rPr lang="en-GB" sz="1800" b="1" dirty="0"/>
              <a:t>proportionate to</a:t>
            </a:r>
            <a:r>
              <a:rPr lang="en-GB" sz="1800" dirty="0"/>
              <a:t>:</a:t>
            </a:r>
          </a:p>
          <a:p>
            <a:pPr marL="0" indent="0">
              <a:buNone/>
            </a:pPr>
            <a:r>
              <a:rPr lang="en-GB" sz="1800" dirty="0"/>
              <a:t>	3.1	the </a:t>
            </a:r>
            <a:r>
              <a:rPr lang="en-GB" sz="1800" b="1" dirty="0"/>
              <a:t>amount of money </a:t>
            </a:r>
            <a:r>
              <a:rPr lang="en-GB" sz="1800" dirty="0"/>
              <a:t>involved</a:t>
            </a:r>
          </a:p>
          <a:p>
            <a:pPr marL="0" indent="0">
              <a:buNone/>
            </a:pPr>
            <a:r>
              <a:rPr lang="en-GB" sz="1800" dirty="0"/>
              <a:t>	3.2	the </a:t>
            </a:r>
            <a:r>
              <a:rPr lang="en-GB" sz="1800" b="1" dirty="0"/>
              <a:t>importance</a:t>
            </a:r>
            <a:r>
              <a:rPr lang="en-GB" sz="1800" dirty="0"/>
              <a:t> of the case</a:t>
            </a:r>
          </a:p>
          <a:p>
            <a:pPr marL="0" indent="0">
              <a:buNone/>
            </a:pPr>
            <a:r>
              <a:rPr lang="en-GB" sz="1800" dirty="0"/>
              <a:t>	3.3	the </a:t>
            </a:r>
            <a:r>
              <a:rPr lang="en-GB" sz="1800" b="1" dirty="0"/>
              <a:t>complexity</a:t>
            </a:r>
            <a:r>
              <a:rPr lang="en-GB" sz="1800" dirty="0"/>
              <a:t> of the issues</a:t>
            </a:r>
          </a:p>
          <a:p>
            <a:pPr marL="0" indent="0">
              <a:buNone/>
            </a:pPr>
            <a:r>
              <a:rPr lang="en-GB" sz="1800" dirty="0"/>
              <a:t>	3.4	the </a:t>
            </a:r>
            <a:r>
              <a:rPr lang="en-GB" sz="1800" b="1" dirty="0"/>
              <a:t>financial position of each party</a:t>
            </a:r>
          </a:p>
          <a:p>
            <a:pPr marL="0" indent="0">
              <a:buNone/>
            </a:pPr>
            <a:r>
              <a:rPr lang="en-GB" sz="1800" dirty="0"/>
              <a:t>4.	Ensuring that the case is dealt with </a:t>
            </a:r>
            <a:r>
              <a:rPr lang="en-GB" sz="1800" b="1" dirty="0"/>
              <a:t>expeditiously and fairly</a:t>
            </a:r>
            <a:r>
              <a:rPr lang="en-GB" sz="1800" dirty="0"/>
              <a:t>;</a:t>
            </a:r>
          </a:p>
          <a:p>
            <a:pPr marL="0" indent="0">
              <a:buNone/>
            </a:pPr>
            <a:r>
              <a:rPr lang="en-GB" sz="1800" dirty="0"/>
              <a:t>5.	</a:t>
            </a:r>
            <a:r>
              <a:rPr lang="en-GB" sz="1800" b="1" dirty="0"/>
              <a:t>Allocating an appropriate</a:t>
            </a:r>
            <a:r>
              <a:rPr lang="en-GB" sz="1800" dirty="0"/>
              <a:t> share of the court’s resources, while taking into account the need to allocate 	resources to other cases;   and</a:t>
            </a:r>
          </a:p>
          <a:p>
            <a:pPr marL="0" indent="0">
              <a:buNone/>
            </a:pPr>
            <a:r>
              <a:rPr lang="en-GB" sz="1800" dirty="0"/>
              <a:t>6.	Enforcing </a:t>
            </a:r>
            <a:r>
              <a:rPr lang="en-GB" sz="1800" b="1" dirty="0"/>
              <a:t>compliance with rules, PDs and orders</a:t>
            </a:r>
            <a:r>
              <a:rPr lang="en-GB" sz="1800" dirty="0"/>
              <a:t>.</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33051910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35307" y="1140492"/>
            <a:ext cx="9751014" cy="5141645"/>
          </a:xfrm>
        </p:spPr>
        <p:txBody>
          <a:bodyPr>
            <a:normAutofit/>
          </a:bodyPr>
          <a:lstStyle/>
          <a:p>
            <a:pPr marL="0" indent="0">
              <a:buNone/>
            </a:pPr>
            <a:r>
              <a:rPr lang="en-GB" sz="2400" dirty="0"/>
              <a:t>Subsequent provisions </a:t>
            </a:r>
            <a:r>
              <a:rPr lang="en-GB" sz="2400" b="1" dirty="0"/>
              <a:t>then reinforce the importance </a:t>
            </a:r>
            <a:r>
              <a:rPr lang="en-GB" sz="2400" dirty="0"/>
              <a:t>of these aims:</a:t>
            </a:r>
          </a:p>
          <a:p>
            <a:r>
              <a:rPr lang="en-GB" sz="2400" dirty="0"/>
              <a:t>CPR r1.2 the court must give effect to the overriding objective when making procedural decisions; and</a:t>
            </a:r>
          </a:p>
          <a:p>
            <a:r>
              <a:rPr lang="en-GB" sz="2400" dirty="0"/>
              <a:t>CPR r1.3 requires the parties to assist the court in furthering the overriding objective</a:t>
            </a:r>
          </a:p>
          <a:p>
            <a:pPr marL="0" indent="0">
              <a:buNone/>
            </a:pPr>
            <a:r>
              <a:rPr lang="en-GB" sz="2400" dirty="0"/>
              <a:t>The court, when applying the overriding objective, looks carefully at the facts of each case and the conduct of the parties: each case is dealt with individually, ensuring a non-technical, flexible approach, but always in the context of achieving cost-proportionate litigation.</a:t>
            </a:r>
          </a:p>
          <a:p>
            <a:pPr marL="0" indent="0">
              <a:buNone/>
            </a:pPr>
            <a:r>
              <a:rPr lang="en-GB" sz="2400" dirty="0"/>
              <a:t>To give practical effect to the overriding objective, the court must take an </a:t>
            </a:r>
            <a:r>
              <a:rPr lang="en-GB" sz="2400" b="1" dirty="0"/>
              <a:t>active role </a:t>
            </a:r>
            <a:r>
              <a:rPr lang="en-GB" sz="2400" dirty="0"/>
              <a:t>in managing current cases (CPR r1.4)</a:t>
            </a:r>
          </a:p>
        </p:txBody>
      </p:sp>
      <p:sp>
        <p:nvSpPr>
          <p:cNvPr id="5" name="Title 1">
            <a:extLst>
              <a:ext uri="{FF2B5EF4-FFF2-40B4-BE49-F238E27FC236}">
                <a16:creationId xmlns:a16="http://schemas.microsoft.com/office/drawing/2014/main" id="{8427AEE3-D228-62C9-F742-6D7CE11271A6}"/>
              </a:ext>
            </a:extLst>
          </p:cNvPr>
          <p:cNvSpPr txBox="1">
            <a:spLocks/>
          </p:cNvSpPr>
          <p:nvPr/>
        </p:nvSpPr>
        <p:spPr>
          <a:xfrm>
            <a:off x="335307" y="155890"/>
            <a:ext cx="8596668" cy="77945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The Overriding Objective: CPR r 1.1</a:t>
            </a:r>
            <a:endParaRPr lang="en-GB" dirty="0"/>
          </a:p>
        </p:txBody>
      </p:sp>
    </p:spTree>
    <p:extLst>
      <p:ext uri="{BB962C8B-B14F-4D97-AF65-F5344CB8AC3E}">
        <p14:creationId xmlns:p14="http://schemas.microsoft.com/office/powerpoint/2010/main" val="763925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2" y="284118"/>
            <a:ext cx="9601196" cy="1194140"/>
          </a:xfrm>
        </p:spPr>
        <p:txBody>
          <a:bodyPr/>
          <a:lstStyle/>
          <a:p>
            <a:r>
              <a:rPr lang="en-GB" dirty="0"/>
              <a:t>Case management</a:t>
            </a:r>
          </a:p>
        </p:txBody>
      </p:sp>
      <p:sp>
        <p:nvSpPr>
          <p:cNvPr id="3" name="Content Placeholder 2"/>
          <p:cNvSpPr>
            <a:spLocks noGrp="1"/>
          </p:cNvSpPr>
          <p:nvPr>
            <p:ph idx="1"/>
          </p:nvPr>
        </p:nvSpPr>
        <p:spPr>
          <a:xfrm>
            <a:off x="311200" y="1092114"/>
            <a:ext cx="9601196" cy="5385468"/>
          </a:xfrm>
        </p:spPr>
        <p:txBody>
          <a:bodyPr>
            <a:normAutofit/>
          </a:bodyPr>
          <a:lstStyle/>
          <a:p>
            <a:pPr marL="0" indent="0">
              <a:buNone/>
            </a:pPr>
            <a:r>
              <a:rPr lang="en-GB" sz="2000" dirty="0"/>
              <a:t>Active case management primarily happens in defended cases, </a:t>
            </a:r>
            <a:r>
              <a:rPr lang="en-GB" sz="2000" dirty="0" err="1"/>
              <a:t>i.e</a:t>
            </a:r>
            <a:r>
              <a:rPr lang="en-GB" sz="2000" dirty="0"/>
              <a:t> where the Defendant has been served with proceedings and has filed a defence.  It includes:</a:t>
            </a:r>
          </a:p>
          <a:p>
            <a:r>
              <a:rPr lang="en-GB" sz="2000" dirty="0"/>
              <a:t>Encouraging the parties to co-operate with each other in the conduct of proceedings;</a:t>
            </a:r>
          </a:p>
          <a:p>
            <a:r>
              <a:rPr lang="en-GB" sz="2000" dirty="0"/>
              <a:t>The court identifying the issues at an early stage, and deciding promptly which issues need to be fully investigated and dealt with at trial;</a:t>
            </a:r>
          </a:p>
          <a:p>
            <a:r>
              <a:rPr lang="en-GB" sz="2000" dirty="0"/>
              <a:t>Encouraging the parties to use ADR procedures if appropriate(r1.4(2)(e))</a:t>
            </a:r>
          </a:p>
          <a:p>
            <a:r>
              <a:rPr lang="en-GB" sz="2000" dirty="0"/>
              <a:t>Fixing timetables  and giving directions to ensure that cases progress quickly and efficiently (r1.4(2)(g)); and</a:t>
            </a:r>
          </a:p>
          <a:p>
            <a:r>
              <a:rPr lang="en-GB" sz="2000" dirty="0"/>
              <a:t>Keeping costs under control and taking into account whether the benefits of taking a particular step justify the cost of taking it.</a:t>
            </a:r>
          </a:p>
        </p:txBody>
      </p:sp>
    </p:spTree>
    <p:extLst>
      <p:ext uri="{BB962C8B-B14F-4D97-AF65-F5344CB8AC3E}">
        <p14:creationId xmlns:p14="http://schemas.microsoft.com/office/powerpoint/2010/main" val="31528005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947955" y="757945"/>
          <a:ext cx="9915786" cy="210312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07651">
                <a:tc>
                  <a:txBody>
                    <a:bodyPr/>
                    <a:lstStyle/>
                    <a:p>
                      <a:r>
                        <a:rPr lang="en-GB" dirty="0"/>
                        <a:t>Types of disputes</a:t>
                      </a:r>
                    </a:p>
                  </a:txBody>
                  <a:tcPr/>
                </a:tc>
                <a:tc>
                  <a:txBody>
                    <a:bodyPr/>
                    <a:lstStyle/>
                    <a:p>
                      <a:r>
                        <a:rPr lang="en-GB" dirty="0"/>
                        <a:t>Types of claim</a:t>
                      </a:r>
                    </a:p>
                  </a:txBody>
                  <a:tcPr/>
                </a:tc>
                <a:tc>
                  <a:txBody>
                    <a:bodyPr/>
                    <a:lstStyle/>
                    <a:p>
                      <a:r>
                        <a:rPr lang="en-GB" dirty="0"/>
                        <a:t>Purpose</a:t>
                      </a:r>
                      <a:r>
                        <a:rPr lang="en-GB" baseline="0" dirty="0"/>
                        <a:t> of damages</a:t>
                      </a:r>
                      <a:endParaRPr lang="en-GB" dirty="0"/>
                    </a:p>
                  </a:txBody>
                  <a:tcPr/>
                </a:tc>
                <a:extLst>
                  <a:ext uri="{0D108BD9-81ED-4DB2-BD59-A6C34878D82A}">
                    <a16:rowId xmlns:a16="http://schemas.microsoft.com/office/drawing/2014/main" val="10000"/>
                  </a:ext>
                </a:extLst>
              </a:tr>
              <a:tr h="1430465">
                <a:tc>
                  <a:txBody>
                    <a:bodyPr/>
                    <a:lstStyle/>
                    <a:p>
                      <a:pPr marL="285750" indent="-285750">
                        <a:buFont typeface="Arial" panose="020B0604020202020204" pitchFamily="34" charset="0"/>
                        <a:buChar char="•"/>
                      </a:pPr>
                      <a:r>
                        <a:rPr lang="en-GB" dirty="0"/>
                        <a:t>Goods and services supplied are defective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aseline="0" dirty="0"/>
                        <a:t>Failure to perform the contract e.g. goods are delivered late or not at all</a:t>
                      </a:r>
                      <a:endParaRPr lang="en-GB" dirty="0"/>
                    </a:p>
                  </a:txBody>
                  <a:tcPr/>
                </a:tc>
                <a:tc>
                  <a:txBody>
                    <a:bodyPr/>
                    <a:lstStyle/>
                    <a:p>
                      <a:pPr marL="285750" indent="-285750">
                        <a:buFont typeface="Arial" panose="020B0604020202020204" pitchFamily="34" charset="0"/>
                        <a:buChar char="•"/>
                      </a:pPr>
                      <a:r>
                        <a:rPr lang="en-GB" dirty="0"/>
                        <a:t>Breach of contract</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r>
                        <a:rPr lang="en-GB" baseline="0" dirty="0"/>
                        <a:t>Commercial disputes</a:t>
                      </a:r>
                      <a:endParaRPr lang="en-GB" dirty="0"/>
                    </a:p>
                  </a:txBody>
                  <a:tcPr/>
                </a:tc>
                <a:tc>
                  <a:txBody>
                    <a:bodyPr/>
                    <a:lstStyle/>
                    <a:p>
                      <a:r>
                        <a:rPr lang="en-GB" dirty="0"/>
                        <a:t>To put the claimant</a:t>
                      </a:r>
                      <a:r>
                        <a:rPr lang="en-GB" baseline="0" dirty="0"/>
                        <a:t> in the position he would he would have been in had the contract been performed correctly.</a:t>
                      </a:r>
                      <a:endParaRPr lang="en-GB" dirty="0"/>
                    </a:p>
                  </a:txBody>
                  <a:tcPr/>
                </a:tc>
                <a:extLst>
                  <a:ext uri="{0D108BD9-81ED-4DB2-BD59-A6C34878D82A}">
                    <a16:rowId xmlns:a16="http://schemas.microsoft.com/office/drawing/2014/main" val="10001"/>
                  </a:ext>
                </a:extLst>
              </a:tr>
            </a:tbl>
          </a:graphicData>
        </a:graphic>
      </p:graphicFrame>
      <p:graphicFrame>
        <p:nvGraphicFramePr>
          <p:cNvPr id="6" name="Table 5">
            <a:extLst>
              <a:ext uri="{FF2B5EF4-FFF2-40B4-BE49-F238E27FC236}">
                <a16:creationId xmlns:a16="http://schemas.microsoft.com/office/drawing/2014/main" id="{E3D4F1D9-7AC6-755C-236B-C8E4748F580D}"/>
              </a:ext>
            </a:extLst>
          </p:cNvPr>
          <p:cNvGraphicFramePr>
            <a:graphicFrameLocks noGrp="1"/>
          </p:cNvGraphicFramePr>
          <p:nvPr/>
        </p:nvGraphicFramePr>
        <p:xfrm>
          <a:off x="947955" y="2861065"/>
          <a:ext cx="9915786" cy="3388360"/>
        </p:xfrm>
        <a:graphic>
          <a:graphicData uri="http://schemas.openxmlformats.org/drawingml/2006/table">
            <a:tbl>
              <a:tblPr firstRow="1" bandRow="1">
                <a:tableStyleId>{5C22544A-7EE6-4342-B048-85BDC9FD1C3A}</a:tableStyleId>
              </a:tblPr>
              <a:tblGrid>
                <a:gridCol w="3305262">
                  <a:extLst>
                    <a:ext uri="{9D8B030D-6E8A-4147-A177-3AD203B41FA5}">
                      <a16:colId xmlns:a16="http://schemas.microsoft.com/office/drawing/2014/main" val="20000"/>
                    </a:ext>
                  </a:extLst>
                </a:gridCol>
                <a:gridCol w="3305262">
                  <a:extLst>
                    <a:ext uri="{9D8B030D-6E8A-4147-A177-3AD203B41FA5}">
                      <a16:colId xmlns:a16="http://schemas.microsoft.com/office/drawing/2014/main" val="20001"/>
                    </a:ext>
                  </a:extLst>
                </a:gridCol>
                <a:gridCol w="3305262">
                  <a:extLst>
                    <a:ext uri="{9D8B030D-6E8A-4147-A177-3AD203B41FA5}">
                      <a16:colId xmlns:a16="http://schemas.microsoft.com/office/drawing/2014/main" val="20002"/>
                    </a:ext>
                  </a:extLst>
                </a:gridCol>
              </a:tblGrid>
              <a:tr h="370840">
                <a:tc>
                  <a:txBody>
                    <a:bodyPr/>
                    <a:lstStyle/>
                    <a:p>
                      <a:r>
                        <a:rPr lang="en-GB" dirty="0"/>
                        <a:t>Types</a:t>
                      </a:r>
                      <a:r>
                        <a:rPr lang="en-GB" baseline="0" dirty="0"/>
                        <a:t> of dispute</a:t>
                      </a:r>
                      <a:endParaRPr lang="en-GB" dirty="0"/>
                    </a:p>
                  </a:txBody>
                  <a:tcPr/>
                </a:tc>
                <a:tc>
                  <a:txBody>
                    <a:bodyPr/>
                    <a:lstStyle/>
                    <a:p>
                      <a:r>
                        <a:rPr lang="en-GB" dirty="0"/>
                        <a:t>Types of claim</a:t>
                      </a:r>
                    </a:p>
                  </a:txBody>
                  <a:tcPr/>
                </a:tc>
                <a:tc>
                  <a:txBody>
                    <a:bodyPr/>
                    <a:lstStyle/>
                    <a:p>
                      <a:r>
                        <a:rPr lang="en-GB" dirty="0"/>
                        <a:t>Purpose of damages</a:t>
                      </a:r>
                    </a:p>
                  </a:txBody>
                  <a:tcPr/>
                </a:tc>
                <a:extLst>
                  <a:ext uri="{0D108BD9-81ED-4DB2-BD59-A6C34878D82A}">
                    <a16:rowId xmlns:a16="http://schemas.microsoft.com/office/drawing/2014/main" val="10000"/>
                  </a:ext>
                </a:extLst>
              </a:tr>
              <a:tr h="370840">
                <a:tc>
                  <a:txBody>
                    <a:bodyPr/>
                    <a:lstStyle/>
                    <a:p>
                      <a:pPr marL="285750" indent="-285750">
                        <a:buFont typeface="Arial" panose="020B0604020202020204" pitchFamily="34" charset="0"/>
                        <a:buChar char="•"/>
                      </a:pPr>
                      <a:r>
                        <a:rPr lang="en-GB" sz="1600" dirty="0"/>
                        <a:t>RTA’s</a:t>
                      </a:r>
                    </a:p>
                    <a:p>
                      <a:pPr marL="285750" indent="-285750">
                        <a:buFont typeface="Arial" panose="020B0604020202020204" pitchFamily="34" charset="0"/>
                        <a:buChar char="•"/>
                      </a:pPr>
                      <a:r>
                        <a:rPr lang="en-GB" sz="1600" dirty="0"/>
                        <a:t>Trips</a:t>
                      </a:r>
                      <a:r>
                        <a:rPr lang="en-GB" sz="1600" baseline="0" dirty="0"/>
                        <a:t> and slips on the highway or private property</a:t>
                      </a:r>
                    </a:p>
                    <a:p>
                      <a:pPr marL="285750" indent="-285750">
                        <a:buFont typeface="Arial" panose="020B0604020202020204" pitchFamily="34" charset="0"/>
                        <a:buChar char="•"/>
                      </a:pPr>
                      <a:r>
                        <a:rPr lang="en-GB" sz="1600" baseline="0" dirty="0"/>
                        <a:t>Accidents at work</a:t>
                      </a:r>
                    </a:p>
                    <a:p>
                      <a:pPr marL="285750" indent="-285750">
                        <a:buFont typeface="Arial" panose="020B0604020202020204" pitchFamily="34" charset="0"/>
                        <a:buChar char="•"/>
                      </a:pPr>
                      <a:r>
                        <a:rPr lang="en-GB" sz="1600" baseline="0" dirty="0"/>
                        <a:t>Mistakes made by medical or other professionals</a:t>
                      </a:r>
                    </a:p>
                    <a:p>
                      <a:pPr marL="285750" indent="-285750">
                        <a:buFont typeface="Arial" panose="020B0604020202020204" pitchFamily="34" charset="0"/>
                        <a:buChar char="•"/>
                      </a:pPr>
                      <a:endParaRPr lang="en-GB" sz="1600" baseline="0" dirty="0"/>
                    </a:p>
                    <a:p>
                      <a:pPr marL="285750" indent="-285750">
                        <a:buFont typeface="Arial" panose="020B0604020202020204" pitchFamily="34" charset="0"/>
                        <a:buChar char="•"/>
                      </a:pPr>
                      <a:r>
                        <a:rPr lang="en-GB" sz="1600" baseline="0" dirty="0"/>
                        <a:t>Noise</a:t>
                      </a:r>
                    </a:p>
                    <a:p>
                      <a:pPr marL="285750" indent="-285750">
                        <a:buFont typeface="Arial" panose="020B0604020202020204" pitchFamily="34" charset="0"/>
                        <a:buChar char="•"/>
                      </a:pPr>
                      <a:r>
                        <a:rPr lang="en-GB" sz="1600" baseline="0" dirty="0"/>
                        <a:t>Tree roots encroaching</a:t>
                      </a:r>
                    </a:p>
                    <a:p>
                      <a:pPr marL="285750" indent="-285750">
                        <a:buFont typeface="Arial" panose="020B0604020202020204" pitchFamily="34" charset="0"/>
                        <a:buChar char="•"/>
                      </a:pPr>
                      <a:r>
                        <a:rPr lang="en-GB" sz="1600" baseline="0" dirty="0"/>
                        <a:t>Escape of water onto another’s property.</a:t>
                      </a:r>
                      <a:endParaRPr lang="en-GB" sz="1600" dirty="0"/>
                    </a:p>
                  </a:txBody>
                  <a:tcPr/>
                </a:tc>
                <a:tc>
                  <a:txBody>
                    <a:bodyPr/>
                    <a:lstStyle/>
                    <a:p>
                      <a:pPr marL="285750" indent="-285750">
                        <a:buFont typeface="Arial" panose="020B0604020202020204" pitchFamily="34" charset="0"/>
                        <a:buChar char="•"/>
                      </a:pPr>
                      <a:r>
                        <a:rPr lang="en-GB" sz="1600" dirty="0"/>
                        <a:t>Negligence</a:t>
                      </a:r>
                    </a:p>
                    <a:p>
                      <a:pPr marL="0" indent="0">
                        <a:buFont typeface="Arial" panose="020B0604020202020204" pitchFamily="34" charset="0"/>
                        <a:buNone/>
                      </a:pPr>
                      <a:endParaRPr lang="en-GB" sz="1600" dirty="0"/>
                    </a:p>
                    <a:p>
                      <a:pPr marL="0" indent="0">
                        <a:buFont typeface="Arial" panose="020B0604020202020204" pitchFamily="34" charset="0"/>
                        <a:buNone/>
                      </a:pPr>
                      <a:r>
                        <a:rPr lang="en-GB" sz="1600" dirty="0"/>
                        <a:t>A duty of care is owed by 1 party</a:t>
                      </a:r>
                      <a:r>
                        <a:rPr lang="en-GB" sz="1600" baseline="0" dirty="0"/>
                        <a:t> to another, the duty is breached and this causes the other party to suffer loss (financial or otherwise).</a:t>
                      </a:r>
                    </a:p>
                    <a:p>
                      <a:pPr marL="0" indent="0">
                        <a:buFont typeface="Arial" panose="020B0604020202020204" pitchFamily="34" charset="0"/>
                        <a:buNone/>
                      </a:pPr>
                      <a:endParaRPr lang="en-GB" sz="1600" baseline="0" dirty="0"/>
                    </a:p>
                    <a:p>
                      <a:pPr marL="285750" indent="-285750">
                        <a:buFont typeface="Arial" panose="020B0604020202020204" pitchFamily="34" charset="0"/>
                        <a:buChar char="•"/>
                      </a:pPr>
                      <a:r>
                        <a:rPr lang="en-GB" sz="1600" baseline="0" dirty="0"/>
                        <a:t>Nuisance</a:t>
                      </a:r>
                    </a:p>
                    <a:p>
                      <a:pPr marL="285750" indent="-285750">
                        <a:buFont typeface="Arial" panose="020B0604020202020204" pitchFamily="34" charset="0"/>
                        <a:buChar char="•"/>
                      </a:pPr>
                      <a:r>
                        <a:rPr lang="en-GB" sz="1600" baseline="0" dirty="0"/>
                        <a:t>Where use or enjoyment of land is repeatedly interfered with by another landowner</a:t>
                      </a:r>
                      <a:endParaRPr lang="en-GB" sz="1600" dirty="0"/>
                    </a:p>
                  </a:txBody>
                  <a:tcPr/>
                </a:tc>
                <a:tc>
                  <a:txBody>
                    <a:bodyPr/>
                    <a:lstStyle/>
                    <a:p>
                      <a:r>
                        <a:rPr lang="en-GB" sz="1600" dirty="0"/>
                        <a:t>To put the claimant in the position he would have been in had the negligent</a:t>
                      </a:r>
                      <a:r>
                        <a:rPr lang="en-GB" sz="1600" baseline="0" dirty="0"/>
                        <a:t> act not occurred.</a:t>
                      </a:r>
                    </a:p>
                    <a:p>
                      <a:endParaRPr lang="en-GB" sz="1600" baseline="0" dirty="0"/>
                    </a:p>
                    <a:p>
                      <a:endParaRPr lang="en-GB" sz="1600" baseline="0" dirty="0"/>
                    </a:p>
                    <a:p>
                      <a:endParaRPr lang="en-GB" sz="1600" baseline="0" dirty="0"/>
                    </a:p>
                    <a:p>
                      <a:endParaRPr lang="en-GB" sz="1600" baseline="0" dirty="0"/>
                    </a:p>
                    <a:p>
                      <a:endParaRPr lang="en-GB" sz="1600" baseline="0" dirty="0"/>
                    </a:p>
                    <a:p>
                      <a:r>
                        <a:rPr lang="en-GB" sz="1600" baseline="0" dirty="0"/>
                        <a:t>To put the claimant in the position he would have been in had nuisance not occurred.</a:t>
                      </a:r>
                      <a:endParaRPr lang="en-GB"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50965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83909" y="271778"/>
            <a:ext cx="9601200" cy="1057275"/>
          </a:xfrm>
        </p:spPr>
        <p:txBody>
          <a:bodyPr/>
          <a:lstStyle/>
          <a:p>
            <a:r>
              <a:rPr lang="en-GB" dirty="0"/>
              <a:t>Reform</a:t>
            </a:r>
          </a:p>
        </p:txBody>
      </p:sp>
      <p:sp>
        <p:nvSpPr>
          <p:cNvPr id="3" name="Content Placeholder 2"/>
          <p:cNvSpPr>
            <a:spLocks noGrp="1"/>
          </p:cNvSpPr>
          <p:nvPr>
            <p:ph idx="4294967295"/>
          </p:nvPr>
        </p:nvSpPr>
        <p:spPr>
          <a:xfrm>
            <a:off x="160543" y="1090916"/>
            <a:ext cx="9325484" cy="3762375"/>
          </a:xfrm>
        </p:spPr>
        <p:txBody>
          <a:bodyPr>
            <a:noAutofit/>
          </a:bodyPr>
          <a:lstStyle/>
          <a:p>
            <a:r>
              <a:rPr lang="en-GB" sz="2000" dirty="0"/>
              <a:t>The biggest reforms to Civil Litigation came in the form of Jackson LJ in 2010, commonly referred to as the ‘Jackson Reforms’. Review of Civil Litigation Costs: Final Report. This created the Claims Portal for RTA motor personal injury claims valued between £1,000 and £10,000.</a:t>
            </a:r>
          </a:p>
          <a:p>
            <a:r>
              <a:rPr lang="en-GB" sz="2000" dirty="0"/>
              <a:t>Jackson LJ’s reforms created the single biggest shake up of costs.  </a:t>
            </a:r>
          </a:p>
          <a:p>
            <a:r>
              <a:rPr lang="en-GB" sz="2000" dirty="0"/>
              <a:t>The legislation introducing many of Jackson's LJ’s suggestions, the ‘Legal Aid, Sentencing and Punishment of Offenders Act 2012’, was passed in May 2012. This is commonly referred to as ‘LASPO’ or ‘LASPOA’ </a:t>
            </a:r>
          </a:p>
          <a:p>
            <a:r>
              <a:rPr lang="en-GB" sz="2000" dirty="0"/>
              <a:t>On 31 July 2013 there was an extension of the Claims Portal to include RTA claims and EL and PL claims between £1,000 and £25,000</a:t>
            </a:r>
          </a:p>
          <a:p>
            <a:r>
              <a:rPr lang="en-GB" sz="2000" dirty="0"/>
              <a:t>In July 2016, LJ Briggs published his </a:t>
            </a:r>
            <a:r>
              <a:rPr lang="en-GB" sz="2000" i="1" dirty="0"/>
              <a:t>Civil Courts Structure Review (CCSR): Final Report, </a:t>
            </a:r>
            <a:r>
              <a:rPr lang="en-GB" sz="2000" dirty="0"/>
              <a:t>detailing proposed future reforms.  He concluded that there were a number of weaknesses of the court service, primarily, the lack of adequate access to justice for individuals and small businesses due to the excessive costs and associated risks of litigation.</a:t>
            </a:r>
          </a:p>
        </p:txBody>
      </p:sp>
    </p:spTree>
    <p:extLst>
      <p:ext uri="{BB962C8B-B14F-4D97-AF65-F5344CB8AC3E}">
        <p14:creationId xmlns:p14="http://schemas.microsoft.com/office/powerpoint/2010/main" val="936902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534283-81C6-5A36-6D9D-D55A76417F64}"/>
              </a:ext>
            </a:extLst>
          </p:cNvPr>
          <p:cNvSpPr>
            <a:spLocks noGrp="1"/>
          </p:cNvSpPr>
          <p:nvPr>
            <p:ph type="title"/>
          </p:nvPr>
        </p:nvSpPr>
        <p:spPr>
          <a:xfrm>
            <a:off x="650626" y="176127"/>
            <a:ext cx="5834249" cy="993592"/>
          </a:xfrm>
        </p:spPr>
        <p:txBody>
          <a:bodyPr>
            <a:normAutofit/>
          </a:bodyPr>
          <a:lstStyle/>
          <a:p>
            <a:r>
              <a:rPr lang="en-GB" sz="3600" dirty="0"/>
              <a:t>Reforms continued…</a:t>
            </a:r>
          </a:p>
        </p:txBody>
      </p:sp>
      <p:sp>
        <p:nvSpPr>
          <p:cNvPr id="11" name="Text Placeholder 10">
            <a:extLst>
              <a:ext uri="{FF2B5EF4-FFF2-40B4-BE49-F238E27FC236}">
                <a16:creationId xmlns:a16="http://schemas.microsoft.com/office/drawing/2014/main" id="{DB65236F-DE1E-1CE7-5FDE-46E16E363A5D}"/>
              </a:ext>
            </a:extLst>
          </p:cNvPr>
          <p:cNvSpPr>
            <a:spLocks noGrp="1"/>
          </p:cNvSpPr>
          <p:nvPr>
            <p:ph type="body" sz="half" idx="2"/>
          </p:nvPr>
        </p:nvSpPr>
        <p:spPr>
          <a:xfrm>
            <a:off x="387979" y="1327637"/>
            <a:ext cx="9642500" cy="5212765"/>
          </a:xfrm>
        </p:spPr>
        <p:txBody>
          <a:bodyPr>
            <a:normAutofit lnSpcReduction="10000"/>
          </a:bodyPr>
          <a:lstStyle/>
          <a:p>
            <a:pPr marL="285750" indent="-285750" algn="l">
              <a:buFont typeface="Arial" panose="020B0604020202020204" pitchFamily="34" charset="0"/>
              <a:buChar char="•"/>
            </a:pPr>
            <a:r>
              <a:rPr lang="en-GB" sz="2000" dirty="0"/>
              <a:t>On the 31 Jul 2017, the online county court pilot commenced for money claims, up to £10,000.</a:t>
            </a:r>
          </a:p>
          <a:p>
            <a:pPr marL="285750" indent="-285750" algn="l">
              <a:buFont typeface="Arial" panose="020B0604020202020204" pitchFamily="34" charset="0"/>
              <a:buChar char="•"/>
            </a:pPr>
            <a:r>
              <a:rPr lang="en-GB" sz="2000" dirty="0"/>
              <a:t>On the 12 Sep 2017, the county court online pilot for money claims was introduced for claims up to £25,000.</a:t>
            </a:r>
          </a:p>
          <a:p>
            <a:pPr marL="285750" indent="-285750" algn="l">
              <a:buFont typeface="Arial" panose="020B0604020202020204" pitchFamily="34" charset="0"/>
              <a:buChar char="•"/>
            </a:pPr>
            <a:r>
              <a:rPr lang="en-GB" sz="2000" dirty="0"/>
              <a:t>20 December 2018 - The Civil Liability Act 2018 - this made important changes to the personal injury compensation system in England and Wales. The general aim was to reduce the number and cost of compensation for claims for whiplash injuries arising from RTA’s. </a:t>
            </a:r>
          </a:p>
          <a:p>
            <a:pPr marL="285750" indent="-285750" algn="l">
              <a:buFont typeface="Arial" panose="020B0604020202020204" pitchFamily="34" charset="0"/>
              <a:buChar char="•"/>
            </a:pPr>
            <a:r>
              <a:rPr lang="en-GB" sz="2000" dirty="0"/>
              <a:t>The Civil Liability Act 2018 received royal assent on the 31 May 2021, implementing whiplash reforms and the Official Injury Claim portal was introduced. </a:t>
            </a:r>
          </a:p>
          <a:p>
            <a:pPr marL="285750" indent="-285750" algn="l">
              <a:buFont typeface="Arial" panose="020B0604020202020204" pitchFamily="34" charset="0"/>
              <a:buChar char="•"/>
            </a:pPr>
            <a:r>
              <a:rPr lang="en-GB" sz="2000" dirty="0"/>
              <a:t>Damages claims portal becomes mandatory for all claimant solicitors with any claim for damages in the County Court</a:t>
            </a:r>
          </a:p>
          <a:p>
            <a:pPr marL="285750" indent="-285750" algn="l">
              <a:buFont typeface="Arial" panose="020B0604020202020204" pitchFamily="34" charset="0"/>
              <a:buChar char="•"/>
            </a:pPr>
            <a:r>
              <a:rPr lang="en-GB" sz="2000" dirty="0"/>
              <a:t>On the 04 April 2022, the Small claims limit increased from £1,000 to £1,500 for personal injury arising out of EL and PL claims. </a:t>
            </a:r>
          </a:p>
          <a:p>
            <a:pPr marL="285750" indent="-285750" algn="l">
              <a:buFont typeface="Arial" panose="020B0604020202020204" pitchFamily="34" charset="0"/>
              <a:buChar char="•"/>
            </a:pPr>
            <a:endParaRPr lang="en-GB" sz="2000" dirty="0"/>
          </a:p>
          <a:p>
            <a:pPr marL="285750" indent="-285750" algn="l">
              <a:buFont typeface="Arial" panose="020B0604020202020204" pitchFamily="34" charset="0"/>
              <a:buChar char="•"/>
            </a:pPr>
            <a:endParaRPr lang="en-GB" sz="2000" dirty="0"/>
          </a:p>
          <a:p>
            <a:pPr marL="742950" lvl="1" indent="-285750">
              <a:buFont typeface="Arial" panose="020B0604020202020204" pitchFamily="34" charset="0"/>
              <a:buChar char="•"/>
            </a:pPr>
            <a:endParaRPr lang="en-GB" sz="2000" dirty="0"/>
          </a:p>
          <a:p>
            <a:pPr marL="742950" lvl="1" indent="-285750">
              <a:buFont typeface="Arial" panose="020B0604020202020204" pitchFamily="34" charset="0"/>
              <a:buChar char="•"/>
            </a:pPr>
            <a:endParaRPr lang="en-GB" sz="2000"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p:txBody>
      </p:sp>
    </p:spTree>
    <p:extLst>
      <p:ext uri="{BB962C8B-B14F-4D97-AF65-F5344CB8AC3E}">
        <p14:creationId xmlns:p14="http://schemas.microsoft.com/office/powerpoint/2010/main" val="11103409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605" y="156238"/>
            <a:ext cx="8596668" cy="660400"/>
          </a:xfrm>
        </p:spPr>
        <p:txBody>
          <a:bodyPr/>
          <a:lstStyle/>
          <a:p>
            <a:r>
              <a:rPr lang="en-GB" dirty="0"/>
              <a:t>Summary…. so far</a:t>
            </a:r>
          </a:p>
        </p:txBody>
      </p:sp>
      <p:sp>
        <p:nvSpPr>
          <p:cNvPr id="3" name="Content Placeholder 2"/>
          <p:cNvSpPr>
            <a:spLocks noGrp="1"/>
          </p:cNvSpPr>
          <p:nvPr>
            <p:ph idx="1"/>
          </p:nvPr>
        </p:nvSpPr>
        <p:spPr>
          <a:xfrm>
            <a:off x="314366" y="880602"/>
            <a:ext cx="9473740" cy="5331734"/>
          </a:xfrm>
        </p:spPr>
        <p:txBody>
          <a:bodyPr>
            <a:normAutofit lnSpcReduction="10000"/>
          </a:bodyPr>
          <a:lstStyle/>
          <a:p>
            <a:r>
              <a:rPr lang="en-GB" sz="2000" dirty="0"/>
              <a:t>Main 3 stages of litigation are;</a:t>
            </a:r>
          </a:p>
          <a:p>
            <a:pPr lvl="1"/>
            <a:r>
              <a:rPr lang="en-GB" sz="2000" dirty="0"/>
              <a:t> the pre-action stage, from issue of proceedings to judgment and steps taken after judgment.</a:t>
            </a:r>
          </a:p>
          <a:p>
            <a:r>
              <a:rPr lang="en-GB" sz="2000" dirty="0"/>
              <a:t>Main civil courts are the County Court and High Court</a:t>
            </a:r>
          </a:p>
          <a:p>
            <a:r>
              <a:rPr lang="en-GB" sz="2000" dirty="0"/>
              <a:t>CPR governs the procedure in both County Court and the High Court.  They are subject to regular updates.  CPR are divided into Parts and each Part has an accompanying PD.</a:t>
            </a:r>
          </a:p>
          <a:p>
            <a:r>
              <a:rPr lang="en-GB" sz="2000" dirty="0"/>
              <a:t>Overriding objective of CPR is to enable the court to deal with cases justly and at proportionate cost. Civil litigation is vast in scope since it deals with nearly all disputes between individuals and companies.</a:t>
            </a:r>
          </a:p>
          <a:p>
            <a:r>
              <a:rPr lang="en-GB" sz="2000" dirty="0"/>
              <a:t>Major reforms:</a:t>
            </a:r>
          </a:p>
          <a:p>
            <a:pPr lvl="1"/>
            <a:r>
              <a:rPr lang="en-GB" sz="2000" dirty="0"/>
              <a:t>Jackson LJ</a:t>
            </a:r>
          </a:p>
          <a:p>
            <a:pPr lvl="1"/>
            <a:r>
              <a:rPr lang="en-GB" sz="2000" dirty="0"/>
              <a:t>Briggs LJ</a:t>
            </a:r>
          </a:p>
          <a:p>
            <a:pPr lvl="1"/>
            <a:r>
              <a:rPr lang="en-GB" sz="2000" dirty="0"/>
              <a:t>Civil Liability Act 2018</a:t>
            </a:r>
          </a:p>
          <a:p>
            <a:pPr marL="0" indent="0">
              <a:buNone/>
            </a:pPr>
            <a:endParaRPr lang="en-GB" dirty="0"/>
          </a:p>
        </p:txBody>
      </p:sp>
    </p:spTree>
    <p:extLst>
      <p:ext uri="{BB962C8B-B14F-4D97-AF65-F5344CB8AC3E}">
        <p14:creationId xmlns:p14="http://schemas.microsoft.com/office/powerpoint/2010/main" val="2104604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E1A85-AAB0-E3AB-01B2-909CDB08F25A}"/>
              </a:ext>
            </a:extLst>
          </p:cNvPr>
          <p:cNvSpPr txBox="1">
            <a:spLocks noGrp="1"/>
          </p:cNvSpPr>
          <p:nvPr>
            <p:ph type="title"/>
          </p:nvPr>
        </p:nvSpPr>
        <p:spPr/>
        <p:txBody>
          <a:bodyPr/>
          <a:lstStyle/>
          <a:p>
            <a:pPr lvl="0"/>
            <a:r>
              <a:rPr lang="en-GB" dirty="0"/>
              <a:t>Early considerations…..</a:t>
            </a:r>
          </a:p>
        </p:txBody>
      </p:sp>
      <p:sp>
        <p:nvSpPr>
          <p:cNvPr id="3" name="Content Placeholder 2">
            <a:extLst>
              <a:ext uri="{FF2B5EF4-FFF2-40B4-BE49-F238E27FC236}">
                <a16:creationId xmlns:a16="http://schemas.microsoft.com/office/drawing/2014/main" id="{7A7B99EF-8DBF-09D3-58CA-6DF4FA51DC57}"/>
              </a:ext>
            </a:extLst>
          </p:cNvPr>
          <p:cNvSpPr txBox="1">
            <a:spLocks noGrp="1"/>
          </p:cNvSpPr>
          <p:nvPr>
            <p:ph idx="1"/>
          </p:nvPr>
        </p:nvSpPr>
        <p:spPr>
          <a:xfrm>
            <a:off x="630740" y="1385970"/>
            <a:ext cx="9168867" cy="3880773"/>
          </a:xfrm>
        </p:spPr>
        <p:txBody>
          <a:bodyPr>
            <a:noAutofit/>
          </a:bodyPr>
          <a:lstStyle/>
          <a:p>
            <a:pPr marL="0" lvl="0" indent="0">
              <a:buNone/>
            </a:pPr>
            <a:r>
              <a:rPr lang="en-GB" sz="2800" dirty="0"/>
              <a:t>Only a small percentage of cases go to trial.  If a case has no real prospect of succeeding, a client will not thank his solicitor for pursuing it.  Lawyers too must be aware of commercial considerations, after all they are businesses.  Thus, before starting a claim certain questions must be answered:-</a:t>
            </a:r>
          </a:p>
          <a:p>
            <a:pPr lvl="0"/>
            <a:r>
              <a:rPr lang="en-GB" sz="2800" dirty="0"/>
              <a:t>Can the claim be brought at all?</a:t>
            </a:r>
          </a:p>
          <a:p>
            <a:pPr lvl="0"/>
            <a:r>
              <a:rPr lang="en-GB" sz="2800" dirty="0"/>
              <a:t>Who are the parties and is the defendant worth suing?</a:t>
            </a:r>
          </a:p>
          <a:p>
            <a:pPr lvl="0"/>
            <a:r>
              <a:rPr lang="en-GB" sz="2800" dirty="0"/>
              <a:t>How will the case be funded?</a:t>
            </a:r>
          </a:p>
        </p:txBody>
      </p:sp>
    </p:spTree>
  </p:cSld>
  <p:clrMapOvr>
    <a:masterClrMapping/>
  </p:clrMapOvr>
  <mc:AlternateContent xmlns:mc="http://schemas.openxmlformats.org/markup-compatibility/2006" xmlns:p14="http://schemas.microsoft.com/office/powerpoint/2010/main">
    <mc:Choice Requires="p14">
      <p:transition spd="slow" p14:dur="2000" advTm="41382"/>
    </mc:Choice>
    <mc:Fallback xmlns="">
      <p:transition spd="slow" advTm="41382"/>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D02E-52A7-3195-EB38-22E34EACD362}"/>
              </a:ext>
            </a:extLst>
          </p:cNvPr>
          <p:cNvSpPr txBox="1">
            <a:spLocks noGrp="1"/>
          </p:cNvSpPr>
          <p:nvPr>
            <p:ph type="title"/>
          </p:nvPr>
        </p:nvSpPr>
        <p:spPr>
          <a:xfrm>
            <a:off x="589971" y="235512"/>
            <a:ext cx="8596668" cy="1320800"/>
          </a:xfrm>
        </p:spPr>
        <p:txBody>
          <a:bodyPr/>
          <a:lstStyle/>
          <a:p>
            <a:pPr lvl="0"/>
            <a:r>
              <a:rPr lang="en-GB" dirty="0"/>
              <a:t>Limitation</a:t>
            </a:r>
          </a:p>
        </p:txBody>
      </p:sp>
      <p:sp>
        <p:nvSpPr>
          <p:cNvPr id="3" name="Content Placeholder 2">
            <a:extLst>
              <a:ext uri="{FF2B5EF4-FFF2-40B4-BE49-F238E27FC236}">
                <a16:creationId xmlns:a16="http://schemas.microsoft.com/office/drawing/2014/main" id="{1EB9FBFE-AF2C-6490-93AB-AE5584926E5B}"/>
              </a:ext>
            </a:extLst>
          </p:cNvPr>
          <p:cNvSpPr txBox="1">
            <a:spLocks noGrp="1"/>
          </p:cNvSpPr>
          <p:nvPr>
            <p:ph idx="1"/>
          </p:nvPr>
        </p:nvSpPr>
        <p:spPr>
          <a:xfrm>
            <a:off x="492205" y="1087360"/>
            <a:ext cx="8596668" cy="5261682"/>
          </a:xfrm>
        </p:spPr>
        <p:txBody>
          <a:bodyPr>
            <a:normAutofit/>
          </a:bodyPr>
          <a:lstStyle/>
          <a:p>
            <a:r>
              <a:rPr lang="en-GB" sz="2000" dirty="0"/>
              <a:t>Case must not be  “time-barred” : Claimant ( C) can’t have left it too late to bring a claim –known as </a:t>
            </a:r>
            <a:r>
              <a:rPr lang="en-GB" sz="2000" b="1" dirty="0"/>
              <a:t>limitation.</a:t>
            </a:r>
          </a:p>
          <a:p>
            <a:r>
              <a:rPr lang="en-GB" sz="2000" dirty="0"/>
              <a:t>The </a:t>
            </a:r>
            <a:r>
              <a:rPr lang="en-GB" sz="2000" b="1" dirty="0"/>
              <a:t>Limitation Act 1980 (LA1980) </a:t>
            </a:r>
            <a:r>
              <a:rPr lang="en-GB" sz="2000" dirty="0"/>
              <a:t>sets strict time limits relating to the time between the cause of action (</a:t>
            </a:r>
            <a:r>
              <a:rPr lang="en-GB" sz="2000" dirty="0" err="1"/>
              <a:t>eg</a:t>
            </a:r>
            <a:r>
              <a:rPr lang="en-GB" sz="2000" dirty="0"/>
              <a:t> the date the faulty goods were sold in a contract claim) and the commencement of the litigation relating to that event.  </a:t>
            </a:r>
          </a:p>
          <a:p>
            <a:r>
              <a:rPr lang="en-GB" sz="2000" dirty="0"/>
              <a:t>This is known as the </a:t>
            </a:r>
            <a:r>
              <a:rPr lang="en-GB" sz="2000" b="1" dirty="0"/>
              <a:t>limitation period.</a:t>
            </a:r>
          </a:p>
          <a:p>
            <a:r>
              <a:rPr lang="en-GB" sz="2000" b="1" dirty="0"/>
              <a:t>Purpose of limitation periods: </a:t>
            </a:r>
            <a:r>
              <a:rPr lang="en-GB" sz="2000" dirty="0"/>
              <a:t>prevents a potential defendant from remaining under a constant threat of litigation for events that happened years ago and recognises the difficulties involved with bringing claims with the passage of time such as witnesses being unable to remember exactly what happened, or documentation being less readily available etc.</a:t>
            </a:r>
          </a:p>
          <a:p>
            <a:endParaRPr lang="en-GB" dirty="0"/>
          </a:p>
          <a:p>
            <a:pPr marL="0" lv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45131"/>
    </mc:Choice>
    <mc:Fallback xmlns="">
      <p:transition spd="slow" advTm="4513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3F94-3572-9974-D5E9-215C6BD84779}"/>
              </a:ext>
            </a:extLst>
          </p:cNvPr>
          <p:cNvSpPr txBox="1">
            <a:spLocks noGrp="1"/>
          </p:cNvSpPr>
          <p:nvPr>
            <p:ph type="title"/>
          </p:nvPr>
        </p:nvSpPr>
        <p:spPr/>
        <p:txBody>
          <a:bodyPr/>
          <a:lstStyle/>
          <a:p>
            <a:pPr lvl="0"/>
            <a:r>
              <a:rPr lang="en-GB" dirty="0"/>
              <a:t>Limitation making the news</a:t>
            </a:r>
          </a:p>
        </p:txBody>
      </p:sp>
      <p:sp>
        <p:nvSpPr>
          <p:cNvPr id="3" name="Content Placeholder 2">
            <a:extLst>
              <a:ext uri="{FF2B5EF4-FFF2-40B4-BE49-F238E27FC236}">
                <a16:creationId xmlns:a16="http://schemas.microsoft.com/office/drawing/2014/main" id="{B527E8F6-62D9-2AF5-35C7-668F069D4726}"/>
              </a:ext>
            </a:extLst>
          </p:cNvPr>
          <p:cNvSpPr txBox="1">
            <a:spLocks noGrp="1"/>
          </p:cNvSpPr>
          <p:nvPr>
            <p:ph idx="1"/>
          </p:nvPr>
        </p:nvSpPr>
        <p:spPr>
          <a:xfrm>
            <a:off x="631326" y="1694763"/>
            <a:ext cx="8596668" cy="3880773"/>
          </a:xfrm>
        </p:spPr>
        <p:txBody>
          <a:bodyPr>
            <a:normAutofit/>
          </a:bodyPr>
          <a:lstStyle/>
          <a:p>
            <a:pPr marL="0" lvl="0" indent="0">
              <a:lnSpc>
                <a:spcPct val="90000"/>
              </a:lnSpc>
              <a:buNone/>
            </a:pPr>
            <a:r>
              <a:rPr lang="en-GB" sz="2400" b="1" i="1" dirty="0"/>
              <a:t>A v Hoare [2008]</a:t>
            </a:r>
          </a:p>
          <a:p>
            <a:pPr marL="0" lvl="0" indent="0">
              <a:lnSpc>
                <a:spcPct val="90000"/>
              </a:lnSpc>
              <a:buNone/>
            </a:pPr>
            <a:r>
              <a:rPr lang="en-GB" sz="2400" dirty="0"/>
              <a:t>One of the victims of lottery winning convicted rapist </a:t>
            </a:r>
            <a:r>
              <a:rPr lang="en-GB" sz="2400" dirty="0" err="1"/>
              <a:t>Lorworth</a:t>
            </a:r>
            <a:r>
              <a:rPr lang="en-GB" sz="2400" dirty="0"/>
              <a:t> Hoare wished to claim for injuries (including psychiatric injury) she suffered as a result of his attack on her.  Unusually she was allowed to bring her claim many years after the expiry of the limitation period.</a:t>
            </a:r>
          </a:p>
          <a:p>
            <a:pPr marL="0" lvl="0" indent="0">
              <a:lnSpc>
                <a:spcPct val="90000"/>
              </a:lnSpc>
              <a:buNone/>
            </a:pPr>
            <a:r>
              <a:rPr lang="en-GB" sz="2400" dirty="0"/>
              <a:t>In 1989 he had been convicted of attempted rape of the Cl. He was sentenced to life imprisonment and, while serving his sentence, won £7m on the lottery.  </a:t>
            </a:r>
          </a:p>
          <a:p>
            <a:pPr marL="0" lvl="0" indent="0">
              <a:lnSpc>
                <a:spcPct val="90000"/>
              </a:lnSpc>
              <a:buNone/>
            </a:pPr>
            <a:r>
              <a:rPr lang="en-GB" sz="2400" dirty="0"/>
              <a:t>This approach to limitation is unusual.</a:t>
            </a:r>
          </a:p>
        </p:txBody>
      </p:sp>
    </p:spTree>
  </p:cSld>
  <p:clrMapOvr>
    <a:masterClrMapping/>
  </p:clrMapOvr>
  <mc:AlternateContent xmlns:mc="http://schemas.openxmlformats.org/markup-compatibility/2006" xmlns:p14="http://schemas.microsoft.com/office/powerpoint/2010/main">
    <mc:Choice Requires="p14">
      <p:transition spd="slow" p14:dur="2000" advTm="69762"/>
    </mc:Choice>
    <mc:Fallback xmlns="">
      <p:transition spd="slow" advTm="6976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74624-6FF0-BE86-2272-E66D750A90B0}"/>
              </a:ext>
            </a:extLst>
          </p:cNvPr>
          <p:cNvSpPr txBox="1">
            <a:spLocks noGrp="1"/>
          </p:cNvSpPr>
          <p:nvPr>
            <p:ph type="title"/>
          </p:nvPr>
        </p:nvSpPr>
        <p:spPr/>
        <p:txBody>
          <a:bodyPr/>
          <a:lstStyle/>
          <a:p>
            <a:pPr lvl="0"/>
            <a:r>
              <a:rPr lang="en-GB"/>
              <a:t>The general rule</a:t>
            </a:r>
          </a:p>
        </p:txBody>
      </p:sp>
      <p:sp>
        <p:nvSpPr>
          <p:cNvPr id="3" name="Content Placeholder 2">
            <a:extLst>
              <a:ext uri="{FF2B5EF4-FFF2-40B4-BE49-F238E27FC236}">
                <a16:creationId xmlns:a16="http://schemas.microsoft.com/office/drawing/2014/main" id="{A99037FE-A353-2BF0-B47F-11D687F2EA99}"/>
              </a:ext>
            </a:extLst>
          </p:cNvPr>
          <p:cNvSpPr txBox="1">
            <a:spLocks noGrp="1"/>
          </p:cNvSpPr>
          <p:nvPr>
            <p:ph idx="1"/>
          </p:nvPr>
        </p:nvSpPr>
        <p:spPr>
          <a:xfrm>
            <a:off x="677334" y="1602748"/>
            <a:ext cx="8596668" cy="4711788"/>
          </a:xfrm>
        </p:spPr>
        <p:txBody>
          <a:bodyPr>
            <a:normAutofit/>
          </a:bodyPr>
          <a:lstStyle/>
          <a:p>
            <a:pPr marL="0" lvl="0" indent="0">
              <a:buNone/>
            </a:pPr>
            <a:r>
              <a:rPr lang="en-GB" sz="2400" dirty="0"/>
              <a:t>Limitation periods operate to provide a D with a </a:t>
            </a:r>
            <a:r>
              <a:rPr lang="en-GB" sz="2400" b="1" dirty="0"/>
              <a:t>technical defence </a:t>
            </a:r>
            <a:r>
              <a:rPr lang="en-GB" sz="2400" dirty="0"/>
              <a:t>to a claim that is issued a long time after the events in question took place.  </a:t>
            </a:r>
          </a:p>
          <a:p>
            <a:pPr marL="0" lvl="0" indent="0">
              <a:buNone/>
            </a:pPr>
            <a:r>
              <a:rPr lang="en-GB" sz="2400" dirty="0"/>
              <a:t>General rule is that actions commenced outside the limitation period will not be allowed to proceed as they are </a:t>
            </a:r>
            <a:r>
              <a:rPr lang="en-GB" sz="2400" b="1" dirty="0"/>
              <a:t>statue barred.  </a:t>
            </a:r>
            <a:r>
              <a:rPr lang="en-GB" sz="2400" dirty="0"/>
              <a:t>However, exceptions are available in exceptional circumstances.</a:t>
            </a:r>
          </a:p>
          <a:p>
            <a:pPr marL="0" lvl="0" indent="0">
              <a:buNone/>
            </a:pPr>
            <a:r>
              <a:rPr lang="en-GB" sz="2400" dirty="0"/>
              <a:t>If a claim is lost on limitation grounds then, as a solicitor, you open yourself up to a professional negligence claim if you missed  a deadline ( ….an efficient diary system is essential!</a:t>
            </a:r>
          </a:p>
        </p:txBody>
      </p:sp>
    </p:spTree>
  </p:cSld>
  <p:clrMapOvr>
    <a:masterClrMapping/>
  </p:clrMapOvr>
  <mc:AlternateContent xmlns:mc="http://schemas.openxmlformats.org/markup-compatibility/2006" xmlns:p14="http://schemas.microsoft.com/office/powerpoint/2010/main">
    <mc:Choice Requires="p14">
      <p:transition spd="slow" p14:dur="2000" advTm="80818"/>
    </mc:Choice>
    <mc:Fallback xmlns="">
      <p:transition spd="slow" advTm="8081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186D5-2149-96C9-971C-A276E437F9A2}"/>
              </a:ext>
            </a:extLst>
          </p:cNvPr>
          <p:cNvSpPr txBox="1">
            <a:spLocks noGrp="1"/>
          </p:cNvSpPr>
          <p:nvPr>
            <p:ph type="title"/>
          </p:nvPr>
        </p:nvSpPr>
        <p:spPr>
          <a:xfrm>
            <a:off x="481889" y="282289"/>
            <a:ext cx="8596668" cy="1320800"/>
          </a:xfrm>
        </p:spPr>
        <p:txBody>
          <a:bodyPr/>
          <a:lstStyle/>
          <a:p>
            <a:pPr lvl="0"/>
            <a:r>
              <a:rPr lang="en-GB" dirty="0"/>
              <a:t>The main limitation periods</a:t>
            </a:r>
          </a:p>
        </p:txBody>
      </p:sp>
      <p:pic>
        <p:nvPicPr>
          <p:cNvPr id="3" name="Content Placeholder 3">
            <a:extLst>
              <a:ext uri="{FF2B5EF4-FFF2-40B4-BE49-F238E27FC236}">
                <a16:creationId xmlns:a16="http://schemas.microsoft.com/office/drawing/2014/main" id="{5760D27E-FD39-8CEA-7D6A-6CD86F9DD644}"/>
              </a:ext>
            </a:extLst>
          </p:cNvPr>
          <p:cNvPicPr>
            <a:picLocks noGrp="1" noChangeAspect="1"/>
          </p:cNvPicPr>
          <p:nvPr>
            <p:ph idx="1"/>
          </p:nvPr>
        </p:nvPicPr>
        <p:blipFill>
          <a:blip r:embed="rId2"/>
          <a:stretch>
            <a:fillRect/>
          </a:stretch>
        </p:blipFill>
        <p:spPr>
          <a:xfrm>
            <a:off x="306234" y="1374138"/>
            <a:ext cx="9604372" cy="1112523"/>
          </a:xfrm>
        </p:spPr>
      </p:pic>
      <p:sp>
        <p:nvSpPr>
          <p:cNvPr id="7" name="Content Placeholder 2">
            <a:extLst>
              <a:ext uri="{FF2B5EF4-FFF2-40B4-BE49-F238E27FC236}">
                <a16:creationId xmlns:a16="http://schemas.microsoft.com/office/drawing/2014/main" id="{DC99AD57-D0D9-DAF0-61E5-D4F77EEA659A}"/>
              </a:ext>
            </a:extLst>
          </p:cNvPr>
          <p:cNvSpPr txBox="1">
            <a:spLocks/>
          </p:cNvSpPr>
          <p:nvPr/>
        </p:nvSpPr>
        <p:spPr>
          <a:xfrm>
            <a:off x="481889" y="2694938"/>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90000"/>
              </a:lnSpc>
              <a:buFont typeface="Wingdings 3" charset="2"/>
              <a:buNone/>
            </a:pPr>
            <a:r>
              <a:rPr lang="en-GB" sz="2000" dirty="0"/>
              <a:t>Time starts from when the cause of the action occurs.  </a:t>
            </a:r>
            <a:r>
              <a:rPr lang="en-GB" sz="2000" dirty="0" err="1"/>
              <a:t>E.g</a:t>
            </a:r>
            <a:r>
              <a:rPr lang="en-GB" sz="2000" dirty="0"/>
              <a:t>:</a:t>
            </a:r>
          </a:p>
          <a:p>
            <a:pPr>
              <a:lnSpc>
                <a:spcPct val="90000"/>
              </a:lnSpc>
            </a:pPr>
            <a:r>
              <a:rPr lang="en-GB" sz="2000" dirty="0"/>
              <a:t>In negligence cases, when the cl suffers damage as a result of the alleged negligent conduct – </a:t>
            </a:r>
            <a:r>
              <a:rPr lang="en-GB" sz="2000" dirty="0" err="1"/>
              <a:t>eg</a:t>
            </a:r>
            <a:r>
              <a:rPr lang="en-GB" sz="2000" dirty="0"/>
              <a:t> date of accident</a:t>
            </a:r>
          </a:p>
          <a:p>
            <a:pPr>
              <a:lnSpc>
                <a:spcPct val="90000"/>
              </a:lnSpc>
            </a:pPr>
            <a:r>
              <a:rPr lang="en-GB" sz="2000" dirty="0"/>
              <a:t>For children who suffer personal injuries the time limit does not start until their 18</a:t>
            </a:r>
            <a:r>
              <a:rPr lang="en-GB" sz="2000" baseline="30000" dirty="0"/>
              <a:t>th</a:t>
            </a:r>
            <a:r>
              <a:rPr lang="en-GB" sz="2000" dirty="0"/>
              <a:t> birthday (so they essentially have until their 21</a:t>
            </a:r>
            <a:r>
              <a:rPr lang="en-GB" sz="2000" baseline="30000" dirty="0"/>
              <a:t>st</a:t>
            </a:r>
            <a:r>
              <a:rPr lang="en-GB" sz="2000" dirty="0"/>
              <a:t> birthday).</a:t>
            </a:r>
          </a:p>
          <a:p>
            <a:pPr>
              <a:lnSpc>
                <a:spcPct val="90000"/>
              </a:lnSpc>
            </a:pPr>
            <a:r>
              <a:rPr lang="en-GB" sz="2000" dirty="0"/>
              <a:t>In contract claims, when the contract was breached.  E.g. in a claim for damages for late delivery it will be when the goods should have been delivered under the terms of the contract.</a:t>
            </a:r>
          </a:p>
        </p:txBody>
      </p:sp>
    </p:spTree>
  </p:cSld>
  <p:clrMapOvr>
    <a:masterClrMapping/>
  </p:clrMapOvr>
  <mc:AlternateContent xmlns:mc="http://schemas.openxmlformats.org/markup-compatibility/2006" xmlns:p14="http://schemas.microsoft.com/office/powerpoint/2010/main">
    <mc:Choice Requires="p14">
      <p:transition spd="slow" p14:dur="2000" advTm="25542"/>
    </mc:Choice>
    <mc:Fallback xmlns="">
      <p:transition spd="slow" advTm="2554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6EC2E-80B2-6043-0A66-440B0F03670D}"/>
              </a:ext>
            </a:extLst>
          </p:cNvPr>
          <p:cNvSpPr txBox="1">
            <a:spLocks noGrp="1"/>
          </p:cNvSpPr>
          <p:nvPr>
            <p:ph type="title"/>
          </p:nvPr>
        </p:nvSpPr>
        <p:spPr/>
        <p:txBody>
          <a:bodyPr/>
          <a:lstStyle/>
          <a:p>
            <a:pPr lvl="0"/>
            <a:r>
              <a:rPr lang="en-GB"/>
              <a:t>Extending limitation</a:t>
            </a:r>
          </a:p>
        </p:txBody>
      </p:sp>
      <p:sp>
        <p:nvSpPr>
          <p:cNvPr id="3" name="Content Placeholder 2">
            <a:extLst>
              <a:ext uri="{FF2B5EF4-FFF2-40B4-BE49-F238E27FC236}">
                <a16:creationId xmlns:a16="http://schemas.microsoft.com/office/drawing/2014/main" id="{547E48DC-DBCB-0D8D-7C1B-66633BD48A74}"/>
              </a:ext>
            </a:extLst>
          </p:cNvPr>
          <p:cNvSpPr txBox="1">
            <a:spLocks noGrp="1"/>
          </p:cNvSpPr>
          <p:nvPr>
            <p:ph idx="1"/>
          </p:nvPr>
        </p:nvSpPr>
        <p:spPr>
          <a:xfrm>
            <a:off x="619824" y="1372710"/>
            <a:ext cx="9461579" cy="5097101"/>
          </a:xfrm>
        </p:spPr>
        <p:txBody>
          <a:bodyPr>
            <a:normAutofit/>
          </a:bodyPr>
          <a:lstStyle/>
          <a:p>
            <a:pPr>
              <a:spcBef>
                <a:spcPts val="500"/>
              </a:spcBef>
            </a:pPr>
            <a:r>
              <a:rPr lang="en-GB" sz="2400" dirty="0"/>
              <a:t>For most types of claim the limitation periods laid down by </a:t>
            </a:r>
            <a:r>
              <a:rPr lang="en-GB" sz="2400" b="1" dirty="0"/>
              <a:t>LA 1980 </a:t>
            </a:r>
            <a:r>
              <a:rPr lang="en-GB" sz="2400" dirty="0"/>
              <a:t> are final.  In some cases, however, this is not the case.</a:t>
            </a:r>
            <a:br>
              <a:rPr lang="en-GB" sz="2400" dirty="0"/>
            </a:br>
            <a:endParaRPr lang="en-GB" sz="2400" dirty="0"/>
          </a:p>
          <a:p>
            <a:pPr>
              <a:spcBef>
                <a:spcPts val="500"/>
              </a:spcBef>
            </a:pPr>
            <a:r>
              <a:rPr lang="en-GB" sz="2400" b="1" u="sng" dirty="0"/>
              <a:t>Personal injury claims</a:t>
            </a:r>
          </a:p>
          <a:p>
            <a:pPr marL="0" lvl="0" indent="0">
              <a:spcBef>
                <a:spcPts val="500"/>
              </a:spcBef>
              <a:buNone/>
            </a:pPr>
            <a:r>
              <a:rPr lang="en-GB" sz="2400" dirty="0"/>
              <a:t>The client has 3yrs from the date of the cause of action to bring his claim.  However, not everyone will know, at the date of the cause of action, that they even have a claim.  In these circumstances time may not start running in personal injury cases until a later date known as </a:t>
            </a:r>
            <a:r>
              <a:rPr lang="en-GB" sz="2400" b="1" dirty="0"/>
              <a:t>date of knowledge; </a:t>
            </a:r>
            <a:r>
              <a:rPr lang="en-GB" sz="2400" dirty="0"/>
              <a:t>that is when the cl first became aware that his injury was linked to the original accident – perhaps as a result of seeking medical advice.</a:t>
            </a:r>
          </a:p>
          <a:p>
            <a:pPr>
              <a:spcBef>
                <a:spcPts val="500"/>
              </a:spcBef>
            </a:pPr>
            <a:r>
              <a:rPr lang="en-GB" sz="2400" dirty="0"/>
              <a:t>Example: cases involving asbestos exposure.</a:t>
            </a:r>
          </a:p>
        </p:txBody>
      </p:sp>
    </p:spTree>
  </p:cSld>
  <p:clrMapOvr>
    <a:masterClrMapping/>
  </p:clrMapOvr>
  <mc:AlternateContent xmlns:mc="http://schemas.openxmlformats.org/markup-compatibility/2006" xmlns:p14="http://schemas.microsoft.com/office/powerpoint/2010/main">
    <mc:Choice Requires="p14">
      <p:transition spd="slow" p14:dur="2000" advTm="125897"/>
    </mc:Choice>
    <mc:Fallback xmlns="">
      <p:transition spd="slow" advTm="125897"/>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3F65-B98B-94F8-D26C-E57E63E3B513}"/>
              </a:ext>
            </a:extLst>
          </p:cNvPr>
          <p:cNvSpPr txBox="1">
            <a:spLocks noGrp="1"/>
          </p:cNvSpPr>
          <p:nvPr>
            <p:ph type="title"/>
          </p:nvPr>
        </p:nvSpPr>
        <p:spPr>
          <a:xfrm>
            <a:off x="332277" y="156238"/>
            <a:ext cx="8596668" cy="1320800"/>
          </a:xfrm>
        </p:spPr>
        <p:txBody>
          <a:bodyPr/>
          <a:lstStyle/>
          <a:p>
            <a:pPr lvl="0"/>
            <a:r>
              <a:rPr lang="en-GB" dirty="0"/>
              <a:t>Discretion to extend limitation where C fails to meet the limitation date</a:t>
            </a:r>
          </a:p>
        </p:txBody>
      </p:sp>
      <p:sp>
        <p:nvSpPr>
          <p:cNvPr id="3" name="Content Placeholder 2">
            <a:extLst>
              <a:ext uri="{FF2B5EF4-FFF2-40B4-BE49-F238E27FC236}">
                <a16:creationId xmlns:a16="http://schemas.microsoft.com/office/drawing/2014/main" id="{E98170BA-B3CF-CE6D-8AB1-4EE1E5B03A9A}"/>
              </a:ext>
            </a:extLst>
          </p:cNvPr>
          <p:cNvSpPr txBox="1">
            <a:spLocks noGrp="1"/>
          </p:cNvSpPr>
          <p:nvPr>
            <p:ph idx="1"/>
          </p:nvPr>
        </p:nvSpPr>
        <p:spPr>
          <a:xfrm>
            <a:off x="332276" y="1562490"/>
            <a:ext cx="9858395" cy="5097101"/>
          </a:xfrm>
        </p:spPr>
        <p:txBody>
          <a:bodyPr>
            <a:normAutofit/>
          </a:bodyPr>
          <a:lstStyle/>
          <a:p>
            <a:r>
              <a:rPr lang="en-GB" sz="2000" dirty="0"/>
              <a:t>Court has discretion to extend it but will rarely do so.</a:t>
            </a:r>
          </a:p>
          <a:p>
            <a:pPr marL="0" lvl="0" indent="0">
              <a:buNone/>
            </a:pPr>
            <a:r>
              <a:rPr lang="en-GB" sz="2000" b="1" i="1" dirty="0"/>
              <a:t>Collins v Secretary of State for Business, Innovation and Skills [2014] – </a:t>
            </a:r>
            <a:r>
              <a:rPr lang="en-GB" sz="2000" dirty="0"/>
              <a:t>the C was diagnosed with lung cancer in 2002 and successfully treated.  He attributed the illness to exposure to asbestos between 1947 and 1967 but only instructed solicitors to pursue a claim in 2012 aged 90 years after seeing a newspaper advertisement.</a:t>
            </a:r>
          </a:p>
          <a:p>
            <a:pPr marL="0" lvl="0" indent="0">
              <a:buNone/>
            </a:pPr>
            <a:r>
              <a:rPr lang="en-US" sz="2000" b="0" i="0" dirty="0">
                <a:solidFill>
                  <a:srgbClr val="333333"/>
                </a:solidFill>
                <a:effectLst/>
              </a:rPr>
              <a:t>Held: that the Claimant did not have actual knowledge of the link between lung cancer and asbestos until 2009. However under </a:t>
            </a:r>
            <a:r>
              <a:rPr lang="en-US" sz="2000" b="0" i="0" u="none" strike="noStrike" dirty="0">
                <a:solidFill>
                  <a:srgbClr val="7EB750"/>
                </a:solidFill>
                <a:effectLst/>
                <a:hlinkClick r:id="rId2"/>
              </a:rPr>
              <a:t>s.14(3) of the Limitation Act 1980</a:t>
            </a:r>
            <a:r>
              <a:rPr lang="en-US" sz="2000" b="0" i="0" dirty="0">
                <a:solidFill>
                  <a:srgbClr val="333333"/>
                </a:solidFill>
                <a:effectLst/>
              </a:rPr>
              <a:t> it was held that the Claimant had constructive knowledge in mid-2003 and it would have reasonable for him to have made inquiries at that point. The Claimant's personal injury claim was held to have expired in mid-2006 and determined to be time barred.</a:t>
            </a:r>
          </a:p>
          <a:p>
            <a:pPr marL="0" lvl="0" indent="0">
              <a:buNone/>
            </a:pPr>
            <a:r>
              <a:rPr lang="en-GB" sz="2000" dirty="0"/>
              <a:t>Court refused to exercise its discretion to extend the primary limitation period as the claim had low value and the litigation costs would be disproportionately high.</a:t>
            </a:r>
          </a:p>
          <a:p>
            <a:pPr marL="0" lvl="0" indent="0">
              <a:buNone/>
            </a:pPr>
            <a:endParaRPr lang="en-GB" b="1" i="1" dirty="0"/>
          </a:p>
        </p:txBody>
      </p:sp>
    </p:spTree>
  </p:cSld>
  <p:clrMapOvr>
    <a:masterClrMapping/>
  </p:clrMapOvr>
  <mc:AlternateContent xmlns:mc="http://schemas.openxmlformats.org/markup-compatibility/2006" xmlns:p14="http://schemas.microsoft.com/office/powerpoint/2010/main">
    <mc:Choice Requires="p14">
      <p:transition spd="slow" p14:dur="2000" advTm="55069"/>
    </mc:Choice>
    <mc:Fallback xmlns="">
      <p:transition spd="slow" advTm="55069"/>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FE84D-5A38-DF1E-3BA8-1892E2F76AD7}"/>
              </a:ext>
            </a:extLst>
          </p:cNvPr>
          <p:cNvSpPr txBox="1">
            <a:spLocks noGrp="1"/>
          </p:cNvSpPr>
          <p:nvPr>
            <p:ph type="title"/>
          </p:nvPr>
        </p:nvSpPr>
        <p:spPr/>
        <p:txBody>
          <a:bodyPr/>
          <a:lstStyle/>
          <a:p>
            <a:pPr lvl="0"/>
            <a:r>
              <a:rPr lang="en-GB"/>
              <a:t>Summary of limitation</a:t>
            </a:r>
          </a:p>
        </p:txBody>
      </p:sp>
      <p:pic>
        <p:nvPicPr>
          <p:cNvPr id="3" name="Content Placeholder 3">
            <a:extLst>
              <a:ext uri="{FF2B5EF4-FFF2-40B4-BE49-F238E27FC236}">
                <a16:creationId xmlns:a16="http://schemas.microsoft.com/office/drawing/2014/main" id="{98A84C7C-A8C0-FB30-8F7A-15B7C3193D6D}"/>
              </a:ext>
            </a:extLst>
          </p:cNvPr>
          <p:cNvPicPr>
            <a:picLocks noGrp="1" noChangeAspect="1"/>
          </p:cNvPicPr>
          <p:nvPr>
            <p:ph idx="1"/>
          </p:nvPr>
        </p:nvPicPr>
        <p:blipFill>
          <a:blip r:embed="rId2"/>
          <a:stretch>
            <a:fillRect/>
          </a:stretch>
        </p:blipFill>
        <p:spPr>
          <a:xfrm>
            <a:off x="465266" y="1455521"/>
            <a:ext cx="11175808" cy="4703739"/>
          </a:xfrm>
        </p:spPr>
      </p:pic>
    </p:spTree>
  </p:cSld>
  <p:clrMapOvr>
    <a:masterClrMapping/>
  </p:clrMapOvr>
  <mc:AlternateContent xmlns:mc="http://schemas.openxmlformats.org/markup-compatibility/2006" xmlns:p14="http://schemas.microsoft.com/office/powerpoint/2010/main">
    <mc:Choice Requires="p14">
      <p:transition spd="slow" p14:dur="2000" advTm="61258"/>
    </mc:Choice>
    <mc:Fallback xmlns="">
      <p:transition spd="slow" advTm="6125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3">
            <a:extLst>
              <a:ext uri="{FF2B5EF4-FFF2-40B4-BE49-F238E27FC236}">
                <a16:creationId xmlns:a16="http://schemas.microsoft.com/office/drawing/2014/main" id="{6C184619-F64A-6277-9B9C-45ACDC5DB5C1}"/>
              </a:ext>
            </a:extLst>
          </p:cNvPr>
          <p:cNvPicPr>
            <a:picLocks noGrp="1" noChangeAspect="1"/>
          </p:cNvPicPr>
          <p:nvPr>
            <p:ph idx="1"/>
          </p:nvPr>
        </p:nvPicPr>
        <p:blipFill>
          <a:blip r:embed="rId2"/>
          <a:stretch>
            <a:fillRect/>
          </a:stretch>
        </p:blipFill>
        <p:spPr>
          <a:xfrm>
            <a:off x="554731" y="349007"/>
            <a:ext cx="10296870" cy="5458479"/>
          </a:xfrm>
        </p:spPr>
      </p:pic>
    </p:spTree>
  </p:cSld>
  <p:clrMapOvr>
    <a:masterClrMapping/>
  </p:clrMapOvr>
  <mc:AlternateContent xmlns:mc="http://schemas.openxmlformats.org/markup-compatibility/2006" xmlns:p14="http://schemas.microsoft.com/office/powerpoint/2010/main">
    <mc:Choice Requires="p14">
      <p:transition spd="slow" p14:dur="2000" advTm="36323"/>
    </mc:Choice>
    <mc:Fallback xmlns="">
      <p:transition spd="slow" advTm="36323"/>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4268-4247-D61C-7D70-C0843FFEA7DD}"/>
              </a:ext>
            </a:extLst>
          </p:cNvPr>
          <p:cNvSpPr>
            <a:spLocks noGrp="1"/>
          </p:cNvSpPr>
          <p:nvPr>
            <p:ph type="title"/>
          </p:nvPr>
        </p:nvSpPr>
        <p:spPr/>
        <p:txBody>
          <a:bodyPr/>
          <a:lstStyle/>
          <a:p>
            <a:r>
              <a:rPr lang="en-GB" dirty="0"/>
              <a:t>Limitation periods and special circumstances</a:t>
            </a:r>
          </a:p>
        </p:txBody>
      </p:sp>
      <p:sp>
        <p:nvSpPr>
          <p:cNvPr id="3" name="Content Placeholder 2">
            <a:extLst>
              <a:ext uri="{FF2B5EF4-FFF2-40B4-BE49-F238E27FC236}">
                <a16:creationId xmlns:a16="http://schemas.microsoft.com/office/drawing/2014/main" id="{25DAC419-FA6E-0771-FF63-FBB1C4176186}"/>
              </a:ext>
            </a:extLst>
          </p:cNvPr>
          <p:cNvSpPr>
            <a:spLocks noGrp="1"/>
          </p:cNvSpPr>
          <p:nvPr>
            <p:ph idx="1"/>
          </p:nvPr>
        </p:nvSpPr>
        <p:spPr/>
        <p:txBody>
          <a:bodyPr>
            <a:normAutofit/>
          </a:bodyPr>
          <a:lstStyle/>
          <a:p>
            <a:r>
              <a:rPr lang="en-GB" sz="2400" dirty="0"/>
              <a:t>Incapacity – s 28 LA 1980 – where the Claimant is under a disability, time will not start to run until the date upon which the Claimant ceased to be under that disability</a:t>
            </a:r>
          </a:p>
          <a:p>
            <a:r>
              <a:rPr lang="en-GB" sz="2400" dirty="0"/>
              <a:t>Fraud, concealment, mistake – s 33 LA 1980 : time does not begin to run until the date on which the fraud was discovered or the mistake realised</a:t>
            </a:r>
          </a:p>
        </p:txBody>
      </p:sp>
    </p:spTree>
    <p:extLst>
      <p:ext uri="{BB962C8B-B14F-4D97-AF65-F5344CB8AC3E}">
        <p14:creationId xmlns:p14="http://schemas.microsoft.com/office/powerpoint/2010/main" val="18988378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38DE4-BAA3-E905-9A20-4CC821469393}"/>
              </a:ext>
            </a:extLst>
          </p:cNvPr>
          <p:cNvSpPr txBox="1">
            <a:spLocks noGrp="1"/>
          </p:cNvSpPr>
          <p:nvPr>
            <p:ph type="title"/>
          </p:nvPr>
        </p:nvSpPr>
        <p:spPr>
          <a:xfrm>
            <a:off x="677334" y="609600"/>
            <a:ext cx="8596668" cy="786431"/>
          </a:xfrm>
        </p:spPr>
        <p:txBody>
          <a:bodyPr/>
          <a:lstStyle/>
          <a:p>
            <a:pPr lvl="0"/>
            <a:r>
              <a:rPr lang="en-GB" dirty="0"/>
              <a:t>Claims and questions of viability</a:t>
            </a:r>
          </a:p>
        </p:txBody>
      </p:sp>
      <p:sp>
        <p:nvSpPr>
          <p:cNvPr id="3" name="Content Placeholder 2">
            <a:extLst>
              <a:ext uri="{FF2B5EF4-FFF2-40B4-BE49-F238E27FC236}">
                <a16:creationId xmlns:a16="http://schemas.microsoft.com/office/drawing/2014/main" id="{235F9495-D8FB-16CF-EE01-23C7A0B12640}"/>
              </a:ext>
            </a:extLst>
          </p:cNvPr>
          <p:cNvSpPr txBox="1">
            <a:spLocks noGrp="1"/>
          </p:cNvSpPr>
          <p:nvPr>
            <p:ph idx="1"/>
          </p:nvPr>
        </p:nvSpPr>
        <p:spPr>
          <a:xfrm>
            <a:off x="558670" y="1488613"/>
            <a:ext cx="9492749" cy="3880773"/>
          </a:xfrm>
        </p:spPr>
        <p:txBody>
          <a:bodyPr>
            <a:noAutofit/>
          </a:bodyPr>
          <a:lstStyle/>
          <a:p>
            <a:pPr marL="0" lvl="0" indent="0">
              <a:lnSpc>
                <a:spcPct val="90000"/>
              </a:lnSpc>
              <a:spcBef>
                <a:spcPts val="500"/>
              </a:spcBef>
              <a:buNone/>
            </a:pPr>
            <a:r>
              <a:rPr lang="en-GB" sz="2400" dirty="0"/>
              <a:t>Before starting litigation check whether it is worth doing so:-</a:t>
            </a:r>
          </a:p>
          <a:p>
            <a:pPr marL="457200" lvl="0" indent="-457200">
              <a:lnSpc>
                <a:spcPct val="90000"/>
              </a:lnSpc>
              <a:spcBef>
                <a:spcPts val="500"/>
              </a:spcBef>
              <a:buFont typeface="Gill Sans MT"/>
              <a:buAutoNum type="arabicPeriod"/>
            </a:pPr>
            <a:r>
              <a:rPr lang="en-GB" sz="2400" dirty="0"/>
              <a:t>Who is the defendant? </a:t>
            </a:r>
            <a:r>
              <a:rPr lang="en-GB" sz="2400" dirty="0">
                <a:solidFill>
                  <a:srgbClr val="B71E42"/>
                </a:solidFill>
              </a:rPr>
              <a:t>In addition to identifying the correct defendant, that person must be sued in the correct capacity, whether as an individual, a partnership or a limited company.</a:t>
            </a:r>
            <a:br>
              <a:rPr lang="en-GB" sz="2400" dirty="0">
                <a:solidFill>
                  <a:srgbClr val="B71E42"/>
                </a:solidFill>
              </a:rPr>
            </a:br>
            <a:endParaRPr lang="en-GB" sz="2400" dirty="0">
              <a:solidFill>
                <a:srgbClr val="B71E42"/>
              </a:solidFill>
            </a:endParaRPr>
          </a:p>
          <a:p>
            <a:pPr marL="0" lvl="0" indent="0">
              <a:lnSpc>
                <a:spcPct val="90000"/>
              </a:lnSpc>
              <a:spcBef>
                <a:spcPts val="500"/>
              </a:spcBef>
              <a:buNone/>
            </a:pPr>
            <a:r>
              <a:rPr lang="en-GB" sz="2400" dirty="0"/>
              <a:t>2. Where is the defendant? </a:t>
            </a:r>
            <a:r>
              <a:rPr lang="en-GB" sz="2400" dirty="0">
                <a:solidFill>
                  <a:srgbClr val="B71E42"/>
                </a:solidFill>
              </a:rPr>
              <a:t>Can proceedings be served effectively.</a:t>
            </a:r>
            <a:br>
              <a:rPr lang="en-GB" sz="2400" dirty="0">
                <a:solidFill>
                  <a:srgbClr val="B71E42"/>
                </a:solidFill>
              </a:rPr>
            </a:br>
            <a:endParaRPr lang="en-GB" sz="2400" dirty="0">
              <a:solidFill>
                <a:srgbClr val="B71E42"/>
              </a:solidFill>
            </a:endParaRPr>
          </a:p>
          <a:p>
            <a:pPr marL="0" lvl="0" indent="0">
              <a:lnSpc>
                <a:spcPct val="90000"/>
              </a:lnSpc>
              <a:spcBef>
                <a:spcPts val="500"/>
              </a:spcBef>
              <a:buNone/>
            </a:pPr>
            <a:r>
              <a:rPr lang="en-GB" sz="2400" dirty="0"/>
              <a:t>3. Will the defendant be able to pay any judgment? </a:t>
            </a:r>
            <a:r>
              <a:rPr lang="en-GB" sz="2400" dirty="0">
                <a:solidFill>
                  <a:srgbClr val="B71E42"/>
                </a:solidFill>
              </a:rPr>
              <a:t>Little point suing a D who is on the verge of bankruptcy or liquidation as enforcement of the judgment would be impossible.  If there is any doubt about a D’s ability to pay, further enquiries should be made such as a search of Companies House or using an enquiry agent.</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advTm="79063"/>
    </mc:Choice>
    <mc:Fallback xmlns="">
      <p:transition spd="slow" advTm="7906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80334-12D4-47F5-2342-B2AF9417C547}"/>
              </a:ext>
            </a:extLst>
          </p:cNvPr>
          <p:cNvSpPr txBox="1">
            <a:spLocks noGrp="1"/>
          </p:cNvSpPr>
          <p:nvPr>
            <p:ph type="title"/>
          </p:nvPr>
        </p:nvSpPr>
        <p:spPr/>
        <p:txBody>
          <a:bodyPr/>
          <a:lstStyle/>
          <a:p>
            <a:pPr lvl="0"/>
            <a:r>
              <a:rPr lang="en-GB"/>
              <a:t>Financing litigation</a:t>
            </a:r>
          </a:p>
        </p:txBody>
      </p:sp>
      <p:sp>
        <p:nvSpPr>
          <p:cNvPr id="3" name="Content Placeholder 2">
            <a:extLst>
              <a:ext uri="{FF2B5EF4-FFF2-40B4-BE49-F238E27FC236}">
                <a16:creationId xmlns:a16="http://schemas.microsoft.com/office/drawing/2014/main" id="{586E1D51-6725-639F-2952-B8C75311DEE2}"/>
              </a:ext>
            </a:extLst>
          </p:cNvPr>
          <p:cNvSpPr txBox="1">
            <a:spLocks noGrp="1"/>
          </p:cNvSpPr>
          <p:nvPr>
            <p:ph idx="1"/>
          </p:nvPr>
        </p:nvSpPr>
        <p:spPr>
          <a:xfrm>
            <a:off x="495850" y="1385792"/>
            <a:ext cx="8596668" cy="4928744"/>
          </a:xfrm>
        </p:spPr>
        <p:txBody>
          <a:bodyPr>
            <a:noAutofit/>
          </a:bodyPr>
          <a:lstStyle/>
          <a:p>
            <a:r>
              <a:rPr lang="en-GB" sz="2400" dirty="0"/>
              <a:t>How a case will be financed is crucial, both for the solicitor (as the method may influence how much and how quickly the firm will be paid) and to the client.  There are a number of alternative ways through which litigation may be financed.</a:t>
            </a:r>
          </a:p>
          <a:p>
            <a:r>
              <a:rPr lang="en-GB" sz="2400" dirty="0"/>
              <a:t>At the outset of the case the solicitor must discuss the issue of costs with the client.  She should give the best information possible about the likely overall costs and explain the client’s potential liability; not only for his own costs but also for those of the other party if he were to lose…. and we will look more closely at Funding and Costs next week.</a:t>
            </a:r>
          </a:p>
        </p:txBody>
      </p:sp>
      <p:pic>
        <p:nvPicPr>
          <p:cNvPr id="5" name="Picture 4" descr="A black symbol with a white background&#10;&#10;Description automatically generated">
            <a:extLst>
              <a:ext uri="{FF2B5EF4-FFF2-40B4-BE49-F238E27FC236}">
                <a16:creationId xmlns:a16="http://schemas.microsoft.com/office/drawing/2014/main" id="{9508308C-F7BA-6EAE-EB9D-A242ED6C3F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35455" y="648020"/>
            <a:ext cx="1936845" cy="223526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668"/>
    </mc:Choice>
    <mc:Fallback xmlns="">
      <p:transition spd="slow" advTm="3766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FFF91-E6DC-9A16-926D-EEDBBB170E25}"/>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23793377"/>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154</TotalTime>
  <Words>3734</Words>
  <Application>Microsoft Office PowerPoint</Application>
  <PresentationFormat>Widescreen</PresentationFormat>
  <Paragraphs>263</Paragraphs>
  <Slides>38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Aptos</vt:lpstr>
      <vt:lpstr>Arial</vt:lpstr>
      <vt:lpstr>Gill Sans MT</vt:lpstr>
      <vt:lpstr>Trebuchet MS</vt:lpstr>
      <vt:lpstr>Wingdings 3</vt:lpstr>
      <vt:lpstr>Facet</vt:lpstr>
      <vt:lpstr>Introduction to Civil Litigation </vt:lpstr>
      <vt:lpstr>Scheme  of Work</vt:lpstr>
      <vt:lpstr>Assessment</vt:lpstr>
      <vt:lpstr>PowerPoint Presentation</vt:lpstr>
      <vt:lpstr>Litigation</vt:lpstr>
      <vt:lpstr>“Litigation as a last resort”</vt:lpstr>
      <vt:lpstr>The burden/standard of proof </vt:lpstr>
      <vt:lpstr>Skills required in Litigation </vt:lpstr>
      <vt:lpstr>Updated litigation statistics (from Court Statistics England and Wales 13/9/24)</vt:lpstr>
      <vt:lpstr>High Profile Litigation</vt:lpstr>
      <vt:lpstr>Types of Civil Litigation </vt:lpstr>
      <vt:lpstr>Introduction to the civil courts</vt:lpstr>
      <vt:lpstr>Distinction between the Civil and Criminal Courts</vt:lpstr>
      <vt:lpstr>The County Court</vt:lpstr>
      <vt:lpstr>The High Court</vt:lpstr>
      <vt:lpstr>Judicial Roles</vt:lpstr>
      <vt:lpstr>The sources of procedural law</vt:lpstr>
      <vt:lpstr>The Civil Procedure Rules (The CPR)</vt:lpstr>
      <vt:lpstr>The Overriding Objective: CPR r 1.1</vt:lpstr>
      <vt:lpstr>PowerPoint Presentation</vt:lpstr>
      <vt:lpstr>Case management</vt:lpstr>
      <vt:lpstr>PowerPoint Presentation</vt:lpstr>
      <vt:lpstr>Reform</vt:lpstr>
      <vt:lpstr>Reforms continued…</vt:lpstr>
      <vt:lpstr>Summary…. so far</vt:lpstr>
      <vt:lpstr>Early considerations…..</vt:lpstr>
      <vt:lpstr>Limitation</vt:lpstr>
      <vt:lpstr>Limitation making the news</vt:lpstr>
      <vt:lpstr>The general rule</vt:lpstr>
      <vt:lpstr>The main limitation periods</vt:lpstr>
      <vt:lpstr>Extending limitation</vt:lpstr>
      <vt:lpstr>Discretion to extend limitation where C fails to meet the limitation date</vt:lpstr>
      <vt:lpstr>Summary of limitation</vt:lpstr>
      <vt:lpstr>PowerPoint Presentation</vt:lpstr>
      <vt:lpstr>Limitation periods and special circumstances</vt:lpstr>
      <vt:lpstr>Claims and questions of viability</vt:lpstr>
      <vt:lpstr>Financing litigation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5</cp:revision>
  <dcterms:created xsi:type="dcterms:W3CDTF">2024-02-03T18:13:02Z</dcterms:created>
  <dcterms:modified xsi:type="dcterms:W3CDTF">2025-12-29T13:38:59Z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