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Peer supervision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7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Six phases model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2429" y="2693324"/>
            <a:ext cx="5416625" cy="3818721"/>
          </a:xfrm>
        </p:spPr>
      </p:pic>
    </p:spTree>
    <p:extLst>
      <p:ext uri="{BB962C8B-B14F-4D97-AF65-F5344CB8AC3E}">
        <p14:creationId xmlns:p14="http://schemas.microsoft.com/office/powerpoint/2010/main" val="3141934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Phase 1: Casting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1862" y="2638044"/>
            <a:ext cx="10302240" cy="3801549"/>
          </a:xfrm>
        </p:spPr>
        <p:txBody>
          <a:bodyPr/>
          <a:lstStyle/>
          <a:p>
            <a:r>
              <a:rPr lang="en-GB" sz="3200" dirty="0"/>
              <a:t>The following </a:t>
            </a:r>
            <a:r>
              <a:rPr lang="en-GB" sz="3200" b="1" dirty="0"/>
              <a:t>roles</a:t>
            </a:r>
            <a:r>
              <a:rPr lang="en-GB" sz="3200" dirty="0"/>
              <a:t> have to be assigned</a:t>
            </a:r>
            <a:r>
              <a:rPr lang="en-GB" sz="3200" dirty="0" smtClean="0"/>
              <a:t>:</a:t>
            </a:r>
          </a:p>
          <a:p>
            <a:pPr marL="0" indent="0">
              <a:buNone/>
            </a:pPr>
            <a:endParaRPr lang="en-GB" sz="3200" dirty="0"/>
          </a:p>
          <a:p>
            <a:pPr lvl="1"/>
            <a:r>
              <a:rPr lang="en-GB" sz="2400" dirty="0"/>
              <a:t>Moderator </a:t>
            </a:r>
            <a:r>
              <a:rPr lang="en-GB" sz="2400" dirty="0" smtClean="0"/>
              <a:t>	-	guides the process	</a:t>
            </a:r>
            <a:endParaRPr lang="en-GB" sz="2400" dirty="0"/>
          </a:p>
          <a:p>
            <a:pPr lvl="1"/>
            <a:r>
              <a:rPr lang="en-GB" sz="2400" dirty="0"/>
              <a:t>Case presenter </a:t>
            </a:r>
            <a:r>
              <a:rPr lang="en-GB" sz="2400" dirty="0" smtClean="0"/>
              <a:t>	-	gives a brief outline of the case</a:t>
            </a:r>
            <a:endParaRPr lang="en-GB" sz="2400" dirty="0"/>
          </a:p>
          <a:p>
            <a:pPr lvl="1"/>
            <a:r>
              <a:rPr lang="en-GB" sz="2400" dirty="0" smtClean="0"/>
              <a:t>Consultants	-	rest of the group (or half if too many)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637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Phase 2: Case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891" y="2588029"/>
            <a:ext cx="11288684" cy="3646515"/>
          </a:xfrm>
        </p:spPr>
        <p:txBody>
          <a:bodyPr>
            <a:normAutofit/>
          </a:bodyPr>
          <a:lstStyle/>
          <a:p>
            <a:r>
              <a:rPr lang="en-GB" sz="2400" dirty="0"/>
              <a:t>Case Presenter </a:t>
            </a:r>
            <a:r>
              <a:rPr lang="en-GB" sz="2400" dirty="0" smtClean="0"/>
              <a:t>outlines case </a:t>
            </a:r>
            <a:r>
              <a:rPr lang="en-GB" sz="2400" dirty="0"/>
              <a:t>briefly within five to seven minutes. </a:t>
            </a:r>
            <a:r>
              <a:rPr lang="en-GB" sz="2400" dirty="0" smtClean="0"/>
              <a:t>This should include </a:t>
            </a:r>
            <a:r>
              <a:rPr lang="en-GB" sz="2400" dirty="0"/>
              <a:t>the important information that is necessary gain an understanding of the case. </a:t>
            </a:r>
            <a:r>
              <a:rPr lang="en-GB" sz="2400" dirty="0" smtClean="0"/>
              <a:t>(not prepared in advance)</a:t>
            </a:r>
          </a:p>
          <a:p>
            <a:r>
              <a:rPr lang="en-GB" sz="2400" dirty="0"/>
              <a:t>Moderator </a:t>
            </a:r>
            <a:r>
              <a:rPr lang="en-GB" sz="2400" dirty="0" smtClean="0"/>
              <a:t>listens </a:t>
            </a:r>
            <a:r>
              <a:rPr lang="en-GB" sz="2400" dirty="0"/>
              <a:t>actively </a:t>
            </a:r>
            <a:r>
              <a:rPr lang="en-GB" sz="2400" dirty="0" smtClean="0"/>
              <a:t>and guides </a:t>
            </a:r>
            <a:r>
              <a:rPr lang="en-GB" sz="2400" dirty="0"/>
              <a:t>the Case Presenter by asking clear and focused questions</a:t>
            </a:r>
            <a:r>
              <a:rPr lang="en-GB" sz="2400" dirty="0" smtClean="0"/>
              <a:t>.</a:t>
            </a:r>
          </a:p>
          <a:p>
            <a:r>
              <a:rPr lang="en-GB" sz="2400" dirty="0"/>
              <a:t>Consultants </a:t>
            </a:r>
            <a:r>
              <a:rPr lang="en-GB" sz="2400" dirty="0" smtClean="0"/>
              <a:t>listen attentively.   At </a:t>
            </a:r>
            <a:r>
              <a:rPr lang="en-GB" sz="2400" dirty="0"/>
              <a:t>the end, they are allowed to ask two or three comprehensive questions. These questions should not include solutions.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733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Phase 3: Key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353" y="2638045"/>
            <a:ext cx="10839796" cy="3513374"/>
          </a:xfrm>
        </p:spPr>
        <p:txBody>
          <a:bodyPr>
            <a:normAutofit/>
          </a:bodyPr>
          <a:lstStyle/>
          <a:p>
            <a:r>
              <a:rPr lang="en-GB" sz="2400" dirty="0"/>
              <a:t>Moderator asks the Case Presenter to formulate one key question. The key question will set the focus for the following phases of the Peer Group Supervision</a:t>
            </a:r>
            <a:r>
              <a:rPr lang="en-GB" sz="2400" dirty="0" smtClean="0"/>
              <a:t>.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/>
              <a:t>If the Case Presenter expresses difficulties in formulating a specific key question, the Consultants may support </a:t>
            </a:r>
            <a:r>
              <a:rPr lang="en-GB" sz="2400" dirty="0" smtClean="0"/>
              <a:t>them </a:t>
            </a:r>
            <a:r>
              <a:rPr lang="en-GB" sz="2400" dirty="0"/>
              <a:t>by offering several key questions of which </a:t>
            </a:r>
            <a:r>
              <a:rPr lang="en-GB" sz="2400" dirty="0" smtClean="0"/>
              <a:t>they </a:t>
            </a:r>
            <a:r>
              <a:rPr lang="en-GB" sz="2400" dirty="0"/>
              <a:t>can choose one that matches </a:t>
            </a:r>
            <a:r>
              <a:rPr lang="en-GB" sz="2400" dirty="0" smtClean="0"/>
              <a:t>their </a:t>
            </a:r>
            <a:r>
              <a:rPr lang="en-GB" sz="2400" dirty="0"/>
              <a:t>clarifying needs best.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3149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choice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895" y="2360816"/>
            <a:ext cx="10922923" cy="4156362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 smtClean="0"/>
              <a:t>There are a variety of different models for the consultation process.  A </a:t>
            </a:r>
            <a:r>
              <a:rPr lang="en-GB" sz="3200" dirty="0"/>
              <a:t>selection of consulting modules:</a:t>
            </a:r>
          </a:p>
          <a:p>
            <a:pPr lvl="1"/>
            <a:r>
              <a:rPr lang="en-GB" sz="3000" dirty="0" smtClean="0"/>
              <a:t>Brainstorming – generating as many ideas as possible</a:t>
            </a:r>
            <a:endParaRPr lang="en-GB" sz="3000" dirty="0"/>
          </a:p>
          <a:p>
            <a:pPr lvl="1"/>
            <a:r>
              <a:rPr lang="en-GB" sz="3000" dirty="0" smtClean="0"/>
              <a:t>Headstand brainstorming – reversing the question</a:t>
            </a:r>
            <a:endParaRPr lang="en-GB" sz="3000" dirty="0"/>
          </a:p>
          <a:p>
            <a:pPr lvl="1"/>
            <a:r>
              <a:rPr lang="en-GB" sz="3000" dirty="0" smtClean="0"/>
              <a:t>Collecting Key Questions – using the group to generate a reservoir of 					key questions</a:t>
            </a:r>
            <a:endParaRPr lang="en-GB" sz="3000" dirty="0"/>
          </a:p>
          <a:p>
            <a:pPr lvl="1"/>
            <a:r>
              <a:rPr lang="en-GB" sz="3000" dirty="0" err="1" smtClean="0"/>
              <a:t>Actstorming</a:t>
            </a:r>
            <a:r>
              <a:rPr lang="en-GB" sz="3000" dirty="0" smtClean="0"/>
              <a:t> – acting out/role play/empty chair</a:t>
            </a:r>
            <a:endParaRPr lang="en-GB" sz="3000" dirty="0"/>
          </a:p>
          <a:p>
            <a:pPr lvl="1"/>
            <a:r>
              <a:rPr lang="en-GB" sz="3000" dirty="0" smtClean="0"/>
              <a:t>Sounding Board – focusing on the emotional responses to the case</a:t>
            </a:r>
            <a:endParaRPr lang="en-GB" sz="3000" dirty="0"/>
          </a:p>
          <a:p>
            <a:pPr lvl="1"/>
            <a:r>
              <a:rPr lang="en-GB" sz="3000" dirty="0" smtClean="0"/>
              <a:t>Good </a:t>
            </a:r>
            <a:r>
              <a:rPr lang="en-GB" sz="3000" dirty="0"/>
              <a:t>Pieces of </a:t>
            </a:r>
            <a:r>
              <a:rPr lang="en-GB" sz="3000" dirty="0" smtClean="0"/>
              <a:t>Advice – ‘tips’</a:t>
            </a:r>
            <a:endParaRPr lang="en-GB" sz="30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6144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Phase 5: Consultation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931" y="2515985"/>
            <a:ext cx="11172305" cy="3940233"/>
          </a:xfrm>
        </p:spPr>
        <p:txBody>
          <a:bodyPr>
            <a:normAutofit fontScale="92500" lnSpcReduction="20000"/>
          </a:bodyPr>
          <a:lstStyle/>
          <a:p>
            <a:pPr lvl="0">
              <a:buClr>
                <a:srgbClr val="9BAFB5"/>
              </a:buClr>
            </a:pPr>
            <a:r>
              <a:rPr lang="en-GB" sz="3200" dirty="0">
                <a:solidFill>
                  <a:srgbClr val="000000">
                    <a:lumMod val="85000"/>
                    <a:lumOff val="15000"/>
                  </a:srgbClr>
                </a:solidFill>
              </a:rPr>
              <a:t>Consulting phase to collect various proposals, ideas and solutions.</a:t>
            </a:r>
          </a:p>
          <a:p>
            <a:pPr lvl="0">
              <a:buClr>
                <a:srgbClr val="9BAFB5"/>
              </a:buClr>
            </a:pPr>
            <a:r>
              <a:rPr lang="en-GB" sz="3200" dirty="0">
                <a:solidFill>
                  <a:srgbClr val="000000">
                    <a:lumMod val="85000"/>
                    <a:lumOff val="15000"/>
                  </a:srgbClr>
                </a:solidFill>
              </a:rPr>
              <a:t>Consultants discuss the case and offer insights and suggestions.</a:t>
            </a:r>
          </a:p>
          <a:p>
            <a:pPr lvl="0">
              <a:buClr>
                <a:srgbClr val="9BAFB5"/>
              </a:buClr>
            </a:pPr>
            <a:r>
              <a:rPr lang="en-GB" sz="3200" dirty="0">
                <a:solidFill>
                  <a:srgbClr val="000000">
                    <a:lumMod val="85000"/>
                    <a:lumOff val="15000"/>
                  </a:srgbClr>
                </a:solidFill>
              </a:rPr>
              <a:t>Generate a variety of ideas.</a:t>
            </a:r>
          </a:p>
          <a:p>
            <a:pPr lvl="0">
              <a:buClr>
                <a:srgbClr val="9BAFB5"/>
              </a:buClr>
            </a:pPr>
            <a:r>
              <a:rPr lang="en-GB" sz="3200" dirty="0">
                <a:solidFill>
                  <a:srgbClr val="000000">
                    <a:lumMod val="85000"/>
                    <a:lumOff val="15000"/>
                  </a:srgbClr>
                </a:solidFill>
              </a:rPr>
              <a:t>Is supportive in nature (not a critique</a:t>
            </a:r>
            <a:r>
              <a:rPr lang="en-GB" sz="3200" dirty="0" smtClean="0">
                <a:solidFill>
                  <a:srgbClr val="000000">
                    <a:lumMod val="85000"/>
                    <a:lumOff val="15000"/>
                  </a:srgbClr>
                </a:solidFill>
              </a:rPr>
              <a:t>)</a:t>
            </a:r>
          </a:p>
          <a:p>
            <a:pPr>
              <a:buClr>
                <a:srgbClr val="9BAFB5"/>
              </a:buClr>
            </a:pPr>
            <a:r>
              <a:rPr lang="en-GB" sz="3500" dirty="0"/>
              <a:t>The task of the Case Presenter is to listen and consider whether the ideas and suggestions make sense to </a:t>
            </a:r>
            <a:r>
              <a:rPr lang="en-GB" sz="3500" dirty="0" smtClean="0"/>
              <a:t>them.</a:t>
            </a:r>
            <a:endParaRPr lang="en-GB" sz="3500" dirty="0"/>
          </a:p>
          <a:p>
            <a:pPr lvl="0">
              <a:buClr>
                <a:srgbClr val="9BAFB5"/>
              </a:buClr>
            </a:pPr>
            <a:r>
              <a:rPr lang="en-GB" sz="3200" dirty="0">
                <a:solidFill>
                  <a:srgbClr val="000000">
                    <a:lumMod val="85000"/>
                    <a:lumOff val="15000"/>
                  </a:srgbClr>
                </a:solidFill>
              </a:rPr>
              <a:t>The Moderator keeps an eye on the time and also pays attention to the receptiveness of the Case Presenter.</a:t>
            </a:r>
          </a:p>
          <a:p>
            <a:pPr lvl="0">
              <a:buClr>
                <a:srgbClr val="9BAFB5"/>
              </a:buClr>
            </a:pPr>
            <a:endParaRPr lang="en-GB" sz="3200" dirty="0">
              <a:solidFill>
                <a:srgbClr val="000000">
                  <a:lumMod val="85000"/>
                  <a:lumOff val="15000"/>
                </a:srgb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36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Phase 6: Conclusion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389" y="3108960"/>
            <a:ext cx="11366269" cy="333063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The Case Presenter shares which idea/s are most useful for them for implementation in their client work.</a:t>
            </a:r>
          </a:p>
          <a:p>
            <a:endParaRPr lang="en-GB" sz="3600" dirty="0" smtClean="0"/>
          </a:p>
          <a:p>
            <a:r>
              <a:rPr lang="en-GB" sz="3600" dirty="0" smtClean="0"/>
              <a:t> Key Question is answered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83663157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c2d1e722f6203ba233fb8000bccfb810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59ef00970ee6f294c90ab2c374dbf485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6955165-FB87-4854-AC18-D70060D646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7E64BA-CBC9-4971-96CF-762EC81F691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0122D46-FB95-4893-AAE7-97D55F7035D4}">
  <ds:schemaRefs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purl.org/dc/terms/"/>
    <ds:schemaRef ds:uri="bf13d2f1-3fb4-4d24-806f-713eb38c1b0e"/>
    <ds:schemaRef ds:uri="a3276f14-397d-4ed7-b8c7-ece791485ff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119</TotalTime>
  <Words>320</Words>
  <Application>Microsoft Office PowerPoint</Application>
  <PresentationFormat>Widescreen</PresentationFormat>
  <Paragraphs>79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MT</vt:lpstr>
      <vt:lpstr>Parcel</vt:lpstr>
      <vt:lpstr>Peer supervision</vt:lpstr>
      <vt:lpstr>Six phases model</vt:lpstr>
      <vt:lpstr>Phase 1: Casting </vt:lpstr>
      <vt:lpstr>Phase 2: Case Presentation</vt:lpstr>
      <vt:lpstr>Phase 3: Key Question</vt:lpstr>
      <vt:lpstr>Method choice</vt:lpstr>
      <vt:lpstr>Phase 5: Consultation</vt:lpstr>
      <vt:lpstr>Phase 6: Conclusion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Peer supervision</dc:title>
  <dc:creator>Catherine Hancox</dc:creator>
  <cp:lastModifiedBy>Catherine Hancox</cp:lastModifiedBy>
  <cp:revision>6</cp:revision>
  <dcterms:created xsi:type="dcterms:W3CDTF">2020-02-05T11:32:35Z</dcterms:created>
  <dcterms:modified xsi:type="dcterms:W3CDTF">2020-02-05T13:31:59Z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