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64" r:id="rId2"/>
    <p:sldId id="269" r:id="rId3"/>
    <p:sldId id="272" r:id="rId4"/>
    <p:sldId id="270" r:id="rId5"/>
    <p:sldId id="271" r:id="rId6"/>
    <p:sldId id="273" r:id="rId7"/>
    <p:sldId id="294" r:id="rId8"/>
    <p:sldId id="265" r:id="rId9"/>
    <p:sldId id="281" r:id="rId10"/>
    <p:sldId id="283" r:id="rId11"/>
    <p:sldId id="267" r:id="rId12"/>
    <p:sldId id="259" r:id="rId13"/>
    <p:sldId id="286" r:id="rId14"/>
    <p:sldId id="266" r:id="rId15"/>
    <p:sldId id="288" r:id="rId16"/>
    <p:sldId id="287" r:id="rId17"/>
    <p:sldId id="282" r:id="rId18"/>
    <p:sldId id="285" r:id="rId19"/>
    <p:sldId id="303" r:id="rId20"/>
    <p:sldId id="307" r:id="rId21"/>
    <p:sldId id="308" r:id="rId22"/>
    <p:sldId id="309" r:id="rId23"/>
    <p:sldId id="310" r:id="rId24"/>
    <p:sldId id="304" r:id="rId25"/>
    <p:sldId id="311" r:id="rId26"/>
    <p:sldId id="312" r:id="rId27"/>
    <p:sldId id="306" r:id="rId28"/>
    <p:sldId id="314" r:id="rId29"/>
    <p:sldId id="31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97" autoAdjust="0"/>
    <p:restoredTop sz="81258" autoAdjust="0"/>
  </p:normalViewPr>
  <p:slideViewPr>
    <p:cSldViewPr snapToGrid="0">
      <p:cViewPr>
        <p:scale>
          <a:sx n="69" d="100"/>
          <a:sy n="69" d="100"/>
        </p:scale>
        <p:origin x="1050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40" d="100"/>
        <a:sy n="40" d="100"/>
      </p:scale>
      <p:origin x="0" y="-6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w Griffiths" userId="be253156-1baf-4540-9db4-99275122b591" providerId="ADAL" clId="{7197F337-A7E7-4916-819A-00272A91871C}"/>
    <pc:docChg chg="delSld">
      <pc:chgData name="Huw Griffiths" userId="be253156-1baf-4540-9db4-99275122b591" providerId="ADAL" clId="{7197F337-A7E7-4916-819A-00272A91871C}" dt="2024-01-24T11:32:57.034" v="31" actId="47"/>
      <pc:docMkLst>
        <pc:docMk/>
      </pc:docMkLst>
      <pc:sldChg chg="del">
        <pc:chgData name="Huw Griffiths" userId="be253156-1baf-4540-9db4-99275122b591" providerId="ADAL" clId="{7197F337-A7E7-4916-819A-00272A91871C}" dt="2024-01-24T11:32:57.034" v="31" actId="47"/>
        <pc:sldMkLst>
          <pc:docMk/>
          <pc:sldMk cId="2964596094" sldId="256"/>
        </pc:sldMkLst>
      </pc:sldChg>
      <pc:sldChg chg="del">
        <pc:chgData name="Huw Griffiths" userId="be253156-1baf-4540-9db4-99275122b591" providerId="ADAL" clId="{7197F337-A7E7-4916-819A-00272A91871C}" dt="2024-01-24T11:32:49.851" v="30" actId="47"/>
        <pc:sldMkLst>
          <pc:docMk/>
          <pc:sldMk cId="1006269457" sldId="257"/>
        </pc:sldMkLst>
      </pc:sldChg>
      <pc:sldChg chg="del">
        <pc:chgData name="Huw Griffiths" userId="be253156-1baf-4540-9db4-99275122b591" providerId="ADAL" clId="{7197F337-A7E7-4916-819A-00272A91871C}" dt="2024-01-24T11:32:08.603" v="2" actId="47"/>
        <pc:sldMkLst>
          <pc:docMk/>
          <pc:sldMk cId="1395134289" sldId="258"/>
        </pc:sldMkLst>
      </pc:sldChg>
      <pc:sldChg chg="del">
        <pc:chgData name="Huw Griffiths" userId="be253156-1baf-4540-9db4-99275122b591" providerId="ADAL" clId="{7197F337-A7E7-4916-819A-00272A91871C}" dt="2024-01-24T11:32:14.186" v="13" actId="47"/>
        <pc:sldMkLst>
          <pc:docMk/>
          <pc:sldMk cId="865280783" sldId="260"/>
        </pc:sldMkLst>
      </pc:sldChg>
      <pc:sldChg chg="del">
        <pc:chgData name="Huw Griffiths" userId="be253156-1baf-4540-9db4-99275122b591" providerId="ADAL" clId="{7197F337-A7E7-4916-819A-00272A91871C}" dt="2024-01-24T11:32:12.858" v="9" actId="47"/>
        <pc:sldMkLst>
          <pc:docMk/>
          <pc:sldMk cId="3816084575" sldId="263"/>
        </pc:sldMkLst>
      </pc:sldChg>
      <pc:sldChg chg="del">
        <pc:chgData name="Huw Griffiths" userId="be253156-1baf-4540-9db4-99275122b591" providerId="ADAL" clId="{7197F337-A7E7-4916-819A-00272A91871C}" dt="2024-01-24T11:32:17.865" v="20" actId="47"/>
        <pc:sldMkLst>
          <pc:docMk/>
          <pc:sldMk cId="1575448011" sldId="274"/>
        </pc:sldMkLst>
      </pc:sldChg>
      <pc:sldChg chg="del">
        <pc:chgData name="Huw Griffiths" userId="be253156-1baf-4540-9db4-99275122b591" providerId="ADAL" clId="{7197F337-A7E7-4916-819A-00272A91871C}" dt="2024-01-24T11:32:16.148" v="17" actId="47"/>
        <pc:sldMkLst>
          <pc:docMk/>
          <pc:sldMk cId="1059989671" sldId="275"/>
        </pc:sldMkLst>
      </pc:sldChg>
      <pc:sldChg chg="del">
        <pc:chgData name="Huw Griffiths" userId="be253156-1baf-4540-9db4-99275122b591" providerId="ADAL" clId="{7197F337-A7E7-4916-819A-00272A91871C}" dt="2024-01-24T11:32:16.820" v="18" actId="47"/>
        <pc:sldMkLst>
          <pc:docMk/>
          <pc:sldMk cId="3725444043" sldId="276"/>
        </pc:sldMkLst>
      </pc:sldChg>
      <pc:sldChg chg="del">
        <pc:chgData name="Huw Griffiths" userId="be253156-1baf-4540-9db4-99275122b591" providerId="ADAL" clId="{7197F337-A7E7-4916-819A-00272A91871C}" dt="2024-01-24T11:32:17.523" v="19" actId="47"/>
        <pc:sldMkLst>
          <pc:docMk/>
          <pc:sldMk cId="826697512" sldId="277"/>
        </pc:sldMkLst>
      </pc:sldChg>
      <pc:sldChg chg="del">
        <pc:chgData name="Huw Griffiths" userId="be253156-1baf-4540-9db4-99275122b591" providerId="ADAL" clId="{7197F337-A7E7-4916-819A-00272A91871C}" dt="2024-01-24T11:32:18.136" v="21" actId="47"/>
        <pc:sldMkLst>
          <pc:docMk/>
          <pc:sldMk cId="1035950746" sldId="279"/>
        </pc:sldMkLst>
      </pc:sldChg>
      <pc:sldChg chg="del">
        <pc:chgData name="Huw Griffiths" userId="be253156-1baf-4540-9db4-99275122b591" providerId="ADAL" clId="{7197F337-A7E7-4916-819A-00272A91871C}" dt="2024-01-24T11:32:18.753" v="22" actId="47"/>
        <pc:sldMkLst>
          <pc:docMk/>
          <pc:sldMk cId="3274695625" sldId="280"/>
        </pc:sldMkLst>
      </pc:sldChg>
      <pc:sldChg chg="del">
        <pc:chgData name="Huw Griffiths" userId="be253156-1baf-4540-9db4-99275122b591" providerId="ADAL" clId="{7197F337-A7E7-4916-819A-00272A91871C}" dt="2024-01-24T11:32:15.647" v="16" actId="47"/>
        <pc:sldMkLst>
          <pc:docMk/>
          <pc:sldMk cId="1141916185" sldId="284"/>
        </pc:sldMkLst>
      </pc:sldChg>
      <pc:sldChg chg="del">
        <pc:chgData name="Huw Griffiths" userId="be253156-1baf-4540-9db4-99275122b591" providerId="ADAL" clId="{7197F337-A7E7-4916-819A-00272A91871C}" dt="2024-01-24T11:32:09.429" v="3" actId="47"/>
        <pc:sldMkLst>
          <pc:docMk/>
          <pc:sldMk cId="4143081342" sldId="289"/>
        </pc:sldMkLst>
      </pc:sldChg>
      <pc:sldChg chg="del">
        <pc:chgData name="Huw Griffiths" userId="be253156-1baf-4540-9db4-99275122b591" providerId="ADAL" clId="{7197F337-A7E7-4916-819A-00272A91871C}" dt="2024-01-24T11:32:10.907" v="5" actId="47"/>
        <pc:sldMkLst>
          <pc:docMk/>
          <pc:sldMk cId="55603778" sldId="290"/>
        </pc:sldMkLst>
      </pc:sldChg>
      <pc:sldChg chg="del">
        <pc:chgData name="Huw Griffiths" userId="be253156-1baf-4540-9db4-99275122b591" providerId="ADAL" clId="{7197F337-A7E7-4916-819A-00272A91871C}" dt="2024-01-24T11:32:11.416" v="6" actId="47"/>
        <pc:sldMkLst>
          <pc:docMk/>
          <pc:sldMk cId="3797468415" sldId="291"/>
        </pc:sldMkLst>
      </pc:sldChg>
      <pc:sldChg chg="del">
        <pc:chgData name="Huw Griffiths" userId="be253156-1baf-4540-9db4-99275122b591" providerId="ADAL" clId="{7197F337-A7E7-4916-819A-00272A91871C}" dt="2024-01-24T11:32:11.940" v="7" actId="47"/>
        <pc:sldMkLst>
          <pc:docMk/>
          <pc:sldMk cId="3688459140" sldId="292"/>
        </pc:sldMkLst>
      </pc:sldChg>
      <pc:sldChg chg="del">
        <pc:chgData name="Huw Griffiths" userId="be253156-1baf-4540-9db4-99275122b591" providerId="ADAL" clId="{7197F337-A7E7-4916-819A-00272A91871C}" dt="2024-01-24T11:32:12.410" v="8" actId="47"/>
        <pc:sldMkLst>
          <pc:docMk/>
          <pc:sldMk cId="3613536929" sldId="293"/>
        </pc:sldMkLst>
      </pc:sldChg>
      <pc:sldChg chg="del">
        <pc:chgData name="Huw Griffiths" userId="be253156-1baf-4540-9db4-99275122b591" providerId="ADAL" clId="{7197F337-A7E7-4916-819A-00272A91871C}" dt="2024-01-24T11:32:14.714" v="14" actId="47"/>
        <pc:sldMkLst>
          <pc:docMk/>
          <pc:sldMk cId="1225268698" sldId="295"/>
        </pc:sldMkLst>
      </pc:sldChg>
      <pc:sldChg chg="del">
        <pc:chgData name="Huw Griffiths" userId="be253156-1baf-4540-9db4-99275122b591" providerId="ADAL" clId="{7197F337-A7E7-4916-819A-00272A91871C}" dt="2024-01-24T11:32:13.927" v="12" actId="47"/>
        <pc:sldMkLst>
          <pc:docMk/>
          <pc:sldMk cId="4136679411" sldId="296"/>
        </pc:sldMkLst>
      </pc:sldChg>
      <pc:sldChg chg="del">
        <pc:chgData name="Huw Griffiths" userId="be253156-1baf-4540-9db4-99275122b591" providerId="ADAL" clId="{7197F337-A7E7-4916-819A-00272A91871C}" dt="2024-01-24T11:32:13.611" v="11" actId="47"/>
        <pc:sldMkLst>
          <pc:docMk/>
          <pc:sldMk cId="1742759259" sldId="297"/>
        </pc:sldMkLst>
      </pc:sldChg>
      <pc:sldChg chg="del">
        <pc:chgData name="Huw Griffiths" userId="be253156-1baf-4540-9db4-99275122b591" providerId="ADAL" clId="{7197F337-A7E7-4916-819A-00272A91871C}" dt="2024-01-24T11:32:10.367" v="4" actId="47"/>
        <pc:sldMkLst>
          <pc:docMk/>
          <pc:sldMk cId="3920010649" sldId="299"/>
        </pc:sldMkLst>
      </pc:sldChg>
      <pc:sldChg chg="del">
        <pc:chgData name="Huw Griffiths" userId="be253156-1baf-4540-9db4-99275122b591" providerId="ADAL" clId="{7197F337-A7E7-4916-819A-00272A91871C}" dt="2024-01-24T11:32:04.261" v="0" actId="47"/>
        <pc:sldMkLst>
          <pc:docMk/>
          <pc:sldMk cId="2731994148" sldId="300"/>
        </pc:sldMkLst>
      </pc:sldChg>
      <pc:sldChg chg="del">
        <pc:chgData name="Huw Griffiths" userId="be253156-1baf-4540-9db4-99275122b591" providerId="ADAL" clId="{7197F337-A7E7-4916-819A-00272A91871C}" dt="2024-01-24T11:32:15.135" v="15" actId="47"/>
        <pc:sldMkLst>
          <pc:docMk/>
          <pc:sldMk cId="424629941" sldId="301"/>
        </pc:sldMkLst>
      </pc:sldChg>
      <pc:sldChg chg="del">
        <pc:chgData name="Huw Griffiths" userId="be253156-1baf-4540-9db4-99275122b591" providerId="ADAL" clId="{7197F337-A7E7-4916-819A-00272A91871C}" dt="2024-01-24T11:32:13.211" v="10" actId="47"/>
        <pc:sldMkLst>
          <pc:docMk/>
          <pc:sldMk cId="3197124410" sldId="302"/>
        </pc:sldMkLst>
      </pc:sldChg>
      <pc:sldChg chg="del">
        <pc:chgData name="Huw Griffiths" userId="be253156-1baf-4540-9db4-99275122b591" providerId="ADAL" clId="{7197F337-A7E7-4916-819A-00272A91871C}" dt="2024-01-24T11:32:45.367" v="23" actId="47"/>
        <pc:sldMkLst>
          <pc:docMk/>
          <pc:sldMk cId="3463901516" sldId="305"/>
        </pc:sldMkLst>
      </pc:sldChg>
      <pc:sldChg chg="del">
        <pc:chgData name="Huw Griffiths" userId="be253156-1baf-4540-9db4-99275122b591" providerId="ADAL" clId="{7197F337-A7E7-4916-819A-00272A91871C}" dt="2024-01-24T11:32:49" v="29" actId="47"/>
        <pc:sldMkLst>
          <pc:docMk/>
          <pc:sldMk cId="870738208" sldId="313"/>
        </pc:sldMkLst>
      </pc:sldChg>
      <pc:sldChg chg="del">
        <pc:chgData name="Huw Griffiths" userId="be253156-1baf-4540-9db4-99275122b591" providerId="ADAL" clId="{7197F337-A7E7-4916-819A-00272A91871C}" dt="2024-01-24T11:32:48.013" v="27" actId="47"/>
        <pc:sldMkLst>
          <pc:docMk/>
          <pc:sldMk cId="389291392" sldId="316"/>
        </pc:sldMkLst>
      </pc:sldChg>
      <pc:sldChg chg="del">
        <pc:chgData name="Huw Griffiths" userId="be253156-1baf-4540-9db4-99275122b591" providerId="ADAL" clId="{7197F337-A7E7-4916-819A-00272A91871C}" dt="2024-01-24T11:32:48.434" v="28" actId="47"/>
        <pc:sldMkLst>
          <pc:docMk/>
          <pc:sldMk cId="2320165661" sldId="317"/>
        </pc:sldMkLst>
      </pc:sldChg>
      <pc:sldChg chg="del">
        <pc:chgData name="Huw Griffiths" userId="be253156-1baf-4540-9db4-99275122b591" providerId="ADAL" clId="{7197F337-A7E7-4916-819A-00272A91871C}" dt="2024-01-24T11:32:47.605" v="26" actId="47"/>
        <pc:sldMkLst>
          <pc:docMk/>
          <pc:sldMk cId="3244231758" sldId="318"/>
        </pc:sldMkLst>
      </pc:sldChg>
      <pc:sldChg chg="del">
        <pc:chgData name="Huw Griffiths" userId="be253156-1baf-4540-9db4-99275122b591" providerId="ADAL" clId="{7197F337-A7E7-4916-819A-00272A91871C}" dt="2024-01-24T11:32:05.961" v="1" actId="47"/>
        <pc:sldMkLst>
          <pc:docMk/>
          <pc:sldMk cId="1617352836" sldId="319"/>
        </pc:sldMkLst>
      </pc:sldChg>
      <pc:sldChg chg="del">
        <pc:chgData name="Huw Griffiths" userId="be253156-1baf-4540-9db4-99275122b591" providerId="ADAL" clId="{7197F337-A7E7-4916-819A-00272A91871C}" dt="2024-01-24T11:32:46.455" v="24" actId="47"/>
        <pc:sldMkLst>
          <pc:docMk/>
          <pc:sldMk cId="3223981919" sldId="320"/>
        </pc:sldMkLst>
      </pc:sldChg>
      <pc:sldChg chg="del">
        <pc:chgData name="Huw Griffiths" userId="be253156-1baf-4540-9db4-99275122b591" providerId="ADAL" clId="{7197F337-A7E7-4916-819A-00272A91871C}" dt="2024-01-24T11:32:47.056" v="25" actId="47"/>
        <pc:sldMkLst>
          <pc:docMk/>
          <pc:sldMk cId="1708367989" sldId="32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B1F9A2-9AA2-454B-9B3A-E5A4BEF999B2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C0D73-691E-4BEA-831D-42CD988764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799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Never Again</a:t>
            </a:r>
          </a:p>
          <a:p>
            <a:r>
              <a:rPr lang="en-GB" dirty="0"/>
              <a:t>The War to End all Wars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48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photograph is quite well known (at least in Cymru aka Wales).  It's a photo of three generations of Welsh miners and was taken in 1950 by the American photojournalist William Eugene Smith for Life Magazine.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9259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Versailles German reparations Germany paid coal to France, Belgium and Italians</a:t>
            </a:r>
          </a:p>
          <a:p>
            <a:r>
              <a:rPr lang="en-GB" dirty="0"/>
              <a:t>Poland and US mechanised their coal industries</a:t>
            </a:r>
          </a:p>
          <a:p>
            <a:r>
              <a:rPr lang="en-GB" dirty="0"/>
              <a:t>US coal led by Welsh speaking Welsh American Labour leader John Llewelyn Lewis displaced Welsh coal to Canada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003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Geology of Wales meant that it was very difficult and expensive to get the coal Wales 60 shillings a ton UK 39 shilling a ton</a:t>
            </a:r>
          </a:p>
          <a:p>
            <a:r>
              <a:rPr lang="en-GB" dirty="0"/>
              <a:t>Naval vessels throughout the world had began using Oil – </a:t>
            </a:r>
            <a:r>
              <a:rPr lang="en-GB" dirty="0" err="1"/>
              <a:t>Llandarcy</a:t>
            </a:r>
            <a:endParaRPr lang="en-GB" dirty="0"/>
          </a:p>
          <a:p>
            <a:r>
              <a:rPr lang="en-GB" dirty="0"/>
              <a:t>Churchill Chancellor of the Exchequer in 1924 increased the cost of British exports by 10%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09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3761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Hard graft: A family struggling in the slums of South Wales in the 1930s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1652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But not everybody struggled Anthracite coalfield in West Wales – Amman Valley 13.8% unemployed  - Merthyr Tydfil – 51% unemployed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78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326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8044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081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114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South Wales Hunger Marches – Jarrow Crusade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DC0D73-691E-4BEA-831D-42CD988764C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769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65072-3C03-625A-39FD-807AC3A4C0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19121-711E-1AD5-0545-14A8FB3AA4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44FEA8-938F-07C7-68CF-863F31007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6DFABB-DFCD-2E59-272B-5F6DB1A599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0AE5D-467E-02F1-D37C-3E3632F56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1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606A-BC72-DC00-8797-0D312541E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B29E0-5018-ED48-0D3A-769A278C2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18B78-1A5C-7C4E-0012-B4932A26C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D2AFF-C3A7-F045-DE02-7E4821803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FE575F-801A-EC8A-0AD4-3CD375554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773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EE8DC-B258-8661-FC3F-2FA3D0F50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5C16CE-7B04-E481-D820-02809F8E01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3A47F-0E9C-13C0-E47D-DD9C20422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5EF8E-2EF1-C5DD-3D40-491C4A381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E629F5-3792-359C-A08C-65D7AB9D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161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DFB1-61F1-F2B6-3120-AFF5B2E50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AB83E-9AA1-1A32-FA20-AAC14123FA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35406-5275-D26F-12DC-18E802B9C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685BAB-0895-095D-C18A-909ADE4F2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3742A1-6DD8-23FC-C062-F91DC5D2E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82A33-F1C2-45F7-D90C-74B6E3A9A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0D086-0581-4B0A-F28B-C41179FAD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E7A22-AFB0-7551-27F2-26F597F8E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C1D6E4-59C5-A58F-D3B4-88F1CE04CA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62D81D-A055-9AA6-DFB3-6FF5D5EFF6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FCAFB6-0D68-062E-2474-B8044A6953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783F2B-3AE7-BAF1-FC63-E0A1E0E21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BD6679-763E-6AED-F3A1-DFB2C32D0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C199C0-C3C0-3AFF-5727-D0F53F3A3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739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B20C5-5CA6-B055-9809-E41AF3A0F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46F4AA-DFAC-6AF7-3CBB-591FD2C3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4A5A4B-F21B-51E8-799E-2D5ABD81A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AA3C3F-B420-F7C1-7507-5C0F8CDA3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495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5E9D16-51EA-CA90-34AE-BFFB167EB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B7063E-E162-F0E6-BEDA-51CE62C2D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C07A57-E0DE-64D7-8577-06A0C43676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269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FB0B1-CE6D-E0A6-50F1-178C74762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B3EDA-23F7-A147-963C-003EB1F4F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1C2824-FC61-8813-AE69-CF71A00F43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4249F1-5C33-58FA-4888-07AB81B14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D32D11-A482-16B0-3FDB-2A6934A56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B1CFF-5745-238D-6D74-5710C3CB3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71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BA8AB-5980-D049-EF1D-030267F8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82852E-C4C8-31D6-5E49-8872EE92BE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232B6D-7A82-EA5C-270C-C6D118A24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9FAD6-283C-0EA8-E503-36E1FD3B6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F9DCBD-DD68-D0A0-460C-E044D4051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DB1316-20C3-24A2-7491-D5C99F55D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37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169DE-C0E0-5449-DB6F-662E65DB5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B19C8B-AF03-D896-9A38-D2F5E84AE9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DA338-963B-9508-3FBE-D4CA932DE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47257-D113-EF3A-7D93-7B5BD8CC4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5D69C-CB19-37C2-B24E-7D3C4D540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657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7DD062-EE16-267A-D845-C548E5ACFC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AF0583-ADF0-AE6D-A697-189B772031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B1628-6971-97C9-692F-3DEC1A469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575D6-D285-0BB1-E9BD-D476679FB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48F29-7BCC-41F2-BA5B-1CFA8A967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12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8D28D6-6078-BAA1-C550-9FBD317E4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0B9DD-C520-C738-A7DD-19BDEBA07C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135F5-4C32-0E89-89FD-3A9774BF07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EA770-9047-443D-B18B-1F70D390F4D9}" type="datetimeFigureOut">
              <a:rPr lang="en-GB" smtClean="0"/>
              <a:t>23/01/2024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274D8-B0A9-0700-8EB8-296C0E344A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19A81-1813-DAEE-9772-CA4ECD34A1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F644F-514E-43B5-A31D-546BD5FE8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4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gAoj_lM4Ss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DF49F4-DE6D-1B04-076E-DC3857668D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769"/>
          <a:stretch/>
        </p:blipFill>
        <p:spPr>
          <a:xfrm>
            <a:off x="1965402" y="-10279"/>
            <a:ext cx="8484219" cy="44493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4BCF9F-EB56-E875-2E28-8DE9D5B4C7AE}"/>
              </a:ext>
            </a:extLst>
          </p:cNvPr>
          <p:cNvSpPr txBox="1"/>
          <p:nvPr/>
        </p:nvSpPr>
        <p:spPr>
          <a:xfrm>
            <a:off x="925551" y="4439058"/>
            <a:ext cx="10013795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/>
              <a:t>“The Locust Years”</a:t>
            </a:r>
          </a:p>
          <a:p>
            <a:pPr algn="ctr"/>
            <a:r>
              <a:rPr lang="en-GB" sz="5400" b="1" dirty="0"/>
              <a:t>Wales during the 1920s – 1930s</a:t>
            </a:r>
          </a:p>
          <a:p>
            <a:pPr algn="r"/>
            <a:endParaRPr lang="en-GB" sz="1400" b="1" dirty="0"/>
          </a:p>
          <a:p>
            <a:pPr algn="r"/>
            <a:r>
              <a:rPr lang="en-GB" sz="2400" b="1" dirty="0" err="1"/>
              <a:t>Dr.</a:t>
            </a:r>
            <a:r>
              <a:rPr lang="en-GB" sz="2400" b="1" dirty="0"/>
              <a:t> Huw Griffiths</a:t>
            </a:r>
          </a:p>
        </p:txBody>
      </p:sp>
    </p:spTree>
    <p:extLst>
      <p:ext uri="{BB962C8B-B14F-4D97-AF65-F5344CB8AC3E}">
        <p14:creationId xmlns:p14="http://schemas.microsoft.com/office/powerpoint/2010/main" val="871636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rowd of people marching in a street&#10;&#10;Description automatically generated">
            <a:extLst>
              <a:ext uri="{FF2B5EF4-FFF2-40B4-BE49-F238E27FC236}">
                <a16:creationId xmlns:a16="http://schemas.microsoft.com/office/drawing/2014/main" id="{D1A23B11-81A6-5C36-52BE-92E22F9029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64" r="2" b="2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5" name="Picture 4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1F22A0EF-ABC7-FE10-BAEB-EE32FC5615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360" r="12796" b="-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4" name="Picture 3" descr="A poster with a picture of a cemetery&#10;&#10;Description automatically generated">
            <a:extLst>
              <a:ext uri="{FF2B5EF4-FFF2-40B4-BE49-F238E27FC236}">
                <a16:creationId xmlns:a16="http://schemas.microsoft.com/office/drawing/2014/main" id="{D319BAE7-6BA1-C3F9-D995-A51B810E97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023" r="-1" b="36851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78787F-9203-D6B7-6A2A-2B90EAD94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465" y="4567226"/>
            <a:ext cx="5505814" cy="15769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End of the First World War</a:t>
            </a:r>
          </a:p>
        </p:txBody>
      </p:sp>
    </p:spTree>
    <p:extLst>
      <p:ext uri="{BB962C8B-B14F-4D97-AF65-F5344CB8AC3E}">
        <p14:creationId xmlns:p14="http://schemas.microsoft.com/office/powerpoint/2010/main" val="1401028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B4AC8B8-698A-0E2D-96CA-6B59D0F55E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92" y="559398"/>
            <a:ext cx="11806031" cy="56797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7C4373D-48D1-818E-7EEF-A6853FE62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5522" y="4536184"/>
            <a:ext cx="1706136" cy="204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796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46711-9AC2-1B1F-988C-0AB084BA69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8" t="27266" b="23265"/>
          <a:stretch/>
        </p:blipFill>
        <p:spPr>
          <a:xfrm>
            <a:off x="-3047" y="0"/>
            <a:ext cx="936231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98FFB-08A8-8FD7-A51C-B530F44B0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3687" y="1211520"/>
            <a:ext cx="4640765" cy="44349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5300" b="1" dirty="0"/>
              <a:t>“They marched instead into a blizzard which killed their Wales stone dead.”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37DF27-F424-8CDD-D3E9-44B5C651B0A5}"/>
              </a:ext>
            </a:extLst>
          </p:cNvPr>
          <p:cNvSpPr txBox="1"/>
          <p:nvPr/>
        </p:nvSpPr>
        <p:spPr>
          <a:xfrm>
            <a:off x="223024" y="6099717"/>
            <a:ext cx="3925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Gwyn A. Williams, When was Wales</a:t>
            </a:r>
          </a:p>
        </p:txBody>
      </p:sp>
    </p:spTree>
    <p:extLst>
      <p:ext uri="{BB962C8B-B14F-4D97-AF65-F5344CB8AC3E}">
        <p14:creationId xmlns:p14="http://schemas.microsoft.com/office/powerpoint/2010/main" val="32399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93A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couple of men standing in the snow&#10;&#10;Description automatically generated">
            <a:extLst>
              <a:ext uri="{FF2B5EF4-FFF2-40B4-BE49-F238E27FC236}">
                <a16:creationId xmlns:a16="http://schemas.microsoft.com/office/drawing/2014/main" id="{DBFC34FB-A8C0-B5BF-C517-06190DB01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8851" y="643467"/>
            <a:ext cx="787429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430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DCDFF-E782-879E-F878-578B77F1C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1839"/>
            <a:ext cx="10515600" cy="1829435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>
                <a:latin typeface="+mn-lt"/>
              </a:rPr>
              <a:t>The Wales that emerged after WW1 was a very different one: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D1AD2-E4C4-848C-7309-86AE25094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218" y="2571077"/>
            <a:ext cx="10342581" cy="360588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DB3A4-3540-5435-AC54-DE4E679A406C}"/>
              </a:ext>
            </a:extLst>
          </p:cNvPr>
          <p:cNvSpPr txBox="1"/>
          <p:nvPr/>
        </p:nvSpPr>
        <p:spPr>
          <a:xfrm>
            <a:off x="838200" y="2360533"/>
            <a:ext cx="10515599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Dying, gone or changed completely was:</a:t>
            </a:r>
          </a:p>
          <a:p>
            <a:r>
              <a:rPr lang="en-GB" sz="3200" b="1" dirty="0"/>
              <a:t>			</a:t>
            </a:r>
          </a:p>
          <a:p>
            <a:r>
              <a:rPr lang="en-GB" sz="3200" b="1" dirty="0"/>
              <a:t>			</a:t>
            </a:r>
            <a:r>
              <a:rPr lang="en-GB" sz="4000" b="1" dirty="0"/>
              <a:t>Liberal Wales			Gone</a:t>
            </a:r>
          </a:p>
          <a:p>
            <a:r>
              <a:rPr lang="en-GB" sz="4000" b="1" dirty="0"/>
              <a:t>			Nonconformist Wales 	Dying</a:t>
            </a:r>
          </a:p>
          <a:p>
            <a:r>
              <a:rPr lang="en-GB" sz="4000" b="1" dirty="0"/>
              <a:t>			Confident Wales			Gone</a:t>
            </a:r>
          </a:p>
          <a:p>
            <a:r>
              <a:rPr lang="en-GB" sz="4000" b="1" dirty="0"/>
              <a:t>			Economic Wales			Dying</a:t>
            </a:r>
          </a:p>
          <a:p>
            <a:r>
              <a:rPr lang="en-GB" sz="4000" b="1" dirty="0"/>
              <a:t>			Britishness  				Changing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2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4349AB-F4DF-D309-CC8F-8A8A04863F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570" b="1218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2C0E8-2A56-6932-369E-E5AD9AC5C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3900" b="1" dirty="0">
                <a:solidFill>
                  <a:schemeClr val="bg1"/>
                </a:solidFill>
              </a:rPr>
              <a:t>Coal</a:t>
            </a:r>
          </a:p>
        </p:txBody>
      </p:sp>
    </p:spTree>
    <p:extLst>
      <p:ext uri="{BB962C8B-B14F-4D97-AF65-F5344CB8AC3E}">
        <p14:creationId xmlns:p14="http://schemas.microsoft.com/office/powerpoint/2010/main" val="3608636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96CE87-7691-2B49-5714-4AD764045A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0394" y="-46922"/>
            <a:ext cx="5221606" cy="69518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2ED72A-380E-B66A-BF02-01EF142075A7}"/>
              </a:ext>
            </a:extLst>
          </p:cNvPr>
          <p:cNvSpPr txBox="1"/>
          <p:nvPr/>
        </p:nvSpPr>
        <p:spPr>
          <a:xfrm>
            <a:off x="172122" y="322729"/>
            <a:ext cx="664822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Coal Industry</a:t>
            </a:r>
          </a:p>
          <a:p>
            <a:endParaRPr lang="en-GB" dirty="0"/>
          </a:p>
          <a:p>
            <a:endParaRPr lang="en-GB" sz="2000" dirty="0"/>
          </a:p>
          <a:p>
            <a:pPr algn="just"/>
            <a:r>
              <a:rPr lang="en-GB" sz="2400" dirty="0"/>
              <a:t>The root cause of the severe depression in Wales was due to the coal industry and the loss of the export trade.</a:t>
            </a:r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sz="3200" b="1" dirty="0"/>
              <a:t>1890’s Wales produced 33% of world coal</a:t>
            </a:r>
          </a:p>
          <a:p>
            <a:pPr algn="ctr"/>
            <a:endParaRPr lang="en-GB" sz="3200" b="1" dirty="0"/>
          </a:p>
          <a:p>
            <a:pPr algn="ctr"/>
            <a:r>
              <a:rPr lang="en-GB" sz="3200" b="1" dirty="0"/>
              <a:t>1929 Wales produced 3% of world coal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4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70376C-051B-8AA4-128E-4BF153D2AD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88" r="2" b="23538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F8A6887-0D21-E06E-20FB-CA47B3F518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87" r="2" b="2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DEB8FF-473E-FD90-F1EA-05902EC419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1" b="861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47FDB0-4E4E-C5AF-E759-FBA5885A0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680" y="4739230"/>
            <a:ext cx="5505814" cy="157691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38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0207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large ship in the water&#10;&#10;Description automatically generated">
            <a:extLst>
              <a:ext uri="{FF2B5EF4-FFF2-40B4-BE49-F238E27FC236}">
                <a16:creationId xmlns:a16="http://schemas.microsoft.com/office/drawing/2014/main" id="{04780AF5-CED1-03FB-1D24-017D7D321A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286" r="1" b="1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4" name="Picture 3" descr="A person wearing a top hat and holding up a peace sign&#10;&#10;Description automatically generated">
            <a:extLst>
              <a:ext uri="{FF2B5EF4-FFF2-40B4-BE49-F238E27FC236}">
                <a16:creationId xmlns:a16="http://schemas.microsoft.com/office/drawing/2014/main" id="{9E15E3F4-C2F3-9CC8-235E-1CEA3BBBCA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608" r="6358" b="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10" name="Picture 9" descr="A diagram of a geological formation&#10;&#10;Description automatically generated with medium confidence">
            <a:extLst>
              <a:ext uri="{FF2B5EF4-FFF2-40B4-BE49-F238E27FC236}">
                <a16:creationId xmlns:a16="http://schemas.microsoft.com/office/drawing/2014/main" id="{EC3FF18F-6BEA-2285-33EF-E15FDD08091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574" r="-1" b="15915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47FDB0-4E4E-C5AF-E759-FBA5885A0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8371" y="4492636"/>
            <a:ext cx="4844143" cy="157691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138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Why</a:t>
            </a:r>
            <a:r>
              <a:rPr lang="en-US" sz="115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4105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5166D1-1B21-4128-AC42-61745528E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EE54E1-2DFC-8CEB-EC08-A624598DB0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12" r="6983" b="-4"/>
          <a:stretch/>
        </p:blipFill>
        <p:spPr>
          <a:xfrm>
            <a:off x="20" y="2"/>
            <a:ext cx="6186992" cy="6857998"/>
          </a:xfrm>
          <a:custGeom>
            <a:avLst/>
            <a:gdLst/>
            <a:ahLst/>
            <a:cxnLst/>
            <a:rect l="l" t="t" r="r" b="b"/>
            <a:pathLst>
              <a:path w="6187012" h="6857998">
                <a:moveTo>
                  <a:pt x="5434855" y="6118149"/>
                </a:moveTo>
                <a:cubicBezTo>
                  <a:pt x="5441404" y="6124102"/>
                  <a:pt x="5449025" y="6129341"/>
                  <a:pt x="5456075" y="6133723"/>
                </a:cubicBezTo>
                <a:cubicBezTo>
                  <a:pt x="5463218" y="6138152"/>
                  <a:pt x="5468564" y="6143474"/>
                  <a:pt x="5472234" y="6149380"/>
                </a:cubicBezTo>
                <a:lnTo>
                  <a:pt x="5477710" y="6166562"/>
                </a:lnTo>
                <a:lnTo>
                  <a:pt x="5472234" y="6149379"/>
                </a:lnTo>
                <a:cubicBezTo>
                  <a:pt x="5468564" y="6143474"/>
                  <a:pt x="5463218" y="6138152"/>
                  <a:pt x="5456075" y="6133722"/>
                </a:cubicBezTo>
                <a:cubicBezTo>
                  <a:pt x="5449025" y="6129341"/>
                  <a:pt x="5441404" y="6124102"/>
                  <a:pt x="5434855" y="6118149"/>
                </a:cubicBezTo>
                <a:close/>
                <a:moveTo>
                  <a:pt x="5343013" y="4941372"/>
                </a:moveTo>
                <a:lnTo>
                  <a:pt x="5346342" y="4950869"/>
                </a:lnTo>
                <a:lnTo>
                  <a:pt x="5356027" y="4991382"/>
                </a:lnTo>
                <a:lnTo>
                  <a:pt x="5346342" y="4950868"/>
                </a:lnTo>
                <a:close/>
                <a:moveTo>
                  <a:pt x="5346951" y="4749807"/>
                </a:moveTo>
                <a:cubicBezTo>
                  <a:pt x="5334815" y="4762826"/>
                  <a:pt x="5333958" y="4781365"/>
                  <a:pt x="5332244" y="4799797"/>
                </a:cubicBezTo>
                <a:cubicBezTo>
                  <a:pt x="5333958" y="4781365"/>
                  <a:pt x="5334815" y="4762827"/>
                  <a:pt x="5346951" y="4749807"/>
                </a:cubicBezTo>
                <a:close/>
                <a:moveTo>
                  <a:pt x="5364750" y="4543185"/>
                </a:moveTo>
                <a:cubicBezTo>
                  <a:pt x="5365727" y="4548281"/>
                  <a:pt x="5367775" y="4553662"/>
                  <a:pt x="5370156" y="4557092"/>
                </a:cubicBezTo>
                <a:cubicBezTo>
                  <a:pt x="5381776" y="4573618"/>
                  <a:pt x="5390563" y="4588275"/>
                  <a:pt x="5396519" y="4602021"/>
                </a:cubicBezTo>
                <a:cubicBezTo>
                  <a:pt x="5390563" y="4588275"/>
                  <a:pt x="5381776" y="4573618"/>
                  <a:pt x="5370156" y="4557091"/>
                </a:cubicBezTo>
                <a:close/>
                <a:moveTo>
                  <a:pt x="5830968" y="2819253"/>
                </a:moveTo>
                <a:lnTo>
                  <a:pt x="5842611" y="2827484"/>
                </a:lnTo>
                <a:lnTo>
                  <a:pt x="5842613" y="2827486"/>
                </a:lnTo>
                <a:lnTo>
                  <a:pt x="5871116" y="2861156"/>
                </a:lnTo>
                <a:lnTo>
                  <a:pt x="5861462" y="2842392"/>
                </a:lnTo>
                <a:lnTo>
                  <a:pt x="5842613" y="2827486"/>
                </a:lnTo>
                <a:lnTo>
                  <a:pt x="5842611" y="2827483"/>
                </a:lnTo>
                <a:close/>
                <a:moveTo>
                  <a:pt x="5761313" y="1974015"/>
                </a:moveTo>
                <a:lnTo>
                  <a:pt x="5754799" y="1999763"/>
                </a:lnTo>
                <a:cubicBezTo>
                  <a:pt x="5750990" y="2008056"/>
                  <a:pt x="5745310" y="2016020"/>
                  <a:pt x="5737071" y="2023547"/>
                </a:cubicBezTo>
                <a:cubicBezTo>
                  <a:pt x="5753550" y="2008497"/>
                  <a:pt x="5759789" y="1991685"/>
                  <a:pt x="5761313" y="1974015"/>
                </a:cubicBezTo>
                <a:close/>
                <a:moveTo>
                  <a:pt x="5744119" y="1768838"/>
                </a:moveTo>
                <a:cubicBezTo>
                  <a:pt x="5739738" y="1774411"/>
                  <a:pt x="5736975" y="1779948"/>
                  <a:pt x="5735518" y="1785412"/>
                </a:cubicBezTo>
                <a:lnTo>
                  <a:pt x="5734738" y="1801558"/>
                </a:lnTo>
                <a:cubicBezTo>
                  <a:pt x="5733070" y="1790986"/>
                  <a:pt x="5735356" y="1779981"/>
                  <a:pt x="5744119" y="1768838"/>
                </a:cubicBezTo>
                <a:close/>
                <a:moveTo>
                  <a:pt x="5853708" y="520953"/>
                </a:moveTo>
                <a:lnTo>
                  <a:pt x="5846981" y="549926"/>
                </a:lnTo>
                <a:lnTo>
                  <a:pt x="5840726" y="566616"/>
                </a:lnTo>
                <a:lnTo>
                  <a:pt x="5834776" y="581804"/>
                </a:lnTo>
                <a:lnTo>
                  <a:pt x="5834358" y="583595"/>
                </a:lnTo>
                <a:lnTo>
                  <a:pt x="5832183" y="589388"/>
                </a:lnTo>
                <a:cubicBezTo>
                  <a:pt x="5829783" y="597005"/>
                  <a:pt x="5828025" y="604728"/>
                  <a:pt x="5827560" y="612658"/>
                </a:cubicBezTo>
                <a:lnTo>
                  <a:pt x="5834358" y="583595"/>
                </a:lnTo>
                <a:lnTo>
                  <a:pt x="5840674" y="566754"/>
                </a:lnTo>
                <a:lnTo>
                  <a:pt x="5840726" y="566616"/>
                </a:lnTo>
                <a:lnTo>
                  <a:pt x="5846564" y="551717"/>
                </a:lnTo>
                <a:lnTo>
                  <a:pt x="5846981" y="549926"/>
                </a:lnTo>
                <a:lnTo>
                  <a:pt x="5849145" y="544146"/>
                </a:lnTo>
                <a:cubicBezTo>
                  <a:pt x="5851532" y="536547"/>
                  <a:pt x="5853271" y="528850"/>
                  <a:pt x="5853708" y="520953"/>
                </a:cubicBezTo>
                <a:close/>
                <a:moveTo>
                  <a:pt x="5802605" y="268794"/>
                </a:moveTo>
                <a:cubicBezTo>
                  <a:pt x="5800080" y="279176"/>
                  <a:pt x="5798377" y="289296"/>
                  <a:pt x="5797729" y="299164"/>
                </a:cubicBezTo>
                <a:cubicBezTo>
                  <a:pt x="5797080" y="309031"/>
                  <a:pt x="5797485" y="318646"/>
                  <a:pt x="5799176" y="328017"/>
                </a:cubicBezTo>
                <a:close/>
                <a:moveTo>
                  <a:pt x="0" y="0"/>
                </a:moveTo>
                <a:lnTo>
                  <a:pt x="6120021" y="0"/>
                </a:lnTo>
                <a:lnTo>
                  <a:pt x="6115806" y="24480"/>
                </a:lnTo>
                <a:cubicBezTo>
                  <a:pt x="6113321" y="32636"/>
                  <a:pt x="6109559" y="40471"/>
                  <a:pt x="6103795" y="47806"/>
                </a:cubicBezTo>
                <a:cubicBezTo>
                  <a:pt x="6088935" y="66857"/>
                  <a:pt x="6092364" y="85336"/>
                  <a:pt x="6094651" y="105718"/>
                </a:cubicBezTo>
                <a:cubicBezTo>
                  <a:pt x="6096365" y="121150"/>
                  <a:pt x="6095794" y="136963"/>
                  <a:pt x="6095986" y="152584"/>
                </a:cubicBezTo>
                <a:cubicBezTo>
                  <a:pt x="6096555" y="180017"/>
                  <a:pt x="6096746" y="207450"/>
                  <a:pt x="6097699" y="234883"/>
                </a:cubicBezTo>
                <a:cubicBezTo>
                  <a:pt x="6098079" y="243648"/>
                  <a:pt x="6102844" y="252600"/>
                  <a:pt x="6102082" y="261173"/>
                </a:cubicBezTo>
                <a:cubicBezTo>
                  <a:pt x="6098461" y="300800"/>
                  <a:pt x="6092746" y="340425"/>
                  <a:pt x="6089507" y="380050"/>
                </a:cubicBezTo>
                <a:cubicBezTo>
                  <a:pt x="6087603" y="402529"/>
                  <a:pt x="6091220" y="425581"/>
                  <a:pt x="6088555" y="447870"/>
                </a:cubicBezTo>
                <a:cubicBezTo>
                  <a:pt x="6085507" y="473587"/>
                  <a:pt x="6077697" y="498733"/>
                  <a:pt x="6072932" y="524262"/>
                </a:cubicBezTo>
                <a:cubicBezTo>
                  <a:pt x="6071600" y="531310"/>
                  <a:pt x="6073315" y="539121"/>
                  <a:pt x="6073694" y="546552"/>
                </a:cubicBezTo>
                <a:cubicBezTo>
                  <a:pt x="6074076" y="554933"/>
                  <a:pt x="6074838" y="563125"/>
                  <a:pt x="6075029" y="571508"/>
                </a:cubicBezTo>
                <a:cubicBezTo>
                  <a:pt x="6075411" y="597037"/>
                  <a:pt x="6074838" y="622564"/>
                  <a:pt x="6076173" y="648092"/>
                </a:cubicBezTo>
                <a:cubicBezTo>
                  <a:pt x="6076934" y="663713"/>
                  <a:pt x="6084744" y="680096"/>
                  <a:pt x="6081886" y="694576"/>
                </a:cubicBezTo>
                <a:cubicBezTo>
                  <a:pt x="6076363" y="724104"/>
                  <a:pt x="6088745" y="753633"/>
                  <a:pt x="6078459" y="783158"/>
                </a:cubicBezTo>
                <a:cubicBezTo>
                  <a:pt x="6075411" y="792306"/>
                  <a:pt x="6083031" y="804877"/>
                  <a:pt x="6083411" y="815929"/>
                </a:cubicBezTo>
                <a:cubicBezTo>
                  <a:pt x="6084363" y="843552"/>
                  <a:pt x="6084173" y="871173"/>
                  <a:pt x="6083983" y="898797"/>
                </a:cubicBezTo>
                <a:cubicBezTo>
                  <a:pt x="6083793" y="923562"/>
                  <a:pt x="6086459" y="949281"/>
                  <a:pt x="6081125" y="973095"/>
                </a:cubicBezTo>
                <a:cubicBezTo>
                  <a:pt x="6075411" y="998052"/>
                  <a:pt x="6076173" y="1020529"/>
                  <a:pt x="6082649" y="1044725"/>
                </a:cubicBezTo>
                <a:cubicBezTo>
                  <a:pt x="6087031" y="1061298"/>
                  <a:pt x="6087603" y="1078826"/>
                  <a:pt x="6088935" y="1095972"/>
                </a:cubicBezTo>
                <a:cubicBezTo>
                  <a:pt x="6090459" y="1114449"/>
                  <a:pt x="6086459" y="1134834"/>
                  <a:pt x="6092746" y="1151600"/>
                </a:cubicBezTo>
                <a:cubicBezTo>
                  <a:pt x="6111415" y="1201512"/>
                  <a:pt x="6115415" y="1252757"/>
                  <a:pt x="6115415" y="1304955"/>
                </a:cubicBezTo>
                <a:cubicBezTo>
                  <a:pt x="6115415" y="1314483"/>
                  <a:pt x="6112750" y="1324198"/>
                  <a:pt x="6109892" y="1333341"/>
                </a:cubicBezTo>
                <a:cubicBezTo>
                  <a:pt x="6092746" y="1386684"/>
                  <a:pt x="6094269" y="1440216"/>
                  <a:pt x="6104748" y="1494509"/>
                </a:cubicBezTo>
                <a:cubicBezTo>
                  <a:pt x="6107034" y="1505751"/>
                  <a:pt x="6107415" y="1518324"/>
                  <a:pt x="6105130" y="1529563"/>
                </a:cubicBezTo>
                <a:cubicBezTo>
                  <a:pt x="6098461" y="1561189"/>
                  <a:pt x="6087411" y="1591859"/>
                  <a:pt x="6082649" y="1623675"/>
                </a:cubicBezTo>
                <a:cubicBezTo>
                  <a:pt x="6074838" y="1676253"/>
                  <a:pt x="6101126" y="1721785"/>
                  <a:pt x="6118274" y="1768838"/>
                </a:cubicBezTo>
                <a:cubicBezTo>
                  <a:pt x="6134467" y="1813610"/>
                  <a:pt x="6171044" y="1851709"/>
                  <a:pt x="6162851" y="1904673"/>
                </a:cubicBezTo>
                <a:cubicBezTo>
                  <a:pt x="6162090" y="1910004"/>
                  <a:pt x="6167233" y="1915912"/>
                  <a:pt x="6168567" y="1921817"/>
                </a:cubicBezTo>
                <a:cubicBezTo>
                  <a:pt x="6172188" y="1938009"/>
                  <a:pt x="6176566" y="1954202"/>
                  <a:pt x="6178283" y="1970586"/>
                </a:cubicBezTo>
                <a:cubicBezTo>
                  <a:pt x="6180570" y="1990589"/>
                  <a:pt x="6179809" y="2010974"/>
                  <a:pt x="6181713" y="2030977"/>
                </a:cubicBezTo>
                <a:cubicBezTo>
                  <a:pt x="6182856" y="2043835"/>
                  <a:pt x="6184951" y="2056600"/>
                  <a:pt x="6186761" y="2069340"/>
                </a:cubicBezTo>
                <a:lnTo>
                  <a:pt x="6187012" y="2072225"/>
                </a:lnTo>
                <a:lnTo>
                  <a:pt x="6187012" y="2131532"/>
                </a:lnTo>
                <a:lnTo>
                  <a:pt x="6186141" y="2138304"/>
                </a:lnTo>
                <a:cubicBezTo>
                  <a:pt x="6183950" y="2148519"/>
                  <a:pt x="6181332" y="2158712"/>
                  <a:pt x="6179617" y="2168903"/>
                </a:cubicBezTo>
                <a:cubicBezTo>
                  <a:pt x="6174854" y="2197670"/>
                  <a:pt x="6176188" y="2229296"/>
                  <a:pt x="6163995" y="2254633"/>
                </a:cubicBezTo>
                <a:cubicBezTo>
                  <a:pt x="6151041" y="2281683"/>
                  <a:pt x="6145135" y="2307402"/>
                  <a:pt x="6149135" y="2335405"/>
                </a:cubicBezTo>
                <a:cubicBezTo>
                  <a:pt x="6150469" y="2344741"/>
                  <a:pt x="6158471" y="2356744"/>
                  <a:pt x="6166661" y="2360933"/>
                </a:cubicBezTo>
                <a:cubicBezTo>
                  <a:pt x="6184950" y="2370270"/>
                  <a:pt x="6188190" y="2383032"/>
                  <a:pt x="6181902" y="2400369"/>
                </a:cubicBezTo>
                <a:cubicBezTo>
                  <a:pt x="6176566" y="2415420"/>
                  <a:pt x="6173901" y="2433897"/>
                  <a:pt x="6163613" y="2444184"/>
                </a:cubicBezTo>
                <a:cubicBezTo>
                  <a:pt x="6134467" y="2473333"/>
                  <a:pt x="6133515" y="2510483"/>
                  <a:pt x="6125705" y="2546678"/>
                </a:cubicBezTo>
                <a:cubicBezTo>
                  <a:pt x="6120940" y="2568774"/>
                  <a:pt x="6120750" y="2589352"/>
                  <a:pt x="6123988" y="2611450"/>
                </a:cubicBezTo>
                <a:cubicBezTo>
                  <a:pt x="6131227" y="2659455"/>
                  <a:pt x="6120940" y="2706131"/>
                  <a:pt x="6107796" y="2752235"/>
                </a:cubicBezTo>
                <a:cubicBezTo>
                  <a:pt x="6099034" y="2782716"/>
                  <a:pt x="6093699" y="2813958"/>
                  <a:pt x="6084744" y="2844248"/>
                </a:cubicBezTo>
                <a:cubicBezTo>
                  <a:pt x="6077886" y="2866918"/>
                  <a:pt x="6069694" y="2889587"/>
                  <a:pt x="6058646" y="2910353"/>
                </a:cubicBezTo>
                <a:cubicBezTo>
                  <a:pt x="6042452" y="2940455"/>
                  <a:pt x="6018067" y="2966742"/>
                  <a:pt x="6024544" y="3005035"/>
                </a:cubicBezTo>
                <a:cubicBezTo>
                  <a:pt x="6030260" y="3038756"/>
                  <a:pt x="6018259" y="3069235"/>
                  <a:pt x="6006828" y="3100099"/>
                </a:cubicBezTo>
                <a:cubicBezTo>
                  <a:pt x="5998446" y="3122770"/>
                  <a:pt x="5989871" y="3145436"/>
                  <a:pt x="5984537" y="3168870"/>
                </a:cubicBezTo>
                <a:cubicBezTo>
                  <a:pt x="5978251" y="3196686"/>
                  <a:pt x="5980920" y="3228119"/>
                  <a:pt x="5969297" y="3252885"/>
                </a:cubicBezTo>
                <a:cubicBezTo>
                  <a:pt x="5957105" y="3278795"/>
                  <a:pt x="5965297" y="3300319"/>
                  <a:pt x="5968726" y="3323372"/>
                </a:cubicBezTo>
                <a:cubicBezTo>
                  <a:pt x="5974061" y="3360139"/>
                  <a:pt x="5983967" y="3396719"/>
                  <a:pt x="5971395" y="3433866"/>
                </a:cubicBezTo>
                <a:cubicBezTo>
                  <a:pt x="5956153" y="3479015"/>
                  <a:pt x="5939769" y="3523785"/>
                  <a:pt x="5925292" y="3569124"/>
                </a:cubicBezTo>
                <a:cubicBezTo>
                  <a:pt x="5919765" y="3586653"/>
                  <a:pt x="5917479" y="3605509"/>
                  <a:pt x="5915003" y="3623799"/>
                </a:cubicBezTo>
                <a:cubicBezTo>
                  <a:pt x="5912906" y="3641134"/>
                  <a:pt x="5918242" y="3661899"/>
                  <a:pt x="5910241" y="3675238"/>
                </a:cubicBezTo>
                <a:cubicBezTo>
                  <a:pt x="5889667" y="3709529"/>
                  <a:pt x="5879569" y="3744770"/>
                  <a:pt x="5879569" y="3784397"/>
                </a:cubicBezTo>
                <a:cubicBezTo>
                  <a:pt x="5879569" y="3799258"/>
                  <a:pt x="5870996" y="3813737"/>
                  <a:pt x="5869471" y="3828785"/>
                </a:cubicBezTo>
                <a:cubicBezTo>
                  <a:pt x="5867567" y="3849362"/>
                  <a:pt x="5862423" y="3872985"/>
                  <a:pt x="5869664" y="3890891"/>
                </a:cubicBezTo>
                <a:cubicBezTo>
                  <a:pt x="5886809" y="3932993"/>
                  <a:pt x="5872519" y="3967091"/>
                  <a:pt x="5855566" y="4003861"/>
                </a:cubicBezTo>
                <a:cubicBezTo>
                  <a:pt x="5838801" y="4040058"/>
                  <a:pt x="5825466" y="4078159"/>
                  <a:pt x="5814416" y="4116641"/>
                </a:cubicBezTo>
                <a:cubicBezTo>
                  <a:pt x="5810415" y="4131119"/>
                  <a:pt x="5817085" y="4148453"/>
                  <a:pt x="5818417" y="4164458"/>
                </a:cubicBezTo>
                <a:cubicBezTo>
                  <a:pt x="5818798" y="4170174"/>
                  <a:pt x="5819370" y="4176461"/>
                  <a:pt x="5817466" y="4181603"/>
                </a:cubicBezTo>
                <a:cubicBezTo>
                  <a:pt x="5799176" y="4231324"/>
                  <a:pt x="5785269" y="4281810"/>
                  <a:pt x="5794794" y="4335722"/>
                </a:cubicBezTo>
                <a:cubicBezTo>
                  <a:pt x="5795747" y="4340674"/>
                  <a:pt x="5793650" y="4346201"/>
                  <a:pt x="5792317" y="4351154"/>
                </a:cubicBezTo>
                <a:cubicBezTo>
                  <a:pt x="5785461" y="4375349"/>
                  <a:pt x="5774601" y="4398972"/>
                  <a:pt x="5772124" y="4423545"/>
                </a:cubicBezTo>
                <a:cubicBezTo>
                  <a:pt x="5766028" y="4484127"/>
                  <a:pt x="5763550" y="4545086"/>
                  <a:pt x="5759550" y="4606053"/>
                </a:cubicBezTo>
                <a:cubicBezTo>
                  <a:pt x="5759361" y="4609863"/>
                  <a:pt x="5759361" y="4613864"/>
                  <a:pt x="5758027" y="4617291"/>
                </a:cubicBezTo>
                <a:cubicBezTo>
                  <a:pt x="5749834" y="4639772"/>
                  <a:pt x="5752502" y="4659393"/>
                  <a:pt x="5768123" y="4678445"/>
                </a:cubicBezTo>
                <a:cubicBezTo>
                  <a:pt x="5774982" y="4686828"/>
                  <a:pt x="5778601" y="4698258"/>
                  <a:pt x="5782412" y="4708734"/>
                </a:cubicBezTo>
                <a:cubicBezTo>
                  <a:pt x="5788127" y="4724167"/>
                  <a:pt x="5793650" y="4739978"/>
                  <a:pt x="5797271" y="4755980"/>
                </a:cubicBezTo>
                <a:cubicBezTo>
                  <a:pt x="5800700" y="4771793"/>
                  <a:pt x="5805462" y="4788747"/>
                  <a:pt x="5802796" y="4803988"/>
                </a:cubicBezTo>
                <a:cubicBezTo>
                  <a:pt x="5798035" y="4831420"/>
                  <a:pt x="5787366" y="4857522"/>
                  <a:pt x="5780315" y="4884572"/>
                </a:cubicBezTo>
                <a:cubicBezTo>
                  <a:pt x="5777837" y="4893907"/>
                  <a:pt x="5778221" y="4904195"/>
                  <a:pt x="5778030" y="4913909"/>
                </a:cubicBezTo>
                <a:cubicBezTo>
                  <a:pt x="5777459" y="4936201"/>
                  <a:pt x="5782984" y="4959061"/>
                  <a:pt x="5767171" y="4979253"/>
                </a:cubicBezTo>
                <a:cubicBezTo>
                  <a:pt x="5752311" y="4997922"/>
                  <a:pt x="5756692" y="5016785"/>
                  <a:pt x="5767932" y="5036405"/>
                </a:cubicBezTo>
                <a:cubicBezTo>
                  <a:pt x="5775934" y="5050504"/>
                  <a:pt x="5782221" y="5066505"/>
                  <a:pt x="5785269" y="5082317"/>
                </a:cubicBezTo>
                <a:cubicBezTo>
                  <a:pt x="5789460" y="5104036"/>
                  <a:pt x="5791175" y="5125562"/>
                  <a:pt x="5788697" y="5148995"/>
                </a:cubicBezTo>
                <a:cubicBezTo>
                  <a:pt x="5786983" y="5165570"/>
                  <a:pt x="5786221" y="5179097"/>
                  <a:pt x="5776125" y="5192051"/>
                </a:cubicBezTo>
                <a:cubicBezTo>
                  <a:pt x="5774601" y="5194145"/>
                  <a:pt x="5774219" y="5197955"/>
                  <a:pt x="5774412" y="5200813"/>
                </a:cubicBezTo>
                <a:cubicBezTo>
                  <a:pt x="5777649" y="5238343"/>
                  <a:pt x="5775934" y="5275491"/>
                  <a:pt x="5773646" y="5313403"/>
                </a:cubicBezTo>
                <a:cubicBezTo>
                  <a:pt x="5770601" y="5361598"/>
                  <a:pt x="5779553" y="5412276"/>
                  <a:pt x="5811559" y="5453995"/>
                </a:cubicBezTo>
                <a:cubicBezTo>
                  <a:pt x="5816322" y="5460092"/>
                  <a:pt x="5818417" y="5469236"/>
                  <a:pt x="5819562" y="5477239"/>
                </a:cubicBezTo>
                <a:cubicBezTo>
                  <a:pt x="5824514" y="5514957"/>
                  <a:pt x="5827942" y="5552869"/>
                  <a:pt x="5833467" y="5590590"/>
                </a:cubicBezTo>
                <a:cubicBezTo>
                  <a:pt x="5836516" y="5611164"/>
                  <a:pt x="5839182" y="5632691"/>
                  <a:pt x="5847565" y="5651360"/>
                </a:cubicBezTo>
                <a:cubicBezTo>
                  <a:pt x="5855756" y="5669647"/>
                  <a:pt x="5865471" y="5684320"/>
                  <a:pt x="5848327" y="5695178"/>
                </a:cubicBezTo>
                <a:cubicBezTo>
                  <a:pt x="5857471" y="5714607"/>
                  <a:pt x="5865092" y="5731564"/>
                  <a:pt x="5873282" y="5748136"/>
                </a:cubicBezTo>
                <a:cubicBezTo>
                  <a:pt x="5876329" y="5754234"/>
                  <a:pt x="5881284" y="5759378"/>
                  <a:pt x="5884142" y="5765474"/>
                </a:cubicBezTo>
                <a:cubicBezTo>
                  <a:pt x="5887190" y="5771953"/>
                  <a:pt x="5889094" y="5779191"/>
                  <a:pt x="5890620" y="5786239"/>
                </a:cubicBezTo>
                <a:cubicBezTo>
                  <a:pt x="5897477" y="5817674"/>
                  <a:pt x="5903763" y="5849107"/>
                  <a:pt x="5911194" y="5880348"/>
                </a:cubicBezTo>
                <a:cubicBezTo>
                  <a:pt x="5912717" y="5886447"/>
                  <a:pt x="5918813" y="5891590"/>
                  <a:pt x="5922813" y="5897114"/>
                </a:cubicBezTo>
                <a:cubicBezTo>
                  <a:pt x="5925481" y="5900735"/>
                  <a:pt x="5929482" y="5904353"/>
                  <a:pt x="5930054" y="5908355"/>
                </a:cubicBezTo>
                <a:cubicBezTo>
                  <a:pt x="5934626" y="5938836"/>
                  <a:pt x="5939961" y="5969124"/>
                  <a:pt x="5942246" y="5999796"/>
                </a:cubicBezTo>
                <a:cubicBezTo>
                  <a:pt x="5944149" y="6025515"/>
                  <a:pt x="5943580" y="6050282"/>
                  <a:pt x="5976728" y="6056948"/>
                </a:cubicBezTo>
                <a:cubicBezTo>
                  <a:pt x="5982443" y="6058092"/>
                  <a:pt x="5988540" y="6066284"/>
                  <a:pt x="5991396" y="6072569"/>
                </a:cubicBezTo>
                <a:cubicBezTo>
                  <a:pt x="5999589" y="6090477"/>
                  <a:pt x="6005113" y="6109530"/>
                  <a:pt x="6013494" y="6127247"/>
                </a:cubicBezTo>
                <a:cubicBezTo>
                  <a:pt x="6041500" y="6185351"/>
                  <a:pt x="6059217" y="6246121"/>
                  <a:pt x="6055978" y="6311084"/>
                </a:cubicBezTo>
                <a:cubicBezTo>
                  <a:pt x="6055026" y="6331277"/>
                  <a:pt x="6044737" y="6350899"/>
                  <a:pt x="6040926" y="6363664"/>
                </a:cubicBezTo>
                <a:cubicBezTo>
                  <a:pt x="6055978" y="6400429"/>
                  <a:pt x="6070456" y="6431292"/>
                  <a:pt x="6081315" y="6463490"/>
                </a:cubicBezTo>
                <a:cubicBezTo>
                  <a:pt x="6091031" y="6491874"/>
                  <a:pt x="6097127" y="6521593"/>
                  <a:pt x="6104175" y="6550742"/>
                </a:cubicBezTo>
                <a:cubicBezTo>
                  <a:pt x="6106844" y="6561411"/>
                  <a:pt x="6108367" y="6572269"/>
                  <a:pt x="6109702" y="6583128"/>
                </a:cubicBezTo>
                <a:cubicBezTo>
                  <a:pt x="6113892" y="6617036"/>
                  <a:pt x="6103795" y="6652472"/>
                  <a:pt x="6119798" y="6685617"/>
                </a:cubicBezTo>
                <a:cubicBezTo>
                  <a:pt x="6128180" y="6702955"/>
                  <a:pt x="6138276" y="6720103"/>
                  <a:pt x="6142658" y="6738388"/>
                </a:cubicBezTo>
                <a:cubicBezTo>
                  <a:pt x="6147421" y="6758011"/>
                  <a:pt x="6154851" y="6777207"/>
                  <a:pt x="6160162" y="6796804"/>
                </a:cubicBezTo>
                <a:lnTo>
                  <a:pt x="6164933" y="6857457"/>
                </a:lnTo>
                <a:lnTo>
                  <a:pt x="6037694" y="6857457"/>
                </a:lnTo>
                <a:lnTo>
                  <a:pt x="6037694" y="6857998"/>
                </a:lnTo>
                <a:lnTo>
                  <a:pt x="0" y="6857998"/>
                </a:lnTo>
                <a:close/>
              </a:path>
            </a:pathLst>
          </a:custGeom>
          <a:effectLst>
            <a:outerShdw blurRad="381000" dist="152400" algn="tl" rotWithShape="0">
              <a:prstClr val="black">
                <a:alpha val="10000"/>
              </a:prstClr>
            </a:outerShdw>
          </a:effec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E6517BAC-C80F-4065-90D8-703493E0B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4DCDA5-A261-4103-B44C-068DCEA03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E59A2A1-1352-47AA-80C2-0FF537594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E5F3D9F-89CD-F1D1-FF98-3771B6C8BFC3}"/>
              </a:ext>
            </a:extLst>
          </p:cNvPr>
          <p:cNvSpPr txBox="1"/>
          <p:nvPr/>
        </p:nvSpPr>
        <p:spPr>
          <a:xfrm>
            <a:off x="6694715" y="1271085"/>
            <a:ext cx="5279551" cy="431528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1" dirty="0">
                <a:solidFill>
                  <a:schemeClr val="bg1">
                    <a:alpha val="80000"/>
                  </a:schemeClr>
                </a:solidFill>
              </a:rPr>
              <a:t>Number of miners fell from: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 b="1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6000" b="1" dirty="0">
                <a:solidFill>
                  <a:schemeClr val="bg1">
                    <a:alpha val="80000"/>
                  </a:schemeClr>
                </a:solidFill>
              </a:rPr>
              <a:t>1924 – 218,000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0" b="1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6000" b="1" dirty="0">
                <a:solidFill>
                  <a:schemeClr val="bg1">
                    <a:alpha val="80000"/>
                  </a:schemeClr>
                </a:solidFill>
              </a:rPr>
              <a:t>1934 – 126,000</a:t>
            </a:r>
          </a:p>
        </p:txBody>
      </p:sp>
    </p:spTree>
    <p:extLst>
      <p:ext uri="{BB962C8B-B14F-4D97-AF65-F5344CB8AC3E}">
        <p14:creationId xmlns:p14="http://schemas.microsoft.com/office/powerpoint/2010/main" val="87521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Miners In Senghenydd, Wales (1920-1929)">
            <a:hlinkClick r:id="" action="ppaction://media"/>
            <a:extLst>
              <a:ext uri="{FF2B5EF4-FFF2-40B4-BE49-F238E27FC236}">
                <a16:creationId xmlns:a16="http://schemas.microsoft.com/office/drawing/2014/main" id="{F9064D5A-1970-A56D-666B-0037987E30F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39615" y="123825"/>
            <a:ext cx="11254154" cy="662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68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3B4A9-1C7C-4729-A016-AB42D3979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C62017-BE2B-7EA4-319D-93127948C0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6757"/>
          <a:stretch/>
        </p:blipFill>
        <p:spPr>
          <a:xfrm>
            <a:off x="329316" y="10"/>
            <a:ext cx="11862684" cy="6857990"/>
          </a:xfrm>
          <a:custGeom>
            <a:avLst/>
            <a:gdLst/>
            <a:ahLst/>
            <a:cxnLst/>
            <a:rect l="l" t="t" r="r" b="b"/>
            <a:pathLst>
              <a:path w="11862684" h="6858000">
                <a:moveTo>
                  <a:pt x="1047342" y="0"/>
                </a:moveTo>
                <a:lnTo>
                  <a:pt x="4590463" y="0"/>
                </a:lnTo>
                <a:lnTo>
                  <a:pt x="5499874" y="0"/>
                </a:lnTo>
                <a:lnTo>
                  <a:pt x="5723425" y="0"/>
                </a:lnTo>
                <a:lnTo>
                  <a:pt x="7580390" y="0"/>
                </a:lnTo>
                <a:lnTo>
                  <a:pt x="7747884" y="0"/>
                </a:lnTo>
                <a:lnTo>
                  <a:pt x="7824084" y="0"/>
                </a:lnTo>
                <a:lnTo>
                  <a:pt x="11862684" y="0"/>
                </a:lnTo>
                <a:lnTo>
                  <a:pt x="11862684" y="6858000"/>
                </a:lnTo>
                <a:lnTo>
                  <a:pt x="7824084" y="6858000"/>
                </a:lnTo>
                <a:lnTo>
                  <a:pt x="7747884" y="6858000"/>
                </a:lnTo>
                <a:lnTo>
                  <a:pt x="7580390" y="6858000"/>
                </a:lnTo>
                <a:lnTo>
                  <a:pt x="5723425" y="6858000"/>
                </a:lnTo>
                <a:lnTo>
                  <a:pt x="5499874" y="6858000"/>
                </a:lnTo>
                <a:lnTo>
                  <a:pt x="4590463" y="6858000"/>
                </a:lnTo>
                <a:lnTo>
                  <a:pt x="1654188" y="6858000"/>
                </a:lnTo>
                <a:cubicBezTo>
                  <a:pt x="1530404" y="6786859"/>
                  <a:pt x="1412658" y="6701489"/>
                  <a:pt x="1279816" y="6658805"/>
                </a:cubicBezTo>
                <a:cubicBezTo>
                  <a:pt x="1189242" y="6630349"/>
                  <a:pt x="1101686" y="6580550"/>
                  <a:pt x="1116783" y="6431153"/>
                </a:cubicBezTo>
                <a:cubicBezTo>
                  <a:pt x="1119802" y="6388469"/>
                  <a:pt x="1095648" y="6356456"/>
                  <a:pt x="1059419" y="6367127"/>
                </a:cubicBezTo>
                <a:cubicBezTo>
                  <a:pt x="989979" y="6388469"/>
                  <a:pt x="956768" y="6327999"/>
                  <a:pt x="917520" y="6281757"/>
                </a:cubicBezTo>
                <a:cubicBezTo>
                  <a:pt x="848079" y="6199945"/>
                  <a:pt x="781658" y="6114575"/>
                  <a:pt x="669950" y="6100347"/>
                </a:cubicBezTo>
                <a:cubicBezTo>
                  <a:pt x="691084" y="6036320"/>
                  <a:pt x="727312" y="6043434"/>
                  <a:pt x="760524" y="6057663"/>
                </a:cubicBezTo>
                <a:cubicBezTo>
                  <a:pt x="848079" y="6093234"/>
                  <a:pt x="935634" y="6132361"/>
                  <a:pt x="1023188" y="6167932"/>
                </a:cubicBezTo>
                <a:cubicBezTo>
                  <a:pt x="1080552" y="6189274"/>
                  <a:pt x="1137916" y="6221287"/>
                  <a:pt x="1213395" y="6196388"/>
                </a:cubicBezTo>
                <a:cubicBezTo>
                  <a:pt x="1146974" y="6068335"/>
                  <a:pt x="1035266" y="6043434"/>
                  <a:pt x="944692" y="6004307"/>
                </a:cubicBezTo>
                <a:cubicBezTo>
                  <a:pt x="832982" y="5954508"/>
                  <a:pt x="766562" y="5862025"/>
                  <a:pt x="685045" y="5755314"/>
                </a:cubicBezTo>
                <a:cubicBezTo>
                  <a:pt x="766562" y="5726858"/>
                  <a:pt x="817887" y="5805112"/>
                  <a:pt x="884310" y="5801555"/>
                </a:cubicBezTo>
                <a:cubicBezTo>
                  <a:pt x="887328" y="5790884"/>
                  <a:pt x="893366" y="5769542"/>
                  <a:pt x="893366" y="5769542"/>
                </a:cubicBezTo>
                <a:cubicBezTo>
                  <a:pt x="784676" y="5712629"/>
                  <a:pt x="736372" y="5605917"/>
                  <a:pt x="718256" y="5474306"/>
                </a:cubicBezTo>
                <a:cubicBezTo>
                  <a:pt x="712218" y="5406721"/>
                  <a:pt x="672970" y="5385379"/>
                  <a:pt x="633720" y="5353367"/>
                </a:cubicBezTo>
                <a:cubicBezTo>
                  <a:pt x="500878" y="5243097"/>
                  <a:pt x="358980" y="5143500"/>
                  <a:pt x="247270" y="4994104"/>
                </a:cubicBezTo>
                <a:cubicBezTo>
                  <a:pt x="377094" y="5011889"/>
                  <a:pt x="479744" y="5111487"/>
                  <a:pt x="615606" y="5154171"/>
                </a:cubicBezTo>
                <a:cubicBezTo>
                  <a:pt x="506917" y="4990547"/>
                  <a:pt x="365016" y="4905177"/>
                  <a:pt x="235194" y="4805580"/>
                </a:cubicBezTo>
                <a:cubicBezTo>
                  <a:pt x="174810" y="4759339"/>
                  <a:pt x="120468" y="4702425"/>
                  <a:pt x="51026" y="4677526"/>
                </a:cubicBezTo>
                <a:cubicBezTo>
                  <a:pt x="26873" y="4670412"/>
                  <a:pt x="-15396" y="4652628"/>
                  <a:pt x="5740" y="4602828"/>
                </a:cubicBezTo>
                <a:cubicBezTo>
                  <a:pt x="23854" y="4560144"/>
                  <a:pt x="57065" y="4574373"/>
                  <a:pt x="87257" y="4585042"/>
                </a:cubicBezTo>
                <a:cubicBezTo>
                  <a:pt x="159715" y="4613499"/>
                  <a:pt x="238213" y="4613499"/>
                  <a:pt x="337844" y="4613499"/>
                </a:cubicBezTo>
                <a:cubicBezTo>
                  <a:pt x="253310" y="4478331"/>
                  <a:pt x="99332" y="4521016"/>
                  <a:pt x="26873" y="4378734"/>
                </a:cubicBezTo>
                <a:cubicBezTo>
                  <a:pt x="117448" y="4353835"/>
                  <a:pt x="186888" y="4403633"/>
                  <a:pt x="259346" y="4414305"/>
                </a:cubicBezTo>
                <a:cubicBezTo>
                  <a:pt x="325769" y="4424975"/>
                  <a:pt x="340863" y="4400076"/>
                  <a:pt x="325769" y="4321821"/>
                </a:cubicBezTo>
                <a:cubicBezTo>
                  <a:pt x="301616" y="4200882"/>
                  <a:pt x="337844" y="4140411"/>
                  <a:pt x="434458" y="4172424"/>
                </a:cubicBezTo>
                <a:cubicBezTo>
                  <a:pt x="525031" y="4204438"/>
                  <a:pt x="534089" y="4158196"/>
                  <a:pt x="509936" y="4090612"/>
                </a:cubicBezTo>
                <a:cubicBezTo>
                  <a:pt x="473706" y="3991015"/>
                  <a:pt x="512954" y="3912759"/>
                  <a:pt x="540128" y="3827390"/>
                </a:cubicBezTo>
                <a:cubicBezTo>
                  <a:pt x="582395" y="3699337"/>
                  <a:pt x="564281" y="3635309"/>
                  <a:pt x="476725" y="3539269"/>
                </a:cubicBezTo>
                <a:cubicBezTo>
                  <a:pt x="425400" y="3485914"/>
                  <a:pt x="374074" y="3439672"/>
                  <a:pt x="301616" y="3393429"/>
                </a:cubicBezTo>
                <a:cubicBezTo>
                  <a:pt x="467668" y="3368530"/>
                  <a:pt x="295577" y="3283162"/>
                  <a:pt x="352940" y="3229805"/>
                </a:cubicBezTo>
                <a:cubicBezTo>
                  <a:pt x="470686" y="3208463"/>
                  <a:pt x="564281" y="3379202"/>
                  <a:pt x="724294" y="3329402"/>
                </a:cubicBezTo>
                <a:cubicBezTo>
                  <a:pt x="531070" y="3183563"/>
                  <a:pt x="313691" y="3137322"/>
                  <a:pt x="171792" y="2941684"/>
                </a:cubicBezTo>
                <a:cubicBezTo>
                  <a:pt x="205002" y="2899000"/>
                  <a:pt x="238213" y="2941684"/>
                  <a:pt x="265385" y="2923898"/>
                </a:cubicBezTo>
                <a:cubicBezTo>
                  <a:pt x="265385" y="2913227"/>
                  <a:pt x="582395" y="2980812"/>
                  <a:pt x="600510" y="2703362"/>
                </a:cubicBezTo>
                <a:cubicBezTo>
                  <a:pt x="606548" y="2703362"/>
                  <a:pt x="612587" y="2703362"/>
                  <a:pt x="618624" y="2692689"/>
                </a:cubicBezTo>
                <a:cubicBezTo>
                  <a:pt x="651834" y="2653563"/>
                  <a:pt x="621644" y="2561080"/>
                  <a:pt x="675988" y="2553965"/>
                </a:cubicBezTo>
                <a:cubicBezTo>
                  <a:pt x="736372" y="2546851"/>
                  <a:pt x="793735" y="2514837"/>
                  <a:pt x="857136" y="2532623"/>
                </a:cubicBezTo>
                <a:cubicBezTo>
                  <a:pt x="905443" y="2546851"/>
                  <a:pt x="956768" y="2564636"/>
                  <a:pt x="1008094" y="2564636"/>
                </a:cubicBezTo>
                <a:cubicBezTo>
                  <a:pt x="1062438" y="2564636"/>
                  <a:pt x="1137916" y="2685576"/>
                  <a:pt x="1171128" y="2525509"/>
                </a:cubicBezTo>
                <a:cubicBezTo>
                  <a:pt x="1171128" y="2518395"/>
                  <a:pt x="1264720" y="2536181"/>
                  <a:pt x="1316045" y="2543294"/>
                </a:cubicBezTo>
                <a:cubicBezTo>
                  <a:pt x="1358314" y="2550408"/>
                  <a:pt x="1409640" y="2582422"/>
                  <a:pt x="1439830" y="2518395"/>
                </a:cubicBezTo>
                <a:cubicBezTo>
                  <a:pt x="1454926" y="2479267"/>
                  <a:pt x="1382466" y="2408126"/>
                  <a:pt x="1319065" y="2401012"/>
                </a:cubicBezTo>
                <a:cubicBezTo>
                  <a:pt x="1261702" y="2393898"/>
                  <a:pt x="1204338" y="2386784"/>
                  <a:pt x="1149994" y="2401012"/>
                </a:cubicBezTo>
                <a:cubicBezTo>
                  <a:pt x="1083572" y="2418796"/>
                  <a:pt x="1047342" y="2390340"/>
                  <a:pt x="1029227" y="2326314"/>
                </a:cubicBezTo>
                <a:cubicBezTo>
                  <a:pt x="1008094" y="2258731"/>
                  <a:pt x="968844" y="2223159"/>
                  <a:pt x="914500" y="2191146"/>
                </a:cubicBezTo>
                <a:cubicBezTo>
                  <a:pt x="781658" y="2112891"/>
                  <a:pt x="654854" y="2020407"/>
                  <a:pt x="509936" y="1974165"/>
                </a:cubicBezTo>
                <a:cubicBezTo>
                  <a:pt x="482764" y="1967051"/>
                  <a:pt x="449553" y="1952823"/>
                  <a:pt x="437476" y="1892353"/>
                </a:cubicBezTo>
                <a:cubicBezTo>
                  <a:pt x="829964" y="1984836"/>
                  <a:pt x="1186222" y="2223159"/>
                  <a:pt x="1590788" y="2208931"/>
                </a:cubicBezTo>
                <a:cubicBezTo>
                  <a:pt x="1482098" y="2134233"/>
                  <a:pt x="1352276" y="2130676"/>
                  <a:pt x="1234528" y="2077320"/>
                </a:cubicBezTo>
                <a:cubicBezTo>
                  <a:pt x="1319065" y="2038192"/>
                  <a:pt x="1397562" y="2080877"/>
                  <a:pt x="1476060" y="2102219"/>
                </a:cubicBezTo>
                <a:cubicBezTo>
                  <a:pt x="1542482" y="2120004"/>
                  <a:pt x="1602864" y="2123562"/>
                  <a:pt x="1608902" y="2013292"/>
                </a:cubicBezTo>
                <a:cubicBezTo>
                  <a:pt x="1608902" y="2002622"/>
                  <a:pt x="1608902" y="1995507"/>
                  <a:pt x="1608902" y="1984836"/>
                </a:cubicBezTo>
                <a:cubicBezTo>
                  <a:pt x="1584749" y="1938595"/>
                  <a:pt x="1551538" y="1917252"/>
                  <a:pt x="1509271" y="1903025"/>
                </a:cubicBezTo>
                <a:cubicBezTo>
                  <a:pt x="1485118" y="1895910"/>
                  <a:pt x="1451907" y="1881683"/>
                  <a:pt x="1451907" y="1849668"/>
                </a:cubicBezTo>
                <a:cubicBezTo>
                  <a:pt x="1454926" y="1728729"/>
                  <a:pt x="1373409" y="1693158"/>
                  <a:pt x="1294912" y="1657587"/>
                </a:cubicBezTo>
                <a:cubicBezTo>
                  <a:pt x="1337180" y="1597117"/>
                  <a:pt x="1373409" y="1639802"/>
                  <a:pt x="1406620" y="1636245"/>
                </a:cubicBezTo>
                <a:cubicBezTo>
                  <a:pt x="1427754" y="1632688"/>
                  <a:pt x="1448887" y="1629132"/>
                  <a:pt x="1448887" y="1597117"/>
                </a:cubicBezTo>
                <a:cubicBezTo>
                  <a:pt x="1448887" y="1572219"/>
                  <a:pt x="1439830" y="1540204"/>
                  <a:pt x="1418696" y="1540204"/>
                </a:cubicBezTo>
                <a:cubicBezTo>
                  <a:pt x="1285854" y="1536647"/>
                  <a:pt x="1210375" y="1365909"/>
                  <a:pt x="1071494" y="1365909"/>
                </a:cubicBezTo>
                <a:cubicBezTo>
                  <a:pt x="986960" y="1365909"/>
                  <a:pt x="1113764" y="1269868"/>
                  <a:pt x="1044324" y="1230741"/>
                </a:cubicBezTo>
                <a:cubicBezTo>
                  <a:pt x="1029227" y="1220069"/>
                  <a:pt x="1086591" y="1205842"/>
                  <a:pt x="1110744" y="1209399"/>
                </a:cubicBezTo>
                <a:cubicBezTo>
                  <a:pt x="1134897" y="1212955"/>
                  <a:pt x="1156032" y="1237855"/>
                  <a:pt x="1186222" y="1220069"/>
                </a:cubicBezTo>
                <a:cubicBezTo>
                  <a:pt x="1201318" y="1156043"/>
                  <a:pt x="1162069" y="1131144"/>
                  <a:pt x="1125840" y="1113358"/>
                </a:cubicBezTo>
                <a:cubicBezTo>
                  <a:pt x="1047342" y="1070674"/>
                  <a:pt x="968844" y="1020875"/>
                  <a:pt x="881290" y="1006647"/>
                </a:cubicBezTo>
                <a:cubicBezTo>
                  <a:pt x="851099" y="1003089"/>
                  <a:pt x="832982" y="985305"/>
                  <a:pt x="836002" y="949734"/>
                </a:cubicBezTo>
                <a:cubicBezTo>
                  <a:pt x="842040" y="903491"/>
                  <a:pt x="872232" y="917720"/>
                  <a:pt x="896385" y="921277"/>
                </a:cubicBezTo>
                <a:cubicBezTo>
                  <a:pt x="911482" y="924835"/>
                  <a:pt x="926577" y="935506"/>
                  <a:pt x="941672" y="910606"/>
                </a:cubicBezTo>
                <a:cubicBezTo>
                  <a:pt x="588434" y="658055"/>
                  <a:pt x="401247" y="672284"/>
                  <a:pt x="5740" y="465975"/>
                </a:cubicBezTo>
                <a:cubicBezTo>
                  <a:pt x="93294" y="426847"/>
                  <a:pt x="156696" y="455303"/>
                  <a:pt x="217079" y="462417"/>
                </a:cubicBezTo>
                <a:cubicBezTo>
                  <a:pt x="368036" y="480203"/>
                  <a:pt x="274442" y="512216"/>
                  <a:pt x="425400" y="533558"/>
                </a:cubicBezTo>
                <a:cubicBezTo>
                  <a:pt x="497860" y="544229"/>
                  <a:pt x="564281" y="579800"/>
                  <a:pt x="645798" y="522887"/>
                </a:cubicBezTo>
                <a:cubicBezTo>
                  <a:pt x="700142" y="483759"/>
                  <a:pt x="787696" y="526444"/>
                  <a:pt x="854118" y="558458"/>
                </a:cubicBezTo>
                <a:cubicBezTo>
                  <a:pt x="908462" y="586915"/>
                  <a:pt x="962806" y="594028"/>
                  <a:pt x="1035266" y="558458"/>
                </a:cubicBezTo>
                <a:cubicBezTo>
                  <a:pt x="968844" y="537116"/>
                  <a:pt x="917520" y="519330"/>
                  <a:pt x="866193" y="505101"/>
                </a:cubicBezTo>
                <a:cubicBezTo>
                  <a:pt x="823926" y="494431"/>
                  <a:pt x="799772" y="469532"/>
                  <a:pt x="802792" y="416176"/>
                </a:cubicBezTo>
                <a:cubicBezTo>
                  <a:pt x="802792" y="387720"/>
                  <a:pt x="793735" y="348592"/>
                  <a:pt x="823926" y="334364"/>
                </a:cubicBezTo>
                <a:cubicBezTo>
                  <a:pt x="848079" y="320135"/>
                  <a:pt x="881290" y="334364"/>
                  <a:pt x="893366" y="359262"/>
                </a:cubicBezTo>
                <a:cubicBezTo>
                  <a:pt x="908462" y="405504"/>
                  <a:pt x="923557" y="448189"/>
                  <a:pt x="974883" y="451747"/>
                </a:cubicBezTo>
                <a:cubicBezTo>
                  <a:pt x="1044324" y="458860"/>
                  <a:pt x="1005074" y="430405"/>
                  <a:pt x="992998" y="394834"/>
                </a:cubicBezTo>
                <a:cubicBezTo>
                  <a:pt x="980921" y="355706"/>
                  <a:pt x="1017152" y="345034"/>
                  <a:pt x="1041304" y="352148"/>
                </a:cubicBezTo>
                <a:cubicBezTo>
                  <a:pt x="1131878" y="384162"/>
                  <a:pt x="1225472" y="327250"/>
                  <a:pt x="1319065" y="373491"/>
                </a:cubicBezTo>
                <a:cubicBezTo>
                  <a:pt x="1294912" y="259665"/>
                  <a:pt x="1243586" y="209867"/>
                  <a:pt x="1134897" y="192082"/>
                </a:cubicBezTo>
                <a:cubicBezTo>
                  <a:pt x="1095648" y="188525"/>
                  <a:pt x="1053380" y="195638"/>
                  <a:pt x="1017152" y="163625"/>
                </a:cubicBezTo>
                <a:cubicBezTo>
                  <a:pt x="996016" y="145839"/>
                  <a:pt x="974883" y="124497"/>
                  <a:pt x="989979" y="88927"/>
                </a:cubicBezTo>
                <a:cubicBezTo>
                  <a:pt x="999036" y="64027"/>
                  <a:pt x="1023188" y="64027"/>
                  <a:pt x="1044324" y="71141"/>
                </a:cubicBezTo>
                <a:cubicBezTo>
                  <a:pt x="1131878" y="110269"/>
                  <a:pt x="1225472" y="120941"/>
                  <a:pt x="1316045" y="135168"/>
                </a:cubicBezTo>
                <a:cubicBezTo>
                  <a:pt x="1331142" y="138725"/>
                  <a:pt x="1346237" y="145839"/>
                  <a:pt x="1361334" y="110269"/>
                </a:cubicBezTo>
                <a:cubicBezTo>
                  <a:pt x="1255664" y="78255"/>
                  <a:pt x="1153012" y="35571"/>
                  <a:pt x="1047342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655FA6-0E0D-DCAD-ADCE-27CA063A4E4E}"/>
              </a:ext>
            </a:extLst>
          </p:cNvPr>
          <p:cNvSpPr txBox="1"/>
          <p:nvPr/>
        </p:nvSpPr>
        <p:spPr>
          <a:xfrm>
            <a:off x="1879293" y="5016335"/>
            <a:ext cx="8762729" cy="156966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Long term unemployment became a way of life </a:t>
            </a:r>
          </a:p>
        </p:txBody>
      </p:sp>
    </p:spTree>
    <p:extLst>
      <p:ext uri="{BB962C8B-B14F-4D97-AF65-F5344CB8AC3E}">
        <p14:creationId xmlns:p14="http://schemas.microsoft.com/office/powerpoint/2010/main" val="36751999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DEB53F-333C-0753-4DA3-8B22AF4F2D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158"/>
          <a:stretch/>
        </p:blipFill>
        <p:spPr>
          <a:xfrm>
            <a:off x="5422231" y="409073"/>
            <a:ext cx="6657473" cy="60398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E6E437-27B9-9970-E0E0-A213908C81B9}"/>
              </a:ext>
            </a:extLst>
          </p:cNvPr>
          <p:cNvSpPr txBox="1"/>
          <p:nvPr/>
        </p:nvSpPr>
        <p:spPr>
          <a:xfrm>
            <a:off x="312821" y="2186147"/>
            <a:ext cx="5309936" cy="39549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Historian Deirdre </a:t>
            </a:r>
            <a:r>
              <a:rPr lang="en-US" sz="4400" dirty="0" err="1"/>
              <a:t>Beddoe</a:t>
            </a:r>
            <a:r>
              <a:rPr lang="en-US" sz="4400" dirty="0"/>
              <a:t> argued that Welsh women were written out of Welsh history.</a:t>
            </a:r>
          </a:p>
          <a:p>
            <a:endParaRPr lang="en-US" sz="3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E833CF-B2DE-5F94-58BC-41AB7A265344}"/>
              </a:ext>
            </a:extLst>
          </p:cNvPr>
          <p:cNvSpPr txBox="1"/>
          <p:nvPr/>
        </p:nvSpPr>
        <p:spPr>
          <a:xfrm>
            <a:off x="517893" y="770301"/>
            <a:ext cx="46992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Welsh Mam</a:t>
            </a:r>
          </a:p>
        </p:txBody>
      </p:sp>
    </p:spTree>
    <p:extLst>
      <p:ext uri="{BB962C8B-B14F-4D97-AF65-F5344CB8AC3E}">
        <p14:creationId xmlns:p14="http://schemas.microsoft.com/office/powerpoint/2010/main" val="471455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CAAF5-6FA4-C714-5390-FBDAD693D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96" b="39446"/>
          <a:stretch/>
        </p:blipFill>
        <p:spPr>
          <a:xfrm>
            <a:off x="-128336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CA18A-EA06-687C-108D-6E92AE1AC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8926" y="914401"/>
            <a:ext cx="5550570" cy="5823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dirty="0"/>
              <a:t>“…if a creature from outer space landed in Wales and worked through Welsh history, it would be perplexed as to how the Welsh procreated. They were all men!”</a:t>
            </a:r>
          </a:p>
          <a:p>
            <a:pPr marL="0" indent="0" algn="r">
              <a:buNone/>
            </a:pPr>
            <a:r>
              <a:rPr lang="en-US" sz="2400" b="1" dirty="0"/>
              <a:t>Deidre </a:t>
            </a:r>
            <a:r>
              <a:rPr lang="en-US" sz="2400" b="1" dirty="0" err="1"/>
              <a:t>Beddoe</a:t>
            </a:r>
            <a:endParaRPr lang="en-US" sz="2400" b="1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33125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large group of containers filled with garbage&#10;&#10;Description automatically generated">
            <a:extLst>
              <a:ext uri="{FF2B5EF4-FFF2-40B4-BE49-F238E27FC236}">
                <a16:creationId xmlns:a16="http://schemas.microsoft.com/office/drawing/2014/main" id="{8DF05D51-C808-4621-04D8-DD1D497C1E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44" r="-1" b="-1"/>
          <a:stretch/>
        </p:blipFill>
        <p:spPr>
          <a:xfrm>
            <a:off x="-1919016" y="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88D9E-5B29-59A3-3B92-989333D9A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0626" y="261702"/>
            <a:ext cx="4318579" cy="189991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latin typeface="+mn-lt"/>
              </a:rPr>
              <a:t>Coal owners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F2AA78E-8EB1-F06A-EB17-6313B5F2A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50629" y="2423316"/>
            <a:ext cx="4441371" cy="374276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b="1" dirty="0"/>
              <a:t>Coal owners amalgamated – fewer owners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 algn="ctr">
              <a:buNone/>
            </a:pPr>
            <a:r>
              <a:rPr lang="en-US" sz="3200" b="1" dirty="0"/>
              <a:t>Powell Dyffryn</a:t>
            </a:r>
          </a:p>
          <a:p>
            <a:pPr marL="0" indent="0" algn="ctr">
              <a:buNone/>
            </a:pPr>
            <a:endParaRPr lang="en-US" sz="1100" b="1" dirty="0"/>
          </a:p>
          <a:p>
            <a:pPr marL="0" indent="0" algn="ctr">
              <a:buNone/>
            </a:pPr>
            <a:r>
              <a:rPr lang="en-US" sz="3200" b="1" dirty="0"/>
              <a:t>Ocean Coal Company</a:t>
            </a:r>
          </a:p>
          <a:p>
            <a:pPr marL="0" indent="0" algn="ctr">
              <a:buNone/>
            </a:pPr>
            <a:endParaRPr lang="en-US" sz="3200" b="1" dirty="0"/>
          </a:p>
          <a:p>
            <a:pPr marL="0" indent="0" algn="ctr">
              <a:buNone/>
            </a:pPr>
            <a:r>
              <a:rPr lang="en-US" sz="4700" b="1" dirty="0">
                <a:solidFill>
                  <a:srgbClr val="FF0000"/>
                </a:solidFill>
              </a:rPr>
              <a:t>WAGE REDUCTIONS</a:t>
            </a:r>
          </a:p>
          <a:p>
            <a:pPr marL="0" indent="0" algn="ctr">
              <a:buNone/>
            </a:pPr>
            <a:r>
              <a:rPr lang="en-US" sz="3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216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C9CD29-4F66-21E7-640B-A4870E0EEA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666" b="36142"/>
          <a:stretch/>
        </p:blipFill>
        <p:spPr>
          <a:xfrm>
            <a:off x="2522358" y="0"/>
            <a:ext cx="966964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6AF0B-3889-6EE5-E3C3-C344DAE74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354" y="1001486"/>
            <a:ext cx="4923476" cy="524691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5000" b="1" dirty="0"/>
              <a:t>“Here was a new species of bastard capitalism to parallel the bastard feudalism of centuries earlier.”</a:t>
            </a:r>
          </a:p>
          <a:p>
            <a:pPr marL="0" indent="0" algn="r">
              <a:buNone/>
            </a:pPr>
            <a:endParaRPr lang="en-GB" sz="2400" b="1" dirty="0"/>
          </a:p>
          <a:p>
            <a:pPr marL="0" indent="0" algn="r">
              <a:buNone/>
            </a:pPr>
            <a:endParaRPr lang="en-GB" sz="2400" b="1" dirty="0"/>
          </a:p>
          <a:p>
            <a:pPr marL="0" indent="0" algn="r">
              <a:buNone/>
            </a:pPr>
            <a:r>
              <a:rPr lang="en-GB" sz="2400" b="1" dirty="0"/>
              <a:t>K. O. Morgan      </a:t>
            </a:r>
          </a:p>
        </p:txBody>
      </p:sp>
    </p:spTree>
    <p:extLst>
      <p:ext uri="{BB962C8B-B14F-4D97-AF65-F5344CB8AC3E}">
        <p14:creationId xmlns:p14="http://schemas.microsoft.com/office/powerpoint/2010/main" val="2213067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826A6-CA17-D20D-4B95-35B99CF25A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27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93E6C-BE78-3999-C0FD-5FAA0303F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846" y="52910"/>
            <a:ext cx="7095308" cy="1050891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Anthracite Coalfield</a:t>
            </a:r>
          </a:p>
        </p:txBody>
      </p:sp>
    </p:spTree>
    <p:extLst>
      <p:ext uri="{BB962C8B-B14F-4D97-AF65-F5344CB8AC3E}">
        <p14:creationId xmlns:p14="http://schemas.microsoft.com/office/powerpoint/2010/main" val="3855772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349AB-F4DF-D309-CC8F-8A8A04863F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570" b="12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2C0E8-2A56-6932-369E-E5AD9AC5C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90381"/>
            <a:ext cx="1109472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3900" b="1" dirty="0">
                <a:solidFill>
                  <a:schemeClr val="bg1"/>
                </a:solidFill>
              </a:rPr>
              <a:t>Steel</a:t>
            </a:r>
          </a:p>
        </p:txBody>
      </p:sp>
    </p:spTree>
    <p:extLst>
      <p:ext uri="{BB962C8B-B14F-4D97-AF65-F5344CB8AC3E}">
        <p14:creationId xmlns:p14="http://schemas.microsoft.com/office/powerpoint/2010/main" val="1197008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29692-06CA-2151-E209-6B63A2861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8800" b="1" dirty="0">
                <a:latin typeface="+mn-lt"/>
              </a:rPr>
              <a:t>Steel Works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40B4ED-1E22-4F3B-BA8B-14139691C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980" b="343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6459E-7918-5832-4B7F-301036F68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741277" cy="282637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Wales steel works were largely based on dated technology and located at the heads of the valleys:</a:t>
            </a:r>
          </a:p>
          <a:p>
            <a:pPr marL="0" indent="0">
              <a:buNone/>
            </a:pPr>
            <a:r>
              <a:rPr lang="en-GB" sz="2400" b="1" dirty="0"/>
              <a:t>			</a:t>
            </a:r>
            <a:r>
              <a:rPr lang="en-GB" sz="2400" b="1" dirty="0" err="1"/>
              <a:t>Dowlais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			</a:t>
            </a:r>
            <a:r>
              <a:rPr lang="en-GB" sz="2400" b="1" dirty="0" err="1"/>
              <a:t>Cyfarthfa</a:t>
            </a: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			Tredegar</a:t>
            </a:r>
          </a:p>
          <a:p>
            <a:pPr marL="0" indent="0">
              <a:buNone/>
            </a:pPr>
            <a:r>
              <a:rPr lang="en-GB" sz="2400" b="1" dirty="0"/>
              <a:t>			Ebbw Vale </a:t>
            </a:r>
          </a:p>
          <a:p>
            <a:pPr marL="0" indent="0">
              <a:buNone/>
            </a:pPr>
            <a:r>
              <a:rPr lang="en-GB" sz="2400" b="1" dirty="0"/>
              <a:t>			Blaenavon</a:t>
            </a:r>
          </a:p>
        </p:txBody>
      </p:sp>
    </p:spTree>
    <p:extLst>
      <p:ext uri="{BB962C8B-B14F-4D97-AF65-F5344CB8AC3E}">
        <p14:creationId xmlns:p14="http://schemas.microsoft.com/office/powerpoint/2010/main" val="692898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30549B-86DF-9C63-AE4A-7F9987AACE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03" r="8698" b="2"/>
          <a:stretch/>
        </p:blipFill>
        <p:spPr>
          <a:xfrm>
            <a:off x="3760755" y="1117708"/>
            <a:ext cx="4627646" cy="4716548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6541CF-E7F5-A59A-4782-457F8882DD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19" r="16702" b="5"/>
          <a:stretch/>
        </p:blipFill>
        <p:spPr>
          <a:xfrm>
            <a:off x="125086" y="1302535"/>
            <a:ext cx="3927993" cy="4437757"/>
          </a:xfrm>
          <a:custGeom>
            <a:avLst/>
            <a:gdLst/>
            <a:ahLst/>
            <a:cxnLst/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6D79CA-2554-4B27-DA6A-EFF6117C71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55" r="36479" b="4"/>
          <a:stretch/>
        </p:blipFill>
        <p:spPr>
          <a:xfrm>
            <a:off x="8138923" y="1302535"/>
            <a:ext cx="3908422" cy="4437757"/>
          </a:xfrm>
          <a:custGeom>
            <a:avLst/>
            <a:gdLst/>
            <a:ahLst/>
            <a:cxnLst/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BE3E916-A7E2-3B72-98C8-B4306D50A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728" y="8636"/>
            <a:ext cx="9430544" cy="1109072"/>
          </a:xfrm>
        </p:spPr>
        <p:txBody>
          <a:bodyPr anchor="ctr">
            <a:normAutofit/>
          </a:bodyPr>
          <a:lstStyle/>
          <a:p>
            <a:pPr algn="just"/>
            <a:r>
              <a:rPr lang="en-GB" sz="4800" b="1" dirty="0">
                <a:latin typeface="+mn-lt"/>
              </a:rPr>
              <a:t>Steel production moved to the coast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B1DD1CE-38F8-28B5-9579-BC30DC743F88}"/>
              </a:ext>
            </a:extLst>
          </p:cNvPr>
          <p:cNvSpPr txBox="1">
            <a:spLocks/>
          </p:cNvSpPr>
          <p:nvPr/>
        </p:nvSpPr>
        <p:spPr>
          <a:xfrm>
            <a:off x="840707" y="5740292"/>
            <a:ext cx="2496750" cy="1109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800" b="1" dirty="0">
                <a:latin typeface="+mn-lt"/>
              </a:rPr>
              <a:t>Newport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AF2FAB-E2F1-270D-1AFD-222768E67AB8}"/>
              </a:ext>
            </a:extLst>
          </p:cNvPr>
          <p:cNvSpPr txBox="1">
            <a:spLocks/>
          </p:cNvSpPr>
          <p:nvPr/>
        </p:nvSpPr>
        <p:spPr>
          <a:xfrm>
            <a:off x="9034005" y="5740292"/>
            <a:ext cx="2118257" cy="1109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800" b="1" dirty="0">
                <a:latin typeface="+mn-lt"/>
              </a:rPr>
              <a:t>Llanelli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E187FDC-45D2-1BBA-F218-F9761B72C208}"/>
              </a:ext>
            </a:extLst>
          </p:cNvPr>
          <p:cNvSpPr txBox="1">
            <a:spLocks/>
          </p:cNvSpPr>
          <p:nvPr/>
        </p:nvSpPr>
        <p:spPr>
          <a:xfrm>
            <a:off x="4698683" y="5740292"/>
            <a:ext cx="3184204" cy="1109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800" b="1" dirty="0">
                <a:latin typeface="+mn-lt"/>
              </a:rPr>
              <a:t>Port Talbot</a:t>
            </a:r>
          </a:p>
        </p:txBody>
      </p:sp>
    </p:spTree>
    <p:extLst>
      <p:ext uri="{BB962C8B-B14F-4D97-AF65-F5344CB8AC3E}">
        <p14:creationId xmlns:p14="http://schemas.microsoft.com/office/powerpoint/2010/main" val="620866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349AB-F4DF-D309-CC8F-8A8A04863F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570" b="12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2C0E8-2A56-6932-369E-E5AD9AC5C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90381"/>
            <a:ext cx="1109472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3900" b="1" dirty="0">
                <a:solidFill>
                  <a:schemeClr val="bg1"/>
                </a:solidFill>
              </a:rPr>
              <a:t>Tinplate</a:t>
            </a:r>
          </a:p>
        </p:txBody>
      </p:sp>
    </p:spTree>
    <p:extLst>
      <p:ext uri="{BB962C8B-B14F-4D97-AF65-F5344CB8AC3E}">
        <p14:creationId xmlns:p14="http://schemas.microsoft.com/office/powerpoint/2010/main" val="17212428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8E0302-FA6C-CB69-A548-5C49857101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</a:extLst>
          </a:blip>
          <a:srcRect l="1126" r="6690" b="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97DDC88-DA68-CA59-8F6F-27A0827DEBAF}"/>
              </a:ext>
            </a:extLst>
          </p:cNvPr>
          <p:cNvSpPr txBox="1"/>
          <p:nvPr/>
        </p:nvSpPr>
        <p:spPr>
          <a:xfrm>
            <a:off x="152400" y="568785"/>
            <a:ext cx="7124700" cy="1933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solidFill>
                  <a:srgbClr val="FFFFFF"/>
                </a:solidFill>
              </a:rPr>
              <a:t>Demand for tinplate was fairly buoyant during the 1920s for food canning but American </a:t>
            </a:r>
            <a:r>
              <a:rPr lang="en-US" sz="3200" dirty="0" err="1">
                <a:solidFill>
                  <a:srgbClr val="FFFFFF"/>
                </a:solidFill>
              </a:rPr>
              <a:t>mechanisation</a:t>
            </a:r>
            <a:r>
              <a:rPr lang="en-US" sz="3200" dirty="0">
                <a:solidFill>
                  <a:srgbClr val="FFFFFF"/>
                </a:solidFill>
              </a:rPr>
              <a:t> led to a sharp decrease in demand.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A5BF01-FE7A-CAC6-E78B-35785A2E99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1112" b="2628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75915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349AB-F4DF-D309-CC8F-8A8A04863F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570" b="12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2C0E8-2A56-6932-369E-E5AD9AC5C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90381"/>
            <a:ext cx="1109472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3900" b="1" dirty="0">
                <a:solidFill>
                  <a:schemeClr val="bg1"/>
                </a:solidFill>
              </a:rPr>
              <a:t>Docks</a:t>
            </a:r>
          </a:p>
        </p:txBody>
      </p:sp>
    </p:spTree>
    <p:extLst>
      <p:ext uri="{BB962C8B-B14F-4D97-AF65-F5344CB8AC3E}">
        <p14:creationId xmlns:p14="http://schemas.microsoft.com/office/powerpoint/2010/main" val="25660584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CAF1F-9B55-1406-7AD1-FC59FDDEAE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89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0DA93-7DA8-B63E-1DF2-5B00B04F1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174" y="1003424"/>
            <a:ext cx="4144820" cy="87573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b="1" dirty="0">
                <a:latin typeface="+mn-lt"/>
              </a:rPr>
              <a:t>Swansea Docks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A7E613-9992-7BFE-EE41-6F64637B54D2}"/>
              </a:ext>
            </a:extLst>
          </p:cNvPr>
          <p:cNvSpPr txBox="1"/>
          <p:nvPr/>
        </p:nvSpPr>
        <p:spPr>
          <a:xfrm>
            <a:off x="335764" y="2110592"/>
            <a:ext cx="4268169" cy="36009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/>
              <a:t>Swansea docks remained fairly successful throughout the 1920s and 30s:</a:t>
            </a:r>
          </a:p>
          <a:p>
            <a:pPr algn="just"/>
            <a:endParaRPr lang="en-GB" sz="800" b="1" dirty="0"/>
          </a:p>
          <a:p>
            <a:pPr algn="just"/>
            <a:r>
              <a:rPr lang="en-GB" sz="2800" b="1" dirty="0"/>
              <a:t>	</a:t>
            </a:r>
            <a:r>
              <a:rPr lang="en-GB" sz="2800" dirty="0" err="1"/>
              <a:t>Llandarcy</a:t>
            </a:r>
            <a:r>
              <a:rPr lang="en-GB" sz="2800" dirty="0"/>
              <a:t> Oil refinery</a:t>
            </a:r>
          </a:p>
          <a:p>
            <a:pPr algn="just"/>
            <a:r>
              <a:rPr lang="en-GB" sz="800" dirty="0"/>
              <a:t>	</a:t>
            </a:r>
          </a:p>
          <a:p>
            <a:pPr algn="just"/>
            <a:r>
              <a:rPr lang="en-GB" sz="2800" dirty="0"/>
              <a:t>	Anthracite Coal</a:t>
            </a:r>
          </a:p>
          <a:p>
            <a:pPr algn="just"/>
            <a:r>
              <a:rPr lang="en-GB" sz="800" dirty="0"/>
              <a:t>	</a:t>
            </a:r>
          </a:p>
          <a:p>
            <a:pPr algn="just"/>
            <a:r>
              <a:rPr lang="en-GB" sz="2800" dirty="0"/>
              <a:t>	Llanelli Steelworks</a:t>
            </a:r>
          </a:p>
          <a:p>
            <a:pPr algn="just"/>
            <a:endParaRPr lang="en-GB" sz="800" dirty="0"/>
          </a:p>
          <a:p>
            <a:pPr algn="just"/>
            <a:r>
              <a:rPr lang="en-GB" sz="2800" dirty="0"/>
              <a:t>	Mond Nickel Works</a:t>
            </a:r>
          </a:p>
        </p:txBody>
      </p:sp>
    </p:spTree>
    <p:extLst>
      <p:ext uri="{BB962C8B-B14F-4D97-AF65-F5344CB8AC3E}">
        <p14:creationId xmlns:p14="http://schemas.microsoft.com/office/powerpoint/2010/main" val="32542437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DF2F9C-825E-01A6-C2BA-5C495410BB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10946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3FC3B-5CE8-B722-8D7A-63122C2E4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33" y="1192516"/>
            <a:ext cx="3731006" cy="1379466"/>
          </a:xfrm>
          <a:solidFill>
            <a:schemeClr val="bg1"/>
          </a:solidFill>
        </p:spPr>
        <p:txBody>
          <a:bodyPr anchor="b">
            <a:noAutofit/>
          </a:bodyPr>
          <a:lstStyle/>
          <a:p>
            <a:pPr algn="ctr"/>
            <a:r>
              <a:rPr lang="en-GB" sz="4900" b="1" dirty="0">
                <a:latin typeface="+mn-lt"/>
              </a:rPr>
              <a:t>Cardiff &amp; Barry Docks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1E15A-C29D-89A0-E4E2-03640C703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563" y="3020803"/>
            <a:ext cx="4123817" cy="2049961"/>
          </a:xfrm>
          <a:solidFill>
            <a:schemeClr val="bg1"/>
          </a:solidFill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Both Docks suffered badly during the 1920s and 1930s due to the decline in the coal industry.</a:t>
            </a:r>
          </a:p>
        </p:txBody>
      </p:sp>
    </p:spTree>
    <p:extLst>
      <p:ext uri="{BB962C8B-B14F-4D97-AF65-F5344CB8AC3E}">
        <p14:creationId xmlns:p14="http://schemas.microsoft.com/office/powerpoint/2010/main" val="22943704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B4349AB-F4DF-D309-CC8F-8A8A04863F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570" b="12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2C0E8-2A56-6932-369E-E5AD9AC5C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290381"/>
            <a:ext cx="1109472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17000" b="1" dirty="0">
                <a:solidFill>
                  <a:schemeClr val="bg1"/>
                </a:solidFill>
              </a:rPr>
              <a:t>Government</a:t>
            </a:r>
          </a:p>
        </p:txBody>
      </p:sp>
    </p:spTree>
    <p:extLst>
      <p:ext uri="{BB962C8B-B14F-4D97-AF65-F5344CB8AC3E}">
        <p14:creationId xmlns:p14="http://schemas.microsoft.com/office/powerpoint/2010/main" val="42448139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EEA294-B934-3F71-E867-E3BBD6287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6" y="859536"/>
            <a:ext cx="5419478" cy="1243584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National Government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04137-A805-7F32-6F42-32908B8F2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886" y="2512611"/>
            <a:ext cx="5419478" cy="366435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b="1" dirty="0"/>
              <a:t>The National Government turned a blind eye to the difficulties faced by the heavy industries in Wales which was in stark contrast to Roosevelt’s New Deal in the US.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426D32-2913-A035-0664-7515DF05F9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0744" y="3934085"/>
            <a:ext cx="2743200" cy="2743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388624B-7A7C-45B4-1229-3174D77FBE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7" r="6616"/>
          <a:stretch/>
        </p:blipFill>
        <p:spPr>
          <a:xfrm>
            <a:off x="6228870" y="452870"/>
            <a:ext cx="5726948" cy="33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52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83FFA6-51EA-4AFF-02C4-B6C13AF8F4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983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216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4428</TotalTime>
  <Words>620</Words>
  <Application>Microsoft Office PowerPoint</Application>
  <PresentationFormat>Widescreen</PresentationFormat>
  <Paragraphs>106</Paragraphs>
  <Slides>29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PowerPoint Presentation</vt:lpstr>
      <vt:lpstr>End of the First World War</vt:lpstr>
      <vt:lpstr>PowerPoint Presentation</vt:lpstr>
      <vt:lpstr>PowerPoint Presentation</vt:lpstr>
      <vt:lpstr>PowerPoint Presentation</vt:lpstr>
      <vt:lpstr>The Wales that emerged after WW1 was a very different one:</vt:lpstr>
      <vt:lpstr>Coal</vt:lpstr>
      <vt:lpstr>PowerPoint Presentation</vt:lpstr>
      <vt:lpstr>Why?</vt:lpstr>
      <vt:lpstr>Why?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Coal owners </vt:lpstr>
      <vt:lpstr>PowerPoint Presentation</vt:lpstr>
      <vt:lpstr>Anthracite Coalfield</vt:lpstr>
      <vt:lpstr>Steel</vt:lpstr>
      <vt:lpstr>Steel Works</vt:lpstr>
      <vt:lpstr>Steel production moved to the coast</vt:lpstr>
      <vt:lpstr>Tinplate</vt:lpstr>
      <vt:lpstr>PowerPoint Presentation</vt:lpstr>
      <vt:lpstr>Docks</vt:lpstr>
      <vt:lpstr>Swansea Docks</vt:lpstr>
      <vt:lpstr>Cardiff &amp; Barry Docks</vt:lpstr>
      <vt:lpstr>Government</vt:lpstr>
      <vt:lpstr>National Government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Huw Griffiths</dc:creator>
  <cp:lastModifiedBy>Huw Griffiths</cp:lastModifiedBy>
  <cp:revision>2</cp:revision>
  <dcterms:created xsi:type="dcterms:W3CDTF">2024-01-14T19:47:28Z</dcterms:created>
  <dcterms:modified xsi:type="dcterms:W3CDTF">2024-01-24T11:33:03Z</dcterms:modified>
</cp:coreProperties>
</file>