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8"/>
  </p:notesMasterIdLst>
  <p:sldIdLst>
    <p:sldId id="256" r:id="rId2"/>
    <p:sldId id="257" r:id="rId3"/>
    <p:sldId id="258" r:id="rId4"/>
    <p:sldId id="259" r:id="rId5"/>
    <p:sldId id="261" r:id="rId6"/>
    <p:sldId id="262" r:id="rId7"/>
    <p:sldId id="260" r:id="rId8"/>
    <p:sldId id="265" r:id="rId9"/>
    <p:sldId id="266" r:id="rId10"/>
    <p:sldId id="267" r:id="rId11"/>
    <p:sldId id="268" r:id="rId12"/>
    <p:sldId id="269" r:id="rId13"/>
    <p:sldId id="263" r:id="rId14"/>
    <p:sldId id="270" r:id="rId15"/>
    <p:sldId id="271" r:id="rId16"/>
    <p:sldId id="26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476" autoAdjust="0"/>
  </p:normalViewPr>
  <p:slideViewPr>
    <p:cSldViewPr>
      <p:cViewPr varScale="1">
        <p:scale>
          <a:sx n="47" d="100"/>
          <a:sy n="47" d="100"/>
        </p:scale>
        <p:origin x="-1363" y="-82"/>
      </p:cViewPr>
      <p:guideLst>
        <p:guide orient="horz" pos="2160"/>
        <p:guide pos="2880"/>
      </p:guideLst>
    </p:cSldViewPr>
  </p:slideViewPr>
  <p:notesTextViewPr>
    <p:cViewPr>
      <p:scale>
        <a:sx n="1" d="1"/>
        <a:sy n="1" d="1"/>
      </p:scale>
      <p:origin x="0" y="0"/>
    </p:cViewPr>
  </p:notesTextViewPr>
  <p:sorterViewPr>
    <p:cViewPr>
      <p:scale>
        <a:sx n="130" d="100"/>
        <a:sy n="130" d="100"/>
      </p:scale>
      <p:origin x="0" y="0"/>
    </p:cViewPr>
  </p:sorterViewPr>
  <p:notesViewPr>
    <p:cSldViewPr>
      <p:cViewPr varScale="1">
        <p:scale>
          <a:sx n="41" d="100"/>
          <a:sy n="41" d="100"/>
        </p:scale>
        <p:origin x="-2347" y="-8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40BA5C-D9D0-4849-B779-609A874986CF}" type="datetimeFigureOut">
              <a:rPr lang="en-GB" smtClean="0"/>
              <a:t>27/06/2019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6A9768-049B-4A69-954E-5745C83481F8}" type="slidenum">
              <a:rPr lang="en-GB" smtClean="0"/>
              <a:t>‹#›</a:t>
            </a:fld>
            <a:endParaRPr lang="en-GB"/>
          </a:p>
        </p:txBody>
      </p:sp>
    </p:spTree>
    <p:extLst>
      <p:ext uri="{BB962C8B-B14F-4D97-AF65-F5344CB8AC3E}">
        <p14:creationId xmlns:p14="http://schemas.microsoft.com/office/powerpoint/2010/main" val="2325231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hebalancesmb.com/procurement-2948316"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1</a:t>
            </a:fld>
            <a:endParaRPr lang="en-GB"/>
          </a:p>
        </p:txBody>
      </p:sp>
    </p:spTree>
    <p:extLst>
      <p:ext uri="{BB962C8B-B14F-4D97-AF65-F5344CB8AC3E}">
        <p14:creationId xmlns:p14="http://schemas.microsoft.com/office/powerpoint/2010/main" val="716142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Supply chain management</a:t>
            </a:r>
            <a:r>
              <a:rPr lang="en-GB" sz="1200" kern="1200" baseline="0" dirty="0" smtClean="0">
                <a:solidFill>
                  <a:schemeClr val="tx1"/>
                </a:solidFill>
                <a:effectLst/>
                <a:latin typeface="+mn-lt"/>
                <a:ea typeface="+mn-ea"/>
                <a:cs typeface="+mn-cs"/>
              </a:rPr>
              <a:t> is a fairly recent practice applied. After the WWs the importance of logistic management was highlighted in complex and pressured environments. </a:t>
            </a:r>
            <a:r>
              <a:rPr lang="en-GB" sz="1200" kern="1200" dirty="0" smtClean="0">
                <a:solidFill>
                  <a:schemeClr val="tx1"/>
                </a:solidFill>
                <a:effectLst/>
                <a:latin typeface="+mn-lt"/>
                <a:ea typeface="+mn-ea"/>
                <a:cs typeface="+mn-cs"/>
              </a:rPr>
              <a:t>It is the management of the flow of goods and services and includes all processes that transform raw materials into final products. It is done in an effort by suppliers to develop and implement supply chains that are as efficient and economical as possible,</a:t>
            </a:r>
            <a:r>
              <a:rPr lang="en-GB" sz="1200" kern="1200" baseline="0" dirty="0" smtClean="0">
                <a:solidFill>
                  <a:schemeClr val="tx1"/>
                </a:solidFill>
                <a:effectLst/>
                <a:latin typeface="+mn-lt"/>
                <a:ea typeface="+mn-ea"/>
                <a:cs typeface="+mn-cs"/>
              </a:rPr>
              <a:t> feeding into each part of the chain. </a:t>
            </a:r>
            <a:r>
              <a:rPr lang="en-GB" sz="1200" kern="1200" dirty="0" smtClean="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2</a:t>
            </a:fld>
            <a:endParaRPr lang="en-GB"/>
          </a:p>
        </p:txBody>
      </p:sp>
    </p:spTree>
    <p:extLst>
      <p:ext uri="{BB962C8B-B14F-4D97-AF65-F5344CB8AC3E}">
        <p14:creationId xmlns:p14="http://schemas.microsoft.com/office/powerpoint/2010/main" val="1474344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Businesses who want to streamline their processes by eliminating waste and non-value added activities. Companies have a number of areas in their supply chain where waste can be identified as time, costs, or inventory. To create a leaner supply chain companies must examine each area of the supply chain. They follow the PDCA framework.</a:t>
            </a:r>
          </a:p>
          <a:p>
            <a:r>
              <a:rPr lang="en-GB" sz="1200" b="0" kern="1200" dirty="0" smtClean="0">
                <a:solidFill>
                  <a:schemeClr val="tx1"/>
                </a:solidFill>
                <a:effectLst/>
                <a:latin typeface="+mn-lt"/>
                <a:ea typeface="+mn-ea"/>
                <a:cs typeface="+mn-cs"/>
              </a:rPr>
              <a:t>Plan</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Recognize an opportunity and plan a change.</a:t>
            </a:r>
          </a:p>
          <a:p>
            <a:r>
              <a:rPr lang="en-GB" sz="1200" b="0" kern="1200" dirty="0" smtClean="0">
                <a:solidFill>
                  <a:schemeClr val="tx1"/>
                </a:solidFill>
                <a:effectLst/>
                <a:latin typeface="+mn-lt"/>
                <a:ea typeface="+mn-ea"/>
                <a:cs typeface="+mn-cs"/>
              </a:rPr>
              <a:t>Do</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Test the change. Carry out a small-scale study.</a:t>
            </a:r>
          </a:p>
          <a:p>
            <a:r>
              <a:rPr lang="en-GB" sz="1200" b="0" kern="1200" dirty="0" smtClean="0">
                <a:solidFill>
                  <a:schemeClr val="tx1"/>
                </a:solidFill>
                <a:effectLst/>
                <a:latin typeface="+mn-lt"/>
                <a:ea typeface="+mn-ea"/>
                <a:cs typeface="+mn-cs"/>
              </a:rPr>
              <a:t>Check</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Review the test, </a:t>
            </a:r>
            <a:r>
              <a:rPr lang="en-GB" sz="1200" kern="1200" dirty="0" err="1" smtClean="0">
                <a:solidFill>
                  <a:schemeClr val="tx1"/>
                </a:solidFill>
                <a:effectLst/>
                <a:latin typeface="+mn-lt"/>
                <a:ea typeface="+mn-ea"/>
                <a:cs typeface="+mn-cs"/>
              </a:rPr>
              <a:t>analyze</a:t>
            </a:r>
            <a:r>
              <a:rPr lang="en-GB" sz="1200" kern="1200" dirty="0" smtClean="0">
                <a:solidFill>
                  <a:schemeClr val="tx1"/>
                </a:solidFill>
                <a:effectLst/>
                <a:latin typeface="+mn-lt"/>
                <a:ea typeface="+mn-ea"/>
                <a:cs typeface="+mn-cs"/>
              </a:rPr>
              <a:t> the results and identify what you’ve learned.</a:t>
            </a:r>
          </a:p>
          <a:p>
            <a:r>
              <a:rPr lang="en-GB" sz="1200" b="0" kern="1200" dirty="0" smtClean="0">
                <a:solidFill>
                  <a:schemeClr val="tx1"/>
                </a:solidFill>
                <a:effectLst/>
                <a:latin typeface="+mn-lt"/>
                <a:ea typeface="+mn-ea"/>
                <a:cs typeface="+mn-cs"/>
              </a:rPr>
              <a:t>Act</a:t>
            </a:r>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Take action based on what you learned in the Check step: If the change did not work, go through the cycle again with a different plan. If you were successful, incorporate what you learned from the test into wider changes. Use what you learned to plan new improvements, beginning the cycle again.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3</a:t>
            </a:fld>
            <a:endParaRPr lang="en-GB"/>
          </a:p>
        </p:txBody>
      </p:sp>
    </p:spTree>
    <p:extLst>
      <p:ext uri="{BB962C8B-B14F-4D97-AF65-F5344CB8AC3E}">
        <p14:creationId xmlns:p14="http://schemas.microsoft.com/office/powerpoint/2010/main" val="1184718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mn-lt"/>
                <a:ea typeface="+mn-ea"/>
                <a:cs typeface="+mn-cs"/>
              </a:rPr>
              <a:t>Waste occurs in numerous stages including  the procurement stage, where businesses are looking to new technologies to assist them in improving </a:t>
            </a:r>
            <a:r>
              <a:rPr lang="en-GB" sz="1200" b="1" u="sng" kern="1200" dirty="0" smtClean="0">
                <a:solidFill>
                  <a:schemeClr val="tx1"/>
                </a:solidFill>
                <a:effectLst/>
                <a:latin typeface="+mn-lt"/>
                <a:ea typeface="+mn-ea"/>
                <a:cs typeface="+mn-cs"/>
                <a:hlinkClick r:id="rId3"/>
              </a:rPr>
              <a:t>procurement</a:t>
            </a:r>
            <a:r>
              <a:rPr lang="en-GB" sz="1200" b="1" kern="1200" dirty="0" smtClean="0">
                <a:solidFill>
                  <a:schemeClr val="tx1"/>
                </a:solidFill>
                <a:effectLst/>
                <a:latin typeface="+mn-lt"/>
                <a:ea typeface="+mn-ea"/>
                <a:cs typeface="+mn-cs"/>
              </a:rPr>
              <a:t> processes, the manufacturing stage, which is popular as this is where significant improvement can be achieved. Warehouse processes should be examined to find areas of eliminating waste of resources and non-value added steps. Inventory control management is one of the most effective measures in reducing costs. The accumulation of inventory requires money and resources to store and maintain it. </a:t>
            </a:r>
            <a:r>
              <a:rPr lang="en-GB" sz="1200" b="0" kern="1200" dirty="0" smtClean="0">
                <a:solidFill>
                  <a:schemeClr val="tx1"/>
                </a:solidFill>
                <a:effectLst/>
                <a:latin typeface="+mn-lt"/>
                <a:ea typeface="+mn-ea"/>
                <a:cs typeface="+mn-cs"/>
              </a:rPr>
              <a:t>Transportation is also looked at, if shipping internationally there are usually areas where processes can be refined. </a:t>
            </a:r>
            <a:endParaRPr lang="en-GB" sz="1200" b="1"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4</a:t>
            </a:fld>
            <a:endParaRPr lang="en-GB"/>
          </a:p>
        </p:txBody>
      </p:sp>
    </p:spTree>
    <p:extLst>
      <p:ext uri="{BB962C8B-B14F-4D97-AF65-F5344CB8AC3E}">
        <p14:creationId xmlns:p14="http://schemas.microsoft.com/office/powerpoint/2010/main" val="2991970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Textile industries until fairly recently kept</a:t>
            </a:r>
            <a:r>
              <a:rPr lang="en-GB" baseline="0" dirty="0" smtClean="0"/>
              <a:t> their distance from LEAN manufacturing is it was a philosophy developed by Toyota and used by heavy industry manufacturers. It was only until they were introduced into the Textile industry and produced decent results. </a:t>
            </a:r>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5</a:t>
            </a:fld>
            <a:endParaRPr lang="en-GB"/>
          </a:p>
        </p:txBody>
      </p:sp>
    </p:spTree>
    <p:extLst>
      <p:ext uri="{BB962C8B-B14F-4D97-AF65-F5344CB8AC3E}">
        <p14:creationId xmlns:p14="http://schemas.microsoft.com/office/powerpoint/2010/main" val="5831006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company has dying, weaving and processing divisions. The attention of this paper is on the weaving division. In this division the basic raw material yarn is converted into fabric. The weaving division has a monthly demand of 800,000 meters and has eight departments which are; planning, raw material storage, warping, sizing, drawing, weaving, quality control and rework</a:t>
            </a: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7</a:t>
            </a:fld>
            <a:endParaRPr lang="en-GB"/>
          </a:p>
        </p:txBody>
      </p:sp>
    </p:spTree>
    <p:extLst>
      <p:ext uri="{BB962C8B-B14F-4D97-AF65-F5344CB8AC3E}">
        <p14:creationId xmlns:p14="http://schemas.microsoft.com/office/powerpoint/2010/main" val="3583967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crucial parameters like cycle time (CT), changeover time (CO), number of operators, number of shifts, was noted. The data was gathered from raw material storage to dispatch and again from dispatch to raw material storage.</a:t>
            </a: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8</a:t>
            </a:fld>
            <a:endParaRPr lang="en-GB"/>
          </a:p>
        </p:txBody>
      </p:sp>
    </p:spTree>
    <p:extLst>
      <p:ext uri="{BB962C8B-B14F-4D97-AF65-F5344CB8AC3E}">
        <p14:creationId xmlns:p14="http://schemas.microsoft.com/office/powerpoint/2010/main" val="288596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five components of steps of 5S are: • Sort </a:t>
            </a:r>
          </a:p>
          <a:p>
            <a:r>
              <a:rPr lang="en-GB" sz="1200" kern="1200" dirty="0" smtClean="0">
                <a:solidFill>
                  <a:schemeClr val="tx1"/>
                </a:solidFill>
                <a:effectLst/>
                <a:latin typeface="+mn-lt"/>
                <a:ea typeface="+mn-ea"/>
                <a:cs typeface="+mn-cs"/>
              </a:rPr>
              <a:t>• Set in order or straighten </a:t>
            </a:r>
          </a:p>
          <a:p>
            <a:r>
              <a:rPr lang="en-GB" sz="1200" kern="1200" dirty="0" smtClean="0">
                <a:solidFill>
                  <a:schemeClr val="tx1"/>
                </a:solidFill>
                <a:effectLst/>
                <a:latin typeface="+mn-lt"/>
                <a:ea typeface="+mn-ea"/>
                <a:cs typeface="+mn-cs"/>
              </a:rPr>
              <a:t>• Shine </a:t>
            </a:r>
          </a:p>
          <a:p>
            <a:r>
              <a:rPr lang="en-GB" sz="1200" kern="1200" dirty="0" smtClean="0">
                <a:solidFill>
                  <a:schemeClr val="tx1"/>
                </a:solidFill>
                <a:effectLst/>
                <a:latin typeface="+mn-lt"/>
                <a:ea typeface="+mn-ea"/>
                <a:cs typeface="+mn-cs"/>
              </a:rPr>
              <a:t>• Standardise </a:t>
            </a:r>
          </a:p>
          <a:p>
            <a:r>
              <a:rPr lang="en-GB" sz="1200" kern="1200" dirty="0" smtClean="0">
                <a:solidFill>
                  <a:schemeClr val="tx1"/>
                </a:solidFill>
                <a:effectLst/>
                <a:latin typeface="+mn-lt"/>
                <a:ea typeface="+mn-ea"/>
                <a:cs typeface="+mn-cs"/>
              </a:rPr>
              <a:t>• Sustain </a:t>
            </a:r>
          </a:p>
          <a:p>
            <a:r>
              <a:rPr lang="en-GB" sz="1200" kern="1200" dirty="0" smtClean="0">
                <a:solidFill>
                  <a:schemeClr val="tx1"/>
                </a:solidFill>
                <a:effectLst/>
                <a:latin typeface="+mn-lt"/>
                <a:ea typeface="+mn-ea"/>
                <a:cs typeface="+mn-cs"/>
              </a:rPr>
              <a:t>Kaizen is a Japanese philosophy that focuses on continuous improvement throughout all aspects of life. When applied to the workplace, kaizen continually improves all functions of a business, from manufacturing to management and from the chief executive to the assembly line workers</a:t>
            </a:r>
          </a:p>
          <a:p>
            <a:r>
              <a:rPr lang="en-GB" sz="1200" kern="1200" dirty="0" err="1" smtClean="0">
                <a:solidFill>
                  <a:schemeClr val="tx1"/>
                </a:solidFill>
                <a:effectLst/>
                <a:latin typeface="+mn-lt"/>
                <a:ea typeface="+mn-ea"/>
                <a:cs typeface="+mn-cs"/>
              </a:rPr>
              <a:t>Poka</a:t>
            </a:r>
            <a:r>
              <a:rPr lang="en-GB" sz="1200" kern="1200" dirty="0" smtClean="0">
                <a:solidFill>
                  <a:schemeClr val="tx1"/>
                </a:solidFill>
                <a:effectLst/>
                <a:latin typeface="+mn-lt"/>
                <a:ea typeface="+mn-ea"/>
                <a:cs typeface="+mn-cs"/>
              </a:rPr>
              <a:t> yoke is a way to manufacture or assemble products with minimum or zero defects by practicing zero quality control (ZQC). It is based on the principle that defects are prevented by controlling the performance of a process so that there cannot be defects in the product.</a:t>
            </a:r>
          </a:p>
          <a:p>
            <a:r>
              <a:rPr lang="en-GB" sz="1200" kern="1200" dirty="0" smtClean="0">
                <a:solidFill>
                  <a:schemeClr val="tx1"/>
                </a:solidFill>
                <a:effectLst/>
                <a:latin typeface="+mn-lt"/>
                <a:ea typeface="+mn-ea"/>
                <a:cs typeface="+mn-cs"/>
              </a:rPr>
              <a:t>Quality circle is the concept of quality circle is based on human resources management, which is considered as one of the key factors of on in the improvement of product quality and productivity. It implies the development of skills, capabilities, confidence and creativity of the people through cumulative process of education, training, work experience and participation</a:t>
            </a:r>
          </a:p>
          <a:p>
            <a:r>
              <a:rPr lang="en-GB" sz="1200" kern="1200" dirty="0" smtClean="0">
                <a:solidFill>
                  <a:schemeClr val="tx1"/>
                </a:solidFill>
                <a:effectLst/>
                <a:latin typeface="+mn-lt"/>
                <a:ea typeface="+mn-ea"/>
                <a:cs typeface="+mn-cs"/>
              </a:rPr>
              <a:t>Kanban is a signalling system to trigger action. Kanban is used as a part pull system. It is demand scheduling which means, only produce product to replace the product consumed by its customers, and only produce product based on signals sent by its customers.</a:t>
            </a: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11</a:t>
            </a:fld>
            <a:endParaRPr lang="en-GB"/>
          </a:p>
        </p:txBody>
      </p:sp>
    </p:spTree>
    <p:extLst>
      <p:ext uri="{BB962C8B-B14F-4D97-AF65-F5344CB8AC3E}">
        <p14:creationId xmlns:p14="http://schemas.microsoft.com/office/powerpoint/2010/main" val="126581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Nike introduced a supplier capability program on lean manufacturing: it included training on lean manufacturing techniques, promotion of the adoption of lean manufacturing practices, and assessment to certify the application of lean practices among participating suppliers. The objective of the program was to support suppliers in dealing more effectively shorter lead times and smaller order sizes, and in improving their overall efficiency, but it also resulted in improvements in working conditions.</a:t>
            </a:r>
          </a:p>
          <a:p>
            <a:r>
              <a:rPr lang="en-GB" sz="1200" kern="1200" dirty="0" smtClean="0">
                <a:solidFill>
                  <a:schemeClr val="tx1"/>
                </a:solidFill>
                <a:effectLst/>
                <a:latin typeface="+mn-lt"/>
                <a:ea typeface="+mn-ea"/>
                <a:cs typeface="+mn-cs"/>
              </a:rPr>
              <a:t>The program focused on suppliers with a longer business relationship with Nike, many of which came from emerging and developing countries, including Thailand, India, China, Sri Lanka, Vietnam, Malaysia, among others.</a:t>
            </a: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13</a:t>
            </a:fld>
            <a:endParaRPr lang="en-GB"/>
          </a:p>
        </p:txBody>
      </p:sp>
    </p:spTree>
    <p:extLst>
      <p:ext uri="{BB962C8B-B14F-4D97-AF65-F5344CB8AC3E}">
        <p14:creationId xmlns:p14="http://schemas.microsoft.com/office/powerpoint/2010/main" val="3408320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While the program itself focused on lean management systems and practices, it also led to improvements in working conditions.</a:t>
            </a:r>
          </a:p>
          <a:p>
            <a:endParaRPr lang="en-GB" dirty="0"/>
          </a:p>
        </p:txBody>
      </p:sp>
      <p:sp>
        <p:nvSpPr>
          <p:cNvPr id="4" name="Slide Number Placeholder 3"/>
          <p:cNvSpPr>
            <a:spLocks noGrp="1"/>
          </p:cNvSpPr>
          <p:nvPr>
            <p:ph type="sldNum" sz="quarter" idx="10"/>
          </p:nvPr>
        </p:nvSpPr>
        <p:spPr/>
        <p:txBody>
          <a:bodyPr/>
          <a:lstStyle/>
          <a:p>
            <a:fld id="{3A6A9768-049B-4A69-954E-5745C83481F8}" type="slidenum">
              <a:rPr lang="en-GB" smtClean="0"/>
              <a:t>14</a:t>
            </a:fld>
            <a:endParaRPr lang="en-GB"/>
          </a:p>
        </p:txBody>
      </p:sp>
    </p:spTree>
    <p:extLst>
      <p:ext uri="{BB962C8B-B14F-4D97-AF65-F5344CB8AC3E}">
        <p14:creationId xmlns:p14="http://schemas.microsoft.com/office/powerpoint/2010/main" val="1311328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A6A9768-049B-4A69-954E-5745C83481F8}" type="slidenum">
              <a:rPr lang="en-GB" smtClean="0"/>
              <a:t>15</a:t>
            </a:fld>
            <a:endParaRPr lang="en-GB"/>
          </a:p>
        </p:txBody>
      </p:sp>
    </p:spTree>
    <p:extLst>
      <p:ext uri="{BB962C8B-B14F-4D97-AF65-F5344CB8AC3E}">
        <p14:creationId xmlns:p14="http://schemas.microsoft.com/office/powerpoint/2010/main" val="3887276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A6A9768-049B-4A69-954E-5745C83481F8}" type="slidenum">
              <a:rPr lang="en-GB" smtClean="0"/>
              <a:t>16</a:t>
            </a:fld>
            <a:endParaRPr lang="en-GB"/>
          </a:p>
        </p:txBody>
      </p:sp>
    </p:spTree>
    <p:extLst>
      <p:ext uri="{BB962C8B-B14F-4D97-AF65-F5344CB8AC3E}">
        <p14:creationId xmlns:p14="http://schemas.microsoft.com/office/powerpoint/2010/main" val="36295075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E670FDA8-71DB-40C5-8E4A-E54979FD5032}" type="datetimeFigureOut">
              <a:rPr lang="en-GB" smtClean="0"/>
              <a:t>26/06/2019</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D883E142-E98E-4014-B325-BF9715E7D086}"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670FDA8-71DB-40C5-8E4A-E54979FD5032}" type="datetimeFigureOut">
              <a:rPr lang="en-GB" smtClean="0"/>
              <a:t>26/06/2019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670FDA8-71DB-40C5-8E4A-E54979FD5032}" type="datetimeFigureOut">
              <a:rPr lang="en-GB" smtClean="0"/>
              <a:t>26/06/2019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D883E142-E98E-4014-B325-BF9715E7D08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670FDA8-71DB-40C5-8E4A-E54979FD5032}" type="datetimeFigureOut">
              <a:rPr lang="en-GB" smtClean="0"/>
              <a:t>26/06/2019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670FDA8-71DB-40C5-8E4A-E54979FD5032}" type="datetimeFigureOut">
              <a:rPr lang="en-GB" smtClean="0"/>
              <a:t>26/06/2019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670FDA8-71DB-40C5-8E4A-E54979FD5032}" type="datetimeFigureOut">
              <a:rPr lang="en-GB" smtClean="0"/>
              <a:t>26/06/2019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0FDA8-71DB-40C5-8E4A-E54979FD5032}" type="datetimeFigureOut">
              <a:rPr lang="en-GB" smtClean="0"/>
              <a:t>26/06/2019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670FDA8-71DB-40C5-8E4A-E54979FD5032}" type="datetimeFigureOut">
              <a:rPr lang="en-GB" smtClean="0"/>
              <a:t>26/06/2019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670FDA8-71DB-40C5-8E4A-E54979FD5032}" type="datetimeFigureOut">
              <a:rPr lang="en-GB" smtClean="0"/>
              <a:t>26/06/2019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670FDA8-71DB-40C5-8E4A-E54979FD5032}" type="datetimeFigureOut">
              <a:rPr lang="en-GB" smtClean="0"/>
              <a:t>26/06/2019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670FDA8-71DB-40C5-8E4A-E54979FD5032}" type="datetimeFigureOut">
              <a:rPr lang="en-GB" smtClean="0"/>
              <a:t>26/06/2019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83E142-E98E-4014-B325-BF9715E7D08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E670FDA8-71DB-40C5-8E4A-E54979FD5032}" type="datetimeFigureOut">
              <a:rPr lang="en-GB" smtClean="0"/>
              <a:t>26/06/2019</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883E142-E98E-4014-B325-BF9715E7D086}"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ilo.org/wcmsp5/groups/public/---asia/---ro-bangkok/---ilo-jakarta/documents/presentation/wcms_565091.pd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shmula.com/lean-or-six-sigma/28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Lean supply chains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794948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Supply chain management</a:t>
            </a:r>
            <a:endParaRPr lang="en-GB" dirty="0"/>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28083" y="1772816"/>
            <a:ext cx="4325117" cy="40256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56059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LEAN logistics</a:t>
            </a:r>
            <a:endParaRPr lang="en-GB" dirty="0"/>
          </a:p>
        </p:txBody>
      </p:sp>
      <p:pic>
        <p:nvPicPr>
          <p:cNvPr id="205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043608" y="1484783"/>
            <a:ext cx="6771836" cy="4560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187624" y="1717058"/>
            <a:ext cx="6912768" cy="2308324"/>
          </a:xfrm>
          <a:prstGeom prst="rect">
            <a:avLst/>
          </a:prstGeom>
          <a:noFill/>
        </p:spPr>
        <p:txBody>
          <a:bodyPr wrap="square" rtlCol="0">
            <a:spAutoFit/>
          </a:bodyPr>
          <a:lstStyle/>
          <a:p>
            <a:pPr marL="285750" indent="-285750">
              <a:buFont typeface="Arial" panose="020B0604020202020204" pitchFamily="34" charset="0"/>
              <a:buChar char="•"/>
            </a:pPr>
            <a:r>
              <a:rPr lang="en-GB" sz="3600" dirty="0" smtClean="0"/>
              <a:t>Plan</a:t>
            </a:r>
            <a:endParaRPr lang="en-GB" sz="3600" dirty="0"/>
          </a:p>
          <a:p>
            <a:pPr marL="285750" indent="-285750">
              <a:buFont typeface="Arial" panose="020B0604020202020204" pitchFamily="34" charset="0"/>
              <a:buChar char="•"/>
            </a:pPr>
            <a:r>
              <a:rPr lang="en-GB" sz="3600" dirty="0"/>
              <a:t>Do</a:t>
            </a:r>
          </a:p>
          <a:p>
            <a:pPr marL="285750" indent="-285750">
              <a:buFont typeface="Arial" panose="020B0604020202020204" pitchFamily="34" charset="0"/>
              <a:buChar char="•"/>
            </a:pPr>
            <a:r>
              <a:rPr lang="en-GB" sz="3600" dirty="0" smtClean="0"/>
              <a:t>Check</a:t>
            </a:r>
            <a:endParaRPr lang="en-GB" sz="3600" dirty="0"/>
          </a:p>
          <a:p>
            <a:pPr marL="285750" indent="-285750">
              <a:buFont typeface="Arial" panose="020B0604020202020204" pitchFamily="34" charset="0"/>
              <a:buChar char="•"/>
            </a:pPr>
            <a:r>
              <a:rPr lang="en-GB" sz="3600" dirty="0" smtClean="0"/>
              <a:t>Act</a:t>
            </a:r>
            <a:endParaRPr lang="en-GB" sz="3600" dirty="0"/>
          </a:p>
        </p:txBody>
      </p:sp>
    </p:spTree>
    <p:extLst>
      <p:ext uri="{BB962C8B-B14F-4D97-AF65-F5344CB8AC3E}">
        <p14:creationId xmlns:p14="http://schemas.microsoft.com/office/powerpoint/2010/main" val="69643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051"/>
                                        </p:tgtEl>
                                        <p:attrNameLst>
                                          <p:attrName>style.visibility</p:attrName>
                                        </p:attrNameLst>
                                      </p:cBhvr>
                                      <p:to>
                                        <p:strVal val="visible"/>
                                      </p:to>
                                    </p:set>
                                    <p:animEffect transition="in" filter="fade">
                                      <p:cBhvr>
                                        <p:cTn id="31" dur="1000"/>
                                        <p:tgtEl>
                                          <p:spTgt spid="2051"/>
                                        </p:tgtEl>
                                      </p:cBhvr>
                                    </p:animEffect>
                                    <p:anim calcmode="lin" valueType="num">
                                      <p:cBhvr>
                                        <p:cTn id="32" dur="1000" fill="hold"/>
                                        <p:tgtEl>
                                          <p:spTgt spid="2051"/>
                                        </p:tgtEl>
                                        <p:attrNameLst>
                                          <p:attrName>ppt_x</p:attrName>
                                        </p:attrNameLst>
                                      </p:cBhvr>
                                      <p:tavLst>
                                        <p:tav tm="0">
                                          <p:val>
                                            <p:strVal val="#ppt_x"/>
                                          </p:val>
                                        </p:tav>
                                        <p:tav tm="100000">
                                          <p:val>
                                            <p:strVal val="#ppt_x"/>
                                          </p:val>
                                        </p:tav>
                                      </p:tavLst>
                                    </p:anim>
                                    <p:anim calcmode="lin" valueType="num">
                                      <p:cBhvr>
                                        <p:cTn id="33"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waste occurs</a:t>
            </a:r>
            <a:endParaRPr lang="en-GB" dirty="0"/>
          </a:p>
        </p:txBody>
      </p:sp>
      <p:sp>
        <p:nvSpPr>
          <p:cNvPr id="3" name="Content Placeholder 2"/>
          <p:cNvSpPr>
            <a:spLocks noGrp="1"/>
          </p:cNvSpPr>
          <p:nvPr>
            <p:ph idx="1"/>
          </p:nvPr>
        </p:nvSpPr>
        <p:spPr/>
        <p:txBody>
          <a:bodyPr>
            <a:normAutofit/>
          </a:bodyPr>
          <a:lstStyle/>
          <a:p>
            <a:r>
              <a:rPr lang="en-GB" b="1" dirty="0" smtClean="0"/>
              <a:t>Overproduction</a:t>
            </a:r>
            <a:r>
              <a:rPr lang="en-GB" dirty="0" smtClean="0"/>
              <a:t> </a:t>
            </a:r>
          </a:p>
          <a:p>
            <a:r>
              <a:rPr lang="en-GB" b="1" dirty="0" smtClean="0"/>
              <a:t>Waiting</a:t>
            </a:r>
            <a:r>
              <a:rPr lang="en-GB" dirty="0" smtClean="0"/>
              <a:t> </a:t>
            </a:r>
          </a:p>
          <a:p>
            <a:r>
              <a:rPr lang="en-GB" b="1" dirty="0" smtClean="0"/>
              <a:t>Transporting</a:t>
            </a:r>
            <a:endParaRPr lang="en-GB" dirty="0"/>
          </a:p>
          <a:p>
            <a:r>
              <a:rPr lang="en-GB" b="1" dirty="0" smtClean="0"/>
              <a:t>Inappropriate processing</a:t>
            </a:r>
            <a:endParaRPr lang="en-GB" dirty="0"/>
          </a:p>
          <a:p>
            <a:r>
              <a:rPr lang="en-GB" b="1" dirty="0" smtClean="0"/>
              <a:t>Unnecessary inventory</a:t>
            </a:r>
            <a:endParaRPr lang="en-GB" dirty="0"/>
          </a:p>
          <a:p>
            <a:r>
              <a:rPr lang="en-GB" b="1" dirty="0" smtClean="0"/>
              <a:t>Unnecessary </a:t>
            </a:r>
            <a:r>
              <a:rPr lang="en-GB" b="1" dirty="0"/>
              <a:t>or excess </a:t>
            </a:r>
            <a:r>
              <a:rPr lang="en-GB" b="1" dirty="0" smtClean="0"/>
              <a:t>motion</a:t>
            </a:r>
            <a:endParaRPr lang="en-GB" dirty="0"/>
          </a:p>
          <a:p>
            <a:r>
              <a:rPr lang="en-GB" b="1" dirty="0" smtClean="0"/>
              <a:t>Defects</a:t>
            </a:r>
            <a:endParaRPr lang="en-GB" dirty="0"/>
          </a:p>
          <a:p>
            <a:endParaRPr lang="en-GB" dirty="0"/>
          </a:p>
        </p:txBody>
      </p:sp>
    </p:spTree>
    <p:extLst>
      <p:ext uri="{BB962C8B-B14F-4D97-AF65-F5344CB8AC3E}">
        <p14:creationId xmlns:p14="http://schemas.microsoft.com/office/powerpoint/2010/main" val="128969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textile industry</a:t>
            </a:r>
            <a:endParaRPr lang="en-GB" dirty="0"/>
          </a:p>
        </p:txBody>
      </p:sp>
      <p:sp>
        <p:nvSpPr>
          <p:cNvPr id="3" name="Content Placeholder 2"/>
          <p:cNvSpPr>
            <a:spLocks noGrp="1"/>
          </p:cNvSpPr>
          <p:nvPr>
            <p:ph idx="1"/>
          </p:nvPr>
        </p:nvSpPr>
        <p:spPr/>
        <p:txBody>
          <a:bodyPr/>
          <a:lstStyle/>
          <a:p>
            <a:r>
              <a:rPr lang="en-GB" dirty="0"/>
              <a:t>Garment manufacturing linked to global supply chains is a large source of employment in many developing and emerging economies</a:t>
            </a:r>
            <a:r>
              <a:rPr lang="en-GB" dirty="0" smtClean="0"/>
              <a:t>.</a:t>
            </a:r>
          </a:p>
          <a:p>
            <a:r>
              <a:rPr lang="en-GB" dirty="0" smtClean="0"/>
              <a:t>It is </a:t>
            </a:r>
            <a:r>
              <a:rPr lang="en-GB" dirty="0"/>
              <a:t>problematic, as the supply chain is globally fragmented, with many suppliers located in different (likely in developing) </a:t>
            </a:r>
            <a:r>
              <a:rPr lang="en-GB" dirty="0" smtClean="0"/>
              <a:t>countries, lacking </a:t>
            </a:r>
            <a:r>
              <a:rPr lang="en-GB" dirty="0"/>
              <a:t>transparency, especially when lower tiers are involved.</a:t>
            </a:r>
          </a:p>
        </p:txBody>
      </p:sp>
    </p:spTree>
    <p:extLst>
      <p:ext uri="{BB962C8B-B14F-4D97-AF65-F5344CB8AC3E}">
        <p14:creationId xmlns:p14="http://schemas.microsoft.com/office/powerpoint/2010/main" val="355919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Problems in the textile industry </a:t>
            </a:r>
            <a:endParaRPr lang="en-GB" dirty="0"/>
          </a:p>
        </p:txBody>
      </p:sp>
      <p:sp>
        <p:nvSpPr>
          <p:cNvPr id="3" name="Content Placeholder 2"/>
          <p:cNvSpPr>
            <a:spLocks noGrp="1"/>
          </p:cNvSpPr>
          <p:nvPr>
            <p:ph idx="1"/>
          </p:nvPr>
        </p:nvSpPr>
        <p:spPr/>
        <p:txBody>
          <a:bodyPr>
            <a:normAutofit/>
          </a:bodyPr>
          <a:lstStyle/>
          <a:p>
            <a:r>
              <a:rPr lang="en-GB" dirty="0" smtClean="0"/>
              <a:t>Pressures to reach social goals with changing consumer preference</a:t>
            </a:r>
          </a:p>
          <a:p>
            <a:r>
              <a:rPr lang="en-GB" dirty="0" smtClean="0"/>
              <a:t>Poor code of conduct</a:t>
            </a:r>
          </a:p>
          <a:p>
            <a:r>
              <a:rPr lang="en-GB" dirty="0" smtClean="0"/>
              <a:t>Environmental waste</a:t>
            </a:r>
          </a:p>
          <a:p>
            <a:r>
              <a:rPr lang="en-GB" dirty="0" smtClean="0"/>
              <a:t>Poor working conditions</a:t>
            </a:r>
          </a:p>
          <a:p>
            <a:r>
              <a:rPr lang="en-GB" dirty="0" smtClean="0"/>
              <a:t>Lack of employee training</a:t>
            </a:r>
            <a:endParaRPr lang="en-GB" dirty="0"/>
          </a:p>
        </p:txBody>
      </p:sp>
    </p:spTree>
    <p:extLst>
      <p:ext uri="{BB962C8B-B14F-4D97-AF65-F5344CB8AC3E}">
        <p14:creationId xmlns:p14="http://schemas.microsoft.com/office/powerpoint/2010/main" val="3935832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a:t>
            </a:r>
            <a:endParaRPr lang="en-GB" dirty="0"/>
          </a:p>
        </p:txBody>
      </p:sp>
      <p:sp>
        <p:nvSpPr>
          <p:cNvPr id="4" name="Content Placeholder 3"/>
          <p:cNvSpPr>
            <a:spLocks noGrp="1"/>
          </p:cNvSpPr>
          <p:nvPr>
            <p:ph idx="1"/>
          </p:nvPr>
        </p:nvSpPr>
        <p:spPr/>
        <p:txBody>
          <a:bodyPr/>
          <a:lstStyle/>
          <a:p>
            <a:r>
              <a:rPr lang="en-GB" dirty="0" smtClean="0"/>
              <a:t>Based on the report; </a:t>
            </a:r>
            <a:r>
              <a:rPr lang="en-GB" b="1" dirty="0"/>
              <a:t>Lean manufacturing practices in textile industries–a case </a:t>
            </a:r>
            <a:r>
              <a:rPr lang="en-GB" b="1" dirty="0" smtClean="0"/>
              <a:t>study, </a:t>
            </a:r>
            <a:r>
              <a:rPr lang="en-GB" dirty="0" smtClean="0"/>
              <a:t>by </a:t>
            </a:r>
            <a:r>
              <a:rPr lang="en-GB" dirty="0" err="1" smtClean="0"/>
              <a:t>Saleeshya</a:t>
            </a:r>
            <a:r>
              <a:rPr lang="en-GB" dirty="0"/>
              <a:t>, P.G., </a:t>
            </a:r>
            <a:r>
              <a:rPr lang="en-GB" dirty="0" err="1"/>
              <a:t>Raghuram</a:t>
            </a:r>
            <a:r>
              <a:rPr lang="en-GB" dirty="0"/>
              <a:t>, P. and </a:t>
            </a:r>
            <a:r>
              <a:rPr lang="en-GB" dirty="0" err="1"/>
              <a:t>Vamsi</a:t>
            </a:r>
            <a:r>
              <a:rPr lang="en-GB" dirty="0"/>
              <a:t>, N., 2012. </a:t>
            </a:r>
            <a:endParaRPr lang="en-GB" dirty="0"/>
          </a:p>
          <a:p>
            <a:r>
              <a:rPr lang="en-GB" dirty="0" smtClean="0"/>
              <a:t>The report looked at a textile industry in Southern India looking at the lean manufacturing practices.  </a:t>
            </a:r>
          </a:p>
          <a:p>
            <a:endParaRPr lang="en-GB" dirty="0"/>
          </a:p>
        </p:txBody>
      </p:sp>
    </p:spTree>
    <p:extLst>
      <p:ext uri="{BB962C8B-B14F-4D97-AF65-F5344CB8AC3E}">
        <p14:creationId xmlns:p14="http://schemas.microsoft.com/office/powerpoint/2010/main" val="191934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Value stream model</a:t>
            </a:r>
            <a:endParaRPr lang="en-GB" dirty="0"/>
          </a:p>
        </p:txBody>
      </p:sp>
      <p:pic>
        <p:nvPicPr>
          <p:cNvPr id="5122"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0370" t="34032" r="22037" b="16562"/>
          <a:stretch/>
        </p:blipFill>
        <p:spPr bwMode="auto">
          <a:xfrm>
            <a:off x="755576" y="1916832"/>
            <a:ext cx="7432499" cy="3584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90198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Analysis of wastage</a:t>
            </a:r>
            <a:endParaRPr lang="en-GB" dirty="0"/>
          </a:p>
        </p:txBody>
      </p:sp>
      <p:sp>
        <p:nvSpPr>
          <p:cNvPr id="3" name="Content Placeholder 2"/>
          <p:cNvSpPr>
            <a:spLocks noGrp="1"/>
          </p:cNvSpPr>
          <p:nvPr>
            <p:ph idx="1"/>
          </p:nvPr>
        </p:nvSpPr>
        <p:spPr/>
        <p:txBody>
          <a:bodyPr/>
          <a:lstStyle/>
          <a:p>
            <a:r>
              <a:rPr lang="en-GB" dirty="0" smtClean="0"/>
              <a:t>Current demand = 800,000 meters/month</a:t>
            </a:r>
          </a:p>
          <a:p>
            <a:r>
              <a:rPr lang="en-GB" dirty="0" smtClean="0"/>
              <a:t>Current production = 500,000 metres/month</a:t>
            </a:r>
          </a:p>
          <a:p>
            <a:r>
              <a:rPr lang="en-GB" dirty="0" err="1" smtClean="0"/>
              <a:t>Takt</a:t>
            </a:r>
            <a:r>
              <a:rPr lang="en-GB" dirty="0" smtClean="0"/>
              <a:t> time to produce 1 m of cloth = 3.24 secs</a:t>
            </a:r>
          </a:p>
          <a:p>
            <a:r>
              <a:rPr lang="en-GB" dirty="0" smtClean="0"/>
              <a:t>Operating time to produce 1m of cloth = 5.18 secs</a:t>
            </a:r>
          </a:p>
          <a:p>
            <a:r>
              <a:rPr lang="en-GB" dirty="0" smtClean="0"/>
              <a:t>Where &amp; why, are resources such as time and effort wasted?</a:t>
            </a:r>
          </a:p>
          <a:p>
            <a:endParaRPr lang="en-GB" dirty="0"/>
          </a:p>
        </p:txBody>
      </p:sp>
    </p:spTree>
    <p:extLst>
      <p:ext uri="{BB962C8B-B14F-4D97-AF65-F5344CB8AC3E}">
        <p14:creationId xmlns:p14="http://schemas.microsoft.com/office/powerpoint/2010/main" val="3030619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Identification of issues</a:t>
            </a:r>
            <a:endParaRPr lang="en-GB" dirty="0"/>
          </a:p>
        </p:txBody>
      </p:sp>
      <p:sp>
        <p:nvSpPr>
          <p:cNvPr id="3" name="Content Placeholder 2"/>
          <p:cNvSpPr>
            <a:spLocks noGrp="1"/>
          </p:cNvSpPr>
          <p:nvPr>
            <p:ph idx="1"/>
          </p:nvPr>
        </p:nvSpPr>
        <p:spPr/>
        <p:txBody>
          <a:bodyPr/>
          <a:lstStyle/>
          <a:p>
            <a:r>
              <a:rPr lang="en-GB" dirty="0"/>
              <a:t>5W (what, when, where, why and who) and 2H (how and how much) techniques. </a:t>
            </a:r>
            <a:endParaRPr lang="en-GB" dirty="0" smtClean="0"/>
          </a:p>
          <a:p>
            <a:r>
              <a:rPr lang="en-GB" dirty="0" smtClean="0"/>
              <a:t>Issues </a:t>
            </a:r>
          </a:p>
          <a:p>
            <a:pPr lvl="1"/>
            <a:r>
              <a:rPr lang="en-GB" dirty="0" smtClean="0"/>
              <a:t>High cycle times</a:t>
            </a:r>
          </a:p>
          <a:p>
            <a:pPr lvl="1"/>
            <a:r>
              <a:rPr lang="en-GB" dirty="0" smtClean="0"/>
              <a:t>Lack of standardisation</a:t>
            </a:r>
          </a:p>
          <a:p>
            <a:pPr lvl="1"/>
            <a:r>
              <a:rPr lang="en-GB" dirty="0" smtClean="0"/>
              <a:t>Lack of worker awareness  of the job </a:t>
            </a: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726" t="34375" r="21538" b="21563"/>
          <a:stretch/>
        </p:blipFill>
        <p:spPr bwMode="auto">
          <a:xfrm>
            <a:off x="683568" y="1628800"/>
            <a:ext cx="7987270"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257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6146"/>
                                        </p:tgtEl>
                                        <p:attrNameLst>
                                          <p:attrName>style.visibility</p:attrName>
                                        </p:attrNameLst>
                                      </p:cBhvr>
                                      <p:to>
                                        <p:strVal val="visible"/>
                                      </p:to>
                                    </p:set>
                                    <p:anim calcmode="lin" valueType="num">
                                      <p:cBhvr additive="base">
                                        <p:cTn id="26" dur="500" fill="hold"/>
                                        <p:tgtEl>
                                          <p:spTgt spid="6146"/>
                                        </p:tgtEl>
                                        <p:attrNameLst>
                                          <p:attrName>ppt_x</p:attrName>
                                        </p:attrNameLst>
                                      </p:cBhvr>
                                      <p:tavLst>
                                        <p:tav tm="0">
                                          <p:val>
                                            <p:strVal val="#ppt_x"/>
                                          </p:val>
                                        </p:tav>
                                        <p:tav tm="100000">
                                          <p:val>
                                            <p:strVal val="#ppt_x"/>
                                          </p:val>
                                        </p:tav>
                                      </p:tavLst>
                                    </p:anim>
                                    <p:anim calcmode="lin" valueType="num">
                                      <p:cBhvr additive="base">
                                        <p:cTn id="27"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 changes</a:t>
            </a:r>
            <a:endParaRPr lang="en-GB" dirty="0"/>
          </a:p>
        </p:txBody>
      </p:sp>
      <p:sp>
        <p:nvSpPr>
          <p:cNvPr id="3" name="Content Placeholder 2"/>
          <p:cNvSpPr>
            <a:spLocks noGrp="1"/>
          </p:cNvSpPr>
          <p:nvPr>
            <p:ph idx="1"/>
          </p:nvPr>
        </p:nvSpPr>
        <p:spPr/>
        <p:txBody>
          <a:bodyPr/>
          <a:lstStyle/>
          <a:p>
            <a:r>
              <a:rPr lang="en-GB" dirty="0" smtClean="0"/>
              <a:t>Select lean tools to eliminate bottlenecks</a:t>
            </a:r>
          </a:p>
          <a:p>
            <a:r>
              <a:rPr lang="en-GB" dirty="0" smtClean="0"/>
              <a:t>5s</a:t>
            </a:r>
          </a:p>
          <a:p>
            <a:r>
              <a:rPr lang="en-GB" dirty="0" smtClean="0"/>
              <a:t>Kaizen</a:t>
            </a:r>
          </a:p>
          <a:p>
            <a:r>
              <a:rPr lang="en-GB" dirty="0" err="1" smtClean="0"/>
              <a:t>Poka</a:t>
            </a:r>
            <a:r>
              <a:rPr lang="en-GB" dirty="0" smtClean="0"/>
              <a:t> Yoke </a:t>
            </a:r>
          </a:p>
          <a:p>
            <a:r>
              <a:rPr lang="en-GB" dirty="0" smtClean="0"/>
              <a:t>Quality Circle</a:t>
            </a:r>
          </a:p>
          <a:p>
            <a:r>
              <a:rPr lang="en-GB" dirty="0" smtClean="0"/>
              <a:t>Kanban</a:t>
            </a:r>
            <a:endParaRPr lang="en-GB" dirty="0"/>
          </a:p>
        </p:txBody>
      </p:sp>
    </p:spTree>
    <p:extLst>
      <p:ext uri="{BB962C8B-B14F-4D97-AF65-F5344CB8AC3E}">
        <p14:creationId xmlns:p14="http://schemas.microsoft.com/office/powerpoint/2010/main" val="28665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Improvements</a:t>
            </a:r>
            <a:endParaRPr lang="en-GB" dirty="0"/>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470" t="23617" r="24349" b="9820"/>
          <a:stretch/>
        </p:blipFill>
        <p:spPr bwMode="auto">
          <a:xfrm>
            <a:off x="1475656" y="1772816"/>
            <a:ext cx="5931411" cy="4253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98460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Leading the way?</a:t>
            </a:r>
            <a:endParaRPr lang="en-GB" dirty="0"/>
          </a:p>
        </p:txBody>
      </p:sp>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984023" y="2104166"/>
            <a:ext cx="5175953" cy="3700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8375" t="23751" r="19429" b="9062"/>
          <a:stretch/>
        </p:blipFill>
        <p:spPr bwMode="auto">
          <a:xfrm>
            <a:off x="1232511" y="1916832"/>
            <a:ext cx="663947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197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1000"/>
                                        <p:tgtEl>
                                          <p:spTgt spid="4099"/>
                                        </p:tgtEl>
                                      </p:cBhvr>
                                    </p:animEffect>
                                    <p:anim calcmode="lin" valueType="num">
                                      <p:cBhvr>
                                        <p:cTn id="8" dur="1000" fill="hold"/>
                                        <p:tgtEl>
                                          <p:spTgt spid="4099"/>
                                        </p:tgtEl>
                                        <p:attrNameLst>
                                          <p:attrName>ppt_x</p:attrName>
                                        </p:attrNameLst>
                                      </p:cBhvr>
                                      <p:tavLst>
                                        <p:tav tm="0">
                                          <p:val>
                                            <p:strVal val="#ppt_x"/>
                                          </p:val>
                                        </p:tav>
                                        <p:tav tm="100000">
                                          <p:val>
                                            <p:strVal val="#ppt_x"/>
                                          </p:val>
                                        </p:tav>
                                      </p:tavLst>
                                    </p:anim>
                                    <p:anim calcmode="lin" valueType="num">
                                      <p:cBhvr>
                                        <p:cTn id="9"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37160" indent="0">
              <a:buNone/>
            </a:pPr>
            <a:r>
              <a:rPr lang="en-GB" dirty="0" smtClean="0"/>
              <a:t>For </a:t>
            </a:r>
            <a:r>
              <a:rPr lang="en-GB" dirty="0"/>
              <a:t>the financial year 2010-2011</a:t>
            </a:r>
            <a:r>
              <a:rPr lang="en-GB" dirty="0" smtClean="0"/>
              <a:t>, Nike achieved:</a:t>
            </a:r>
          </a:p>
          <a:p>
            <a:pPr marL="137160" indent="0">
              <a:buNone/>
            </a:pPr>
            <a:endParaRPr lang="en-GB" dirty="0" smtClean="0"/>
          </a:p>
          <a:p>
            <a:r>
              <a:rPr lang="en-GB" dirty="0" smtClean="0"/>
              <a:t>50</a:t>
            </a:r>
            <a:r>
              <a:rPr lang="en-GB" dirty="0"/>
              <a:t>% reduction in defect rates </a:t>
            </a:r>
            <a:endParaRPr lang="en-GB" dirty="0" smtClean="0"/>
          </a:p>
          <a:p>
            <a:r>
              <a:rPr lang="en-GB" dirty="0" smtClean="0"/>
              <a:t>40</a:t>
            </a:r>
            <a:r>
              <a:rPr lang="en-GB" dirty="0"/>
              <a:t>% faster lead </a:t>
            </a:r>
            <a:r>
              <a:rPr lang="en-GB" dirty="0" smtClean="0"/>
              <a:t>times</a:t>
            </a:r>
          </a:p>
          <a:p>
            <a:r>
              <a:rPr lang="en-GB" dirty="0" smtClean="0"/>
              <a:t>20</a:t>
            </a:r>
            <a:r>
              <a:rPr lang="en-GB" dirty="0"/>
              <a:t>% improvement in productivity </a:t>
            </a:r>
            <a:endParaRPr lang="en-GB" dirty="0" smtClean="0"/>
          </a:p>
          <a:p>
            <a:r>
              <a:rPr lang="en-GB" dirty="0" smtClean="0"/>
              <a:t>30</a:t>
            </a:r>
            <a:r>
              <a:rPr lang="en-GB" dirty="0"/>
              <a:t>% reduction in time taken to introduce a new </a:t>
            </a:r>
            <a:r>
              <a:rPr lang="en-GB" dirty="0" smtClean="0"/>
              <a:t>model.</a:t>
            </a:r>
          </a:p>
        </p:txBody>
      </p:sp>
    </p:spTree>
    <p:extLst>
      <p:ext uri="{BB962C8B-B14F-4D97-AF65-F5344CB8AC3E}">
        <p14:creationId xmlns:p14="http://schemas.microsoft.com/office/powerpoint/2010/main" val="168694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r>
              <a:rPr lang="en-GB" dirty="0" smtClean="0"/>
              <a:t>Wastage is a big issue in the textile industry.</a:t>
            </a:r>
          </a:p>
          <a:p>
            <a:r>
              <a:rPr lang="en-GB" dirty="0" smtClean="0"/>
              <a:t>More textile companies need to become familiar with it to improve their sustainability.</a:t>
            </a:r>
          </a:p>
          <a:p>
            <a:r>
              <a:rPr lang="en-GB" dirty="0" smtClean="0"/>
              <a:t>The case study proved its effectiveness and NIKE are proving this continuously</a:t>
            </a:r>
            <a:r>
              <a:rPr lang="en-GB" smtClean="0"/>
              <a:t>. </a:t>
            </a:r>
          </a:p>
          <a:p>
            <a:pPr marL="137160" indent="0">
              <a:buNone/>
            </a:pPr>
            <a:endParaRPr lang="en-GB" dirty="0"/>
          </a:p>
        </p:txBody>
      </p:sp>
    </p:spTree>
    <p:extLst>
      <p:ext uri="{BB962C8B-B14F-4D97-AF65-F5344CB8AC3E}">
        <p14:creationId xmlns:p14="http://schemas.microsoft.com/office/powerpoint/2010/main" val="2956018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85000" lnSpcReduction="10000"/>
          </a:bodyPr>
          <a:lstStyle/>
          <a:p>
            <a:r>
              <a:rPr lang="en-GB" dirty="0" err="1"/>
              <a:t>Saleeshya</a:t>
            </a:r>
            <a:r>
              <a:rPr lang="en-GB" dirty="0"/>
              <a:t>, P.G., </a:t>
            </a:r>
            <a:r>
              <a:rPr lang="en-GB" dirty="0" err="1"/>
              <a:t>Raghuram</a:t>
            </a:r>
            <a:r>
              <a:rPr lang="en-GB" dirty="0"/>
              <a:t>, P. and </a:t>
            </a:r>
            <a:r>
              <a:rPr lang="en-GB" dirty="0" err="1"/>
              <a:t>Vamsi</a:t>
            </a:r>
            <a:r>
              <a:rPr lang="en-GB" dirty="0"/>
              <a:t>, N., 2012. Lean manufacturing practices in textile industries–a case study. </a:t>
            </a:r>
            <a:r>
              <a:rPr lang="en-GB" i="1" dirty="0"/>
              <a:t>International Journal of Collaborative Enterprise</a:t>
            </a:r>
            <a:r>
              <a:rPr lang="en-GB" dirty="0"/>
              <a:t>, </a:t>
            </a:r>
            <a:r>
              <a:rPr lang="en-GB" i="1" dirty="0"/>
              <a:t>3</a:t>
            </a:r>
            <a:r>
              <a:rPr lang="en-GB" dirty="0"/>
              <a:t>(1), pp.18-37</a:t>
            </a:r>
            <a:r>
              <a:rPr lang="en-GB" dirty="0" smtClean="0"/>
              <a:t>.</a:t>
            </a:r>
          </a:p>
          <a:p>
            <a:r>
              <a:rPr lang="en-GB" dirty="0" err="1"/>
              <a:t>Köksal</a:t>
            </a:r>
            <a:r>
              <a:rPr lang="en-GB" dirty="0"/>
              <a:t>, D., </a:t>
            </a:r>
            <a:r>
              <a:rPr lang="en-GB" dirty="0" err="1"/>
              <a:t>Strähle</a:t>
            </a:r>
            <a:r>
              <a:rPr lang="en-GB" dirty="0"/>
              <a:t>, J., Müller, M. and </a:t>
            </a:r>
            <a:r>
              <a:rPr lang="en-GB" dirty="0" err="1"/>
              <a:t>Freise</a:t>
            </a:r>
            <a:r>
              <a:rPr lang="en-GB" dirty="0"/>
              <a:t>, M., 2017. Social sustainable supply chain management in the textile and apparel industry—A literature review. </a:t>
            </a:r>
            <a:r>
              <a:rPr lang="en-GB" i="1" dirty="0"/>
              <a:t>Sustainability</a:t>
            </a:r>
            <a:r>
              <a:rPr lang="en-GB" dirty="0"/>
              <a:t>, </a:t>
            </a:r>
            <a:r>
              <a:rPr lang="en-GB" i="1" dirty="0"/>
              <a:t>9</a:t>
            </a:r>
            <a:r>
              <a:rPr lang="en-GB" dirty="0"/>
              <a:t>(1), p.100.</a:t>
            </a:r>
            <a:endParaRPr lang="en-GB" dirty="0" smtClean="0"/>
          </a:p>
          <a:p>
            <a:r>
              <a:rPr lang="en-GB" dirty="0" smtClean="0">
                <a:hlinkClick r:id="rId3"/>
              </a:rPr>
              <a:t>http</a:t>
            </a:r>
            <a:r>
              <a:rPr lang="en-GB" dirty="0">
                <a:hlinkClick r:id="rId3"/>
              </a:rPr>
              <a:t>://www.ilo.org/wcmsp5/groups/public/---asia/---ro-bangkok/---</a:t>
            </a:r>
            <a:r>
              <a:rPr lang="en-GB" dirty="0" smtClean="0">
                <a:hlinkClick r:id="rId3"/>
              </a:rPr>
              <a:t>ilo-jakarta/documents/presentation/wcms_565091.pdf</a:t>
            </a:r>
            <a:endParaRPr lang="en-GB" dirty="0" smtClean="0"/>
          </a:p>
          <a:p>
            <a:r>
              <a:rPr lang="en-GB" dirty="0">
                <a:hlinkClick r:id="rId4"/>
              </a:rPr>
              <a:t>https://www.shmula.com/lean-or-six-sigma/2822/</a:t>
            </a:r>
            <a:endParaRPr lang="en-GB" dirty="0"/>
          </a:p>
        </p:txBody>
      </p:sp>
    </p:spTree>
    <p:extLst>
      <p:ext uri="{BB962C8B-B14F-4D97-AF65-F5344CB8AC3E}">
        <p14:creationId xmlns:p14="http://schemas.microsoft.com/office/powerpoint/2010/main" val="17234396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2122</TotalTime>
  <Words>1130</Words>
  <Application>Microsoft Office PowerPoint</Application>
  <PresentationFormat>On-screen Show (4:3)</PresentationFormat>
  <Paragraphs>102</Paragraphs>
  <Slides>16</Slides>
  <Notes>12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Apex</vt:lpstr>
      <vt:lpstr>Lean supply chains</vt:lpstr>
      <vt:lpstr>Supply chain management</vt:lpstr>
      <vt:lpstr>LEAN logistics</vt:lpstr>
      <vt:lpstr>Where waste occurs</vt:lpstr>
      <vt:lpstr>The textile industry</vt:lpstr>
      <vt:lpstr>Problems in the textile industry </vt:lpstr>
      <vt:lpstr>Case Study </vt:lpstr>
      <vt:lpstr>Value stream model</vt:lpstr>
      <vt:lpstr>Analysis of wastage</vt:lpstr>
      <vt:lpstr>Identification of issues</vt:lpstr>
      <vt:lpstr>Implement changes</vt:lpstr>
      <vt:lpstr>Improvements</vt:lpstr>
      <vt:lpstr>Leading the way?</vt:lpstr>
      <vt:lpstr>PowerPoint Presentation</vt:lpstr>
      <vt:lpstr>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Lean supply chains</dc:title>
  <dc:creator>Hannah</dc:creator>
  <cp:lastModifiedBy>Hannah</cp:lastModifiedBy>
  <cp:revision>18</cp:revision>
  <dcterms:created xsi:type="dcterms:W3CDTF">2019-06-26T22:39:48Z</dcterms:created>
  <dcterms:modified xsi:type="dcterms:W3CDTF">2019-06-28T10:02:04Z</dcterms:modified>
</cp:coreProperties>
</file>