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6"/>
  </p:notesMasterIdLst>
  <p:sldIdLst>
    <p:sldId id="722" r:id="rId2"/>
    <p:sldId id="720" r:id="rId3"/>
    <p:sldId id="721" r:id="rId4"/>
    <p:sldId id="609" r:id="rId5"/>
    <p:sldId id="271" r:id="rId6"/>
    <p:sldId id="289" r:id="rId7"/>
    <p:sldId id="724" r:id="rId8"/>
    <p:sldId id="725" r:id="rId9"/>
    <p:sldId id="272" r:id="rId10"/>
    <p:sldId id="301" r:id="rId11"/>
    <p:sldId id="300" r:id="rId12"/>
    <p:sldId id="290" r:id="rId13"/>
    <p:sldId id="287" r:id="rId14"/>
    <p:sldId id="267" r:id="rId15"/>
    <p:sldId id="322" r:id="rId16"/>
    <p:sldId id="727" r:id="rId17"/>
    <p:sldId id="298" r:id="rId18"/>
    <p:sldId id="257" r:id="rId19"/>
    <p:sldId id="260" r:id="rId20"/>
    <p:sldId id="259" r:id="rId21"/>
    <p:sldId id="318" r:id="rId22"/>
    <p:sldId id="258" r:id="rId23"/>
    <p:sldId id="726" r:id="rId24"/>
    <p:sldId id="71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646"/>
    <p:restoredTop sz="96786"/>
  </p:normalViewPr>
  <p:slideViewPr>
    <p:cSldViewPr snapToGrid="0" snapToObjects="1">
      <p:cViewPr varScale="1">
        <p:scale>
          <a:sx n="118" d="100"/>
          <a:sy n="118" d="100"/>
        </p:scale>
        <p:origin x="240" y="32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8">
            <a:extLst>
              <a:ext uri="{FF2B5EF4-FFF2-40B4-BE49-F238E27FC236}">
                <a16:creationId xmlns:a16="http://schemas.microsoft.com/office/drawing/2014/main" id="{77A9F216-EFAB-8045-A0A9-14D59DEAD8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9E1F7780-E146-6548-8A67-83E3BBE73075}" type="slidenum">
              <a:rPr lang="en-GB" altLang="en-US" smtClean="0"/>
              <a:pPr fontAlgn="base">
                <a:spcBef>
                  <a:spcPct val="0"/>
                </a:spcBef>
                <a:spcAft>
                  <a:spcPct val="0"/>
                </a:spcAft>
              </a:pPr>
              <a:t>5</a:t>
            </a:fld>
            <a:endParaRPr lang="en-GB" altLang="en-US"/>
          </a:p>
        </p:txBody>
      </p:sp>
      <p:sp>
        <p:nvSpPr>
          <p:cNvPr id="10243" name="Rectangle 2">
            <a:extLst>
              <a:ext uri="{FF2B5EF4-FFF2-40B4-BE49-F238E27FC236}">
                <a16:creationId xmlns:a16="http://schemas.microsoft.com/office/drawing/2014/main" id="{3317E0C2-9F6B-AB42-AA55-6FA757DF2024}"/>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4" name="Rectangle 3">
            <a:extLst>
              <a:ext uri="{FF2B5EF4-FFF2-40B4-BE49-F238E27FC236}">
                <a16:creationId xmlns:a16="http://schemas.microsoft.com/office/drawing/2014/main" id="{FF65F2E4-7F28-E74F-8BE1-AF7BC53202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669856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7</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186746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9</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719230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11</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384175" y="685800"/>
            <a:ext cx="6088063"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27077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9788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4673554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20788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z="900" dirty="0"/>
              <a:t>Source: Bradley, Woodman and Hutchings 2012</a:t>
            </a:r>
          </a:p>
          <a:p>
            <a:pPr>
              <a:spcBef>
                <a:spcPct val="0"/>
              </a:spcBef>
            </a:pPr>
            <a:endParaRPr lang="en-GB" altLang="en-US" sz="900" dirty="0"/>
          </a:p>
          <a:p>
            <a:pPr marL="0" marR="0" lvl="0" indent="0" algn="l" defTabSz="914400" rtl="0" eaLnBrk="1" fontAlgn="auto" latinLnBrk="0" hangingPunct="1">
              <a:lnSpc>
                <a:spcPct val="100000"/>
              </a:lnSpc>
              <a:spcBef>
                <a:spcPct val="0"/>
              </a:spcBef>
              <a:spcAft>
                <a:spcPts val="0"/>
              </a:spcAft>
              <a:buClrTx/>
              <a:buSzTx/>
              <a:buFontTx/>
              <a:buNone/>
              <a:tabLst/>
              <a:defRPr/>
            </a:pPr>
            <a:r>
              <a:rPr lang="en-GB" sz="900" dirty="0"/>
              <a:t>Public sector managers were more likely than those from not-for-profit and private sector organisations to think that management qualifications have become more important for managers over the last five years (75 per cent public, 69 per cent private and 66 per cent not-for-profit). </a:t>
            </a:r>
            <a:br>
              <a:rPr lang="en-GB" sz="900" dirty="0"/>
            </a:br>
            <a:br>
              <a:rPr lang="en-GB" sz="900" dirty="0"/>
            </a:br>
            <a:r>
              <a:rPr lang="en-GB" sz="900" dirty="0"/>
              <a:t>Tellingly, at a time of upheaval and job losses in the sector, public sector managers were also more likely to report that managers need evidence of transferable skills to move across business sectors. Although less pronounced, there were similar sector differences related to the importance of MLQs for employers (65 per cent public and 60 per cent for private and not-for-profit). </a:t>
            </a:r>
            <a:endParaRPr lang="en-US" sz="900" dirty="0"/>
          </a:p>
          <a:p>
            <a:pPr>
              <a:spcBef>
                <a:spcPct val="0"/>
              </a:spcBef>
            </a:pPr>
            <a:endParaRPr lang="en-GB" altLang="en-US" sz="900"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5DBF061A-78F3-4E9B-9CC8-61AC3EC6FD1B}" type="slidenum">
              <a:rPr lang="en-GB" altLang="en-US">
                <a:latin typeface="Calibri" pitchFamily="34" charset="0"/>
              </a:rPr>
              <a:pPr fontAlgn="base">
                <a:spcBef>
                  <a:spcPct val="0"/>
                </a:spcBef>
                <a:spcAft>
                  <a:spcPct val="0"/>
                </a:spcAft>
              </a:pPr>
              <a:t>18</a:t>
            </a:fld>
            <a:endParaRPr lang="en-GB" altLang="en-US">
              <a:latin typeface="Calibri" pitchFamily="34" charset="0"/>
            </a:endParaRPr>
          </a:p>
        </p:txBody>
      </p:sp>
    </p:spTree>
    <p:extLst>
      <p:ext uri="{BB962C8B-B14F-4D97-AF65-F5344CB8AC3E}">
        <p14:creationId xmlns:p14="http://schemas.microsoft.com/office/powerpoint/2010/main" val="1505758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demonstrated results suggest that most participants were seeking, primarily, to become a better manager, through improved skills and knowledge of management tools and techniques. These were substantially more important than securing extrinsic rewards such as pay and promotion. This would indicate that managers are motivated to learn, which is a critical element of successful training and the transfer of training into the workplace (Goldstein and Ford 2002)</a:t>
            </a:r>
            <a:endParaRPr lang="en-US"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2741889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Enhancing performance and managerial ability</a:t>
            </a:r>
            <a:br>
              <a:rPr lang="en-GB" b="1" dirty="0"/>
            </a:br>
            <a:r>
              <a:rPr lang="en-GB" dirty="0"/>
              <a:t>The fundamental aim of becoming a better manager as a result of developing new skills and knowledge is a key driver for the uptake of MLQs. In this regard, the survey asked participants to assess the impact of their most recent qualification upon their performance and the quality of their work. Respondents were extremely positive, with 87 per cent agreeing or strongly agreeing that it improved their performance and an even stronger majority (90 per cent) agreeing that it improved the quality of their work.</a:t>
            </a:r>
            <a:br>
              <a:rPr lang="en-GB" dirty="0"/>
            </a:br>
            <a:br>
              <a:rPr lang="en-GB" dirty="0"/>
            </a:br>
            <a:r>
              <a:rPr lang="en-GB" b="1" dirty="0"/>
              <a:t>Specific impact of Management and Leadership Qualifications (MLQ) on skills, knowledge and behaviours</a:t>
            </a:r>
          </a:p>
          <a:p>
            <a:r>
              <a:rPr lang="en-GB" dirty="0"/>
              <a:t>Respondents were also asked to rate the impact of their MLQ on their effectiveness across a range of specific management skills, knowledge and behaviours. These were based on the six areas of the National Occupational Standards for Management and Leadership: managing self and personal skills, managing resources, managing people, managing change, providing direction, and achieving results. The data suggests that MLQs have a broad impact on management skills, with the three most highly rated outcomes being greater confidence, increased self awareness and more strategic awareness. </a:t>
            </a:r>
            <a:endParaRPr lang="en-US" b="1"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2285737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Differences between types of qualifications </a:t>
            </a:r>
            <a:br>
              <a:rPr lang="en-GB" dirty="0"/>
            </a:br>
            <a:br>
              <a:rPr lang="en-GB" dirty="0"/>
            </a:br>
            <a:r>
              <a:rPr lang="en-GB" dirty="0"/>
              <a:t>Participants were also asked to indicate their perceptions about how different types of qualifications could improve managers’ ability to deliver results. All qualifications were rated positively but Masters degrees and Diplomas were regarded as offering the most positive impacts.</a:t>
            </a:r>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372127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Increasing confidence - </a:t>
            </a:r>
            <a:r>
              <a:rPr lang="en-GB" altLang="en-US" dirty="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22</a:t>
            </a:fld>
            <a:endParaRPr lang="en-GB" altLang="en-US">
              <a:latin typeface="Calibri" pitchFamily="34" charset="0"/>
            </a:endParaRPr>
          </a:p>
        </p:txBody>
      </p:sp>
    </p:spTree>
    <p:extLst>
      <p:ext uri="{BB962C8B-B14F-4D97-AF65-F5344CB8AC3E}">
        <p14:creationId xmlns:p14="http://schemas.microsoft.com/office/powerpoint/2010/main" val="31261161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Increasing confidence - </a:t>
            </a:r>
            <a:r>
              <a:rPr lang="en-GB" altLang="en-US" dirty="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23</a:t>
            </a:fld>
            <a:endParaRPr lang="en-GB" altLang="en-US">
              <a:latin typeface="Calibri" pitchFamily="34" charset="0"/>
            </a:endParaRPr>
          </a:p>
        </p:txBody>
      </p:sp>
    </p:spTree>
    <p:extLst>
      <p:ext uri="{BB962C8B-B14F-4D97-AF65-F5344CB8AC3E}">
        <p14:creationId xmlns:p14="http://schemas.microsoft.com/office/powerpoint/2010/main" val="779379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03/08/2023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03/08/2023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03/08/2023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03/08/2023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03/08/2023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03/08/2023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03/08/2023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03/08/2023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03/08/2023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03/08/2023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(Hons) Applied Leadership &amp; Management in the Workplace</a:t>
            </a:r>
            <a:br>
              <a:rPr lang="en-US" dirty="0"/>
            </a:br>
            <a:r>
              <a:rPr lang="en-US" dirty="0"/>
              <a:t>BMSK5010</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a:bodyPr>
          <a:lstStyle/>
          <a:p>
            <a:r>
              <a:rPr lang="en-GB" b="1" dirty="0"/>
              <a:t>Developing the Learning Organisation</a:t>
            </a:r>
            <a:endParaRPr lang="en-GB" dirty="0"/>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dirty="0">
                <a:latin typeface="Arial" panose="020B0604020202020204" pitchFamily="34" charset="0"/>
                <a:cs typeface="Arial" panose="020B0604020202020204" pitchFamily="34" charset="0"/>
              </a:rPr>
              <a:t>Introduction to Module</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931139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normAutofit/>
          </a:bodyPr>
          <a:lstStyle/>
          <a:p>
            <a:pPr algn="ctr"/>
            <a:r>
              <a:rPr lang="en-GB" altLang="en-US" sz="3600" b="1" dirty="0"/>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marL="0" indent="0">
              <a:buFontTx/>
              <a:buNone/>
              <a:defRPr/>
            </a:pPr>
            <a:endParaRPr lang="en-GB" b="1" dirty="0">
              <a:latin typeface="Arial" panose="020B0604020202020204" pitchFamily="34" charset="0"/>
              <a:cs typeface="Arial" panose="020B0604020202020204" pitchFamily="34" charset="0"/>
            </a:endParaRPr>
          </a:p>
          <a:p>
            <a:pPr marL="342900" lvl="1" indent="-342900">
              <a:buFont typeface="Arial" pitchFamily="34" charset="0"/>
              <a:buChar char="•"/>
              <a:defRPr/>
            </a:pPr>
            <a:r>
              <a:rPr lang="en-GB" sz="2800" dirty="0">
                <a:latin typeface="Arial" panose="020B0604020202020204" pitchFamily="34" charset="0"/>
                <a:cs typeface="Arial" panose="020B0604020202020204" pitchFamily="34" charset="0"/>
              </a:rPr>
              <a:t>To develop strategies for the personal and career development of individuals</a:t>
            </a:r>
          </a:p>
          <a:p>
            <a:pPr marL="0" indent="0">
              <a:buNone/>
              <a:defRPr/>
            </a:pPr>
            <a:endParaRPr lang="en-GB" dirty="0">
              <a:solidFill>
                <a:srgbClr val="FF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306470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lstStyle/>
          <a:p>
            <a:r>
              <a:rPr lang="en-US" sz="3200" b="1" dirty="0"/>
              <a:t>BMSK5010 – </a:t>
            </a:r>
            <a:r>
              <a:rPr lang="en-GB" sz="3200" b="1" dirty="0"/>
              <a:t>Developing the Learning Organisation</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794D8D9-1C52-BC49-9664-9CE4833E8FBF}"/>
              </a:ext>
            </a:extLst>
          </p:cNvPr>
          <p:cNvSpPr>
            <a:spLocks noGrp="1" noChangeArrowheads="1"/>
          </p:cNvSpPr>
          <p:nvPr>
            <p:ph idx="1"/>
          </p:nvPr>
        </p:nvSpPr>
        <p:spPr>
          <a:xfrm>
            <a:off x="629811" y="1405812"/>
            <a:ext cx="10476106" cy="4046376"/>
          </a:xfrm>
        </p:spPr>
        <p:txBody>
          <a:bodyPr/>
          <a:lstStyle/>
          <a:p>
            <a:pPr marL="0" indent="0">
              <a:buNone/>
            </a:pPr>
            <a:r>
              <a:rPr lang="en-US" dirty="0"/>
              <a:t>Critically assess the potential benefits to the organisation and the individual of personally developing individuals in the workplace                                                 </a:t>
            </a:r>
            <a:endParaRPr lang="en-GB" altLang="en-US" b="1" dirty="0"/>
          </a:p>
        </p:txBody>
      </p:sp>
      <p:sp>
        <p:nvSpPr>
          <p:cNvPr id="9220" name="Slide Number Placeholder 4">
            <a:extLst>
              <a:ext uri="{FF2B5EF4-FFF2-40B4-BE49-F238E27FC236}">
                <a16:creationId xmlns:a16="http://schemas.microsoft.com/office/drawing/2014/main" id="{581F8D81-FBE4-7246-B953-7FFEA1FECCC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46E2FA88-617A-7E44-9761-599E3A83CE2C}" type="slidenum">
              <a:rPr lang="en-GB" altLang="en-US" sz="1200">
                <a:solidFill>
                  <a:srgbClr val="898989"/>
                </a:solidFill>
                <a:latin typeface="Arial" panose="020B0604020202020204" pitchFamily="34" charset="0"/>
              </a:rPr>
              <a:pPr fontAlgn="base">
                <a:spcBef>
                  <a:spcPct val="0"/>
                </a:spcBef>
                <a:spcAft>
                  <a:spcPct val="0"/>
                </a:spcAft>
                <a:buFontTx/>
                <a:buNone/>
              </a:pPr>
              <a:t>5</a:t>
            </a:fld>
            <a:endParaRPr lang="en-GB" altLang="en-US" sz="1200">
              <a:solidFill>
                <a:srgbClr val="898989"/>
              </a:solidFill>
              <a:latin typeface="Arial" panose="020B0604020202020204" pitchFamily="34" charset="0"/>
            </a:endParaRPr>
          </a:p>
        </p:txBody>
      </p:sp>
      <p:sp>
        <p:nvSpPr>
          <p:cNvPr id="6" name="Title 1">
            <a:extLst>
              <a:ext uri="{FF2B5EF4-FFF2-40B4-BE49-F238E27FC236}">
                <a16:creationId xmlns:a16="http://schemas.microsoft.com/office/drawing/2014/main" id="{6ED488E6-21C2-E745-874F-259E36B333F0}"/>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15036812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608485" y="1158242"/>
            <a:ext cx="8229600" cy="3916363"/>
          </a:xfrm>
        </p:spPr>
        <p:txBody>
          <a:bodyPr rtlCol="0">
            <a:normAutofit fontScale="92500" lnSpcReduction="20000"/>
          </a:bodyPr>
          <a:lstStyle/>
          <a:p>
            <a:pPr>
              <a:lnSpc>
                <a:spcPct val="150000"/>
              </a:lnSpc>
              <a:defRPr/>
            </a:pPr>
            <a:r>
              <a:rPr lang="en-GB" altLang="en-US" dirty="0"/>
              <a:t>What is Critically Assess?</a:t>
            </a:r>
          </a:p>
          <a:p>
            <a:pPr>
              <a:lnSpc>
                <a:spcPct val="150000"/>
              </a:lnSpc>
              <a:defRPr/>
            </a:pPr>
            <a:r>
              <a:rPr lang="en-GB" altLang="en-US" dirty="0"/>
              <a:t>Who are the individuals in the Workplace?</a:t>
            </a:r>
          </a:p>
          <a:p>
            <a:pPr>
              <a:lnSpc>
                <a:spcPct val="150000"/>
              </a:lnSpc>
              <a:defRPr/>
            </a:pPr>
            <a:r>
              <a:rPr lang="en-GB" altLang="en-US" dirty="0"/>
              <a:t>What is Personal Development? Reference?</a:t>
            </a:r>
          </a:p>
          <a:p>
            <a:pPr>
              <a:lnSpc>
                <a:spcPct val="150000"/>
              </a:lnSpc>
              <a:defRPr/>
            </a:pPr>
            <a:r>
              <a:rPr lang="en-GB" altLang="en-US" dirty="0"/>
              <a:t>What are the potential benefits? Who Said?</a:t>
            </a:r>
          </a:p>
          <a:p>
            <a:pPr>
              <a:lnSpc>
                <a:spcPct val="150000"/>
              </a:lnSpc>
              <a:defRPr/>
            </a:pPr>
            <a:r>
              <a:rPr lang="en-GB" altLang="en-US" dirty="0"/>
              <a:t>How would the Organisation Benefit? Case studies?</a:t>
            </a:r>
          </a:p>
          <a:p>
            <a:pPr>
              <a:lnSpc>
                <a:spcPct val="150000"/>
              </a:lnSpc>
              <a:defRPr/>
            </a:pPr>
            <a:r>
              <a:rPr lang="en-GB" altLang="en-US" dirty="0"/>
              <a:t>How would the Individual Benefit? Case studies?</a:t>
            </a:r>
          </a:p>
          <a:p>
            <a:pPr marL="0" indent="0">
              <a:buNone/>
              <a:defRPr/>
            </a:pPr>
            <a:endParaRPr lang="en-GB"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p:txBody>
          <a:bodyPr/>
          <a:lstStyle/>
          <a:p>
            <a:pPr>
              <a:defRPr/>
            </a:pPr>
            <a:fld id="{82800B02-77F5-1544-A3A3-DB2489258A01}" type="slidenum">
              <a:rPr lang="en-GB" altLang="en-US"/>
              <a:pPr>
                <a:defRPr/>
              </a:pPr>
              <a:t>6</a:t>
            </a:fld>
            <a:endParaRPr lang="en-GB" altLang="en-US"/>
          </a:p>
        </p:txBody>
      </p:sp>
      <p:pic>
        <p:nvPicPr>
          <p:cNvPr id="6" name="Picture 5">
            <a:extLst>
              <a:ext uri="{FF2B5EF4-FFF2-40B4-BE49-F238E27FC236}">
                <a16:creationId xmlns:a16="http://schemas.microsoft.com/office/drawing/2014/main" id="{9306F7D3-7551-6642-99E3-A3095B7B7F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39871" y="1191765"/>
            <a:ext cx="3530528" cy="2824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58E07F66-255B-C048-BD8C-310255A15F47}"/>
              </a:ext>
            </a:extLst>
          </p:cNvPr>
          <p:cNvSpPr txBox="1">
            <a:spLocks/>
          </p:cNvSpPr>
          <p:nvPr/>
        </p:nvSpPr>
        <p:spPr>
          <a:xfrm>
            <a:off x="608485" y="172048"/>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4887141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548659" y="1298172"/>
            <a:ext cx="11198582" cy="3805673"/>
          </a:xfrm>
        </p:spPr>
        <p:txBody>
          <a:bodyPr/>
          <a:lstStyle/>
          <a:p>
            <a:pPr marL="0" indent="0">
              <a:buNone/>
            </a:pPr>
            <a:r>
              <a:rPr lang="en-GB" dirty="0"/>
              <a:t>Manage the individual's expectations in respect of personal development</a:t>
            </a: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7</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B76134EA-F6CB-9D45-AAB8-F26B649F626C}"/>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7829076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113454"/>
            <a:ext cx="8229600" cy="3916363"/>
          </a:xfrm>
        </p:spPr>
        <p:txBody>
          <a:bodyPr rtlCol="0">
            <a:normAutofit/>
          </a:bodyPr>
          <a:lstStyle/>
          <a:p>
            <a:pPr>
              <a:lnSpc>
                <a:spcPct val="150000"/>
              </a:lnSpc>
              <a:defRPr/>
            </a:pPr>
            <a:r>
              <a:rPr lang="en-GB" altLang="en-US" dirty="0"/>
              <a:t>What sort of expectation would you expect and individual have?</a:t>
            </a:r>
          </a:p>
          <a:p>
            <a:pPr>
              <a:lnSpc>
                <a:spcPct val="150000"/>
              </a:lnSpc>
              <a:defRPr/>
            </a:pPr>
            <a:r>
              <a:rPr lang="en-GB" altLang="en-US" dirty="0"/>
              <a:t>How do you identify individuals expectation ? </a:t>
            </a:r>
          </a:p>
          <a:p>
            <a:pPr>
              <a:lnSpc>
                <a:spcPct val="150000"/>
              </a:lnSpc>
              <a:defRPr/>
            </a:pPr>
            <a:r>
              <a:rPr lang="en-GB" altLang="en-US" dirty="0"/>
              <a:t>How could you manage the expectation?</a:t>
            </a:r>
          </a:p>
          <a:p>
            <a:pPr marL="0" indent="0">
              <a:lnSpc>
                <a:spcPct val="150000"/>
              </a:lnSpc>
              <a:buNone/>
              <a:defRPr/>
            </a:pPr>
            <a:endParaRPr lang="en-GB" altLang="en-US" dirty="0"/>
          </a:p>
          <a:p>
            <a:pPr>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8</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77237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548658" y="1298172"/>
            <a:ext cx="11394525" cy="3525755"/>
          </a:xfrm>
        </p:spPr>
        <p:txBody>
          <a:bodyPr/>
          <a:lstStyle/>
          <a:p>
            <a:pPr marL="0" indent="0">
              <a:lnSpc>
                <a:spcPct val="115000"/>
              </a:lnSpc>
              <a:buNone/>
            </a:pPr>
            <a:r>
              <a:rPr lang="en-US" dirty="0"/>
              <a:t>Critically evaluate development vehicles available to an organisation appropriate to the development needs of the individual.</a:t>
            </a:r>
            <a:r>
              <a:rPr lang="en-GB" altLang="en-US" dirty="0">
                <a:solidFill>
                  <a:srgbClr val="0070C0"/>
                </a:solidFill>
              </a:rPr>
              <a:t> </a:t>
            </a:r>
            <a:endParaRPr lang="en-GB" altLang="en-US" dirty="0">
              <a:solidFill>
                <a:srgbClr val="0070C0"/>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9</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B76134EA-F6CB-9D45-AAB8-F26B649F626C}"/>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3846649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629811" y="1113454"/>
            <a:ext cx="8229600" cy="3916363"/>
          </a:xfrm>
        </p:spPr>
        <p:txBody>
          <a:bodyPr rtlCol="0">
            <a:normAutofit fontScale="92500"/>
          </a:bodyPr>
          <a:lstStyle/>
          <a:p>
            <a:pPr>
              <a:lnSpc>
                <a:spcPct val="150000"/>
              </a:lnSpc>
              <a:defRPr/>
            </a:pPr>
            <a:r>
              <a:rPr lang="en-GB" altLang="en-US" dirty="0"/>
              <a:t>What is Critical Evaluation?</a:t>
            </a:r>
          </a:p>
          <a:p>
            <a:pPr>
              <a:lnSpc>
                <a:spcPct val="150000"/>
              </a:lnSpc>
              <a:defRPr/>
            </a:pPr>
            <a:r>
              <a:rPr lang="en-GB" altLang="en-US" dirty="0"/>
              <a:t>What is a  development vehicle? </a:t>
            </a:r>
          </a:p>
          <a:p>
            <a:pPr>
              <a:lnSpc>
                <a:spcPct val="150000"/>
              </a:lnSpc>
              <a:defRPr/>
            </a:pPr>
            <a:r>
              <a:rPr lang="en-GB" altLang="en-US" dirty="0"/>
              <a:t>What sorts of development vehicles do companies use?</a:t>
            </a:r>
          </a:p>
          <a:p>
            <a:pPr>
              <a:lnSpc>
                <a:spcPct val="150000"/>
              </a:lnSpc>
              <a:defRPr/>
            </a:pPr>
            <a:r>
              <a:rPr lang="en-GB" altLang="en-US" dirty="0"/>
              <a:t>How do you determine the appropriate vehicle?</a:t>
            </a:r>
          </a:p>
          <a:p>
            <a:pPr>
              <a:lnSpc>
                <a:spcPct val="150000"/>
              </a:lnSpc>
              <a:defRPr/>
            </a:pPr>
            <a:r>
              <a:rPr lang="en-GB" altLang="en-US" dirty="0"/>
              <a:t>What does your organisation use?</a:t>
            </a:r>
          </a:p>
          <a:p>
            <a:pPr>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10</a:t>
            </a:fld>
            <a:endParaRPr lang="en-GB" altLang="en-US"/>
          </a:p>
        </p:txBody>
      </p:sp>
      <p:sp>
        <p:nvSpPr>
          <p:cNvPr id="7" name="Title 1">
            <a:extLst>
              <a:ext uri="{FF2B5EF4-FFF2-40B4-BE49-F238E27FC236}">
                <a16:creationId xmlns:a16="http://schemas.microsoft.com/office/drawing/2014/main" id="{29087749-C1E3-8948-9505-1D90285561B1}"/>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36366049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629810" y="1111560"/>
            <a:ext cx="11220067" cy="2317440"/>
          </a:xfrm>
        </p:spPr>
        <p:txBody>
          <a:bodyPr/>
          <a:lstStyle/>
          <a:p>
            <a:pPr marL="0" indent="0">
              <a:lnSpc>
                <a:spcPct val="115000"/>
              </a:lnSpc>
              <a:buNone/>
            </a:pPr>
            <a:r>
              <a:rPr lang="en-US" dirty="0"/>
              <a:t>Develop a plan to meet the identified development needs and expectations of an individual.</a:t>
            </a:r>
            <a:r>
              <a:rPr lang="en-GB" altLang="en-US" dirty="0">
                <a:solidFill>
                  <a:srgbClr val="0070C0"/>
                </a:solidFill>
              </a:rPr>
              <a:t> </a:t>
            </a:r>
            <a:endParaRPr lang="en-GB" altLang="en-US" dirty="0">
              <a:solidFill>
                <a:srgbClr val="0070C0"/>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a:solidFill>
                  <a:srgbClr val="898989"/>
                </a:solidFill>
                <a:latin typeface="Arial" panose="020B0604020202020204" pitchFamily="34" charset="0"/>
              </a:rPr>
              <a:pPr fontAlgn="base">
                <a:spcBef>
                  <a:spcPct val="0"/>
                </a:spcBef>
                <a:spcAft>
                  <a:spcPct val="0"/>
                </a:spcAft>
                <a:buFontTx/>
                <a:buNone/>
              </a:pPr>
              <a:t>11</a:t>
            </a:fld>
            <a:endParaRPr lang="en-GB" altLang="en-US" sz="1200">
              <a:solidFill>
                <a:srgbClr val="898989"/>
              </a:solidFill>
              <a:latin typeface="Arial" panose="020B0604020202020204" pitchFamily="34" charset="0"/>
            </a:endParaRPr>
          </a:p>
        </p:txBody>
      </p:sp>
      <p:sp>
        <p:nvSpPr>
          <p:cNvPr id="8" name="Title 1">
            <a:extLst>
              <a:ext uri="{FF2B5EF4-FFF2-40B4-BE49-F238E27FC236}">
                <a16:creationId xmlns:a16="http://schemas.microsoft.com/office/drawing/2014/main" id="{F75C940F-AE14-C94B-A0EA-101CBD0AC8F5}"/>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4178454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726233" y="1085463"/>
            <a:ext cx="9372600" cy="3916363"/>
          </a:xfrm>
        </p:spPr>
        <p:txBody>
          <a:bodyPr rtlCol="0">
            <a:normAutofit fontScale="92500" lnSpcReduction="20000"/>
          </a:bodyPr>
          <a:lstStyle/>
          <a:p>
            <a:pPr>
              <a:lnSpc>
                <a:spcPct val="150000"/>
              </a:lnSpc>
              <a:defRPr/>
            </a:pPr>
            <a:r>
              <a:rPr lang="en-GB" altLang="en-US" dirty="0"/>
              <a:t>How do you identify the needs?</a:t>
            </a:r>
          </a:p>
          <a:p>
            <a:pPr>
              <a:lnSpc>
                <a:spcPct val="150000"/>
              </a:lnSpc>
              <a:defRPr/>
            </a:pPr>
            <a:r>
              <a:rPr lang="en-GB" altLang="en-US" dirty="0"/>
              <a:t>What information do you need?</a:t>
            </a:r>
          </a:p>
          <a:p>
            <a:pPr>
              <a:lnSpc>
                <a:spcPct val="150000"/>
              </a:lnSpc>
              <a:defRPr/>
            </a:pPr>
            <a:r>
              <a:rPr lang="en-GB" altLang="en-US" dirty="0"/>
              <a:t>How is it Captured?</a:t>
            </a:r>
          </a:p>
          <a:p>
            <a:pPr>
              <a:lnSpc>
                <a:spcPct val="150000"/>
              </a:lnSpc>
              <a:defRPr/>
            </a:pPr>
            <a:r>
              <a:rPr lang="en-GB" altLang="en-US" dirty="0"/>
              <a:t>How is the plan presented?</a:t>
            </a:r>
          </a:p>
          <a:p>
            <a:pPr>
              <a:lnSpc>
                <a:spcPct val="150000"/>
              </a:lnSpc>
              <a:defRPr/>
            </a:pPr>
            <a:r>
              <a:rPr lang="en-GB" altLang="en-US" dirty="0"/>
              <a:t>How is the plan implemented and monitored?</a:t>
            </a:r>
          </a:p>
          <a:p>
            <a:pPr>
              <a:lnSpc>
                <a:spcPct val="150000"/>
              </a:lnSpc>
              <a:defRPr/>
            </a:pPr>
            <a:r>
              <a:rPr lang="en-GB" altLang="en-US" dirty="0"/>
              <a:t>How is the effectiveness evaluated?</a:t>
            </a:r>
          </a:p>
          <a:p>
            <a:pPr marL="0" indent="0">
              <a:buNone/>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12</a:t>
            </a:fld>
            <a:endParaRPr lang="en-GB" altLang="en-US"/>
          </a:p>
        </p:txBody>
      </p:sp>
      <p:sp>
        <p:nvSpPr>
          <p:cNvPr id="7" name="Title 1">
            <a:extLst>
              <a:ext uri="{FF2B5EF4-FFF2-40B4-BE49-F238E27FC236}">
                <a16:creationId xmlns:a16="http://schemas.microsoft.com/office/drawing/2014/main" id="{CCCB495A-AA51-8D40-BC9D-5437DF104AA7}"/>
              </a:ext>
            </a:extLst>
          </p:cNvPr>
          <p:cNvSpPr txBox="1">
            <a:spLocks/>
          </p:cNvSpPr>
          <p:nvPr/>
        </p:nvSpPr>
        <p:spPr>
          <a:xfrm>
            <a:off x="629811" y="239032"/>
            <a:ext cx="11562189" cy="75768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b="1" dirty="0"/>
              <a:t>BMSK5010 – </a:t>
            </a:r>
            <a:r>
              <a:rPr lang="en-GB" sz="3200" b="1" dirty="0"/>
              <a:t>Developing the Learning Organisation</a:t>
            </a:r>
            <a:br>
              <a:rPr lang="en-GB" sz="3200" dirty="0"/>
            </a:br>
            <a:endParaRPr lang="en-US" sz="3200" b="1" dirty="0"/>
          </a:p>
        </p:txBody>
      </p:sp>
    </p:spTree>
    <p:extLst>
      <p:ext uri="{BB962C8B-B14F-4D97-AF65-F5344CB8AC3E}">
        <p14:creationId xmlns:p14="http://schemas.microsoft.com/office/powerpoint/2010/main" val="26497334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2AF81543-E2FF-6947-8995-F810AC23937D}"/>
              </a:ext>
            </a:extLst>
          </p:cNvPr>
          <p:cNvSpPr>
            <a:spLocks noGrp="1" noChangeArrowheads="1"/>
          </p:cNvSpPr>
          <p:nvPr>
            <p:ph type="title"/>
          </p:nvPr>
        </p:nvSpPr>
        <p:spPr>
          <a:xfrm>
            <a:off x="838200" y="365126"/>
            <a:ext cx="10515600" cy="838993"/>
          </a:xfrm>
        </p:spPr>
        <p:txBody>
          <a:bodyPr/>
          <a:lstStyle/>
          <a:p>
            <a:pPr eaLnBrk="1" hangingPunct="1"/>
            <a:r>
              <a:rPr lang="en-GB" altLang="en-US" dirty="0"/>
              <a:t>The Assignment – Mind Map</a:t>
            </a:r>
          </a:p>
        </p:txBody>
      </p:sp>
      <p:sp>
        <p:nvSpPr>
          <p:cNvPr id="3" name="Content Placeholder 2">
            <a:extLst>
              <a:ext uri="{FF2B5EF4-FFF2-40B4-BE49-F238E27FC236}">
                <a16:creationId xmlns:a16="http://schemas.microsoft.com/office/drawing/2014/main" id="{DF013D27-A5F1-43F3-A924-6845BF2B7C9C}"/>
              </a:ext>
            </a:extLst>
          </p:cNvPr>
          <p:cNvSpPr>
            <a:spLocks noGrp="1"/>
          </p:cNvSpPr>
          <p:nvPr>
            <p:ph idx="1"/>
          </p:nvPr>
        </p:nvSpPr>
        <p:spPr>
          <a:xfrm>
            <a:off x="926433" y="1232581"/>
            <a:ext cx="7135216" cy="3916362"/>
          </a:xfrm>
        </p:spPr>
        <p:txBody>
          <a:bodyPr rtlCol="0">
            <a:normAutofit/>
          </a:bodyPr>
          <a:lstStyle/>
          <a:p>
            <a:pPr marL="0" indent="0">
              <a:buNone/>
              <a:defRPr/>
            </a:pPr>
            <a:r>
              <a:rPr lang="en-GB" dirty="0">
                <a:solidFill>
                  <a:srgbClr val="FF0000"/>
                </a:solidFill>
              </a:rPr>
              <a:t>Begin creating a Mind Map to help you identify</a:t>
            </a:r>
          </a:p>
          <a:p>
            <a:pPr marL="0" indent="0">
              <a:buNone/>
              <a:defRPr/>
            </a:pPr>
            <a:endParaRPr lang="en-GB" dirty="0"/>
          </a:p>
          <a:p>
            <a:pPr>
              <a:defRPr/>
            </a:pPr>
            <a:r>
              <a:rPr lang="en-GB" dirty="0"/>
              <a:t>What you already know about this topic </a:t>
            </a:r>
          </a:p>
          <a:p>
            <a:pPr>
              <a:defRPr/>
            </a:pPr>
            <a:endParaRPr lang="en-GB" dirty="0"/>
          </a:p>
          <a:p>
            <a:pPr>
              <a:defRPr/>
            </a:pPr>
            <a:r>
              <a:rPr lang="en-GB" dirty="0"/>
              <a:t>The key areas you will need to address to complete the assignment to a high standard………&gt;72%</a:t>
            </a:r>
          </a:p>
        </p:txBody>
      </p:sp>
      <p:sp>
        <p:nvSpPr>
          <p:cNvPr id="4" name="Slide Number Placeholder 3">
            <a:extLst>
              <a:ext uri="{FF2B5EF4-FFF2-40B4-BE49-F238E27FC236}">
                <a16:creationId xmlns:a16="http://schemas.microsoft.com/office/drawing/2014/main" id="{B7A134CC-BF64-443E-B782-44E9F43EF64A}"/>
              </a:ext>
            </a:extLst>
          </p:cNvPr>
          <p:cNvSpPr>
            <a:spLocks noGrp="1"/>
          </p:cNvSpPr>
          <p:nvPr>
            <p:ph type="sldNum" sz="quarter" idx="12"/>
          </p:nvPr>
        </p:nvSpPr>
        <p:spPr/>
        <p:txBody>
          <a:bodyPr/>
          <a:lstStyle/>
          <a:p>
            <a:pPr>
              <a:defRPr/>
            </a:pPr>
            <a:fld id="{79D37775-5052-7F45-B8F7-468AEE48575A}" type="slidenum">
              <a:rPr lang="en-GB" altLang="en-US"/>
              <a:pPr>
                <a:defRPr/>
              </a:pPr>
              <a:t>13</a:t>
            </a:fld>
            <a:endParaRPr lang="en-GB" altLang="en-US" dirty="0"/>
          </a:p>
        </p:txBody>
      </p:sp>
      <p:pic>
        <p:nvPicPr>
          <p:cNvPr id="22533" name="Picture 5" descr="A picture containing text, map&#10;&#10;Description generated with very high confidence">
            <a:extLst>
              <a:ext uri="{FF2B5EF4-FFF2-40B4-BE49-F238E27FC236}">
                <a16:creationId xmlns:a16="http://schemas.microsoft.com/office/drawing/2014/main" id="{A6052620-A86B-184B-9938-FE21A33264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5706" y="1976928"/>
            <a:ext cx="3472833" cy="2498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0430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fontScale="90000"/>
          </a:bodyPr>
          <a:lstStyle/>
          <a:p>
            <a:r>
              <a:rPr lang="en-GB" dirty="0"/>
              <a:t>Aligning people development with business strategy</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89971" y="723347"/>
            <a:ext cx="8930901" cy="4924859"/>
          </a:xfrm>
        </p:spPr>
      </p:pic>
    </p:spTree>
    <p:extLst>
      <p:ext uri="{BB962C8B-B14F-4D97-AF65-F5344CB8AC3E}">
        <p14:creationId xmlns:p14="http://schemas.microsoft.com/office/powerpoint/2010/main" val="40187517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Human Resource Cycle/Business Strategy</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15</a:t>
            </a:fld>
            <a:endParaRPr lang="en-GB"/>
          </a:p>
        </p:txBody>
      </p:sp>
      <p:pic>
        <p:nvPicPr>
          <p:cNvPr id="6" name="Picture 5">
            <a:extLst>
              <a:ext uri="{FF2B5EF4-FFF2-40B4-BE49-F238E27FC236}">
                <a16:creationId xmlns:a16="http://schemas.microsoft.com/office/drawing/2014/main" id="{B1E080F9-D314-DF47-8E5E-975E3F8D262A}"/>
              </a:ext>
            </a:extLst>
          </p:cNvPr>
          <p:cNvPicPr>
            <a:picLocks noChangeAspect="1"/>
          </p:cNvPicPr>
          <p:nvPr/>
        </p:nvPicPr>
        <p:blipFill>
          <a:blip r:embed="rId3"/>
          <a:stretch>
            <a:fillRect/>
          </a:stretch>
        </p:blipFill>
        <p:spPr>
          <a:xfrm>
            <a:off x="609600" y="950718"/>
            <a:ext cx="10795000" cy="3771900"/>
          </a:xfrm>
          <a:prstGeom prst="rect">
            <a:avLst/>
          </a:prstGeom>
        </p:spPr>
      </p:pic>
    </p:spTree>
    <p:extLst>
      <p:ext uri="{BB962C8B-B14F-4D97-AF65-F5344CB8AC3E}">
        <p14:creationId xmlns:p14="http://schemas.microsoft.com/office/powerpoint/2010/main" val="672940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pPr algn="ctr"/>
            <a:r>
              <a:rPr lang="en-US"/>
              <a:t>Workshop</a:t>
            </a:r>
            <a:endParaRPr lang="en-US" dirty="0"/>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2697518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1AC-40C2-404E-A4BA-1FE5C903486D}"/>
              </a:ext>
            </a:extLst>
          </p:cNvPr>
          <p:cNvSpPr>
            <a:spLocks noGrp="1"/>
          </p:cNvSpPr>
          <p:nvPr>
            <p:ph type="title"/>
          </p:nvPr>
        </p:nvSpPr>
        <p:spPr>
          <a:xfrm>
            <a:off x="581607" y="575446"/>
            <a:ext cx="11072327" cy="2578298"/>
          </a:xfrm>
        </p:spPr>
        <p:txBody>
          <a:bodyPr>
            <a:normAutofit/>
          </a:bodyPr>
          <a:lstStyle/>
          <a:p>
            <a:r>
              <a:rPr lang="en-GB" sz="4000" dirty="0"/>
              <a:t>The Value of Management and Leadership Qualifications</a:t>
            </a:r>
            <a:br>
              <a:rPr lang="en-GB" dirty="0"/>
            </a:br>
            <a:endParaRPr lang="en-GB" dirty="0"/>
          </a:p>
        </p:txBody>
      </p:sp>
      <p:sp>
        <p:nvSpPr>
          <p:cNvPr id="3" name="Content Placeholder 2">
            <a:extLst>
              <a:ext uri="{FF2B5EF4-FFF2-40B4-BE49-F238E27FC236}">
                <a16:creationId xmlns:a16="http://schemas.microsoft.com/office/drawing/2014/main" id="{A3D8A657-DACB-7340-8935-DD466487453D}"/>
              </a:ext>
            </a:extLst>
          </p:cNvPr>
          <p:cNvSpPr>
            <a:spLocks noGrp="1"/>
          </p:cNvSpPr>
          <p:nvPr>
            <p:ph idx="1"/>
          </p:nvPr>
        </p:nvSpPr>
        <p:spPr>
          <a:xfrm>
            <a:off x="3863752" y="3429000"/>
            <a:ext cx="6347048" cy="2088233"/>
          </a:xfrm>
        </p:spPr>
        <p:txBody>
          <a:bodyPr>
            <a:normAutofit/>
          </a:bodyPr>
          <a:lstStyle/>
          <a:p>
            <a:endParaRPr lang="en-GB" dirty="0"/>
          </a:p>
          <a:p>
            <a:endParaRPr lang="en-GB" dirty="0"/>
          </a:p>
          <a:p>
            <a:endParaRPr lang="en-GB" dirty="0"/>
          </a:p>
          <a:p>
            <a:pPr marL="0" indent="0" algn="r">
              <a:buNone/>
            </a:pPr>
            <a:r>
              <a:rPr lang="en-GB" sz="2000" dirty="0"/>
              <a:t>Bradley, M. Woodman, P. &amp; Hutchings, P. (2012) </a:t>
            </a:r>
          </a:p>
          <a:p>
            <a:endParaRPr lang="en-GB" dirty="0"/>
          </a:p>
        </p:txBody>
      </p:sp>
    </p:spTree>
    <p:extLst>
      <p:ext uri="{BB962C8B-B14F-4D97-AF65-F5344CB8AC3E}">
        <p14:creationId xmlns:p14="http://schemas.microsoft.com/office/powerpoint/2010/main" val="4087585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614" y="165946"/>
            <a:ext cx="11590264" cy="1143000"/>
          </a:xfrm>
        </p:spPr>
        <p:txBody>
          <a:bodyPr>
            <a:noAutofit/>
          </a:bodyPr>
          <a:lstStyle/>
          <a:p>
            <a:pPr>
              <a:defRPr/>
            </a:pPr>
            <a:r>
              <a:rPr lang="en-GB" sz="3600" dirty="0"/>
              <a:t>Why qualifications have become more important, by sector</a:t>
            </a:r>
          </a:p>
        </p:txBody>
      </p:sp>
      <p:sp>
        <p:nvSpPr>
          <p:cNvPr id="10243" name="TextBox 2"/>
          <p:cNvSpPr txBox="1">
            <a:spLocks noChangeArrowheads="1"/>
          </p:cNvSpPr>
          <p:nvPr/>
        </p:nvSpPr>
        <p:spPr bwMode="auto">
          <a:xfrm>
            <a:off x="7047367" y="5253170"/>
            <a:ext cx="4895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r>
              <a:rPr lang="en-GB" altLang="en-US" dirty="0"/>
              <a:t>Source: Bradley, Woodman and Hutchings 2012</a:t>
            </a: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752" y="759674"/>
            <a:ext cx="7325828" cy="4421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29350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26" y="113199"/>
            <a:ext cx="10515600" cy="1325563"/>
          </a:xfrm>
        </p:spPr>
        <p:txBody>
          <a:bodyPr/>
          <a:lstStyle/>
          <a:p>
            <a:pPr>
              <a:defRPr/>
            </a:pPr>
            <a:r>
              <a:rPr lang="en-GB" sz="4000" dirty="0"/>
              <a:t>Learners Reasons for study</a:t>
            </a:r>
          </a:p>
        </p:txBody>
      </p:sp>
      <p:pic>
        <p:nvPicPr>
          <p:cNvPr id="1126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3917" y="775980"/>
            <a:ext cx="6664221" cy="45952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2175" y="5216623"/>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09289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4523" y="197176"/>
            <a:ext cx="11336693" cy="1223964"/>
          </a:xfrm>
        </p:spPr>
        <p:txBody>
          <a:bodyPr>
            <a:normAutofit/>
          </a:bodyPr>
          <a:lstStyle/>
          <a:p>
            <a:pPr>
              <a:defRPr/>
            </a:pPr>
            <a:r>
              <a:rPr lang="en-GB" sz="4000" dirty="0"/>
              <a:t>Value of qualifications from an employer perspective</a:t>
            </a:r>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1930" y="1604347"/>
            <a:ext cx="9216071" cy="13746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2454" y="5076664"/>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9203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Value of qualifications from employer perspective</a:t>
            </a:r>
          </a:p>
        </p:txBody>
      </p:sp>
      <p:pic>
        <p:nvPicPr>
          <p:cNvPr id="6" name="Picture 5">
            <a:extLst>
              <a:ext uri="{FF2B5EF4-FFF2-40B4-BE49-F238E27FC236}">
                <a16:creationId xmlns:a16="http://schemas.microsoft.com/office/drawing/2014/main" id="{4691CBC1-4B2F-7941-A2D1-7051B56FD9F6}"/>
              </a:ext>
            </a:extLst>
          </p:cNvPr>
          <p:cNvPicPr>
            <a:picLocks noChangeAspect="1"/>
          </p:cNvPicPr>
          <p:nvPr/>
        </p:nvPicPr>
        <p:blipFill>
          <a:blip r:embed="rId3"/>
          <a:stretch>
            <a:fillRect/>
          </a:stretch>
        </p:blipFill>
        <p:spPr>
          <a:xfrm>
            <a:off x="2087511" y="1037438"/>
            <a:ext cx="7940777" cy="4313903"/>
          </a:xfrm>
          <a:prstGeom prst="rect">
            <a:avLst/>
          </a:prstGeom>
        </p:spPr>
      </p:pic>
    </p:spTree>
    <p:extLst>
      <p:ext uri="{BB962C8B-B14F-4D97-AF65-F5344CB8AC3E}">
        <p14:creationId xmlns:p14="http://schemas.microsoft.com/office/powerpoint/2010/main" val="3647476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30" y="123529"/>
            <a:ext cx="11716139" cy="1252728"/>
          </a:xfrm>
        </p:spPr>
        <p:txBody>
          <a:bodyPr>
            <a:noAutofit/>
          </a:bodyPr>
          <a:lstStyle/>
          <a:p>
            <a:pPr>
              <a:defRPr/>
            </a:pPr>
            <a:r>
              <a:rPr lang="en-GB" sz="3200" dirty="0"/>
              <a:t>Impact of management qualifications on work based skills, knowledge &amp; behaviours</a:t>
            </a:r>
          </a:p>
        </p:txBody>
      </p:sp>
      <p:sp>
        <p:nvSpPr>
          <p:cNvPr id="13315" name="Content Placeholder 2"/>
          <p:cNvSpPr>
            <a:spLocks noGrp="1"/>
          </p:cNvSpPr>
          <p:nvPr>
            <p:ph idx="1"/>
          </p:nvPr>
        </p:nvSpPr>
        <p:spPr>
          <a:xfrm>
            <a:off x="412033" y="1376257"/>
            <a:ext cx="10663404" cy="3600400"/>
          </a:xfrm>
        </p:spPr>
        <p:txBody>
          <a:bodyPr>
            <a:normAutofit/>
          </a:bodyPr>
          <a:lstStyle/>
          <a:p>
            <a:r>
              <a:rPr lang="en-GB" altLang="en-US" dirty="0"/>
              <a:t>How do you benefit from a Management Qualification</a:t>
            </a:r>
          </a:p>
          <a:p>
            <a:endParaRPr lang="en-GB" altLang="en-US" dirty="0"/>
          </a:p>
          <a:p>
            <a:r>
              <a:rPr lang="en-GB" altLang="en-US" dirty="0"/>
              <a:t>How do you feel?</a:t>
            </a:r>
          </a:p>
          <a:p>
            <a:endParaRPr lang="en-GB" altLang="en-US" dirty="0"/>
          </a:p>
          <a:p>
            <a:r>
              <a:rPr lang="en-GB" altLang="en-US" dirty="0"/>
              <a:t>How have you changed since starting the course?</a:t>
            </a:r>
          </a:p>
        </p:txBody>
      </p:sp>
    </p:spTree>
    <p:extLst>
      <p:ext uri="{BB962C8B-B14F-4D97-AF65-F5344CB8AC3E}">
        <p14:creationId xmlns:p14="http://schemas.microsoft.com/office/powerpoint/2010/main" val="1654841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30" y="123529"/>
            <a:ext cx="11716139" cy="1252728"/>
          </a:xfrm>
        </p:spPr>
        <p:txBody>
          <a:bodyPr>
            <a:noAutofit/>
          </a:bodyPr>
          <a:lstStyle/>
          <a:p>
            <a:pPr>
              <a:defRPr/>
            </a:pPr>
            <a:r>
              <a:rPr lang="en-GB" sz="3200" dirty="0"/>
              <a:t>Impact of management qualifications on work based skills, knowledge &amp; behaviours</a:t>
            </a:r>
          </a:p>
        </p:txBody>
      </p:sp>
      <p:sp>
        <p:nvSpPr>
          <p:cNvPr id="13315" name="Content Placeholder 2"/>
          <p:cNvSpPr>
            <a:spLocks noGrp="1"/>
          </p:cNvSpPr>
          <p:nvPr>
            <p:ph idx="1"/>
          </p:nvPr>
        </p:nvSpPr>
        <p:spPr>
          <a:xfrm>
            <a:off x="412033" y="1376257"/>
            <a:ext cx="8229600" cy="3600400"/>
          </a:xfrm>
        </p:spPr>
        <p:txBody>
          <a:bodyPr>
            <a:normAutofit/>
          </a:bodyPr>
          <a:lstStyle/>
          <a:p>
            <a:r>
              <a:rPr lang="en-GB" altLang="en-US" dirty="0"/>
              <a:t>Increased confidence</a:t>
            </a:r>
          </a:p>
          <a:p>
            <a:r>
              <a:rPr lang="en-GB" altLang="en-US" dirty="0"/>
              <a:t>Increased self-awareness</a:t>
            </a:r>
          </a:p>
          <a:p>
            <a:r>
              <a:rPr lang="en-GB" altLang="en-US" dirty="0"/>
              <a:t>Increased strategic awareness</a:t>
            </a:r>
          </a:p>
          <a:p>
            <a:r>
              <a:rPr lang="en-GB" altLang="en-US" dirty="0"/>
              <a:t>Enhanced people management skills</a:t>
            </a:r>
          </a:p>
          <a:p>
            <a:r>
              <a:rPr lang="en-GB" altLang="en-US" dirty="0"/>
              <a:t>Managing change more effectively</a:t>
            </a:r>
          </a:p>
          <a:p>
            <a:r>
              <a:rPr lang="en-GB" altLang="en-US" dirty="0"/>
              <a:t>Improved networks</a:t>
            </a:r>
          </a:p>
        </p:txBody>
      </p:sp>
    </p:spTree>
    <p:extLst>
      <p:ext uri="{BB962C8B-B14F-4D97-AF65-F5344CB8AC3E}">
        <p14:creationId xmlns:p14="http://schemas.microsoft.com/office/powerpoint/2010/main" val="2636805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27091</TotalTime>
  <Words>2564</Words>
  <Application>Microsoft Macintosh PowerPoint</Application>
  <PresentationFormat>Widescreen</PresentationFormat>
  <Paragraphs>160</Paragraphs>
  <Slides>24</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Calibri Light</vt:lpstr>
      <vt:lpstr>Corbel</vt:lpstr>
      <vt:lpstr>Tahoma</vt:lpstr>
      <vt:lpstr>Custom Design</vt:lpstr>
      <vt:lpstr>BA (Hons) Applied Leadership &amp; Management in the Workplace BMSK5010</vt:lpstr>
      <vt:lpstr>Session 1</vt:lpstr>
      <vt:lpstr>Introduction to the module</vt:lpstr>
      <vt:lpstr>BMSK5010 – Developing the Learning Organisation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Assignment – Mind Map</vt:lpstr>
      <vt:lpstr>Aligning people development with business strategy</vt:lpstr>
      <vt:lpstr>Human Resource Cycle/Business Strategy</vt:lpstr>
      <vt:lpstr>Workshop</vt:lpstr>
      <vt:lpstr>The Value of Management and Leadership Qualifications </vt:lpstr>
      <vt:lpstr>Why qualifications have become more important, by sector</vt:lpstr>
      <vt:lpstr>Learners Reasons for study</vt:lpstr>
      <vt:lpstr>Value of qualifications from an employer perspective</vt:lpstr>
      <vt:lpstr>Value of qualifications from employer perspective</vt:lpstr>
      <vt:lpstr>Impact of management qualifications on work based skills, knowledge &amp; behaviours</vt:lpstr>
      <vt:lpstr>Impact of management qualifications on work based skills, knowledge &amp; behaviours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124</cp:revision>
  <dcterms:created xsi:type="dcterms:W3CDTF">2020-06-08T16:11:31Z</dcterms:created>
  <dcterms:modified xsi:type="dcterms:W3CDTF">2023-08-03T17:09:40Z</dcterms:modified>
</cp:coreProperties>
</file>