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87" r:id="rId3"/>
    <p:sldId id="258" r:id="rId4"/>
    <p:sldId id="259" r:id="rId5"/>
    <p:sldId id="261" r:id="rId6"/>
    <p:sldId id="262" r:id="rId7"/>
    <p:sldId id="264" r:id="rId8"/>
    <p:sldId id="265" r:id="rId9"/>
    <p:sldId id="266" r:id="rId10"/>
    <p:sldId id="267" r:id="rId11"/>
    <p:sldId id="268" r:id="rId12"/>
    <p:sldId id="290" r:id="rId13"/>
    <p:sldId id="291" r:id="rId14"/>
    <p:sldId id="292" r:id="rId15"/>
    <p:sldId id="269" r:id="rId16"/>
    <p:sldId id="271" r:id="rId17"/>
    <p:sldId id="272" r:id="rId18"/>
    <p:sldId id="277" r:id="rId19"/>
    <p:sldId id="278" r:id="rId20"/>
    <p:sldId id="286" r:id="rId21"/>
    <p:sldId id="283" r:id="rId22"/>
    <p:sldId id="284" r:id="rId23"/>
    <p:sldId id="285"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3256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8892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5069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1569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372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6334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7465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460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098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8059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9878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23833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648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1091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9907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68644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71499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31272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25612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60628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5685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7444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35563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31658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Alexander </a:t>
            </a:r>
            <a:r>
              <a:rPr lang="en-GB" sz="2800" b="1" dirty="0"/>
              <a:t>the Great </a:t>
            </a:r>
            <a:br>
              <a:rPr lang="en-GB" sz="2800" b="1" dirty="0"/>
            </a:br>
            <a:r>
              <a:rPr lang="en-GB" sz="2800" b="1" dirty="0"/>
              <a:t>and the Conquest of India</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3203848" y="3001912"/>
            <a:ext cx="2736304" cy="2947369"/>
          </a:xfrm>
          <a:prstGeom prst="rect">
            <a:avLst/>
          </a:prstGeom>
        </p:spPr>
      </p:pic>
    </p:spTree>
    <p:extLst>
      <p:ext uri="{BB962C8B-B14F-4D97-AF65-F5344CB8AC3E}">
        <p14:creationId xmlns:p14="http://schemas.microsoft.com/office/powerpoint/2010/main" val="34451953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784976" cy="6408712"/>
          </a:xfrm>
        </p:spPr>
        <p:txBody>
          <a:bodyPr>
            <a:normAutofit fontScale="92500"/>
          </a:bodyPr>
          <a:lstStyle/>
          <a:p>
            <a:r>
              <a:rPr lang="en-GB" dirty="0"/>
              <a:t>Alexander receives no mention in early Indian literature.</a:t>
            </a:r>
          </a:p>
          <a:p>
            <a:endParaRPr lang="en-GB" sz="1100" dirty="0" smtClean="0"/>
          </a:p>
          <a:p>
            <a:r>
              <a:rPr lang="en-GB" dirty="0" smtClean="0"/>
              <a:t>Alexander campaigns bring about a </a:t>
            </a:r>
            <a:r>
              <a:rPr lang="en-GB" dirty="0"/>
              <a:t>profusion of new information about </a:t>
            </a:r>
            <a:r>
              <a:rPr lang="en-GB" dirty="0" smtClean="0"/>
              <a:t>India. </a:t>
            </a:r>
            <a:endParaRPr lang="en-GB" dirty="0"/>
          </a:p>
          <a:p>
            <a:endParaRPr lang="en-GB" sz="1100" dirty="0" smtClean="0"/>
          </a:p>
          <a:p>
            <a:r>
              <a:rPr lang="en-GB" dirty="0" smtClean="0"/>
              <a:t>Accounts of most Alexander’s contemporaries (e.g. Callisthenes</a:t>
            </a:r>
            <a:r>
              <a:rPr lang="en-GB" dirty="0"/>
              <a:t>, </a:t>
            </a:r>
            <a:r>
              <a:rPr lang="en-GB" dirty="0" err="1"/>
              <a:t>Onesicritus</a:t>
            </a:r>
            <a:r>
              <a:rPr lang="en-GB" dirty="0"/>
              <a:t>, </a:t>
            </a:r>
            <a:r>
              <a:rPr lang="en-GB" dirty="0" err="1"/>
              <a:t>Aristobulus</a:t>
            </a:r>
            <a:r>
              <a:rPr lang="en-GB" dirty="0"/>
              <a:t> and </a:t>
            </a:r>
            <a:r>
              <a:rPr lang="en-GB" dirty="0" err="1" smtClean="0"/>
              <a:t>Nearchus</a:t>
            </a:r>
            <a:r>
              <a:rPr lang="en-GB" dirty="0" smtClean="0"/>
              <a:t>) only </a:t>
            </a:r>
            <a:r>
              <a:rPr lang="en-GB" dirty="0"/>
              <a:t>survive in later sources </a:t>
            </a:r>
            <a:r>
              <a:rPr lang="en-GB" dirty="0" smtClean="0"/>
              <a:t>(e.g. works of </a:t>
            </a:r>
            <a:r>
              <a:rPr lang="en-GB" dirty="0"/>
              <a:t>Strabo, Arrian, </a:t>
            </a:r>
            <a:r>
              <a:rPr lang="en-GB" dirty="0" err="1"/>
              <a:t>Curtius</a:t>
            </a:r>
            <a:r>
              <a:rPr lang="en-GB" dirty="0"/>
              <a:t> Rufus, Plutarch etc</a:t>
            </a:r>
            <a:r>
              <a:rPr lang="en-GB" dirty="0" smtClean="0"/>
              <a:t>.). </a:t>
            </a:r>
            <a:endParaRPr lang="en-GB" dirty="0"/>
          </a:p>
          <a:p>
            <a:endParaRPr lang="en-GB" sz="1100" dirty="0" smtClean="0"/>
          </a:p>
          <a:p>
            <a:r>
              <a:rPr lang="en-GB" dirty="0" smtClean="0"/>
              <a:t>Difficulties </a:t>
            </a:r>
            <a:r>
              <a:rPr lang="en-GB" dirty="0"/>
              <a:t>of distinguishing </a:t>
            </a:r>
            <a:r>
              <a:rPr lang="en-GB" dirty="0" err="1"/>
              <a:t>retrojected</a:t>
            </a:r>
            <a:r>
              <a:rPr lang="en-GB" dirty="0"/>
              <a:t> information.</a:t>
            </a:r>
          </a:p>
          <a:p>
            <a:endParaRPr lang="en-GB" sz="1100" dirty="0" smtClean="0"/>
          </a:p>
          <a:p>
            <a:r>
              <a:rPr lang="en-GB" dirty="0" smtClean="0"/>
              <a:t>Is </a:t>
            </a:r>
            <a:r>
              <a:rPr lang="en-GB" dirty="0"/>
              <a:t>the influx of new information one of quality or quantity?</a:t>
            </a:r>
          </a:p>
        </p:txBody>
      </p:sp>
    </p:spTree>
    <p:extLst>
      <p:ext uri="{BB962C8B-B14F-4D97-AF65-F5344CB8AC3E}">
        <p14:creationId xmlns:p14="http://schemas.microsoft.com/office/powerpoint/2010/main" val="2028371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b="1" dirty="0" smtClean="0"/>
              <a:t>Alexander</a:t>
            </a:r>
            <a:r>
              <a:rPr lang="en-GB" b="1" dirty="0"/>
              <a:t> </a:t>
            </a:r>
            <a:r>
              <a:rPr lang="en-GB" b="1" dirty="0" smtClean="0"/>
              <a:t>Goes East</a:t>
            </a:r>
            <a:endParaRPr lang="en-GB" b="1" dirty="0"/>
          </a:p>
        </p:txBody>
      </p:sp>
      <p:sp>
        <p:nvSpPr>
          <p:cNvPr id="3" name="Content Placeholder 2"/>
          <p:cNvSpPr>
            <a:spLocks noGrp="1"/>
          </p:cNvSpPr>
          <p:nvPr>
            <p:ph idx="1"/>
          </p:nvPr>
        </p:nvSpPr>
        <p:spPr>
          <a:xfrm>
            <a:off x="87606" y="1052736"/>
            <a:ext cx="9056394" cy="1440160"/>
          </a:xfrm>
        </p:spPr>
        <p:txBody>
          <a:bodyPr>
            <a:normAutofit/>
          </a:bodyPr>
          <a:lstStyle/>
          <a:p>
            <a:r>
              <a:rPr lang="en-GB" sz="2800" dirty="0" smtClean="0"/>
              <a:t>Alexander </a:t>
            </a:r>
            <a:r>
              <a:rPr lang="en-GB" sz="2800" dirty="0"/>
              <a:t>crosses over in Asia </a:t>
            </a:r>
            <a:r>
              <a:rPr lang="en-GB" sz="2800" dirty="0" smtClean="0"/>
              <a:t>Minor in 334 BC, by 330 BC Darius III is dead (betrayed by </a:t>
            </a:r>
            <a:r>
              <a:rPr lang="en-GB" sz="2800" dirty="0" err="1" smtClean="0"/>
              <a:t>Bessus</a:t>
            </a:r>
            <a:r>
              <a:rPr lang="en-GB" sz="2800" dirty="0" smtClean="0"/>
              <a:t> his Bactrian satrap).</a:t>
            </a:r>
          </a:p>
          <a:p>
            <a:pPr marL="0" indent="0">
              <a:buNone/>
            </a:pPr>
            <a:endParaRPr lang="en-GB" sz="1200" dirty="0"/>
          </a:p>
        </p:txBody>
      </p:sp>
      <p:pic>
        <p:nvPicPr>
          <p:cNvPr id="5" name="Picture 4"/>
          <p:cNvPicPr>
            <a:picLocks noChangeAspect="1"/>
          </p:cNvPicPr>
          <p:nvPr/>
        </p:nvPicPr>
        <p:blipFill>
          <a:blip r:embed="rId2"/>
          <a:stretch>
            <a:fillRect/>
          </a:stretch>
        </p:blipFill>
        <p:spPr>
          <a:xfrm>
            <a:off x="2699792" y="2267224"/>
            <a:ext cx="6281899" cy="4397773"/>
          </a:xfrm>
          <a:prstGeom prst="rect">
            <a:avLst/>
          </a:prstGeom>
        </p:spPr>
      </p:pic>
      <p:sp>
        <p:nvSpPr>
          <p:cNvPr id="6" name="Rectangle 5"/>
          <p:cNvSpPr/>
          <p:nvPr/>
        </p:nvSpPr>
        <p:spPr>
          <a:xfrm>
            <a:off x="87606" y="2176129"/>
            <a:ext cx="2612186" cy="4693593"/>
          </a:xfrm>
          <a:prstGeom prst="rect">
            <a:avLst/>
          </a:prstGeom>
        </p:spPr>
        <p:txBody>
          <a:bodyPr wrap="square">
            <a:spAutoFit/>
          </a:bodyPr>
          <a:lstStyle/>
          <a:p>
            <a:r>
              <a:rPr lang="en-GB" sz="2300" dirty="0"/>
              <a:t>“Bessus dared not make excuses for his crime… Bessus was hung up on a cross, his ears and nose cut off, and the barbarians were to shoot arrows into him and also protect his body from the carrion birds.” – </a:t>
            </a:r>
            <a:r>
              <a:rPr lang="en-GB" sz="2300" b="1" dirty="0"/>
              <a:t>Curtius Rufus 7.5.39-40</a:t>
            </a:r>
            <a:r>
              <a:rPr lang="en-GB" sz="2300" dirty="0" smtClean="0"/>
              <a:t>.</a:t>
            </a:r>
            <a:endParaRPr lang="en-GB" sz="2300" dirty="0"/>
          </a:p>
        </p:txBody>
      </p:sp>
    </p:spTree>
    <p:extLst>
      <p:ext uri="{BB962C8B-B14F-4D97-AF65-F5344CB8AC3E}">
        <p14:creationId xmlns:p14="http://schemas.microsoft.com/office/powerpoint/2010/main" val="3290855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1143000"/>
          </a:xfrm>
        </p:spPr>
        <p:txBody>
          <a:bodyPr>
            <a:normAutofit/>
          </a:bodyPr>
          <a:lstStyle/>
          <a:p>
            <a:r>
              <a:rPr lang="en-GB" b="1" dirty="0" smtClean="0"/>
              <a:t>Campaigns in Bactria and Sogdiana</a:t>
            </a:r>
            <a:endParaRPr lang="en-GB" b="1" dirty="0"/>
          </a:p>
        </p:txBody>
      </p:sp>
      <p:sp>
        <p:nvSpPr>
          <p:cNvPr id="3" name="Content Placeholder 2"/>
          <p:cNvSpPr>
            <a:spLocks noGrp="1"/>
          </p:cNvSpPr>
          <p:nvPr>
            <p:ph idx="1"/>
          </p:nvPr>
        </p:nvSpPr>
        <p:spPr>
          <a:xfrm>
            <a:off x="158957" y="1484784"/>
            <a:ext cx="3861525" cy="2376263"/>
          </a:xfrm>
        </p:spPr>
        <p:txBody>
          <a:bodyPr>
            <a:normAutofit lnSpcReduction="10000"/>
          </a:bodyPr>
          <a:lstStyle/>
          <a:p>
            <a:r>
              <a:rPr lang="en-GB" sz="2400" dirty="0"/>
              <a:t>Alexander spends two years of fierce fighting in </a:t>
            </a:r>
            <a:r>
              <a:rPr lang="en-GB" sz="2400" dirty="0" smtClean="0"/>
              <a:t>Bactria.</a:t>
            </a:r>
            <a:endParaRPr lang="en-GB" sz="2400" dirty="0"/>
          </a:p>
          <a:p>
            <a:endParaRPr lang="en-GB" sz="500" dirty="0" smtClean="0"/>
          </a:p>
          <a:p>
            <a:r>
              <a:rPr lang="en-GB" sz="2400" dirty="0" smtClean="0"/>
              <a:t>The </a:t>
            </a:r>
            <a:r>
              <a:rPr lang="en-GB" sz="2400" dirty="0"/>
              <a:t>Jaxartes (</a:t>
            </a:r>
            <a:r>
              <a:rPr lang="en-GB" sz="2400" dirty="0" err="1"/>
              <a:t>Syr</a:t>
            </a:r>
            <a:r>
              <a:rPr lang="en-GB" sz="2400" dirty="0"/>
              <a:t> Darya) gets established as the frontier of his </a:t>
            </a:r>
            <a:r>
              <a:rPr lang="en-GB" sz="2400" dirty="0" smtClean="0"/>
              <a:t>territory.</a:t>
            </a:r>
            <a:endParaRPr lang="en-GB" sz="2400" dirty="0"/>
          </a:p>
        </p:txBody>
      </p:sp>
      <p:sp>
        <p:nvSpPr>
          <p:cNvPr id="4" name="Rectangle 3"/>
          <p:cNvSpPr/>
          <p:nvPr/>
        </p:nvSpPr>
        <p:spPr>
          <a:xfrm>
            <a:off x="117986" y="3931659"/>
            <a:ext cx="3902496" cy="2677656"/>
          </a:xfrm>
          <a:prstGeom prst="rect">
            <a:avLst/>
          </a:prstGeom>
        </p:spPr>
        <p:txBody>
          <a:bodyPr wrap="square">
            <a:spAutoFit/>
          </a:bodyPr>
          <a:lstStyle/>
          <a:p>
            <a:r>
              <a:rPr lang="en-GB" sz="2400" dirty="0" smtClean="0"/>
              <a:t>“Towards the end of spring Alexander began his march for India, leaving </a:t>
            </a:r>
            <a:r>
              <a:rPr lang="en-GB" sz="2400" dirty="0" err="1" smtClean="0"/>
              <a:t>Amyntas</a:t>
            </a:r>
            <a:r>
              <a:rPr lang="en-GB" sz="2400" dirty="0" smtClean="0"/>
              <a:t> in Bactria with a force of 3,500 mounted troops and 10,000 infantry.” – </a:t>
            </a:r>
            <a:r>
              <a:rPr lang="en-GB" sz="2400" b="1" dirty="0" smtClean="0"/>
              <a:t>Arrian </a:t>
            </a:r>
            <a:r>
              <a:rPr lang="en-GB" sz="2400" b="1" i="1" dirty="0" smtClean="0"/>
              <a:t>Anabasis</a:t>
            </a:r>
            <a:r>
              <a:rPr lang="en-GB" sz="2400" b="1" dirty="0" smtClean="0"/>
              <a:t> 4.22</a:t>
            </a:r>
            <a:r>
              <a:rPr lang="en-GB" sz="2400" dirty="0" smtClean="0"/>
              <a:t>.</a:t>
            </a:r>
            <a:endParaRPr lang="en-GB" sz="2400" dirty="0"/>
          </a:p>
        </p:txBody>
      </p:sp>
      <p:pic>
        <p:nvPicPr>
          <p:cNvPr id="5" name="Picture 4"/>
          <p:cNvPicPr>
            <a:picLocks noChangeAspect="1"/>
          </p:cNvPicPr>
          <p:nvPr/>
        </p:nvPicPr>
        <p:blipFill>
          <a:blip r:embed="rId2"/>
          <a:stretch>
            <a:fillRect/>
          </a:stretch>
        </p:blipFill>
        <p:spPr>
          <a:xfrm>
            <a:off x="4018304" y="1354656"/>
            <a:ext cx="4959084" cy="5254659"/>
          </a:xfrm>
          <a:prstGeom prst="rect">
            <a:avLst/>
          </a:prstGeom>
        </p:spPr>
      </p:pic>
      <p:pic>
        <p:nvPicPr>
          <p:cNvPr id="6" name="Picture 5"/>
          <p:cNvPicPr>
            <a:picLocks noChangeAspect="1"/>
          </p:cNvPicPr>
          <p:nvPr/>
        </p:nvPicPr>
        <p:blipFill>
          <a:blip r:embed="rId3"/>
          <a:stretch>
            <a:fillRect/>
          </a:stretch>
        </p:blipFill>
        <p:spPr>
          <a:xfrm>
            <a:off x="4018304" y="1354656"/>
            <a:ext cx="2065864" cy="1200278"/>
          </a:xfrm>
          <a:prstGeom prst="rect">
            <a:avLst/>
          </a:prstGeom>
        </p:spPr>
      </p:pic>
    </p:spTree>
    <p:extLst>
      <p:ext uri="{BB962C8B-B14F-4D97-AF65-F5344CB8AC3E}">
        <p14:creationId xmlns:p14="http://schemas.microsoft.com/office/powerpoint/2010/main" val="1947605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Alexander Invades India</a:t>
            </a:r>
            <a:endParaRPr lang="en-GB" b="1" dirty="0"/>
          </a:p>
        </p:txBody>
      </p:sp>
      <p:sp>
        <p:nvSpPr>
          <p:cNvPr id="3" name="Content Placeholder 2"/>
          <p:cNvSpPr>
            <a:spLocks noGrp="1"/>
          </p:cNvSpPr>
          <p:nvPr>
            <p:ph idx="1"/>
          </p:nvPr>
        </p:nvSpPr>
        <p:spPr>
          <a:xfrm>
            <a:off x="80776" y="825578"/>
            <a:ext cx="8982448" cy="1379286"/>
          </a:xfrm>
        </p:spPr>
        <p:txBody>
          <a:bodyPr>
            <a:normAutofit/>
          </a:bodyPr>
          <a:lstStyle/>
          <a:p>
            <a:r>
              <a:rPr lang="en-GB" sz="2400" dirty="0"/>
              <a:t>In 327 BC </a:t>
            </a:r>
            <a:r>
              <a:rPr lang="en-GB" sz="2400" dirty="0" smtClean="0"/>
              <a:t>Alexander departed from Bactra, via the Hindu </a:t>
            </a:r>
            <a:r>
              <a:rPr lang="en-GB" sz="2400" dirty="0"/>
              <a:t>Kush into </a:t>
            </a:r>
            <a:r>
              <a:rPr lang="en-GB" sz="2400" dirty="0" smtClean="0"/>
              <a:t>the Indus plains – </a:t>
            </a:r>
            <a:r>
              <a:rPr lang="en-GB" sz="2400" dirty="0"/>
              <a:t>his forces split into </a:t>
            </a:r>
            <a:r>
              <a:rPr lang="en-GB" sz="2400" dirty="0" smtClean="0"/>
              <a:t>two (one part </a:t>
            </a:r>
            <a:r>
              <a:rPr lang="en-GB" sz="2400" dirty="0"/>
              <a:t>under </a:t>
            </a:r>
            <a:r>
              <a:rPr lang="en-GB" sz="2400" dirty="0" err="1"/>
              <a:t>Hephaestion</a:t>
            </a:r>
            <a:r>
              <a:rPr lang="en-GB" sz="2400" dirty="0"/>
              <a:t> and </a:t>
            </a:r>
            <a:r>
              <a:rPr lang="en-GB" sz="2400" dirty="0" err="1"/>
              <a:t>Perdiccas</a:t>
            </a:r>
            <a:r>
              <a:rPr lang="en-GB" sz="2400" dirty="0"/>
              <a:t>, the other under </a:t>
            </a:r>
            <a:r>
              <a:rPr lang="en-GB" sz="2400" dirty="0" smtClean="0"/>
              <a:t>himself).</a:t>
            </a:r>
            <a:endParaRPr lang="en-GB" sz="2400" dirty="0"/>
          </a:p>
          <a:p>
            <a:endParaRPr lang="en-GB" sz="100" dirty="0" smtClean="0"/>
          </a:p>
        </p:txBody>
      </p:sp>
      <p:sp>
        <p:nvSpPr>
          <p:cNvPr id="6" name="Rectangle 5"/>
          <p:cNvSpPr/>
          <p:nvPr/>
        </p:nvSpPr>
        <p:spPr>
          <a:xfrm>
            <a:off x="0" y="4584194"/>
            <a:ext cx="2819825" cy="1938992"/>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400" dirty="0">
                <a:solidFill>
                  <a:prstClr val="black"/>
                </a:solidFill>
              </a:rPr>
              <a:t>Alexander reaches </a:t>
            </a:r>
            <a:r>
              <a:rPr lang="en-GB" sz="2400" dirty="0" smtClean="0">
                <a:solidFill>
                  <a:prstClr val="black"/>
                </a:solidFill>
              </a:rPr>
              <a:t>Nysa – they beg </a:t>
            </a:r>
            <a:r>
              <a:rPr lang="en-GB" sz="2400" dirty="0">
                <a:solidFill>
                  <a:prstClr val="black"/>
                </a:solidFill>
              </a:rPr>
              <a:t>to be left to their ancestral </a:t>
            </a:r>
            <a:r>
              <a:rPr lang="en-GB" sz="2400" dirty="0" smtClean="0">
                <a:solidFill>
                  <a:prstClr val="black"/>
                </a:solidFill>
              </a:rPr>
              <a:t>freedom given by </a:t>
            </a:r>
            <a:r>
              <a:rPr lang="en-GB" sz="2400" dirty="0">
                <a:solidFill>
                  <a:prstClr val="black"/>
                </a:solidFill>
              </a:rPr>
              <a:t>Dionysus.</a:t>
            </a:r>
          </a:p>
        </p:txBody>
      </p:sp>
      <p:pic>
        <p:nvPicPr>
          <p:cNvPr id="5" name="Picture 4"/>
          <p:cNvPicPr>
            <a:picLocks noChangeAspect="1"/>
          </p:cNvPicPr>
          <p:nvPr/>
        </p:nvPicPr>
        <p:blipFill>
          <a:blip r:embed="rId2"/>
          <a:stretch>
            <a:fillRect/>
          </a:stretch>
        </p:blipFill>
        <p:spPr>
          <a:xfrm>
            <a:off x="2886097" y="2204864"/>
            <a:ext cx="6177127" cy="4572014"/>
          </a:xfrm>
          <a:prstGeom prst="rect">
            <a:avLst/>
          </a:prstGeom>
        </p:spPr>
      </p:pic>
      <p:sp>
        <p:nvSpPr>
          <p:cNvPr id="8" name="Rectangle 7"/>
          <p:cNvSpPr/>
          <p:nvPr/>
        </p:nvSpPr>
        <p:spPr>
          <a:xfrm>
            <a:off x="80775" y="2077043"/>
            <a:ext cx="2979057" cy="2308324"/>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400" dirty="0">
                <a:solidFill>
                  <a:prstClr val="black"/>
                </a:solidFill>
              </a:rPr>
              <a:t>Captures various strongholds (Arr. </a:t>
            </a:r>
            <a:r>
              <a:rPr lang="en-GB" sz="2400" i="1" dirty="0">
                <a:solidFill>
                  <a:prstClr val="black"/>
                </a:solidFill>
              </a:rPr>
              <a:t>Anab</a:t>
            </a:r>
            <a:r>
              <a:rPr lang="en-GB" sz="2400" dirty="0">
                <a:solidFill>
                  <a:prstClr val="black"/>
                </a:solidFill>
              </a:rPr>
              <a:t>. 4.23.1) and massacres 7,000 mercenaries at </a:t>
            </a:r>
            <a:r>
              <a:rPr lang="en-GB" sz="2400" dirty="0" err="1">
                <a:solidFill>
                  <a:prstClr val="black"/>
                </a:solidFill>
              </a:rPr>
              <a:t>Massaga</a:t>
            </a:r>
            <a:r>
              <a:rPr lang="en-GB" sz="2400" dirty="0">
                <a:solidFill>
                  <a:prstClr val="black"/>
                </a:solidFill>
              </a:rPr>
              <a:t>.</a:t>
            </a:r>
          </a:p>
        </p:txBody>
      </p:sp>
    </p:spTree>
    <p:extLst>
      <p:ext uri="{BB962C8B-B14F-4D97-AF65-F5344CB8AC3E}">
        <p14:creationId xmlns:p14="http://schemas.microsoft.com/office/powerpoint/2010/main" val="3034385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The Battle with </a:t>
            </a:r>
            <a:r>
              <a:rPr lang="en-GB" b="1" dirty="0" err="1" smtClean="0"/>
              <a:t>Porus</a:t>
            </a:r>
            <a:endParaRPr lang="en-GB" b="1" dirty="0"/>
          </a:p>
        </p:txBody>
      </p:sp>
      <p:sp>
        <p:nvSpPr>
          <p:cNvPr id="3" name="Content Placeholder 2"/>
          <p:cNvSpPr>
            <a:spLocks noGrp="1"/>
          </p:cNvSpPr>
          <p:nvPr>
            <p:ph idx="1"/>
          </p:nvPr>
        </p:nvSpPr>
        <p:spPr>
          <a:xfrm>
            <a:off x="0" y="1052736"/>
            <a:ext cx="4788024" cy="5805264"/>
          </a:xfrm>
        </p:spPr>
        <p:txBody>
          <a:bodyPr>
            <a:normAutofit fontScale="77500" lnSpcReduction="20000"/>
          </a:bodyPr>
          <a:lstStyle/>
          <a:p>
            <a:r>
              <a:rPr lang="en-GB" dirty="0" smtClean="0"/>
              <a:t>Two </a:t>
            </a:r>
            <a:r>
              <a:rPr lang="en-GB" dirty="0"/>
              <a:t>parts of the army met at the Indus in 326 BC, and after bridging the river the forces moved to </a:t>
            </a:r>
            <a:r>
              <a:rPr lang="en-GB" dirty="0" err="1"/>
              <a:t>Taxila</a:t>
            </a:r>
            <a:r>
              <a:rPr lang="en-GB" dirty="0"/>
              <a:t>.</a:t>
            </a:r>
          </a:p>
          <a:p>
            <a:endParaRPr lang="en-GB" sz="600" dirty="0" smtClean="0"/>
          </a:p>
          <a:p>
            <a:r>
              <a:rPr lang="en-GB" dirty="0" smtClean="0"/>
              <a:t>The </a:t>
            </a:r>
            <a:r>
              <a:rPr lang="en-GB" dirty="0"/>
              <a:t>local king in the region, </a:t>
            </a:r>
            <a:r>
              <a:rPr lang="en-GB" dirty="0" err="1"/>
              <a:t>Porus</a:t>
            </a:r>
            <a:r>
              <a:rPr lang="en-GB" dirty="0"/>
              <a:t>, refuses to bow to Alexander and their forces engage in battle at the </a:t>
            </a:r>
            <a:r>
              <a:rPr lang="en-GB" dirty="0" err="1"/>
              <a:t>Hydaspes</a:t>
            </a:r>
            <a:r>
              <a:rPr lang="en-GB" dirty="0"/>
              <a:t> River (Jhelum River</a:t>
            </a:r>
            <a:r>
              <a:rPr lang="en-GB" dirty="0" smtClean="0"/>
              <a:t>).</a:t>
            </a:r>
            <a:endParaRPr lang="en-GB" dirty="0"/>
          </a:p>
          <a:p>
            <a:endParaRPr lang="en-GB" sz="600" dirty="0" smtClean="0"/>
          </a:p>
          <a:p>
            <a:r>
              <a:rPr lang="en-GB" dirty="0" smtClean="0"/>
              <a:t>Alexander </a:t>
            </a:r>
            <a:r>
              <a:rPr lang="en-GB" dirty="0"/>
              <a:t>able to effect a successful river crossing and defeats </a:t>
            </a:r>
            <a:r>
              <a:rPr lang="en-GB" dirty="0" err="1"/>
              <a:t>Porus</a:t>
            </a:r>
            <a:r>
              <a:rPr lang="en-GB" dirty="0"/>
              <a:t>’ forces – he founds Nicaea and </a:t>
            </a:r>
            <a:r>
              <a:rPr lang="en-GB" dirty="0" err="1"/>
              <a:t>Bucephala</a:t>
            </a:r>
            <a:r>
              <a:rPr lang="en-GB" dirty="0"/>
              <a:t> to commemorate his victory.</a:t>
            </a:r>
          </a:p>
          <a:p>
            <a:endParaRPr lang="en-GB" sz="600" dirty="0" smtClean="0"/>
          </a:p>
          <a:p>
            <a:r>
              <a:rPr lang="en-GB" dirty="0" err="1" smtClean="0"/>
              <a:t>Porus</a:t>
            </a:r>
            <a:r>
              <a:rPr lang="en-GB" dirty="0" smtClean="0"/>
              <a:t> </a:t>
            </a:r>
            <a:r>
              <a:rPr lang="en-GB" dirty="0"/>
              <a:t>retains his kingdom but is confirmed as a vassal of Alexander.</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2867" y="1268760"/>
            <a:ext cx="413373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835643" y="5903694"/>
            <a:ext cx="4119473" cy="584775"/>
          </a:xfrm>
          <a:prstGeom prst="rect">
            <a:avLst/>
          </a:prstGeom>
        </p:spPr>
        <p:txBody>
          <a:bodyPr wrap="square">
            <a:spAutoFit/>
          </a:bodyPr>
          <a:lstStyle/>
          <a:p>
            <a:r>
              <a:rPr lang="en-GB" sz="1600" b="1" dirty="0" smtClean="0"/>
              <a:t>Macedonian cavalry attacking an Indian elephant – British Museum coin</a:t>
            </a:r>
            <a:endParaRPr lang="en-GB" sz="1600" b="1" dirty="0"/>
          </a:p>
        </p:txBody>
      </p:sp>
    </p:spTree>
    <p:extLst>
      <p:ext uri="{BB962C8B-B14F-4D97-AF65-F5344CB8AC3E}">
        <p14:creationId xmlns:p14="http://schemas.microsoft.com/office/powerpoint/2010/main" val="1035699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Alexander Faces Mutiny </a:t>
            </a:r>
            <a:endParaRPr lang="en-GB" b="1" dirty="0"/>
          </a:p>
        </p:txBody>
      </p:sp>
      <p:sp>
        <p:nvSpPr>
          <p:cNvPr id="3" name="Content Placeholder 2"/>
          <p:cNvSpPr>
            <a:spLocks noGrp="1"/>
          </p:cNvSpPr>
          <p:nvPr>
            <p:ph idx="1"/>
          </p:nvPr>
        </p:nvSpPr>
        <p:spPr>
          <a:xfrm>
            <a:off x="21162" y="1108990"/>
            <a:ext cx="5616624" cy="3544146"/>
          </a:xfrm>
        </p:spPr>
        <p:txBody>
          <a:bodyPr>
            <a:normAutofit fontScale="77500" lnSpcReduction="20000"/>
          </a:bodyPr>
          <a:lstStyle/>
          <a:p>
            <a:r>
              <a:rPr lang="en-GB" dirty="0"/>
              <a:t>After battle of </a:t>
            </a:r>
            <a:r>
              <a:rPr lang="en-GB" dirty="0" err="1"/>
              <a:t>Hydaspes</a:t>
            </a:r>
            <a:r>
              <a:rPr lang="en-GB" dirty="0"/>
              <a:t> </a:t>
            </a:r>
            <a:r>
              <a:rPr lang="en-GB" dirty="0" smtClean="0"/>
              <a:t>Alexander </a:t>
            </a:r>
            <a:r>
              <a:rPr lang="en-GB" dirty="0"/>
              <a:t>continue to drive his men onwards despite it being the monsoon season.</a:t>
            </a:r>
          </a:p>
          <a:p>
            <a:endParaRPr lang="en-GB" sz="500" dirty="0" smtClean="0"/>
          </a:p>
          <a:p>
            <a:r>
              <a:rPr lang="en-GB" dirty="0" smtClean="0"/>
              <a:t>By </a:t>
            </a:r>
            <a:r>
              <a:rPr lang="en-GB" dirty="0"/>
              <a:t>the time they reach the </a:t>
            </a:r>
            <a:r>
              <a:rPr lang="en-GB" dirty="0" err="1"/>
              <a:t>Hyphasis</a:t>
            </a:r>
            <a:r>
              <a:rPr lang="en-GB" dirty="0"/>
              <a:t> (Beas) river, 390 miles from the </a:t>
            </a:r>
            <a:r>
              <a:rPr lang="en-GB" dirty="0" err="1"/>
              <a:t>Hydaspes</a:t>
            </a:r>
            <a:r>
              <a:rPr lang="en-GB" dirty="0"/>
              <a:t>, his men mutiny.</a:t>
            </a:r>
          </a:p>
          <a:p>
            <a:endParaRPr lang="en-GB" sz="500" dirty="0" smtClean="0"/>
          </a:p>
          <a:p>
            <a:r>
              <a:rPr lang="en-GB" dirty="0" smtClean="0"/>
              <a:t>By </a:t>
            </a:r>
            <a:r>
              <a:rPr lang="en-GB" dirty="0"/>
              <a:t>late September 326 BC he was back at the </a:t>
            </a:r>
            <a:r>
              <a:rPr lang="en-GB" dirty="0" err="1"/>
              <a:t>Hydaspes</a:t>
            </a:r>
            <a:r>
              <a:rPr lang="en-GB" dirty="0"/>
              <a:t> River – the land he had conquered on route was added to </a:t>
            </a:r>
            <a:r>
              <a:rPr lang="en-GB" dirty="0" err="1"/>
              <a:t>Porus</a:t>
            </a:r>
            <a:r>
              <a:rPr lang="en-GB" dirty="0"/>
              <a:t>’ domain.</a:t>
            </a:r>
          </a:p>
        </p:txBody>
      </p:sp>
      <p:sp>
        <p:nvSpPr>
          <p:cNvPr id="4" name="Rectangle 3"/>
          <p:cNvSpPr/>
          <p:nvPr/>
        </p:nvSpPr>
        <p:spPr>
          <a:xfrm>
            <a:off x="3448" y="4509120"/>
            <a:ext cx="5869834" cy="2246769"/>
          </a:xfrm>
          <a:prstGeom prst="rect">
            <a:avLst/>
          </a:prstGeom>
        </p:spPr>
        <p:txBody>
          <a:bodyPr wrap="square">
            <a:spAutoFit/>
          </a:bodyPr>
          <a:lstStyle/>
          <a:p>
            <a:r>
              <a:rPr lang="en-GB" sz="2000" dirty="0" smtClean="0"/>
              <a:t>“[Alexander retires to his tent for three days] …waiting to see if any change in the minds of the Macedonian and Greek allies… But on the contrary there was profound silence in the camp, and the soldiers were evidently annoyed at his wrath… he made it known to the army that he resolved to march back again.” – </a:t>
            </a:r>
            <a:r>
              <a:rPr lang="en-GB" sz="2000" b="1" dirty="0" smtClean="0"/>
              <a:t>Arrian </a:t>
            </a:r>
            <a:r>
              <a:rPr lang="en-GB" sz="2000" b="1" i="1" dirty="0" smtClean="0"/>
              <a:t>Anabasis</a:t>
            </a:r>
            <a:r>
              <a:rPr lang="en-GB" sz="2000" b="1" dirty="0" smtClean="0"/>
              <a:t> 5.28.3-5</a:t>
            </a:r>
            <a:r>
              <a:rPr lang="en-GB" sz="2000" dirty="0" smtClean="0"/>
              <a:t>.</a:t>
            </a:r>
            <a:endParaRPr lang="en-GB" sz="20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282" y="1484784"/>
            <a:ext cx="3112137" cy="5182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77735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Alexander and the Eastern Sea</a:t>
            </a:r>
            <a:endParaRPr lang="en-GB" b="1" dirty="0"/>
          </a:p>
        </p:txBody>
      </p:sp>
      <p:sp>
        <p:nvSpPr>
          <p:cNvPr id="3" name="Content Placeholder 2"/>
          <p:cNvSpPr>
            <a:spLocks noGrp="1"/>
          </p:cNvSpPr>
          <p:nvPr>
            <p:ph idx="1"/>
          </p:nvPr>
        </p:nvSpPr>
        <p:spPr>
          <a:xfrm>
            <a:off x="179512" y="1600200"/>
            <a:ext cx="8784976" cy="5257800"/>
          </a:xfrm>
        </p:spPr>
        <p:txBody>
          <a:bodyPr>
            <a:normAutofit fontScale="77500" lnSpcReduction="20000"/>
          </a:bodyPr>
          <a:lstStyle/>
          <a:p>
            <a:pPr marL="0" indent="0">
              <a:buNone/>
            </a:pPr>
            <a:r>
              <a:rPr lang="en-GB" dirty="0"/>
              <a:t>“…he should know that there is no great expanse of land before us up to the Ganges River and the eastern sea. This sea, I tell you, will prove to be joined to the </a:t>
            </a:r>
            <a:r>
              <a:rPr lang="en-GB" dirty="0" err="1"/>
              <a:t>Hyrcanian</a:t>
            </a:r>
            <a:r>
              <a:rPr lang="en-GB" dirty="0"/>
              <a:t> sea for the Great Sea encircles all the whole earth… the Arabian Sea forms a continuous stretch of water with the Persian Gulf, and the </a:t>
            </a:r>
            <a:r>
              <a:rPr lang="en-GB" dirty="0" err="1"/>
              <a:t>Hyrcanian</a:t>
            </a:r>
            <a:r>
              <a:rPr lang="en-GB" dirty="0"/>
              <a:t> Sea with the Arabian Sea. From the Persian Gulf our fleet shall sail around to Libya, as far as the Pillars of Hercules; from the Pillars all the interior of Libya will become ours, just as all of Asia is in fact becoming ours…” </a:t>
            </a:r>
            <a:r>
              <a:rPr lang="en-GB" dirty="0" smtClean="0"/>
              <a:t>- </a:t>
            </a:r>
            <a:r>
              <a:rPr lang="en-GB" b="1" dirty="0" smtClean="0"/>
              <a:t>Arrian </a:t>
            </a:r>
            <a:r>
              <a:rPr lang="en-GB" b="1" i="1" dirty="0"/>
              <a:t>Anabasis</a:t>
            </a:r>
            <a:r>
              <a:rPr lang="en-GB" b="1" dirty="0"/>
              <a:t> 5.26.1-2</a:t>
            </a:r>
            <a:r>
              <a:rPr lang="en-GB" dirty="0"/>
              <a:t>.</a:t>
            </a:r>
          </a:p>
          <a:p>
            <a:pPr marL="0" indent="0">
              <a:buNone/>
            </a:pPr>
            <a:endParaRPr lang="en-GB" sz="1100" dirty="0" smtClean="0"/>
          </a:p>
          <a:p>
            <a:pPr marL="0" indent="0">
              <a:buNone/>
            </a:pPr>
            <a:r>
              <a:rPr lang="en-GB" dirty="0" smtClean="0"/>
              <a:t>“</a:t>
            </a:r>
            <a:r>
              <a:rPr lang="en-GB" dirty="0"/>
              <a:t>There were mountains not far away where grew thriving firs in quantity, together with no little cedar and pine and an ample supply of other woods suitable for shipbuilding, and Alexander constructed a large number of ships. He intended to reach the borders of India and to subdue all of its inhabitants, and then to sail downstream to the Ocean.” – </a:t>
            </a:r>
            <a:r>
              <a:rPr lang="en-GB" b="1" dirty="0" err="1"/>
              <a:t>Diodorus</a:t>
            </a:r>
            <a:r>
              <a:rPr lang="en-GB" b="1" dirty="0"/>
              <a:t> </a:t>
            </a:r>
            <a:r>
              <a:rPr lang="en-GB" b="1" dirty="0" err="1"/>
              <a:t>Siculus</a:t>
            </a:r>
            <a:r>
              <a:rPr lang="en-GB" b="1" dirty="0"/>
              <a:t> 17.89.4</a:t>
            </a:r>
            <a:r>
              <a:rPr lang="en-GB" dirty="0"/>
              <a:t>.</a:t>
            </a:r>
          </a:p>
        </p:txBody>
      </p:sp>
    </p:spTree>
    <p:extLst>
      <p:ext uri="{BB962C8B-B14F-4D97-AF65-F5344CB8AC3E}">
        <p14:creationId xmlns:p14="http://schemas.microsoft.com/office/powerpoint/2010/main" val="3031500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72036"/>
            <a:ext cx="4536504" cy="6369331"/>
          </a:xfrm>
        </p:spPr>
        <p:txBody>
          <a:bodyPr>
            <a:normAutofit fontScale="70000" lnSpcReduction="20000"/>
          </a:bodyPr>
          <a:lstStyle/>
          <a:p>
            <a:pPr marL="0" indent="0">
              <a:buNone/>
            </a:pPr>
            <a:r>
              <a:rPr lang="en-GB" dirty="0"/>
              <a:t>“The men with the ladders were not quick enough to satisfy Alexander; in his impatience he snatched one form the fellow who carried it and with his own hands reared it against the fortress all… No Indian ventured to approach Alexander why he was on the fortress wall; but he was the target of every marksman in the neighbouring towers… he leapt down into the fortress… After that none ventured again to attack him hand to hand; keeping their distance, they formed a half-circle round where he stood and hurled at him whatever missiles they had or could find… Alexander himself was hit, the arrow </a:t>
            </a:r>
            <a:r>
              <a:rPr lang="en-GB" dirty="0" smtClean="0"/>
              <a:t>piercing </a:t>
            </a:r>
            <a:r>
              <a:rPr lang="en-GB" dirty="0"/>
              <a:t>his corselet and entering his body above the breast. Ptolemy tells us that the blood from the wound was mixed with air breathed out from the pierced lung.” – </a:t>
            </a:r>
            <a:r>
              <a:rPr lang="en-GB" b="1" dirty="0" err="1"/>
              <a:t>Arrian</a:t>
            </a:r>
            <a:r>
              <a:rPr lang="en-GB" b="1" dirty="0"/>
              <a:t> </a:t>
            </a:r>
            <a:r>
              <a:rPr lang="en-GB" b="1" i="1" dirty="0" err="1" smtClean="0"/>
              <a:t>Anab</a:t>
            </a:r>
            <a:r>
              <a:rPr lang="en-GB" b="1" i="1" dirty="0" smtClean="0"/>
              <a:t>.</a:t>
            </a:r>
            <a:r>
              <a:rPr lang="en-GB" b="1" dirty="0" smtClean="0"/>
              <a:t> </a:t>
            </a:r>
            <a:r>
              <a:rPr lang="en-GB" b="1" dirty="0"/>
              <a:t>6.9-10</a:t>
            </a:r>
            <a:r>
              <a:rPr lang="en-GB" dirty="0"/>
              <a:t>.</a:t>
            </a:r>
          </a:p>
        </p:txBody>
      </p:sp>
      <p:pic>
        <p:nvPicPr>
          <p:cNvPr id="4" name="Picture 3"/>
          <p:cNvPicPr>
            <a:picLocks noChangeAspect="1"/>
          </p:cNvPicPr>
          <p:nvPr/>
        </p:nvPicPr>
        <p:blipFill rotWithShape="1">
          <a:blip r:embed="rId2"/>
          <a:srcRect l="32281" t="20470" r="34497" b="15547"/>
          <a:stretch/>
        </p:blipFill>
        <p:spPr>
          <a:xfrm>
            <a:off x="4644008" y="372037"/>
            <a:ext cx="4392488" cy="6344705"/>
          </a:xfrm>
          <a:prstGeom prst="rect">
            <a:avLst/>
          </a:prstGeom>
        </p:spPr>
      </p:pic>
    </p:spTree>
    <p:extLst>
      <p:ext uri="{BB962C8B-B14F-4D97-AF65-F5344CB8AC3E}">
        <p14:creationId xmlns:p14="http://schemas.microsoft.com/office/powerpoint/2010/main" val="1813547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Alexander’s Fleet</a:t>
            </a:r>
            <a:endParaRPr lang="en-GB" b="1" dirty="0"/>
          </a:p>
        </p:txBody>
      </p:sp>
      <p:sp>
        <p:nvSpPr>
          <p:cNvPr id="5" name="Content Placeholder 4"/>
          <p:cNvSpPr>
            <a:spLocks noGrp="1"/>
          </p:cNvSpPr>
          <p:nvPr>
            <p:ph sz="half" idx="1"/>
          </p:nvPr>
        </p:nvSpPr>
        <p:spPr>
          <a:xfrm>
            <a:off x="179512" y="1600200"/>
            <a:ext cx="4752528" cy="5141168"/>
          </a:xfrm>
        </p:spPr>
        <p:txBody>
          <a:bodyPr>
            <a:normAutofit fontScale="92500"/>
          </a:bodyPr>
          <a:lstStyle/>
          <a:p>
            <a:r>
              <a:rPr lang="en-GB" dirty="0"/>
              <a:t>On reaching </a:t>
            </a:r>
            <a:r>
              <a:rPr lang="en-GB" dirty="0" err="1"/>
              <a:t>Patala</a:t>
            </a:r>
            <a:r>
              <a:rPr lang="en-GB" dirty="0"/>
              <a:t> Alexander gave orders for construction of a harbour and dockyards.</a:t>
            </a:r>
          </a:p>
          <a:p>
            <a:endParaRPr lang="en-GB" sz="1000" dirty="0" smtClean="0"/>
          </a:p>
          <a:p>
            <a:r>
              <a:rPr lang="en-GB" dirty="0" smtClean="0"/>
              <a:t>Set </a:t>
            </a:r>
            <a:r>
              <a:rPr lang="en-GB" dirty="0"/>
              <a:t>out to explore the western arm of Indus River – beset by storms but reaches the sea and makes sacrifices to </a:t>
            </a:r>
            <a:r>
              <a:rPr lang="en-GB" dirty="0" smtClean="0"/>
              <a:t>Poseidon.</a:t>
            </a:r>
            <a:endParaRPr lang="en-GB" dirty="0"/>
          </a:p>
          <a:p>
            <a:endParaRPr lang="en-GB" sz="1000" dirty="0" smtClean="0"/>
          </a:p>
          <a:p>
            <a:r>
              <a:rPr lang="en-GB" dirty="0" smtClean="0"/>
              <a:t>When </a:t>
            </a:r>
            <a:r>
              <a:rPr lang="en-GB" dirty="0"/>
              <a:t>Alexander returned to </a:t>
            </a:r>
            <a:r>
              <a:rPr lang="en-GB" dirty="0" err="1"/>
              <a:t>Patala</a:t>
            </a:r>
            <a:r>
              <a:rPr lang="en-GB" dirty="0"/>
              <a:t> he set out to explore the eastern arm of the Indus</a:t>
            </a:r>
          </a:p>
        </p:txBody>
      </p:sp>
      <p:pic>
        <p:nvPicPr>
          <p:cNvPr id="614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76056" y="1628800"/>
            <a:ext cx="3838712" cy="5000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8154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t>Emulating the gods: In the footsteps Heracles and Dionysos </a:t>
            </a:r>
            <a:endParaRPr lang="en-GB" b="1" dirty="0"/>
          </a:p>
        </p:txBody>
      </p:sp>
      <p:sp>
        <p:nvSpPr>
          <p:cNvPr id="3" name="Content Placeholder 2"/>
          <p:cNvSpPr>
            <a:spLocks noGrp="1"/>
          </p:cNvSpPr>
          <p:nvPr>
            <p:ph idx="1"/>
          </p:nvPr>
        </p:nvSpPr>
        <p:spPr>
          <a:xfrm>
            <a:off x="107504" y="1772816"/>
            <a:ext cx="8928992" cy="5085184"/>
          </a:xfrm>
        </p:spPr>
        <p:txBody>
          <a:bodyPr>
            <a:normAutofit fontScale="85000" lnSpcReduction="10000"/>
          </a:bodyPr>
          <a:lstStyle/>
          <a:p>
            <a:r>
              <a:rPr lang="en-GB" dirty="0" smtClean="0"/>
              <a:t>Justification for his marriage to Roxane – Achilles relationship with </a:t>
            </a:r>
            <a:r>
              <a:rPr lang="en-GB" dirty="0" err="1" smtClean="0"/>
              <a:t>Briseis</a:t>
            </a:r>
            <a:r>
              <a:rPr lang="en-GB" dirty="0" smtClean="0"/>
              <a:t> (Curt. </a:t>
            </a:r>
            <a:r>
              <a:rPr lang="en-GB" dirty="0" err="1" smtClean="0"/>
              <a:t>Ruf</a:t>
            </a:r>
            <a:r>
              <a:rPr lang="en-GB" dirty="0" smtClean="0"/>
              <a:t>. 8.4.26).</a:t>
            </a:r>
          </a:p>
          <a:p>
            <a:endParaRPr lang="en-GB" sz="500" dirty="0"/>
          </a:p>
          <a:p>
            <a:r>
              <a:rPr lang="en-GB" dirty="0" smtClean="0"/>
              <a:t>Captures </a:t>
            </a:r>
            <a:r>
              <a:rPr lang="en-GB" dirty="0" err="1" smtClean="0"/>
              <a:t>Aornus</a:t>
            </a:r>
            <a:r>
              <a:rPr lang="en-GB" dirty="0" smtClean="0"/>
              <a:t>, which Heracles had fail to take (Arr. </a:t>
            </a:r>
            <a:r>
              <a:rPr lang="en-GB" i="1" dirty="0" smtClean="0"/>
              <a:t>Anab</a:t>
            </a:r>
            <a:r>
              <a:rPr lang="en-GB" dirty="0" smtClean="0"/>
              <a:t>. 4.28-1-4, 30.4).</a:t>
            </a:r>
          </a:p>
          <a:p>
            <a:endParaRPr lang="en-GB" sz="500" dirty="0"/>
          </a:p>
          <a:p>
            <a:endParaRPr lang="en-GB" sz="500" dirty="0" smtClean="0"/>
          </a:p>
          <a:p>
            <a:r>
              <a:rPr lang="en-GB" dirty="0" smtClean="0"/>
              <a:t>Alexander grants Nysa (a city in the region of </a:t>
            </a:r>
            <a:r>
              <a:rPr lang="en-GB" dirty="0" err="1" smtClean="0"/>
              <a:t>Gnadhara</a:t>
            </a:r>
            <a:r>
              <a:rPr lang="en-GB" dirty="0" smtClean="0"/>
              <a:t>) its freedom as a foundation of Dionysos (</a:t>
            </a:r>
            <a:r>
              <a:rPr lang="en-GB" dirty="0"/>
              <a:t>Arr. </a:t>
            </a:r>
            <a:r>
              <a:rPr lang="en-GB" i="1" dirty="0"/>
              <a:t>Anab</a:t>
            </a:r>
            <a:r>
              <a:rPr lang="en-GB" dirty="0"/>
              <a:t>. </a:t>
            </a:r>
            <a:r>
              <a:rPr lang="en-GB" dirty="0" smtClean="0"/>
              <a:t>5.1.1-2.2).</a:t>
            </a:r>
          </a:p>
          <a:p>
            <a:pPr lvl="1"/>
            <a:r>
              <a:rPr lang="en-GB" sz="2500" dirty="0"/>
              <a:t>“He also thought that the Macedonians would not decline still to share his labours if he advanced further, from a desire to surpass the achievements of Dionysus. He therefore granted the inhabitants of Nysa the privilege of remaining free and independent</a:t>
            </a:r>
            <a:r>
              <a:rPr lang="en-GB" sz="2500" dirty="0" smtClean="0"/>
              <a:t>…”</a:t>
            </a:r>
            <a:endParaRPr lang="en-GB" sz="2500" dirty="0"/>
          </a:p>
          <a:p>
            <a:pPr lvl="1"/>
            <a:endParaRPr lang="en-GB" sz="500" dirty="0" smtClean="0"/>
          </a:p>
          <a:p>
            <a:endParaRPr lang="en-GB" sz="500" dirty="0" smtClean="0"/>
          </a:p>
          <a:p>
            <a:r>
              <a:rPr lang="en-GB" dirty="0" smtClean="0"/>
              <a:t>Alexander encounters the </a:t>
            </a:r>
            <a:r>
              <a:rPr lang="en-GB" dirty="0" err="1" smtClean="0"/>
              <a:t>Sibians</a:t>
            </a:r>
            <a:r>
              <a:rPr lang="en-GB" dirty="0" smtClean="0"/>
              <a:t>, who claim to be descendants of Heracles’ army (Diod. 17.96). </a:t>
            </a:r>
          </a:p>
          <a:p>
            <a:endParaRPr lang="en-GB" dirty="0"/>
          </a:p>
          <a:p>
            <a:endParaRPr lang="en-GB" dirty="0"/>
          </a:p>
        </p:txBody>
      </p:sp>
    </p:spTree>
    <p:extLst>
      <p:ext uri="{BB962C8B-B14F-4D97-AF65-F5344CB8AC3E}">
        <p14:creationId xmlns:p14="http://schemas.microsoft.com/office/powerpoint/2010/main" val="1329493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01752" y="2265218"/>
            <a:ext cx="8534400" cy="1683327"/>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z="6600" b="1" dirty="0" smtClean="0">
                <a:solidFill>
                  <a:schemeClr val="tx1"/>
                </a:solidFill>
              </a:rPr>
              <a:t>The Return Journey</a:t>
            </a:r>
            <a:endParaRPr lang="en-GB" sz="6600" b="1" dirty="0">
              <a:solidFill>
                <a:schemeClr val="tx1"/>
              </a:solidFill>
            </a:endParaRPr>
          </a:p>
        </p:txBody>
      </p:sp>
    </p:spTree>
    <p:extLst>
      <p:ext uri="{BB962C8B-B14F-4D97-AF65-F5344CB8AC3E}">
        <p14:creationId xmlns:p14="http://schemas.microsoft.com/office/powerpoint/2010/main" val="2025234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Alexander Cross the Gedrosian Desert </a:t>
            </a:r>
            <a:endParaRPr lang="en-GB" b="1" dirty="0"/>
          </a:p>
        </p:txBody>
      </p:sp>
      <p:sp>
        <p:nvSpPr>
          <p:cNvPr id="3" name="Content Placeholder 2"/>
          <p:cNvSpPr>
            <a:spLocks noGrp="1"/>
          </p:cNvSpPr>
          <p:nvPr>
            <p:ph sz="quarter" idx="1"/>
          </p:nvPr>
        </p:nvSpPr>
        <p:spPr>
          <a:xfrm>
            <a:off x="107504" y="1340768"/>
            <a:ext cx="8890782" cy="2880320"/>
          </a:xfrm>
        </p:spPr>
        <p:txBody>
          <a:bodyPr>
            <a:normAutofit fontScale="92500" lnSpcReduction="20000"/>
          </a:bodyPr>
          <a:lstStyle/>
          <a:p>
            <a:pPr marL="400050" lvl="1" indent="0">
              <a:buNone/>
            </a:pPr>
            <a:r>
              <a:rPr lang="en-GB" dirty="0" smtClean="0"/>
              <a:t>“They say that Alexander had not been ignorant of the journey’s difficulty (only </a:t>
            </a:r>
            <a:r>
              <a:rPr lang="en-GB" dirty="0" err="1" smtClean="0"/>
              <a:t>Nearchus</a:t>
            </a:r>
            <a:r>
              <a:rPr lang="en-GB" dirty="0" smtClean="0"/>
              <a:t> maintains otherwise); on the contrary, he heard that no previous army had ever gotten across that region except </a:t>
            </a:r>
            <a:r>
              <a:rPr lang="en-GB" dirty="0" err="1" smtClean="0"/>
              <a:t>Semiramis</a:t>
            </a:r>
            <a:r>
              <a:rPr lang="en-GB" dirty="0" smtClean="0"/>
              <a:t>, when she fled from the Indians… The army camped near a stream… the stream filled with water unnoticed by the army. It overflowed with such force that it drowned most of the women and children accompanying the army…” - </a:t>
            </a:r>
            <a:r>
              <a:rPr lang="en-GB" b="1" dirty="0" err="1" smtClean="0"/>
              <a:t>Arrian</a:t>
            </a:r>
            <a:r>
              <a:rPr lang="en-GB" b="1" dirty="0" smtClean="0"/>
              <a:t> </a:t>
            </a:r>
            <a:r>
              <a:rPr lang="en-GB" b="1" i="1" dirty="0" err="1" smtClean="0"/>
              <a:t>Anab</a:t>
            </a:r>
            <a:r>
              <a:rPr lang="en-GB" b="1" i="1" dirty="0" smtClean="0"/>
              <a:t> </a:t>
            </a:r>
            <a:r>
              <a:rPr lang="en-GB" b="1" dirty="0" smtClean="0"/>
              <a:t>6.24-25</a:t>
            </a:r>
            <a:r>
              <a:rPr lang="en-GB" dirty="0" smtClean="0"/>
              <a:t>.</a:t>
            </a:r>
            <a:endParaRPr lang="en-GB" dirty="0"/>
          </a:p>
        </p:txBody>
      </p:sp>
      <p:pic>
        <p:nvPicPr>
          <p:cNvPr id="4" name="Picture 3"/>
          <p:cNvPicPr>
            <a:picLocks noChangeAspect="1"/>
          </p:cNvPicPr>
          <p:nvPr/>
        </p:nvPicPr>
        <p:blipFill>
          <a:blip r:embed="rId2"/>
          <a:stretch>
            <a:fillRect/>
          </a:stretch>
        </p:blipFill>
        <p:spPr>
          <a:xfrm>
            <a:off x="3995936" y="4077072"/>
            <a:ext cx="5002350" cy="2642418"/>
          </a:xfrm>
          <a:prstGeom prst="rect">
            <a:avLst/>
          </a:prstGeom>
        </p:spPr>
      </p:pic>
      <p:sp>
        <p:nvSpPr>
          <p:cNvPr id="5" name="Rectangle 4"/>
          <p:cNvSpPr/>
          <p:nvPr/>
        </p:nvSpPr>
        <p:spPr>
          <a:xfrm>
            <a:off x="107504" y="4077072"/>
            <a:ext cx="3600400" cy="2677656"/>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solidFill>
                  <a:prstClr val="black"/>
                </a:solidFill>
              </a:rPr>
              <a:t>Return to Babylon – Alexander marches his forces across the Gedrosian desert (losing thousands of followers).</a:t>
            </a:r>
          </a:p>
        </p:txBody>
      </p:sp>
    </p:spTree>
    <p:extLst>
      <p:ext uri="{BB962C8B-B14F-4D97-AF65-F5344CB8AC3E}">
        <p14:creationId xmlns:p14="http://schemas.microsoft.com/office/powerpoint/2010/main" val="3879450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554" y="0"/>
            <a:ext cx="8229600" cy="908720"/>
          </a:xfrm>
        </p:spPr>
        <p:txBody>
          <a:bodyPr/>
          <a:lstStyle/>
          <a:p>
            <a:r>
              <a:rPr lang="en-GB" b="1" dirty="0" smtClean="0"/>
              <a:t>Voyages of Nearchus</a:t>
            </a:r>
            <a:endParaRPr lang="en-GB" b="1" dirty="0"/>
          </a:p>
        </p:txBody>
      </p:sp>
      <p:sp>
        <p:nvSpPr>
          <p:cNvPr id="3" name="Content Placeholder 2"/>
          <p:cNvSpPr>
            <a:spLocks noGrp="1"/>
          </p:cNvSpPr>
          <p:nvPr>
            <p:ph idx="1"/>
          </p:nvPr>
        </p:nvSpPr>
        <p:spPr>
          <a:xfrm>
            <a:off x="-6752" y="842707"/>
            <a:ext cx="9150752" cy="1434166"/>
          </a:xfrm>
        </p:spPr>
        <p:txBody>
          <a:bodyPr>
            <a:normAutofit fontScale="92500" lnSpcReduction="20000"/>
          </a:bodyPr>
          <a:lstStyle/>
          <a:p>
            <a:endParaRPr lang="en-GB" sz="800" dirty="0"/>
          </a:p>
          <a:p>
            <a:r>
              <a:rPr lang="en-GB" dirty="0" err="1" smtClean="0"/>
              <a:t>Nearchus</a:t>
            </a:r>
            <a:r>
              <a:rPr lang="en-GB" dirty="0" smtClean="0"/>
              <a:t> leads </a:t>
            </a:r>
            <a:r>
              <a:rPr lang="en-GB" dirty="0"/>
              <a:t>a naval fleet from </a:t>
            </a:r>
            <a:r>
              <a:rPr lang="en-GB" dirty="0" err="1" smtClean="0"/>
              <a:t>Patala</a:t>
            </a:r>
            <a:r>
              <a:rPr lang="en-GB" dirty="0" smtClean="0"/>
              <a:t> down the Indus and then sails along </a:t>
            </a:r>
            <a:r>
              <a:rPr lang="en-GB" dirty="0"/>
              <a:t>the </a:t>
            </a:r>
            <a:r>
              <a:rPr lang="en-GB" dirty="0" smtClean="0"/>
              <a:t>coast into the </a:t>
            </a:r>
            <a:r>
              <a:rPr lang="en-GB" dirty="0"/>
              <a:t>Persian Gulf.</a:t>
            </a:r>
          </a:p>
          <a:p>
            <a:endParaRPr lang="en-GB" dirty="0"/>
          </a:p>
          <a:p>
            <a:endParaRPr lang="en-GB" sz="800" dirty="0" smtClean="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2492896"/>
            <a:ext cx="4596588" cy="3944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a:xfrm>
            <a:off x="64436" y="2191123"/>
            <a:ext cx="4363548" cy="4666877"/>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err="1" smtClean="0"/>
              <a:t>Arrian</a:t>
            </a:r>
            <a:r>
              <a:rPr lang="en-GB" dirty="0" smtClean="0"/>
              <a:t> states that the fleet had to wait for the summer trade winds to subsided:</a:t>
            </a:r>
          </a:p>
          <a:p>
            <a:pPr lvl="1"/>
            <a:r>
              <a:rPr lang="en-GB" dirty="0" smtClean="0"/>
              <a:t>Setting out either on the 20th day of the Athenian month of </a:t>
            </a:r>
            <a:r>
              <a:rPr lang="en-GB" dirty="0" err="1" smtClean="0"/>
              <a:t>Boedromion</a:t>
            </a:r>
            <a:r>
              <a:rPr lang="en-GB" dirty="0" smtClean="0"/>
              <a:t> (during </a:t>
            </a:r>
            <a:r>
              <a:rPr lang="en-GB" dirty="0"/>
              <a:t>October) - </a:t>
            </a:r>
            <a:r>
              <a:rPr lang="en-GB" b="1" i="1" dirty="0" err="1" smtClean="0"/>
              <a:t>Indica</a:t>
            </a:r>
            <a:r>
              <a:rPr lang="en-GB" b="1" dirty="0" smtClean="0"/>
              <a:t> 21.1</a:t>
            </a:r>
            <a:r>
              <a:rPr lang="en-GB" dirty="0" smtClean="0"/>
              <a:t>. </a:t>
            </a:r>
          </a:p>
          <a:p>
            <a:pPr lvl="1"/>
            <a:r>
              <a:rPr lang="en-GB" dirty="0" smtClean="0"/>
              <a:t>Or </a:t>
            </a:r>
            <a:r>
              <a:rPr lang="en-GB" dirty="0" err="1" smtClean="0"/>
              <a:t>Nearchus</a:t>
            </a:r>
            <a:r>
              <a:rPr lang="en-GB" dirty="0" smtClean="0"/>
              <a:t> waited at </a:t>
            </a:r>
            <a:r>
              <a:rPr lang="en-GB" dirty="0" err="1" smtClean="0"/>
              <a:t>Patala</a:t>
            </a:r>
            <a:r>
              <a:rPr lang="en-GB" dirty="0" smtClean="0"/>
              <a:t> till winter (the setting of the </a:t>
            </a:r>
            <a:r>
              <a:rPr lang="en-GB" dirty="0" err="1" smtClean="0"/>
              <a:t>Pleiads</a:t>
            </a:r>
            <a:r>
              <a:rPr lang="en-GB" dirty="0" smtClean="0"/>
              <a:t>, i.e. November) - </a:t>
            </a:r>
            <a:r>
              <a:rPr lang="en-GB" b="1" i="1" dirty="0"/>
              <a:t>Anabasis</a:t>
            </a:r>
            <a:r>
              <a:rPr lang="en-GB" dirty="0"/>
              <a:t> </a:t>
            </a:r>
            <a:r>
              <a:rPr lang="en-GB" b="1" dirty="0" smtClean="0"/>
              <a:t>6.21.1-3</a:t>
            </a:r>
            <a:r>
              <a:rPr lang="en-GB" dirty="0" smtClean="0"/>
              <a:t>; cf. </a:t>
            </a:r>
            <a:r>
              <a:rPr lang="en-GB" b="1" dirty="0" smtClean="0"/>
              <a:t>Strabo</a:t>
            </a:r>
            <a:r>
              <a:rPr lang="en-GB" dirty="0" smtClean="0"/>
              <a:t> </a:t>
            </a:r>
            <a:r>
              <a:rPr lang="en-GB" b="1" dirty="0" smtClean="0"/>
              <a:t>15.1.17</a:t>
            </a:r>
            <a:r>
              <a:rPr lang="en-GB" dirty="0" smtClean="0"/>
              <a:t>.</a:t>
            </a:r>
            <a:endParaRPr lang="en-GB" dirty="0"/>
          </a:p>
        </p:txBody>
      </p:sp>
    </p:spTree>
    <p:extLst>
      <p:ext uri="{BB962C8B-B14F-4D97-AF65-F5344CB8AC3E}">
        <p14:creationId xmlns:p14="http://schemas.microsoft.com/office/powerpoint/2010/main" val="4115037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6632"/>
            <a:ext cx="8784976" cy="2952329"/>
          </a:xfrm>
        </p:spPr>
        <p:txBody>
          <a:bodyPr/>
          <a:lstStyle/>
          <a:p>
            <a:r>
              <a:rPr lang="en-GB" dirty="0"/>
              <a:t>Nearchus fleet often needed to fight with the locals to beach their ships and gain supplies – cf. Fish-Eaters (</a:t>
            </a:r>
            <a:r>
              <a:rPr lang="en-GB" b="1" dirty="0"/>
              <a:t>Arrian </a:t>
            </a:r>
            <a:r>
              <a:rPr lang="en-GB" b="1" i="1" dirty="0"/>
              <a:t>Indica</a:t>
            </a:r>
            <a:r>
              <a:rPr lang="en-GB" b="1" dirty="0"/>
              <a:t> 27.7-28.9</a:t>
            </a:r>
            <a:r>
              <a:rPr lang="en-GB" dirty="0"/>
              <a:t>).</a:t>
            </a:r>
          </a:p>
          <a:p>
            <a:endParaRPr lang="en-GB" sz="800" dirty="0" smtClean="0"/>
          </a:p>
          <a:p>
            <a:r>
              <a:rPr lang="en-GB" dirty="0" smtClean="0"/>
              <a:t>Very </a:t>
            </a:r>
            <a:r>
              <a:rPr lang="en-GB" dirty="0"/>
              <a:t>short of supplies while sailing along the coast of the Fish-Eaters – </a:t>
            </a:r>
            <a:r>
              <a:rPr lang="en-GB" b="1" i="1" dirty="0"/>
              <a:t>Indica</a:t>
            </a:r>
            <a:r>
              <a:rPr lang="en-GB" b="1" dirty="0"/>
              <a:t> 29.7-8</a:t>
            </a:r>
            <a:r>
              <a:rPr lang="en-GB" dirty="0"/>
              <a:t>.</a:t>
            </a:r>
          </a:p>
        </p:txBody>
      </p:sp>
      <p:sp>
        <p:nvSpPr>
          <p:cNvPr id="4" name="Rectangle 3"/>
          <p:cNvSpPr/>
          <p:nvPr/>
        </p:nvSpPr>
        <p:spPr>
          <a:xfrm>
            <a:off x="107504" y="3068960"/>
            <a:ext cx="9036496" cy="3693319"/>
          </a:xfrm>
          <a:prstGeom prst="rect">
            <a:avLst/>
          </a:prstGeom>
        </p:spPr>
        <p:txBody>
          <a:bodyPr wrap="square">
            <a:spAutoFit/>
          </a:bodyPr>
          <a:lstStyle/>
          <a:p>
            <a:r>
              <a:rPr lang="en-GB" sz="2600" dirty="0" smtClean="0"/>
              <a:t>“Monstrously large animals feed in the outer ocean, much larger than our inland sea… when they were sailing along the coast of </a:t>
            </a:r>
            <a:r>
              <a:rPr lang="en-GB" sz="2600" dirty="0" err="1" smtClean="0"/>
              <a:t>Cyiza</a:t>
            </a:r>
            <a:r>
              <a:rPr lang="en-GB" sz="2600" dirty="0" smtClean="0"/>
              <a:t>, about day break they saw water being blow upwards by the force of a waterspout. They were astonished and asked the pilots what they might be… they replied that it was these great animals spouting up the water as they moved about the sea. The sailors were so startled the oars fell from their hands… whenever he sailed past them he [Nearchus] singled them to turn the ships in line towards the animals as if to give them battle…” - </a:t>
            </a:r>
            <a:r>
              <a:rPr lang="en-GB" sz="2600" b="1" i="1" dirty="0" smtClean="0"/>
              <a:t>Indica</a:t>
            </a:r>
            <a:r>
              <a:rPr lang="en-GB" sz="2600" b="1" dirty="0" smtClean="0"/>
              <a:t> 30</a:t>
            </a:r>
            <a:r>
              <a:rPr lang="en-GB" sz="2600" dirty="0" smtClean="0"/>
              <a:t>.</a:t>
            </a:r>
            <a:endParaRPr lang="en-GB" sz="2600" dirty="0"/>
          </a:p>
        </p:txBody>
      </p:sp>
    </p:spTree>
    <p:extLst>
      <p:ext uri="{BB962C8B-B14F-4D97-AF65-F5344CB8AC3E}">
        <p14:creationId xmlns:p14="http://schemas.microsoft.com/office/powerpoint/2010/main" val="2078286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7504" y="332656"/>
            <a:ext cx="4248472" cy="6408712"/>
          </a:xfrm>
        </p:spPr>
        <p:txBody>
          <a:bodyPr>
            <a:normAutofit/>
          </a:bodyPr>
          <a:lstStyle/>
          <a:p>
            <a:r>
              <a:rPr lang="en-GB" dirty="0"/>
              <a:t>Nearchus’ fleet and Alexander’s forces meet in the territory of Carmania – </a:t>
            </a:r>
            <a:r>
              <a:rPr lang="en-GB" b="1" dirty="0"/>
              <a:t>Arrian </a:t>
            </a:r>
            <a:r>
              <a:rPr lang="en-GB" b="1" i="1" dirty="0"/>
              <a:t>Indica</a:t>
            </a:r>
            <a:r>
              <a:rPr lang="en-GB" b="1" dirty="0"/>
              <a:t> 32-36</a:t>
            </a:r>
            <a:r>
              <a:rPr lang="en-GB" dirty="0"/>
              <a:t>.</a:t>
            </a:r>
          </a:p>
          <a:p>
            <a:endParaRPr lang="en-GB" sz="900" dirty="0" smtClean="0"/>
          </a:p>
          <a:p>
            <a:r>
              <a:rPr lang="en-GB" dirty="0" smtClean="0"/>
              <a:t>Nearchus </a:t>
            </a:r>
            <a:r>
              <a:rPr lang="en-GB" dirty="0"/>
              <a:t>fleet reaches the mouth of the Euphrates near a village called </a:t>
            </a:r>
            <a:r>
              <a:rPr lang="en-GB" dirty="0" err="1"/>
              <a:t>Diridotis</a:t>
            </a:r>
            <a:r>
              <a:rPr lang="en-GB" dirty="0"/>
              <a:t> – </a:t>
            </a:r>
            <a:r>
              <a:rPr lang="en-GB" b="1" i="1" dirty="0"/>
              <a:t>Indica</a:t>
            </a:r>
            <a:r>
              <a:rPr lang="en-GB" b="1" dirty="0"/>
              <a:t> 41</a:t>
            </a:r>
            <a:r>
              <a:rPr lang="en-GB" dirty="0"/>
              <a:t>.</a:t>
            </a:r>
          </a:p>
          <a:p>
            <a:endParaRPr lang="en-GB" sz="900" dirty="0" smtClean="0"/>
          </a:p>
          <a:p>
            <a:r>
              <a:rPr lang="en-GB" dirty="0" smtClean="0"/>
              <a:t>Sail </a:t>
            </a:r>
            <a:r>
              <a:rPr lang="en-GB" dirty="0"/>
              <a:t>up the </a:t>
            </a:r>
            <a:r>
              <a:rPr lang="en-GB" dirty="0" err="1"/>
              <a:t>Pasitigris</a:t>
            </a:r>
            <a:r>
              <a:rPr lang="en-GB" dirty="0"/>
              <a:t> (Karun) River in order to meet Alexander at Susa</a:t>
            </a:r>
          </a:p>
        </p:txBody>
      </p:sp>
      <p:pic>
        <p:nvPicPr>
          <p:cNvPr id="921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404664"/>
            <a:ext cx="4398640" cy="6264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750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a:bodyPr>
          <a:lstStyle/>
          <a:p>
            <a:pPr marL="0" indent="0" algn="ctr">
              <a:buNone/>
            </a:pPr>
            <a:endParaRPr lang="en-GB" sz="5400" b="1" dirty="0" smtClean="0"/>
          </a:p>
          <a:p>
            <a:pPr marL="0" indent="0" algn="ctr">
              <a:buNone/>
            </a:pPr>
            <a:endParaRPr lang="en-GB" sz="5400" b="1" dirty="0"/>
          </a:p>
          <a:p>
            <a:pPr marL="0" indent="0" algn="ctr">
              <a:buNone/>
            </a:pPr>
            <a:r>
              <a:rPr lang="en-GB" sz="6000" b="1" dirty="0" smtClean="0"/>
              <a:t>Colonisation in the East</a:t>
            </a:r>
            <a:endParaRPr lang="en-GB" sz="6000" b="1" dirty="0"/>
          </a:p>
        </p:txBody>
      </p:sp>
    </p:spTree>
    <p:extLst>
      <p:ext uri="{BB962C8B-B14F-4D97-AF65-F5344CB8AC3E}">
        <p14:creationId xmlns:p14="http://schemas.microsoft.com/office/powerpoint/2010/main" val="96123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Alexander’s Colonies in Asia</a:t>
            </a:r>
            <a:endParaRPr lang="en-GB" b="1" dirty="0"/>
          </a:p>
        </p:txBody>
      </p:sp>
      <p:sp>
        <p:nvSpPr>
          <p:cNvPr id="3" name="Content Placeholder 2"/>
          <p:cNvSpPr>
            <a:spLocks noGrp="1"/>
          </p:cNvSpPr>
          <p:nvPr>
            <p:ph idx="1"/>
          </p:nvPr>
        </p:nvSpPr>
        <p:spPr>
          <a:xfrm>
            <a:off x="179512" y="908720"/>
            <a:ext cx="8856984" cy="3240360"/>
          </a:xfrm>
        </p:spPr>
        <p:txBody>
          <a:bodyPr>
            <a:normAutofit fontScale="77500" lnSpcReduction="20000"/>
          </a:bodyPr>
          <a:lstStyle/>
          <a:p>
            <a:r>
              <a:rPr lang="en-GB" dirty="0" smtClean="0"/>
              <a:t>Most </a:t>
            </a:r>
            <a:r>
              <a:rPr lang="en-GB" dirty="0"/>
              <a:t>settlements founded by Alexander were well east of the Tigris River.</a:t>
            </a:r>
          </a:p>
          <a:p>
            <a:endParaRPr lang="en-GB" sz="600" dirty="0" smtClean="0"/>
          </a:p>
          <a:p>
            <a:r>
              <a:rPr lang="en-GB" dirty="0" smtClean="0"/>
              <a:t>Importance </a:t>
            </a:r>
            <a:r>
              <a:rPr lang="en-GB" dirty="0"/>
              <a:t>of providing a safeguard against the nomadic populations of the steps to the </a:t>
            </a:r>
            <a:r>
              <a:rPr lang="en-GB" dirty="0" smtClean="0"/>
              <a:t>north - also </a:t>
            </a:r>
            <a:r>
              <a:rPr lang="en-GB" dirty="0"/>
              <a:t>regions where Alexander encountered fierce and prolonged local opposition.</a:t>
            </a:r>
          </a:p>
          <a:p>
            <a:pPr marL="0" indent="0">
              <a:buNone/>
            </a:pPr>
            <a:endParaRPr lang="en-GB" sz="600" dirty="0" smtClean="0"/>
          </a:p>
          <a:p>
            <a:pPr marL="0" indent="0">
              <a:buNone/>
            </a:pPr>
            <a:r>
              <a:rPr lang="en-GB" dirty="0" smtClean="0"/>
              <a:t>“</a:t>
            </a:r>
            <a:r>
              <a:rPr lang="en-GB" dirty="0"/>
              <a:t>Be this as it may, they say that Alexander founded eight cities in Bactria and Sogdiana…” – </a:t>
            </a:r>
            <a:r>
              <a:rPr lang="en-GB" b="1" dirty="0"/>
              <a:t>Strabo </a:t>
            </a:r>
            <a:r>
              <a:rPr lang="en-GB" b="1" i="1" dirty="0"/>
              <a:t>Geog</a:t>
            </a:r>
            <a:r>
              <a:rPr lang="en-GB" b="1" dirty="0"/>
              <a:t>. 11.11.4</a:t>
            </a:r>
            <a:r>
              <a:rPr lang="en-GB" dirty="0"/>
              <a:t>. – cf. Justin (</a:t>
            </a:r>
            <a:r>
              <a:rPr lang="en-GB" b="1" dirty="0"/>
              <a:t>12.5.3</a:t>
            </a:r>
            <a:r>
              <a:rPr lang="en-GB" dirty="0"/>
              <a:t>) who mentions twelve (and in another manuscript seven) in these places.</a:t>
            </a:r>
          </a:p>
        </p:txBody>
      </p:sp>
      <p:pic>
        <p:nvPicPr>
          <p:cNvPr id="4" name="Picture 3"/>
          <p:cNvPicPr>
            <a:picLocks noChangeAspect="1"/>
          </p:cNvPicPr>
          <p:nvPr/>
        </p:nvPicPr>
        <p:blipFill>
          <a:blip r:embed="rId2"/>
          <a:stretch>
            <a:fillRect/>
          </a:stretch>
        </p:blipFill>
        <p:spPr>
          <a:xfrm>
            <a:off x="323528" y="4149080"/>
            <a:ext cx="4029805" cy="2487384"/>
          </a:xfrm>
          <a:prstGeom prst="rect">
            <a:avLst/>
          </a:prstGeom>
        </p:spPr>
      </p:pic>
      <p:pic>
        <p:nvPicPr>
          <p:cNvPr id="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4528" y="4149080"/>
            <a:ext cx="4413385" cy="2502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2667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144000" cy="6597352"/>
          </a:xfrm>
        </p:spPr>
        <p:txBody>
          <a:bodyPr>
            <a:normAutofit fontScale="85000" lnSpcReduction="20000"/>
          </a:bodyPr>
          <a:lstStyle/>
          <a:p>
            <a:r>
              <a:rPr lang="en-GB" dirty="0" smtClean="0"/>
              <a:t>Some Greeks already transplanted by Persians.</a:t>
            </a:r>
          </a:p>
          <a:p>
            <a:pPr lvl="1"/>
            <a:r>
              <a:rPr lang="en-GB" sz="2700" dirty="0" smtClean="0"/>
              <a:t>Xerxes </a:t>
            </a:r>
            <a:r>
              <a:rPr lang="en-GB" sz="2700" dirty="0"/>
              <a:t>relocates </a:t>
            </a:r>
            <a:r>
              <a:rPr lang="en-GB" sz="2700" dirty="0" err="1" smtClean="0"/>
              <a:t>Branchidae</a:t>
            </a:r>
            <a:r>
              <a:rPr lang="en-GB" sz="2700" dirty="0" smtClean="0"/>
              <a:t> to Bactria </a:t>
            </a:r>
            <a:r>
              <a:rPr lang="en-GB" sz="2700" dirty="0"/>
              <a:t>to </a:t>
            </a:r>
            <a:r>
              <a:rPr lang="en-GB" sz="2700" dirty="0" smtClean="0"/>
              <a:t>escape </a:t>
            </a:r>
            <a:r>
              <a:rPr lang="en-GB" sz="2700" dirty="0" err="1"/>
              <a:t>Milesian</a:t>
            </a:r>
            <a:r>
              <a:rPr lang="en-GB" sz="2700" dirty="0"/>
              <a:t> </a:t>
            </a:r>
            <a:r>
              <a:rPr lang="en-GB" sz="2700" dirty="0" smtClean="0"/>
              <a:t>retribution.</a:t>
            </a:r>
          </a:p>
          <a:p>
            <a:pPr lvl="1"/>
            <a:r>
              <a:rPr lang="en-GB" sz="2700" dirty="0" err="1" smtClean="0"/>
              <a:t>Carians</a:t>
            </a:r>
            <a:r>
              <a:rPr lang="en-GB" sz="2700" dirty="0" smtClean="0"/>
              <a:t> </a:t>
            </a:r>
            <a:r>
              <a:rPr lang="en-GB" sz="2700" dirty="0"/>
              <a:t>settled in Bactria by Cyrus – Strabo </a:t>
            </a:r>
            <a:r>
              <a:rPr lang="en-GB" sz="2700" i="1" dirty="0"/>
              <a:t>Geog</a:t>
            </a:r>
            <a:r>
              <a:rPr lang="en-GB" sz="2700" dirty="0"/>
              <a:t>. </a:t>
            </a:r>
            <a:r>
              <a:rPr lang="en-GB" sz="2700" dirty="0" smtClean="0"/>
              <a:t>11.11.4.</a:t>
            </a:r>
          </a:p>
          <a:p>
            <a:pPr lvl="1"/>
            <a:r>
              <a:rPr lang="en-GB" sz="2700" dirty="0" err="1" smtClean="0"/>
              <a:t>Barcaeans</a:t>
            </a:r>
            <a:r>
              <a:rPr lang="en-GB" sz="2700" dirty="0" smtClean="0"/>
              <a:t> </a:t>
            </a:r>
            <a:r>
              <a:rPr lang="en-GB" sz="2700" dirty="0"/>
              <a:t>of Cyrenaica were settled in Bactria, in a settlement called </a:t>
            </a:r>
            <a:r>
              <a:rPr lang="en-GB" sz="2700" dirty="0" err="1"/>
              <a:t>Barca</a:t>
            </a:r>
            <a:r>
              <a:rPr lang="en-GB" sz="2700" dirty="0"/>
              <a:t> – Herodotus 4.159-205</a:t>
            </a:r>
            <a:r>
              <a:rPr lang="en-GB" sz="2700" dirty="0" smtClean="0"/>
              <a:t>.</a:t>
            </a:r>
          </a:p>
          <a:p>
            <a:pPr lvl="1"/>
            <a:r>
              <a:rPr lang="en-GB" sz="2700" dirty="0" smtClean="0"/>
              <a:t>“</a:t>
            </a:r>
            <a:r>
              <a:rPr lang="en-GB" sz="2700" dirty="0"/>
              <a:t>There he [Alexander</a:t>
            </a:r>
            <a:r>
              <a:rPr lang="en-GB" sz="2700" dirty="0" smtClean="0"/>
              <a:t>]… came </a:t>
            </a:r>
            <a:r>
              <a:rPr lang="en-GB" sz="2700" dirty="0"/>
              <a:t>on the third day to the </a:t>
            </a:r>
            <a:r>
              <a:rPr lang="en-GB" sz="2700" dirty="0" err="1"/>
              <a:t>Celones</a:t>
            </a:r>
            <a:r>
              <a:rPr lang="en-GB" sz="2700" dirty="0"/>
              <a:t>, as they are called. There dwells here down to our time [i.e. in </a:t>
            </a:r>
            <a:r>
              <a:rPr lang="en-GB" sz="2700" dirty="0" err="1"/>
              <a:t>Diodorus</a:t>
            </a:r>
            <a:r>
              <a:rPr lang="en-GB" sz="2700" dirty="0"/>
              <a:t>’ time – first century BC] a settlement of </a:t>
            </a:r>
            <a:r>
              <a:rPr lang="en-GB" sz="2700" dirty="0" err="1"/>
              <a:t>Boeotians</a:t>
            </a:r>
            <a:r>
              <a:rPr lang="en-GB" sz="2700" dirty="0"/>
              <a:t> who were moved in the time of Xerxes's campaign, but still have not forgotten their ancestral customs. They are bilingual and speak like the natives in the one language, while in the other they preserve most of the Greek vocabulary, and they maintain some Greek practices.” – </a:t>
            </a:r>
            <a:r>
              <a:rPr lang="en-GB" sz="2700" dirty="0" err="1" smtClean="0"/>
              <a:t>Diod</a:t>
            </a:r>
            <a:r>
              <a:rPr lang="en-GB" sz="2700" dirty="0" smtClean="0"/>
              <a:t>. Sic. </a:t>
            </a:r>
            <a:r>
              <a:rPr lang="en-GB" sz="2700" dirty="0"/>
              <a:t>17.110.4-5</a:t>
            </a:r>
            <a:r>
              <a:rPr lang="en-GB" sz="2700" dirty="0" smtClean="0"/>
              <a:t>.</a:t>
            </a:r>
          </a:p>
          <a:p>
            <a:pPr lvl="1"/>
            <a:endParaRPr lang="en-GB" sz="600" dirty="0"/>
          </a:p>
          <a:p>
            <a:r>
              <a:rPr lang="en-GB" dirty="0" smtClean="0"/>
              <a:t>Alexander’s are portrayed by Plutarch as a “civilising” force</a:t>
            </a:r>
            <a:r>
              <a:rPr lang="en-GB" dirty="0"/>
              <a:t>: </a:t>
            </a:r>
            <a:r>
              <a:rPr lang="en-GB" dirty="0" smtClean="0"/>
              <a:t>“…</a:t>
            </a:r>
            <a:r>
              <a:rPr lang="en-GB" dirty="0"/>
              <a:t>but Alexander established more than seventy cities among savage tribes, and sowed all Asia with Grecian magistracies, and thus overcame its uncivilized and brutish manner of </a:t>
            </a:r>
            <a:r>
              <a:rPr lang="en-GB" dirty="0" smtClean="0"/>
              <a:t>living</a:t>
            </a:r>
            <a:r>
              <a:rPr lang="en-GB" dirty="0"/>
              <a:t>… he should be regarded as a very great philosopher.” – </a:t>
            </a:r>
            <a:r>
              <a:rPr lang="en-GB" b="1" dirty="0"/>
              <a:t>Plutarch </a:t>
            </a:r>
            <a:r>
              <a:rPr lang="en-GB" b="1" i="1" dirty="0"/>
              <a:t>On the Fortune of Alexander</a:t>
            </a:r>
            <a:r>
              <a:rPr lang="en-GB" b="1" dirty="0"/>
              <a:t> </a:t>
            </a:r>
            <a:r>
              <a:rPr lang="en-GB" b="1" dirty="0" smtClean="0"/>
              <a:t>1.5</a:t>
            </a:r>
            <a:r>
              <a:rPr lang="en-GB" dirty="0" smtClean="0"/>
              <a:t>.</a:t>
            </a:r>
            <a:endParaRPr lang="en-GB" b="1" dirty="0"/>
          </a:p>
          <a:p>
            <a:pPr lvl="1"/>
            <a:endParaRPr lang="en-GB" dirty="0" smtClean="0"/>
          </a:p>
          <a:p>
            <a:pPr lvl="1"/>
            <a:endParaRPr lang="en-GB" dirty="0"/>
          </a:p>
          <a:p>
            <a:endParaRPr lang="en-GB" dirty="0"/>
          </a:p>
        </p:txBody>
      </p:sp>
      <p:sp>
        <p:nvSpPr>
          <p:cNvPr id="4" name="Content Placeholder 2"/>
          <p:cNvSpPr txBox="1">
            <a:spLocks/>
          </p:cNvSpPr>
          <p:nvPr/>
        </p:nvSpPr>
        <p:spPr>
          <a:xfrm>
            <a:off x="179512" y="4941168"/>
            <a:ext cx="8784976" cy="1800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422736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Rebellions (1)</a:t>
            </a:r>
            <a:endParaRPr lang="en-GB" b="1" dirty="0"/>
          </a:p>
        </p:txBody>
      </p:sp>
      <p:sp>
        <p:nvSpPr>
          <p:cNvPr id="3" name="Content Placeholder 2"/>
          <p:cNvSpPr>
            <a:spLocks noGrp="1"/>
          </p:cNvSpPr>
          <p:nvPr>
            <p:ph idx="1"/>
          </p:nvPr>
        </p:nvSpPr>
        <p:spPr>
          <a:xfrm>
            <a:off x="179512" y="1600200"/>
            <a:ext cx="8856984" cy="5141168"/>
          </a:xfrm>
        </p:spPr>
        <p:txBody>
          <a:bodyPr>
            <a:normAutofit lnSpcReduction="10000"/>
          </a:bodyPr>
          <a:lstStyle/>
          <a:p>
            <a:pPr marL="0" indent="0">
              <a:buNone/>
            </a:pPr>
            <a:r>
              <a:rPr lang="en-GB" dirty="0"/>
              <a:t>“For many days the king lay helpless under his treatment, and the Greeks who had been settled in Bactria and Sogdiana, who had long unhappily tolerated their stay among peoples of another race and now received word that the king had died of his wounds, revolted against the Macedonians. They formed a band of three thousand men and underwent great hardship on their homeward route. Later they were massacred by the Macedonians after Alexander's death…” – </a:t>
            </a:r>
            <a:r>
              <a:rPr lang="en-GB" b="1" dirty="0" err="1"/>
              <a:t>Diodorus</a:t>
            </a:r>
            <a:r>
              <a:rPr lang="en-GB" b="1" dirty="0"/>
              <a:t> </a:t>
            </a:r>
            <a:r>
              <a:rPr lang="en-GB" b="1" dirty="0" err="1"/>
              <a:t>Siculus</a:t>
            </a:r>
            <a:r>
              <a:rPr lang="en-GB" b="1" dirty="0"/>
              <a:t> 17.99.5</a:t>
            </a:r>
            <a:r>
              <a:rPr lang="en-GB" dirty="0"/>
              <a:t>. (contra </a:t>
            </a:r>
            <a:r>
              <a:rPr lang="en-GB" dirty="0" err="1"/>
              <a:t>Curtius</a:t>
            </a:r>
            <a:r>
              <a:rPr lang="en-GB" dirty="0"/>
              <a:t> Rufus 9.7.11</a:t>
            </a:r>
          </a:p>
        </p:txBody>
      </p:sp>
    </p:spTree>
    <p:extLst>
      <p:ext uri="{BB962C8B-B14F-4D97-AF65-F5344CB8AC3E}">
        <p14:creationId xmlns:p14="http://schemas.microsoft.com/office/powerpoint/2010/main" val="2652568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92088"/>
          </a:xfrm>
        </p:spPr>
        <p:txBody>
          <a:bodyPr/>
          <a:lstStyle/>
          <a:p>
            <a:r>
              <a:rPr lang="en-GB" b="1" dirty="0" smtClean="0"/>
              <a:t>Rebellions (2)</a:t>
            </a:r>
            <a:endParaRPr lang="en-GB" b="1" dirty="0"/>
          </a:p>
        </p:txBody>
      </p:sp>
      <p:sp>
        <p:nvSpPr>
          <p:cNvPr id="3" name="Content Placeholder 2"/>
          <p:cNvSpPr>
            <a:spLocks noGrp="1"/>
          </p:cNvSpPr>
          <p:nvPr>
            <p:ph idx="1"/>
          </p:nvPr>
        </p:nvSpPr>
        <p:spPr>
          <a:xfrm>
            <a:off x="0" y="836712"/>
            <a:ext cx="9144000" cy="6021288"/>
          </a:xfrm>
        </p:spPr>
        <p:txBody>
          <a:bodyPr>
            <a:normAutofit fontScale="62500" lnSpcReduction="20000"/>
          </a:bodyPr>
          <a:lstStyle/>
          <a:p>
            <a:pPr marL="0" indent="0">
              <a:buNone/>
            </a:pPr>
            <a:r>
              <a:rPr lang="en-GB" dirty="0"/>
              <a:t>“The Greeks who had been settled by Alexander in the upper satrapies [Bactria, Sogdiana, Aria, </a:t>
            </a:r>
            <a:r>
              <a:rPr lang="en-GB" dirty="0" err="1"/>
              <a:t>Arachosia</a:t>
            </a:r>
            <a:r>
              <a:rPr lang="en-GB" dirty="0"/>
              <a:t>, </a:t>
            </a:r>
            <a:r>
              <a:rPr lang="en-GB" dirty="0" err="1"/>
              <a:t>Margiana</a:t>
            </a:r>
            <a:r>
              <a:rPr lang="en-GB" dirty="0"/>
              <a:t>, </a:t>
            </a:r>
            <a:r>
              <a:rPr lang="en-GB" dirty="0" err="1"/>
              <a:t>Parapamisadae</a:t>
            </a:r>
            <a:r>
              <a:rPr lang="en-GB" dirty="0"/>
              <a:t> and India], as they were called, although they longed for the Greek customs and manner of life and were cast away in the most distant part of the kingdom, yet submitted while the king was alive through fear; but when he was dead they rose in revolt… </a:t>
            </a:r>
            <a:r>
              <a:rPr lang="en-GB" b="1" dirty="0"/>
              <a:t>elected Philon the </a:t>
            </a:r>
            <a:r>
              <a:rPr lang="en-GB" b="1" dirty="0" err="1"/>
              <a:t>Aenianian</a:t>
            </a:r>
            <a:r>
              <a:rPr lang="en-GB" b="1" dirty="0"/>
              <a:t> </a:t>
            </a:r>
            <a:r>
              <a:rPr lang="en-GB" dirty="0"/>
              <a:t>as general… They had more than twenty thousand foot soldiers and three thousand horse… When </a:t>
            </a:r>
            <a:r>
              <a:rPr lang="en-GB" dirty="0" err="1"/>
              <a:t>Perdiccas</a:t>
            </a:r>
            <a:r>
              <a:rPr lang="en-GB" dirty="0"/>
              <a:t> heard of the revolt of the Greeks, he drew by lot from the Macedonians three thousand infantry and eight hundred horsemen…. it was written that they should furnish </a:t>
            </a:r>
            <a:r>
              <a:rPr lang="en-GB" dirty="0" err="1"/>
              <a:t>Pithon</a:t>
            </a:r>
            <a:r>
              <a:rPr lang="en-GB" dirty="0"/>
              <a:t> ten thousand footmen and eight thousand horsemen, he sent him against the rebels… </a:t>
            </a:r>
            <a:r>
              <a:rPr lang="en-GB" b="1" dirty="0" err="1"/>
              <a:t>Pithon</a:t>
            </a:r>
            <a:r>
              <a:rPr lang="en-GB" b="1" dirty="0"/>
              <a:t>, who was a man of great ambition, gladly accepted the expedition</a:t>
            </a:r>
            <a:r>
              <a:rPr lang="en-GB" dirty="0"/>
              <a:t>, intending to win the Greeks over through kindness, and, after making his army great through an alliance with them, to work in his own interests and become the ruler of the upper satrapies. </a:t>
            </a:r>
            <a:r>
              <a:rPr lang="en-GB" b="1" dirty="0"/>
              <a:t>But </a:t>
            </a:r>
            <a:r>
              <a:rPr lang="en-GB" b="1" dirty="0" err="1"/>
              <a:t>Perdiccas</a:t>
            </a:r>
            <a:r>
              <a:rPr lang="en-GB" b="1" dirty="0"/>
              <a:t>, suspecting his design, gave him definite orders to kill all the rebels when he had subdued them</a:t>
            </a:r>
            <a:r>
              <a:rPr lang="en-GB" dirty="0"/>
              <a:t>, and to distribute the spoils to the soldiers… </a:t>
            </a:r>
            <a:r>
              <a:rPr lang="en-GB" b="1" dirty="0"/>
              <a:t>Through the agency of a certain </a:t>
            </a:r>
            <a:r>
              <a:rPr lang="en-GB" b="1" dirty="0" err="1"/>
              <a:t>Aenianian</a:t>
            </a:r>
            <a:r>
              <a:rPr lang="en-GB" b="1" dirty="0"/>
              <a:t> he corrupted </a:t>
            </a:r>
            <a:r>
              <a:rPr lang="en-GB" b="1" dirty="0" err="1"/>
              <a:t>Letodorus</a:t>
            </a:r>
            <a:r>
              <a:rPr lang="en-GB" dirty="0"/>
              <a:t>, who had been made a commander of three thousand among the rebels, and won a complete victory… the traitor left his allies without warning and withdrew to a certain hill, taking his three thousand men… </a:t>
            </a:r>
            <a:r>
              <a:rPr lang="en-GB" dirty="0" err="1"/>
              <a:t>Pithon</a:t>
            </a:r>
            <a:r>
              <a:rPr lang="en-GB" dirty="0"/>
              <a:t>, being victorious in the battle, sent a herald to the conquered, ordering them to lay down their arms and to return to their several colonies after receiving pledges… </a:t>
            </a:r>
            <a:r>
              <a:rPr lang="en-GB" b="1" dirty="0"/>
              <a:t>but the Macedonians, remembering the orders of </a:t>
            </a:r>
            <a:r>
              <a:rPr lang="en-GB" b="1" dirty="0" err="1"/>
              <a:t>Perdiccas</a:t>
            </a:r>
            <a:r>
              <a:rPr lang="en-GB" b="1" dirty="0"/>
              <a:t> and having no regard for the oaths that had been sworn, broke faith with the Greeks</a:t>
            </a:r>
            <a:r>
              <a:rPr lang="en-GB" dirty="0"/>
              <a:t>. Setting upon them unexpectedly and catching them off their guard, they shot them all down with javelins and seized their possessions as plunder.” – </a:t>
            </a:r>
            <a:r>
              <a:rPr lang="en-GB" b="1" dirty="0" err="1"/>
              <a:t>Diodorus</a:t>
            </a:r>
            <a:r>
              <a:rPr lang="en-GB" b="1" dirty="0"/>
              <a:t> </a:t>
            </a:r>
            <a:r>
              <a:rPr lang="en-GB" b="1" dirty="0" err="1"/>
              <a:t>Siculus</a:t>
            </a:r>
            <a:r>
              <a:rPr lang="en-GB" b="1" dirty="0"/>
              <a:t> 18.7</a:t>
            </a:r>
            <a:r>
              <a:rPr lang="en-GB" dirty="0"/>
              <a:t>.</a:t>
            </a:r>
          </a:p>
        </p:txBody>
      </p:sp>
    </p:spTree>
    <p:extLst>
      <p:ext uri="{BB962C8B-B14F-4D97-AF65-F5344CB8AC3E}">
        <p14:creationId xmlns:p14="http://schemas.microsoft.com/office/powerpoint/2010/main" val="1093835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b="1" dirty="0" smtClean="0"/>
              <a:t>Bibliography</a:t>
            </a:r>
            <a:endParaRPr lang="en-GB" b="1" dirty="0"/>
          </a:p>
        </p:txBody>
      </p:sp>
      <p:sp>
        <p:nvSpPr>
          <p:cNvPr id="3" name="Content Placeholder 2"/>
          <p:cNvSpPr>
            <a:spLocks noGrp="1"/>
          </p:cNvSpPr>
          <p:nvPr>
            <p:ph idx="1"/>
          </p:nvPr>
        </p:nvSpPr>
        <p:spPr>
          <a:xfrm>
            <a:off x="107504" y="1268760"/>
            <a:ext cx="8928992" cy="5472608"/>
          </a:xfrm>
        </p:spPr>
        <p:txBody>
          <a:bodyPr>
            <a:normAutofit fontScale="85000" lnSpcReduction="10000"/>
          </a:bodyPr>
          <a:lstStyle/>
          <a:p>
            <a:r>
              <a:rPr lang="en-GB" dirty="0"/>
              <a:t>Cohen, G. M. 2013. </a:t>
            </a:r>
            <a:r>
              <a:rPr lang="en-GB" i="1" dirty="0"/>
              <a:t>The Hellenistic Settlements in the East from Armenia and Mesopotamia to Bactria and India</a:t>
            </a:r>
            <a:r>
              <a:rPr lang="en-GB" dirty="0"/>
              <a:t>. University of California Press.</a:t>
            </a:r>
          </a:p>
          <a:p>
            <a:endParaRPr lang="en-GB" sz="600" dirty="0" smtClean="0"/>
          </a:p>
          <a:p>
            <a:r>
              <a:rPr lang="en-GB" dirty="0" smtClean="0"/>
              <a:t>Holt</a:t>
            </a:r>
            <a:r>
              <a:rPr lang="en-GB" dirty="0"/>
              <a:t>, F. L. 1995. </a:t>
            </a:r>
            <a:r>
              <a:rPr lang="en-GB" i="1" dirty="0"/>
              <a:t>Alexander the Great and Bactria</a:t>
            </a:r>
            <a:r>
              <a:rPr lang="en-GB" dirty="0"/>
              <a:t>. E. J. Brill.</a:t>
            </a:r>
          </a:p>
          <a:p>
            <a:endParaRPr lang="en-GB" sz="600" dirty="0" smtClean="0"/>
          </a:p>
          <a:p>
            <a:r>
              <a:rPr lang="en-GB" dirty="0" err="1" smtClean="0"/>
              <a:t>Narian</a:t>
            </a:r>
            <a:r>
              <a:rPr lang="en-GB" dirty="0"/>
              <a:t>, A. K. 1965. ‘Alexander and India’, </a:t>
            </a:r>
            <a:r>
              <a:rPr lang="en-GB" i="1" dirty="0"/>
              <a:t>Greece &amp; Rome </a:t>
            </a:r>
            <a:r>
              <a:rPr lang="en-GB" dirty="0"/>
              <a:t>12.2: 155-165.</a:t>
            </a:r>
          </a:p>
          <a:p>
            <a:endParaRPr lang="en-GB" sz="600" dirty="0" smtClean="0"/>
          </a:p>
          <a:p>
            <a:r>
              <a:rPr lang="en-GB" dirty="0" smtClean="0"/>
              <a:t>Parker</a:t>
            </a:r>
            <a:r>
              <a:rPr lang="en-GB" dirty="0"/>
              <a:t>, G. 2008. </a:t>
            </a:r>
            <a:r>
              <a:rPr lang="en-GB" i="1" dirty="0"/>
              <a:t>The Making of Roman India</a:t>
            </a:r>
            <a:r>
              <a:rPr lang="en-GB" dirty="0"/>
              <a:t>. Cambridge University Press – part 1.2.</a:t>
            </a:r>
          </a:p>
          <a:p>
            <a:endParaRPr lang="en-GB" sz="600" dirty="0" smtClean="0"/>
          </a:p>
          <a:p>
            <a:r>
              <a:rPr lang="en-GB" dirty="0" smtClean="0"/>
              <a:t>Stoneman</a:t>
            </a:r>
            <a:r>
              <a:rPr lang="en-GB" dirty="0"/>
              <a:t>, R. 1995. ‘The Brahmans in the Alexander Historians and the Alexander Romance’, </a:t>
            </a:r>
            <a:r>
              <a:rPr lang="en-GB" i="1" dirty="0"/>
              <a:t>JHS </a:t>
            </a:r>
            <a:r>
              <a:rPr lang="en-GB" dirty="0"/>
              <a:t>115: 99-114.</a:t>
            </a:r>
          </a:p>
          <a:p>
            <a:endParaRPr lang="en-GB" sz="600" dirty="0" smtClean="0"/>
          </a:p>
          <a:p>
            <a:r>
              <a:rPr lang="en-GB" dirty="0" smtClean="0"/>
              <a:t>Worthington</a:t>
            </a:r>
            <a:r>
              <a:rPr lang="en-GB" dirty="0"/>
              <a:t>, I. 2003. </a:t>
            </a:r>
            <a:r>
              <a:rPr lang="en-GB" i="1" dirty="0"/>
              <a:t>Alexander the Great: A Reader. Routledge</a:t>
            </a:r>
            <a:r>
              <a:rPr lang="en-GB" dirty="0"/>
              <a:t>. – chapter 6</a:t>
            </a:r>
            <a:r>
              <a:rPr lang="en-GB" dirty="0" smtClean="0"/>
              <a:t>.</a:t>
            </a:r>
            <a:endParaRPr lang="en-GB" dirty="0"/>
          </a:p>
        </p:txBody>
      </p:sp>
    </p:spTree>
    <p:extLst>
      <p:ext uri="{BB962C8B-B14F-4D97-AF65-F5344CB8AC3E}">
        <p14:creationId xmlns:p14="http://schemas.microsoft.com/office/powerpoint/2010/main" val="250643069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349</TotalTime>
  <Words>2388</Words>
  <Application>Microsoft Office PowerPoint</Application>
  <PresentationFormat>On-screen Show (4:3)</PresentationFormat>
  <Paragraphs>113</Paragraphs>
  <Slides>22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22</vt:i4>
      </vt:variant>
    </vt:vector>
  </HeadingPairs>
  <TitlesOfParts>
    <vt:vector size="27" baseType="lpstr">
      <vt:lpstr>Arial</vt:lpstr>
      <vt:lpstr>Calibri</vt:lpstr>
      <vt:lpstr>Times New Roman</vt:lpstr>
      <vt:lpstr>1_Office Theme</vt:lpstr>
      <vt:lpstr>2_Office Theme</vt:lpstr>
      <vt:lpstr>West meets East: Graeco-Roman Interaction with India   Alexander the Great  and the Conquest of India </vt:lpstr>
      <vt:lpstr>PowerPoint Presentation</vt:lpstr>
      <vt:lpstr>Alexander Goes East</vt:lpstr>
      <vt:lpstr>Campaigns in Bactria and Sogdiana</vt:lpstr>
      <vt:lpstr>Alexander Invades India</vt:lpstr>
      <vt:lpstr>The Battle with Porus</vt:lpstr>
      <vt:lpstr>Alexander Faces Mutiny </vt:lpstr>
      <vt:lpstr>Alexander and the Eastern Sea</vt:lpstr>
      <vt:lpstr>PowerPoint Presentation</vt:lpstr>
      <vt:lpstr>Alexander’s Fleet</vt:lpstr>
      <vt:lpstr>Emulating the gods: In the footsteps Heracles and Dionysos </vt:lpstr>
      <vt:lpstr>PowerPoint Presentation</vt:lpstr>
      <vt:lpstr>Alexander Cross the Gedrosian Desert </vt:lpstr>
      <vt:lpstr>Voyages of Nearchus</vt:lpstr>
      <vt:lpstr>PowerPoint Presentation</vt:lpstr>
      <vt:lpstr>PowerPoint Presentation</vt:lpstr>
      <vt:lpstr>PowerPoint Presentation</vt:lpstr>
      <vt:lpstr>Alexander’s Colonies in Asia</vt:lpstr>
      <vt:lpstr>PowerPoint Presentation</vt:lpstr>
      <vt:lpstr>Rebellions (1)</vt:lpstr>
      <vt:lpstr>Rebellions (2)</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3 – Alexander the Great and the Conquest of India </dc:title>
  <dc:creator>Matt</dc:creator>
  <cp:lastModifiedBy>Matt</cp:lastModifiedBy>
  <cp:revision>85</cp:revision>
  <dcterms:created xsi:type="dcterms:W3CDTF">2015-09-12T08:08:26Z</dcterms:created>
  <dcterms:modified xsi:type="dcterms:W3CDTF">2018-11-15T20:21:39Z</dcterms:modified>
</cp:coreProperties>
</file>