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17"/>
  </p:notesMasterIdLst>
  <p:sldIdLst>
    <p:sldId id="256" r:id="rId2"/>
    <p:sldId id="257" r:id="rId3"/>
    <p:sldId id="258" r:id="rId4"/>
    <p:sldId id="259" r:id="rId5"/>
    <p:sldId id="260" r:id="rId6"/>
    <p:sldId id="261" r:id="rId7"/>
    <p:sldId id="269" r:id="rId8"/>
    <p:sldId id="262" r:id="rId9"/>
    <p:sldId id="270" r:id="rId10"/>
    <p:sldId id="263" r:id="rId11"/>
    <p:sldId id="264" r:id="rId12"/>
    <p:sldId id="265" r:id="rId13"/>
    <p:sldId id="268" r:id="rId14"/>
    <p:sldId id="266" r:id="rId15"/>
    <p:sldId id="267" r:id="rId16"/>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A7929-1347-4133-BAE2-A8E320F29068}" v="22" dt="2026-06-21T01:00:40.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3399" autoAdjust="0"/>
  </p:normalViewPr>
  <p:slideViewPr>
    <p:cSldViewPr snapToGrid="0" snapToObjects="1">
      <p:cViewPr>
        <p:scale>
          <a:sx n="89" d="100"/>
          <a:sy n="89" d="100"/>
        </p:scale>
        <p:origin x="62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nin Mahmood (2215438)" userId="1b58f9d7-c69c-4989-9cb5-58f9b58ba02c" providerId="ADAL" clId="{472223B1-1DE7-47BE-9D93-D4E9D3A24280}"/>
    <pc:docChg chg="undo redo custSel modSld">
      <pc:chgData name="Naznin Mahmood (2215438)" userId="1b58f9d7-c69c-4989-9cb5-58f9b58ba02c" providerId="ADAL" clId="{472223B1-1DE7-47BE-9D93-D4E9D3A24280}" dt="2026-06-21T01:05:45.753" v="441" actId="6549"/>
      <pc:docMkLst>
        <pc:docMk/>
      </pc:docMkLst>
      <pc:sldChg chg="modNotesTx">
        <pc:chgData name="Naznin Mahmood (2215438)" userId="1b58f9d7-c69c-4989-9cb5-58f9b58ba02c" providerId="ADAL" clId="{472223B1-1DE7-47BE-9D93-D4E9D3A24280}" dt="2026-06-21T00:55:15.012" v="428" actId="6549"/>
        <pc:sldMkLst>
          <pc:docMk/>
          <pc:sldMk cId="0" sldId="256"/>
        </pc:sldMkLst>
      </pc:sldChg>
      <pc:sldChg chg="addSp delSp modSp mod modNotesTx">
        <pc:chgData name="Naznin Mahmood (2215438)" userId="1b58f9d7-c69c-4989-9cb5-58f9b58ba02c" providerId="ADAL" clId="{472223B1-1DE7-47BE-9D93-D4E9D3A24280}" dt="2026-06-21T00:55:34.403" v="429" actId="6549"/>
        <pc:sldMkLst>
          <pc:docMk/>
          <pc:sldMk cId="0" sldId="257"/>
        </pc:sldMkLst>
        <pc:picChg chg="add del mod">
          <ac:chgData name="Naznin Mahmood (2215438)" userId="1b58f9d7-c69c-4989-9cb5-58f9b58ba02c" providerId="ADAL" clId="{472223B1-1DE7-47BE-9D93-D4E9D3A24280}" dt="2026-06-21T00:27:20.840" v="96" actId="478"/>
          <ac:picMkLst>
            <pc:docMk/>
            <pc:sldMk cId="0" sldId="257"/>
            <ac:picMk id="27" creationId="{08948D1B-6592-EE0A-7787-5E8155080325}"/>
          </ac:picMkLst>
        </pc:picChg>
        <pc:picChg chg="add del mod">
          <ac:chgData name="Naznin Mahmood (2215438)" userId="1b58f9d7-c69c-4989-9cb5-58f9b58ba02c" providerId="ADAL" clId="{472223B1-1DE7-47BE-9D93-D4E9D3A24280}" dt="2026-06-21T00:29:47.655" v="189" actId="478"/>
          <ac:picMkLst>
            <pc:docMk/>
            <pc:sldMk cId="0" sldId="257"/>
            <ac:picMk id="29" creationId="{F086FD1E-5362-8044-A834-BF4E6BEE62C2}"/>
          </ac:picMkLst>
        </pc:picChg>
        <pc:picChg chg="add del mod">
          <ac:chgData name="Naznin Mahmood (2215438)" userId="1b58f9d7-c69c-4989-9cb5-58f9b58ba02c" providerId="ADAL" clId="{472223B1-1DE7-47BE-9D93-D4E9D3A24280}" dt="2026-06-21T00:31:13.228" v="230" actId="478"/>
          <ac:picMkLst>
            <pc:docMk/>
            <pc:sldMk cId="0" sldId="257"/>
            <ac:picMk id="31" creationId="{9E2ED667-81AC-1B4C-10A3-5EB4F37EFA0E}"/>
          </ac:picMkLst>
        </pc:picChg>
        <pc:picChg chg="add mod">
          <ac:chgData name="Naznin Mahmood (2215438)" userId="1b58f9d7-c69c-4989-9cb5-58f9b58ba02c" providerId="ADAL" clId="{472223B1-1DE7-47BE-9D93-D4E9D3A24280}" dt="2026-06-21T00:34:37.759" v="237" actId="1076"/>
          <ac:picMkLst>
            <pc:docMk/>
            <pc:sldMk cId="0" sldId="257"/>
            <ac:picMk id="33" creationId="{39362C5D-29AC-F0C5-CF49-D3039F3C79C8}"/>
          </ac:picMkLst>
        </pc:picChg>
        <pc:picChg chg="add mod">
          <ac:chgData name="Naznin Mahmood (2215438)" userId="1b58f9d7-c69c-4989-9cb5-58f9b58ba02c" providerId="ADAL" clId="{472223B1-1DE7-47BE-9D93-D4E9D3A24280}" dt="2026-06-21T00:38:19.344" v="258" actId="14100"/>
          <ac:picMkLst>
            <pc:docMk/>
            <pc:sldMk cId="0" sldId="257"/>
            <ac:picMk id="35" creationId="{CC7A61B5-95FC-ECF1-BAD0-90E62F94770F}"/>
          </ac:picMkLst>
        </pc:picChg>
        <pc:picChg chg="add mod">
          <ac:chgData name="Naznin Mahmood (2215438)" userId="1b58f9d7-c69c-4989-9cb5-58f9b58ba02c" providerId="ADAL" clId="{472223B1-1DE7-47BE-9D93-D4E9D3A24280}" dt="2026-06-21T00:38:12.721" v="256" actId="14100"/>
          <ac:picMkLst>
            <pc:docMk/>
            <pc:sldMk cId="0" sldId="257"/>
            <ac:picMk id="37" creationId="{2204F13A-D433-B649-676D-265644BCA29E}"/>
          </ac:picMkLst>
        </pc:picChg>
      </pc:sldChg>
      <pc:sldChg chg="addSp modSp mod modNotesTx">
        <pc:chgData name="Naznin Mahmood (2215438)" userId="1b58f9d7-c69c-4989-9cb5-58f9b58ba02c" providerId="ADAL" clId="{472223B1-1DE7-47BE-9D93-D4E9D3A24280}" dt="2026-06-21T00:56:21.819" v="430" actId="6549"/>
        <pc:sldMkLst>
          <pc:docMk/>
          <pc:sldMk cId="0" sldId="258"/>
        </pc:sldMkLst>
        <pc:spChg chg="mod">
          <ac:chgData name="Naznin Mahmood (2215438)" userId="1b58f9d7-c69c-4989-9cb5-58f9b58ba02c" providerId="ADAL" clId="{472223B1-1DE7-47BE-9D93-D4E9D3A24280}" dt="2026-06-21T00:53:33.497" v="425" actId="14100"/>
          <ac:spMkLst>
            <pc:docMk/>
            <pc:sldMk cId="0" sldId="258"/>
            <ac:spMk id="32" creationId="{00000000-0000-0000-0000-000000000000}"/>
          </ac:spMkLst>
        </pc:spChg>
        <pc:spChg chg="mod">
          <ac:chgData name="Naznin Mahmood (2215438)" userId="1b58f9d7-c69c-4989-9cb5-58f9b58ba02c" providerId="ADAL" clId="{472223B1-1DE7-47BE-9D93-D4E9D3A24280}" dt="2026-06-21T00:53:52.816" v="427" actId="14100"/>
          <ac:spMkLst>
            <pc:docMk/>
            <pc:sldMk cId="0" sldId="258"/>
            <ac:spMk id="33" creationId="{00000000-0000-0000-0000-000000000000}"/>
          </ac:spMkLst>
        </pc:spChg>
        <pc:picChg chg="add mod">
          <ac:chgData name="Naznin Mahmood (2215438)" userId="1b58f9d7-c69c-4989-9cb5-58f9b58ba02c" providerId="ADAL" clId="{472223B1-1DE7-47BE-9D93-D4E9D3A24280}" dt="2026-06-21T00:39:13.674" v="270" actId="14100"/>
          <ac:picMkLst>
            <pc:docMk/>
            <pc:sldMk cId="0" sldId="258"/>
            <ac:picMk id="43" creationId="{CCEC3E68-A633-B319-90D9-52E0DDC71E86}"/>
          </ac:picMkLst>
        </pc:picChg>
        <pc:picChg chg="add mod">
          <ac:chgData name="Naznin Mahmood (2215438)" userId="1b58f9d7-c69c-4989-9cb5-58f9b58ba02c" providerId="ADAL" clId="{472223B1-1DE7-47BE-9D93-D4E9D3A24280}" dt="2026-06-21T00:40:36.500" v="278" actId="1076"/>
          <ac:picMkLst>
            <pc:docMk/>
            <pc:sldMk cId="0" sldId="258"/>
            <ac:picMk id="45" creationId="{EFFE8585-21C4-1E01-1A80-AC878781E5A1}"/>
          </ac:picMkLst>
        </pc:picChg>
      </pc:sldChg>
      <pc:sldChg chg="modSp mod modNotesTx">
        <pc:chgData name="Naznin Mahmood (2215438)" userId="1b58f9d7-c69c-4989-9cb5-58f9b58ba02c" providerId="ADAL" clId="{472223B1-1DE7-47BE-9D93-D4E9D3A24280}" dt="2026-06-21T00:56:55.990" v="431" actId="6549"/>
        <pc:sldMkLst>
          <pc:docMk/>
          <pc:sldMk cId="0" sldId="259"/>
        </pc:sldMkLst>
        <pc:spChg chg="mod">
          <ac:chgData name="Naznin Mahmood (2215438)" userId="1b58f9d7-c69c-4989-9cb5-58f9b58ba02c" providerId="ADAL" clId="{472223B1-1DE7-47BE-9D93-D4E9D3A24280}" dt="2026-06-21T00:52:54.056" v="419" actId="122"/>
          <ac:spMkLst>
            <pc:docMk/>
            <pc:sldMk cId="0" sldId="259"/>
            <ac:spMk id="2" creationId="{00000000-0000-0000-0000-000000000000}"/>
          </ac:spMkLst>
        </pc:spChg>
        <pc:spChg chg="mod">
          <ac:chgData name="Naznin Mahmood (2215438)" userId="1b58f9d7-c69c-4989-9cb5-58f9b58ba02c" providerId="ADAL" clId="{472223B1-1DE7-47BE-9D93-D4E9D3A24280}" dt="2026-06-21T00:40:47.323" v="279" actId="122"/>
          <ac:spMkLst>
            <pc:docMk/>
            <pc:sldMk cId="0" sldId="259"/>
            <ac:spMk id="3" creationId="{00000000-0000-0000-0000-000000000000}"/>
          </ac:spMkLst>
        </pc:spChg>
      </pc:sldChg>
      <pc:sldChg chg="modSp mod modNotesTx">
        <pc:chgData name="Naznin Mahmood (2215438)" userId="1b58f9d7-c69c-4989-9cb5-58f9b58ba02c" providerId="ADAL" clId="{472223B1-1DE7-47BE-9D93-D4E9D3A24280}" dt="2026-06-21T00:57:17.696" v="432" actId="6549"/>
        <pc:sldMkLst>
          <pc:docMk/>
          <pc:sldMk cId="0" sldId="260"/>
        </pc:sldMkLst>
        <pc:spChg chg="mod">
          <ac:chgData name="Naznin Mahmood (2215438)" userId="1b58f9d7-c69c-4989-9cb5-58f9b58ba02c" providerId="ADAL" clId="{472223B1-1DE7-47BE-9D93-D4E9D3A24280}" dt="2026-06-21T00:52:46.679" v="418" actId="122"/>
          <ac:spMkLst>
            <pc:docMk/>
            <pc:sldMk cId="0" sldId="260"/>
            <ac:spMk id="3" creationId="{00000000-0000-0000-0000-000000000000}"/>
          </ac:spMkLst>
        </pc:spChg>
      </pc:sldChg>
      <pc:sldChg chg="modSp mod modNotesTx">
        <pc:chgData name="Naznin Mahmood (2215438)" userId="1b58f9d7-c69c-4989-9cb5-58f9b58ba02c" providerId="ADAL" clId="{472223B1-1DE7-47BE-9D93-D4E9D3A24280}" dt="2026-06-21T00:57:45.507" v="433" actId="6549"/>
        <pc:sldMkLst>
          <pc:docMk/>
          <pc:sldMk cId="0" sldId="261"/>
        </pc:sldMkLst>
        <pc:spChg chg="mod">
          <ac:chgData name="Naznin Mahmood (2215438)" userId="1b58f9d7-c69c-4989-9cb5-58f9b58ba02c" providerId="ADAL" clId="{472223B1-1DE7-47BE-9D93-D4E9D3A24280}" dt="2026-06-21T00:52:38.848" v="417" actId="122"/>
          <ac:spMkLst>
            <pc:docMk/>
            <pc:sldMk cId="0" sldId="261"/>
            <ac:spMk id="3" creationId="{00000000-0000-0000-0000-000000000000}"/>
          </ac:spMkLst>
        </pc:spChg>
      </pc:sldChg>
      <pc:sldChg chg="modSp mod modNotesTx">
        <pc:chgData name="Naznin Mahmood (2215438)" userId="1b58f9d7-c69c-4989-9cb5-58f9b58ba02c" providerId="ADAL" clId="{472223B1-1DE7-47BE-9D93-D4E9D3A24280}" dt="2026-06-21T00:58:10.975" v="434" actId="6549"/>
        <pc:sldMkLst>
          <pc:docMk/>
          <pc:sldMk cId="0" sldId="262"/>
        </pc:sldMkLst>
        <pc:spChg chg="mod">
          <ac:chgData name="Naznin Mahmood (2215438)" userId="1b58f9d7-c69c-4989-9cb5-58f9b58ba02c" providerId="ADAL" clId="{472223B1-1DE7-47BE-9D93-D4E9D3A24280}" dt="2026-06-21T00:41:58.521" v="288" actId="1076"/>
          <ac:spMkLst>
            <pc:docMk/>
            <pc:sldMk cId="0" sldId="262"/>
            <ac:spMk id="2" creationId="{00000000-0000-0000-0000-000000000000}"/>
          </ac:spMkLst>
        </pc:spChg>
        <pc:spChg chg="mod">
          <ac:chgData name="Naznin Mahmood (2215438)" userId="1b58f9d7-c69c-4989-9cb5-58f9b58ba02c" providerId="ADAL" clId="{472223B1-1DE7-47BE-9D93-D4E9D3A24280}" dt="2026-06-21T00:41:54.283" v="287" actId="255"/>
          <ac:spMkLst>
            <pc:docMk/>
            <pc:sldMk cId="0" sldId="262"/>
            <ac:spMk id="3" creationId="{00000000-0000-0000-0000-000000000000}"/>
          </ac:spMkLst>
        </pc:spChg>
      </pc:sldChg>
      <pc:sldChg chg="modNotesTx">
        <pc:chgData name="Naznin Mahmood (2215438)" userId="1b58f9d7-c69c-4989-9cb5-58f9b58ba02c" providerId="ADAL" clId="{472223B1-1DE7-47BE-9D93-D4E9D3A24280}" dt="2026-06-21T00:58:49.973" v="435" actId="6549"/>
        <pc:sldMkLst>
          <pc:docMk/>
          <pc:sldMk cId="0" sldId="263"/>
        </pc:sldMkLst>
      </pc:sldChg>
      <pc:sldChg chg="modSp mod modNotesTx">
        <pc:chgData name="Naznin Mahmood (2215438)" userId="1b58f9d7-c69c-4989-9cb5-58f9b58ba02c" providerId="ADAL" clId="{472223B1-1DE7-47BE-9D93-D4E9D3A24280}" dt="2026-06-21T01:05:45.753" v="441" actId="6549"/>
        <pc:sldMkLst>
          <pc:docMk/>
          <pc:sldMk cId="0" sldId="264"/>
        </pc:sldMkLst>
        <pc:spChg chg="mod">
          <ac:chgData name="Naznin Mahmood (2215438)" userId="1b58f9d7-c69c-4989-9cb5-58f9b58ba02c" providerId="ADAL" clId="{472223B1-1DE7-47BE-9D93-D4E9D3A24280}" dt="2026-06-21T00:42:26.264" v="290" actId="122"/>
          <ac:spMkLst>
            <pc:docMk/>
            <pc:sldMk cId="0" sldId="264"/>
            <ac:spMk id="3" creationId="{00000000-0000-0000-0000-000000000000}"/>
          </ac:spMkLst>
        </pc:spChg>
      </pc:sldChg>
      <pc:sldChg chg="modSp mod modNotesTx">
        <pc:chgData name="Naznin Mahmood (2215438)" userId="1b58f9d7-c69c-4989-9cb5-58f9b58ba02c" providerId="ADAL" clId="{472223B1-1DE7-47BE-9D93-D4E9D3A24280}" dt="2026-06-21T01:05:26.287" v="440" actId="6549"/>
        <pc:sldMkLst>
          <pc:docMk/>
          <pc:sldMk cId="0" sldId="265"/>
        </pc:sldMkLst>
        <pc:spChg chg="mod">
          <ac:chgData name="Naznin Mahmood (2215438)" userId="1b58f9d7-c69c-4989-9cb5-58f9b58ba02c" providerId="ADAL" clId="{472223B1-1DE7-47BE-9D93-D4E9D3A24280}" dt="2026-06-21T00:44:38.143" v="321" actId="122"/>
          <ac:spMkLst>
            <pc:docMk/>
            <pc:sldMk cId="0" sldId="265"/>
            <ac:spMk id="3" creationId="{00000000-0000-0000-0000-000000000000}"/>
          </ac:spMkLst>
        </pc:spChg>
      </pc:sldChg>
      <pc:sldChg chg="modSp mod modNotesTx">
        <pc:chgData name="Naznin Mahmood (2215438)" userId="1b58f9d7-c69c-4989-9cb5-58f9b58ba02c" providerId="ADAL" clId="{472223B1-1DE7-47BE-9D93-D4E9D3A24280}" dt="2026-06-21T01:00:43.475" v="437" actId="6549"/>
        <pc:sldMkLst>
          <pc:docMk/>
          <pc:sldMk cId="0" sldId="266"/>
        </pc:sldMkLst>
        <pc:spChg chg="mod">
          <ac:chgData name="Naznin Mahmood (2215438)" userId="1b58f9d7-c69c-4989-9cb5-58f9b58ba02c" providerId="ADAL" clId="{472223B1-1DE7-47BE-9D93-D4E9D3A24280}" dt="2026-06-21T00:45:32.858" v="333" actId="122"/>
          <ac:spMkLst>
            <pc:docMk/>
            <pc:sldMk cId="0" sldId="266"/>
            <ac:spMk id="4" creationId="{00000000-0000-0000-0000-000000000000}"/>
          </ac:spMkLst>
        </pc:spChg>
        <pc:spChg chg="mod">
          <ac:chgData name="Naznin Mahmood (2215438)" userId="1b58f9d7-c69c-4989-9cb5-58f9b58ba02c" providerId="ADAL" clId="{472223B1-1DE7-47BE-9D93-D4E9D3A24280}" dt="2026-06-21T00:50:17.993" v="400" actId="255"/>
          <ac:spMkLst>
            <pc:docMk/>
            <pc:sldMk cId="0" sldId="266"/>
            <ac:spMk id="8" creationId="{00000000-0000-0000-0000-000000000000}"/>
          </ac:spMkLst>
        </pc:spChg>
        <pc:spChg chg="mod">
          <ac:chgData name="Naznin Mahmood (2215438)" userId="1b58f9d7-c69c-4989-9cb5-58f9b58ba02c" providerId="ADAL" clId="{472223B1-1DE7-47BE-9D93-D4E9D3A24280}" dt="2026-06-21T00:50:56.852" v="407" actId="113"/>
          <ac:spMkLst>
            <pc:docMk/>
            <pc:sldMk cId="0" sldId="266"/>
            <ac:spMk id="11" creationId="{00000000-0000-0000-0000-000000000000}"/>
          </ac:spMkLst>
        </pc:spChg>
        <pc:spChg chg="mod">
          <ac:chgData name="Naznin Mahmood (2215438)" userId="1b58f9d7-c69c-4989-9cb5-58f9b58ba02c" providerId="ADAL" clId="{472223B1-1DE7-47BE-9D93-D4E9D3A24280}" dt="2026-06-21T00:50:51.469" v="406" actId="113"/>
          <ac:spMkLst>
            <pc:docMk/>
            <pc:sldMk cId="0" sldId="266"/>
            <ac:spMk id="14" creationId="{00000000-0000-0000-0000-000000000000}"/>
          </ac:spMkLst>
        </pc:spChg>
        <pc:spChg chg="mod">
          <ac:chgData name="Naznin Mahmood (2215438)" userId="1b58f9d7-c69c-4989-9cb5-58f9b58ba02c" providerId="ADAL" clId="{472223B1-1DE7-47BE-9D93-D4E9D3A24280}" dt="2026-06-21T00:51:10.506" v="410" actId="113"/>
          <ac:spMkLst>
            <pc:docMk/>
            <pc:sldMk cId="0" sldId="266"/>
            <ac:spMk id="17" creationId="{00000000-0000-0000-0000-000000000000}"/>
          </ac:spMkLst>
        </pc:spChg>
        <pc:spChg chg="mod">
          <ac:chgData name="Naznin Mahmood (2215438)" userId="1b58f9d7-c69c-4989-9cb5-58f9b58ba02c" providerId="ADAL" clId="{472223B1-1DE7-47BE-9D93-D4E9D3A24280}" dt="2026-06-21T00:51:23.535" v="413" actId="113"/>
          <ac:spMkLst>
            <pc:docMk/>
            <pc:sldMk cId="0" sldId="266"/>
            <ac:spMk id="20" creationId="{00000000-0000-0000-0000-000000000000}"/>
          </ac:spMkLst>
        </pc:spChg>
        <pc:spChg chg="mod">
          <ac:chgData name="Naznin Mahmood (2215438)" userId="1b58f9d7-c69c-4989-9cb5-58f9b58ba02c" providerId="ADAL" clId="{472223B1-1DE7-47BE-9D93-D4E9D3A24280}" dt="2026-06-21T00:51:34.540" v="416" actId="255"/>
          <ac:spMkLst>
            <pc:docMk/>
            <pc:sldMk cId="0" sldId="266"/>
            <ac:spMk id="23" creationId="{00000000-0000-0000-0000-000000000000}"/>
          </ac:spMkLst>
        </pc:spChg>
      </pc:sldChg>
      <pc:sldChg chg="modSp mod">
        <pc:chgData name="Naznin Mahmood (2215438)" userId="1b58f9d7-c69c-4989-9cb5-58f9b58ba02c" providerId="ADAL" clId="{472223B1-1DE7-47BE-9D93-D4E9D3A24280}" dt="2026-06-21T01:04:44.427" v="439" actId="113"/>
        <pc:sldMkLst>
          <pc:docMk/>
          <pc:sldMk cId="0" sldId="267"/>
        </pc:sldMkLst>
        <pc:spChg chg="mod">
          <ac:chgData name="Naznin Mahmood (2215438)" userId="1b58f9d7-c69c-4989-9cb5-58f9b58ba02c" providerId="ADAL" clId="{472223B1-1DE7-47BE-9D93-D4E9D3A24280}" dt="2026-06-21T00:45:37.778" v="334" actId="122"/>
          <ac:spMkLst>
            <pc:docMk/>
            <pc:sldMk cId="0" sldId="267"/>
            <ac:spMk id="2" creationId="{00000000-0000-0000-0000-000000000000}"/>
          </ac:spMkLst>
        </pc:spChg>
        <pc:spChg chg="mod">
          <ac:chgData name="Naznin Mahmood (2215438)" userId="1b58f9d7-c69c-4989-9cb5-58f9b58ba02c" providerId="ADAL" clId="{472223B1-1DE7-47BE-9D93-D4E9D3A24280}" dt="2026-06-21T00:45:40.827" v="335" actId="122"/>
          <ac:spMkLst>
            <pc:docMk/>
            <pc:sldMk cId="0" sldId="267"/>
            <ac:spMk id="3" creationId="{00000000-0000-0000-0000-000000000000}"/>
          </ac:spMkLst>
        </pc:spChg>
        <pc:spChg chg="mod">
          <ac:chgData name="Naznin Mahmood (2215438)" userId="1b58f9d7-c69c-4989-9cb5-58f9b58ba02c" providerId="ADAL" clId="{472223B1-1DE7-47BE-9D93-D4E9D3A24280}" dt="2026-06-21T01:04:44.427" v="439" actId="113"/>
          <ac:spMkLst>
            <pc:docMk/>
            <pc:sldMk cId="0" sldId="267"/>
            <ac:spMk id="5" creationId="{00000000-0000-0000-0000-000000000000}"/>
          </ac:spMkLst>
        </pc:spChg>
      </pc:sldChg>
      <pc:sldChg chg="addSp delSp modSp mod setBg modNotesTx">
        <pc:chgData name="Naznin Mahmood (2215438)" userId="1b58f9d7-c69c-4989-9cb5-58f9b58ba02c" providerId="ADAL" clId="{472223B1-1DE7-47BE-9D93-D4E9D3A24280}" dt="2026-06-21T01:00:12.863" v="436" actId="6549"/>
        <pc:sldMkLst>
          <pc:docMk/>
          <pc:sldMk cId="3200415073" sldId="268"/>
        </pc:sldMkLst>
        <pc:spChg chg="add del">
          <ac:chgData name="Naznin Mahmood (2215438)" userId="1b58f9d7-c69c-4989-9cb5-58f9b58ba02c" providerId="ADAL" clId="{472223B1-1DE7-47BE-9D93-D4E9D3A24280}" dt="2026-06-21T00:45:05.540" v="330" actId="26606"/>
          <ac:spMkLst>
            <pc:docMk/>
            <pc:sldMk cId="3200415073" sldId="268"/>
            <ac:spMk id="3" creationId="{3790E2B7-54E5-09BB-5D57-D670BFBC13AD}"/>
          </ac:spMkLst>
        </pc:spChg>
        <pc:spChg chg="add del">
          <ac:chgData name="Naznin Mahmood (2215438)" userId="1b58f9d7-c69c-4989-9cb5-58f9b58ba02c" providerId="ADAL" clId="{472223B1-1DE7-47BE-9D93-D4E9D3A24280}" dt="2026-06-21T00:44:18.817" v="311" actId="26606"/>
          <ac:spMkLst>
            <pc:docMk/>
            <pc:sldMk cId="3200415073" sldId="268"/>
            <ac:spMk id="11" creationId="{F7422F06-6017-4361-8872-E0E2CEB20B48}"/>
          </ac:spMkLst>
        </pc:spChg>
        <pc:spChg chg="add del">
          <ac:chgData name="Naznin Mahmood (2215438)" userId="1b58f9d7-c69c-4989-9cb5-58f9b58ba02c" providerId="ADAL" clId="{472223B1-1DE7-47BE-9D93-D4E9D3A24280}" dt="2026-06-21T00:43:36.062" v="301" actId="26606"/>
          <ac:spMkLst>
            <pc:docMk/>
            <pc:sldMk cId="3200415073" sldId="268"/>
            <ac:spMk id="15" creationId="{F7422F06-6017-4361-8872-E0E2CEB20B48}"/>
          </ac:spMkLst>
        </pc:spChg>
        <pc:spChg chg="add del">
          <ac:chgData name="Naznin Mahmood (2215438)" userId="1b58f9d7-c69c-4989-9cb5-58f9b58ba02c" providerId="ADAL" clId="{472223B1-1DE7-47BE-9D93-D4E9D3A24280}" dt="2026-06-21T00:43:53.868" v="305" actId="26606"/>
          <ac:spMkLst>
            <pc:docMk/>
            <pc:sldMk cId="3200415073" sldId="268"/>
            <ac:spMk id="20" creationId="{883F9AA6-0DA9-4F38-AA8A-C355838EB933}"/>
          </ac:spMkLst>
        </pc:spChg>
        <pc:spChg chg="add del">
          <ac:chgData name="Naznin Mahmood (2215438)" userId="1b58f9d7-c69c-4989-9cb5-58f9b58ba02c" providerId="ADAL" clId="{472223B1-1DE7-47BE-9D93-D4E9D3A24280}" dt="2026-06-21T00:44:01.564" v="307" actId="26606"/>
          <ac:spMkLst>
            <pc:docMk/>
            <pc:sldMk cId="3200415073" sldId="268"/>
            <ac:spMk id="24" creationId="{0AE4C84F-7457-4662-AFA3-554A32B9C3DC}"/>
          </ac:spMkLst>
        </pc:spChg>
        <pc:spChg chg="add del">
          <ac:chgData name="Naznin Mahmood (2215438)" userId="1b58f9d7-c69c-4989-9cb5-58f9b58ba02c" providerId="ADAL" clId="{472223B1-1DE7-47BE-9D93-D4E9D3A24280}" dt="2026-06-21T00:44:01.564" v="307" actId="26606"/>
          <ac:spMkLst>
            <pc:docMk/>
            <pc:sldMk cId="3200415073" sldId="268"/>
            <ac:spMk id="25" creationId="{9DF9B39E-8A25-4BC3-B3C0-ACD46B94E6DF}"/>
          </ac:spMkLst>
        </pc:spChg>
        <pc:graphicFrameChg chg="add del">
          <ac:chgData name="Naznin Mahmood (2215438)" userId="1b58f9d7-c69c-4989-9cb5-58f9b58ba02c" providerId="ADAL" clId="{472223B1-1DE7-47BE-9D93-D4E9D3A24280}" dt="2026-06-21T00:44:57.828" v="329" actId="26606"/>
          <ac:graphicFrameMkLst>
            <pc:docMk/>
            <pc:sldMk cId="3200415073" sldId="268"/>
            <ac:graphicFrameMk id="5" creationId="{99FAE9EF-B04C-DB91-F677-5097FBE2679D}"/>
          </ac:graphicFrameMkLst>
        </pc:graphicFrameChg>
        <pc:graphicFrameChg chg="add del">
          <ac:chgData name="Naznin Mahmood (2215438)" userId="1b58f9d7-c69c-4989-9cb5-58f9b58ba02c" providerId="ADAL" clId="{472223B1-1DE7-47BE-9D93-D4E9D3A24280}" dt="2026-06-21T00:42:48.969" v="293" actId="26606"/>
          <ac:graphicFrameMkLst>
            <pc:docMk/>
            <pc:sldMk cId="3200415073" sldId="268"/>
            <ac:graphicFrameMk id="6" creationId="{94C16361-F5DC-C160-195B-A6B3B7EAFC2A}"/>
          </ac:graphicFrameMkLst>
        </pc:graphicFrameChg>
        <pc:graphicFrameChg chg="add mod">
          <ac:chgData name="Naznin Mahmood (2215438)" userId="1b58f9d7-c69c-4989-9cb5-58f9b58ba02c" providerId="ADAL" clId="{472223B1-1DE7-47BE-9D93-D4E9D3A24280}" dt="2026-06-21T00:45:19.605" v="332" actId="14100"/>
          <ac:graphicFrameMkLst>
            <pc:docMk/>
            <pc:sldMk cId="3200415073" sldId="268"/>
            <ac:graphicFrameMk id="7" creationId="{272BB19A-8E23-BB2F-E297-A220EB6968CF}"/>
          </ac:graphicFrameMkLst>
        </pc:graphicFrameChg>
        <pc:graphicFrameChg chg="add del mod modGraphic">
          <ac:chgData name="Naznin Mahmood (2215438)" userId="1b58f9d7-c69c-4989-9cb5-58f9b58ba02c" providerId="ADAL" clId="{472223B1-1DE7-47BE-9D93-D4E9D3A24280}" dt="2026-06-21T00:44:43.307" v="327" actId="26606"/>
          <ac:graphicFrameMkLst>
            <pc:docMk/>
            <pc:sldMk cId="3200415073" sldId="268"/>
            <ac:graphicFrameMk id="8" creationId="{70D761FB-7B6B-43DB-AB8B-758A1EAE7F26}"/>
          </ac:graphicFrameMkLst>
        </pc:graphicFrameChg>
        <pc:cxnChg chg="add del">
          <ac:chgData name="Naznin Mahmood (2215438)" userId="1b58f9d7-c69c-4989-9cb5-58f9b58ba02c" providerId="ADAL" clId="{472223B1-1DE7-47BE-9D93-D4E9D3A24280}" dt="2026-06-21T00:44:18.817" v="311" actId="26606"/>
          <ac:cxnSpMkLst>
            <pc:docMk/>
            <pc:sldMk cId="3200415073" sldId="268"/>
            <ac:cxnSpMk id="10" creationId="{22953FD7-F17A-4D8D-8237-93E8D567166C}"/>
          </ac:cxnSpMkLst>
        </pc:cxnChg>
        <pc:cxnChg chg="add del">
          <ac:chgData name="Naznin Mahmood (2215438)" userId="1b58f9d7-c69c-4989-9cb5-58f9b58ba02c" providerId="ADAL" clId="{472223B1-1DE7-47BE-9D93-D4E9D3A24280}" dt="2026-06-21T00:43:36.062" v="301" actId="26606"/>
          <ac:cxnSpMkLst>
            <pc:docMk/>
            <pc:sldMk cId="3200415073" sldId="268"/>
            <ac:cxnSpMk id="13" creationId="{22953FD7-F17A-4D8D-8237-93E8D567166C}"/>
          </ac:cxnSpMkLst>
        </pc:cxnChg>
        <pc:cxnChg chg="add del">
          <ac:chgData name="Naznin Mahmood (2215438)" userId="1b58f9d7-c69c-4989-9cb5-58f9b58ba02c" providerId="ADAL" clId="{472223B1-1DE7-47BE-9D93-D4E9D3A24280}" dt="2026-06-21T00:44:23.993" v="313" actId="26606"/>
          <ac:cxnSpMkLst>
            <pc:docMk/>
            <pc:sldMk cId="3200415073" sldId="268"/>
            <ac:cxnSpMk id="14" creationId="{22953FD7-F17A-4D8D-8237-93E8D567166C}"/>
          </ac:cxnSpMkLst>
        </pc:cxnChg>
        <pc:cxnChg chg="add del">
          <ac:chgData name="Naznin Mahmood (2215438)" userId="1b58f9d7-c69c-4989-9cb5-58f9b58ba02c" providerId="ADAL" clId="{472223B1-1DE7-47BE-9D93-D4E9D3A24280}" dt="2026-06-21T00:43:51.044" v="303" actId="26606"/>
          <ac:cxnSpMkLst>
            <pc:docMk/>
            <pc:sldMk cId="3200415073" sldId="268"/>
            <ac:cxnSpMk id="17" creationId="{22953FD7-F17A-4D8D-8237-93E8D567166C}"/>
          </ac:cxnSpMkLst>
        </pc:cxnChg>
        <pc:cxnChg chg="add del">
          <ac:chgData name="Naznin Mahmood (2215438)" userId="1b58f9d7-c69c-4989-9cb5-58f9b58ba02c" providerId="ADAL" clId="{472223B1-1DE7-47BE-9D93-D4E9D3A24280}" dt="2026-06-21T00:43:53.868" v="305" actId="26606"/>
          <ac:cxnSpMkLst>
            <pc:docMk/>
            <pc:sldMk cId="3200415073" sldId="268"/>
            <ac:cxnSpMk id="19" creationId="{22953FD7-F17A-4D8D-8237-93E8D567166C}"/>
          </ac:cxnSpMkLst>
        </pc:cxnChg>
        <pc:cxnChg chg="add del">
          <ac:chgData name="Naznin Mahmood (2215438)" userId="1b58f9d7-c69c-4989-9cb5-58f9b58ba02c" providerId="ADAL" clId="{472223B1-1DE7-47BE-9D93-D4E9D3A24280}" dt="2026-06-21T00:43:53.868" v="305" actId="26606"/>
          <ac:cxnSpMkLst>
            <pc:docMk/>
            <pc:sldMk cId="3200415073" sldId="268"/>
            <ac:cxnSpMk id="21" creationId="{5C45FA27-EB18-4E04-8C96-68F7A0BC1DD9}"/>
          </ac:cxnSpMkLst>
        </pc:cxnChg>
        <pc:cxnChg chg="add del">
          <ac:chgData name="Naznin Mahmood (2215438)" userId="1b58f9d7-c69c-4989-9cb5-58f9b58ba02c" providerId="ADAL" clId="{472223B1-1DE7-47BE-9D93-D4E9D3A24280}" dt="2026-06-21T00:44:01.564" v="307" actId="26606"/>
          <ac:cxnSpMkLst>
            <pc:docMk/>
            <pc:sldMk cId="3200415073" sldId="268"/>
            <ac:cxnSpMk id="23" creationId="{22953FD7-F17A-4D8D-8237-93E8D567166C}"/>
          </ac:cxnSpMkLst>
        </pc:cxnChg>
        <pc:cxnChg chg="add del">
          <ac:chgData name="Naznin Mahmood (2215438)" userId="1b58f9d7-c69c-4989-9cb5-58f9b58ba02c" providerId="ADAL" clId="{472223B1-1DE7-47BE-9D93-D4E9D3A24280}" dt="2026-06-21T00:44:01.564" v="307" actId="26606"/>
          <ac:cxnSpMkLst>
            <pc:docMk/>
            <pc:sldMk cId="3200415073" sldId="268"/>
            <ac:cxnSpMk id="26" creationId="{BA91CE2E-0B4F-41F3-95F2-0EB7003685D2}"/>
          </ac:cxnSpMkLst>
        </pc:cxnChg>
      </pc:sldChg>
      <pc:sldChg chg="modSp mod">
        <pc:chgData name="Naznin Mahmood (2215438)" userId="1b58f9d7-c69c-4989-9cb5-58f9b58ba02c" providerId="ADAL" clId="{472223B1-1DE7-47BE-9D93-D4E9D3A24280}" dt="2026-06-21T00:41:16.697" v="283" actId="113"/>
        <pc:sldMkLst>
          <pc:docMk/>
          <pc:sldMk cId="135273549" sldId="269"/>
        </pc:sldMkLst>
        <pc:spChg chg="mod">
          <ac:chgData name="Naznin Mahmood (2215438)" userId="1b58f9d7-c69c-4989-9cb5-58f9b58ba02c" providerId="ADAL" clId="{472223B1-1DE7-47BE-9D93-D4E9D3A24280}" dt="2026-06-21T00:41:16.697" v="283" actId="113"/>
          <ac:spMkLst>
            <pc:docMk/>
            <pc:sldMk cId="135273549" sldId="269"/>
            <ac:spMk id="7" creationId="{12D93281-621B-122B-44A3-C4266B498E98}"/>
          </ac:spMkLst>
        </pc:spChg>
      </pc:sldChg>
      <pc:sldChg chg="modSp mod">
        <pc:chgData name="Naznin Mahmood (2215438)" userId="1b58f9d7-c69c-4989-9cb5-58f9b58ba02c" providerId="ADAL" clId="{472223B1-1DE7-47BE-9D93-D4E9D3A24280}" dt="2026-06-21T00:42:12.101" v="289" actId="122"/>
        <pc:sldMkLst>
          <pc:docMk/>
          <pc:sldMk cId="1759447478" sldId="270"/>
        </pc:sldMkLst>
        <pc:spChg chg="mod">
          <ac:chgData name="Naznin Mahmood (2215438)" userId="1b58f9d7-c69c-4989-9cb5-58f9b58ba02c" providerId="ADAL" clId="{472223B1-1DE7-47BE-9D93-D4E9D3A24280}" dt="2026-06-21T00:42:12.101" v="289" actId="122"/>
          <ac:spMkLst>
            <pc:docMk/>
            <pc:sldMk cId="1759447478" sldId="270"/>
            <ac:spMk id="5" creationId="{A296AE13-ACE1-5041-6F29-6397E7DD96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CB9C4-F3AC-4A56-9A88-617CDDD03D3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5F6C237-7458-4FE0-BF91-7C3F64780643}">
      <dgm:prSet/>
      <dgm:spPr/>
      <dgm:t>
        <a:bodyPr/>
        <a:lstStyle/>
        <a:p>
          <a:r>
            <a:rPr lang="en-GB"/>
            <a:t>Having identified the inequalities on the previous slide, it's important to look at what's actually being done to address them</a:t>
          </a:r>
          <a:endParaRPr lang="en-US"/>
        </a:p>
      </dgm:t>
    </dgm:pt>
    <dgm:pt modelId="{883CE6B5-6A33-45ED-8A27-FD54B389E236}" type="parTrans" cxnId="{AF8F1BE0-B3A2-42CF-808B-123CCD3F89FF}">
      <dgm:prSet/>
      <dgm:spPr/>
      <dgm:t>
        <a:bodyPr/>
        <a:lstStyle/>
        <a:p>
          <a:endParaRPr lang="en-US"/>
        </a:p>
      </dgm:t>
    </dgm:pt>
    <dgm:pt modelId="{D303E66F-CA54-43A7-8777-739EB029234A}" type="sibTrans" cxnId="{AF8F1BE0-B3A2-42CF-808B-123CCD3F89FF}">
      <dgm:prSet/>
      <dgm:spPr/>
      <dgm:t>
        <a:bodyPr/>
        <a:lstStyle/>
        <a:p>
          <a:endParaRPr lang="en-US"/>
        </a:p>
      </dgm:t>
    </dgm:pt>
    <dgm:pt modelId="{45295FAC-E357-4E90-99EB-E1908BD3138B}">
      <dgm:prSet/>
      <dgm:spPr/>
      <dgm:t>
        <a:bodyPr/>
        <a:lstStyle/>
        <a:p>
          <a:r>
            <a:rPr lang="en-GB" b="1"/>
            <a:t>Universal Healthcare</a:t>
          </a:r>
          <a:endParaRPr lang="en-US"/>
        </a:p>
      </dgm:t>
    </dgm:pt>
    <dgm:pt modelId="{B8162211-9514-42BC-B1FB-63C942D28EDB}" type="parTrans" cxnId="{65FD649B-FF9D-4D33-B55D-8255CADC542F}">
      <dgm:prSet/>
      <dgm:spPr/>
      <dgm:t>
        <a:bodyPr/>
        <a:lstStyle/>
        <a:p>
          <a:endParaRPr lang="en-US"/>
        </a:p>
      </dgm:t>
    </dgm:pt>
    <dgm:pt modelId="{7C0A3742-6FCE-42A0-B9A5-472AEF89BD61}" type="sibTrans" cxnId="{65FD649B-FF9D-4D33-B55D-8255CADC542F}">
      <dgm:prSet/>
      <dgm:spPr/>
      <dgm:t>
        <a:bodyPr/>
        <a:lstStyle/>
        <a:p>
          <a:endParaRPr lang="en-US"/>
        </a:p>
      </dgm:t>
    </dgm:pt>
    <dgm:pt modelId="{0BE8DFF9-46E5-414A-8F8F-500AAC012862}">
      <dgm:prSet/>
      <dgm:spPr/>
      <dgm:t>
        <a:bodyPr/>
        <a:lstStyle/>
        <a:p>
          <a:r>
            <a:rPr lang="en-GB"/>
            <a:t>The NHS offers equitable access free at point of use which means that people do not have to pay for their care based on their income, and financial inequalities in access are tackled (NHS England, 2022).</a:t>
          </a:r>
          <a:endParaRPr lang="en-US"/>
        </a:p>
      </dgm:t>
    </dgm:pt>
    <dgm:pt modelId="{F55E13B4-5636-42D2-8618-8FEE40F40004}" type="parTrans" cxnId="{C8462830-FA8B-41FC-860E-E25C9CE608F5}">
      <dgm:prSet/>
      <dgm:spPr/>
      <dgm:t>
        <a:bodyPr/>
        <a:lstStyle/>
        <a:p>
          <a:endParaRPr lang="en-US"/>
        </a:p>
      </dgm:t>
    </dgm:pt>
    <dgm:pt modelId="{E1D2CB4D-6EEE-46A0-8C94-4BF29E3D30CE}" type="sibTrans" cxnId="{C8462830-FA8B-41FC-860E-E25C9CE608F5}">
      <dgm:prSet/>
      <dgm:spPr/>
      <dgm:t>
        <a:bodyPr/>
        <a:lstStyle/>
        <a:p>
          <a:endParaRPr lang="en-US"/>
        </a:p>
      </dgm:t>
    </dgm:pt>
    <dgm:pt modelId="{F8B49415-737B-4C53-9A66-E832994F25DD}">
      <dgm:prSet/>
      <dgm:spPr/>
      <dgm:t>
        <a:bodyPr/>
        <a:lstStyle/>
        <a:p>
          <a:r>
            <a:rPr lang="en-GB" b="1"/>
            <a:t>NHS Core20PLUS5</a:t>
          </a:r>
          <a:endParaRPr lang="en-US"/>
        </a:p>
      </dgm:t>
    </dgm:pt>
    <dgm:pt modelId="{04D9F492-DB9D-41D8-B289-BA869BE87219}" type="parTrans" cxnId="{B45B945A-AAFF-4C2D-B5CD-E951170F2FC8}">
      <dgm:prSet/>
      <dgm:spPr/>
      <dgm:t>
        <a:bodyPr/>
        <a:lstStyle/>
        <a:p>
          <a:endParaRPr lang="en-US"/>
        </a:p>
      </dgm:t>
    </dgm:pt>
    <dgm:pt modelId="{EC7DB351-FE85-45BF-B460-E9CB10E9DDE3}" type="sibTrans" cxnId="{B45B945A-AAFF-4C2D-B5CD-E951170F2FC8}">
      <dgm:prSet/>
      <dgm:spPr/>
      <dgm:t>
        <a:bodyPr/>
        <a:lstStyle/>
        <a:p>
          <a:endParaRPr lang="en-US"/>
        </a:p>
      </dgm:t>
    </dgm:pt>
    <dgm:pt modelId="{98FA4810-A5D3-4C8A-AAF7-B3430447E764}">
      <dgm:prSet/>
      <dgm:spPr/>
      <dgm:t>
        <a:bodyPr/>
        <a:lstStyle/>
        <a:p>
          <a:r>
            <a:rPr lang="en-GB"/>
            <a:t>National frameworks focusing on the most deprived 20% of the population, plus 5 clinical areas that have the highest inequalities: mental health, maternity, respiratory disease, severe mental illness, early cancer diagnosis (NHS England, 2021).</a:t>
          </a:r>
          <a:endParaRPr lang="en-US"/>
        </a:p>
      </dgm:t>
    </dgm:pt>
    <dgm:pt modelId="{B8BA0160-463C-4D41-AF24-DFEFF2473693}" type="parTrans" cxnId="{3D7D2F73-3511-4053-B9FE-97CF5F6A83BB}">
      <dgm:prSet/>
      <dgm:spPr/>
      <dgm:t>
        <a:bodyPr/>
        <a:lstStyle/>
        <a:p>
          <a:endParaRPr lang="en-US"/>
        </a:p>
      </dgm:t>
    </dgm:pt>
    <dgm:pt modelId="{85683FB1-920E-4E2F-8675-C68FC99BF516}" type="sibTrans" cxnId="{3D7D2F73-3511-4053-B9FE-97CF5F6A83BB}">
      <dgm:prSet/>
      <dgm:spPr/>
      <dgm:t>
        <a:bodyPr/>
        <a:lstStyle/>
        <a:p>
          <a:endParaRPr lang="en-US"/>
        </a:p>
      </dgm:t>
    </dgm:pt>
    <dgm:pt modelId="{6E7769B8-0633-48E9-8BEB-586390518194}">
      <dgm:prSet/>
      <dgm:spPr/>
      <dgm:t>
        <a:bodyPr/>
        <a:lstStyle/>
        <a:p>
          <a:r>
            <a:rPr lang="en-GB" b="1"/>
            <a:t>Health in All Policies</a:t>
          </a:r>
          <a:endParaRPr lang="en-US"/>
        </a:p>
      </dgm:t>
    </dgm:pt>
    <dgm:pt modelId="{8302EA92-2F4D-4389-9FBC-747BFE5D4EA4}" type="parTrans" cxnId="{BD31E643-5390-46B8-B2A7-EE65F1BB2CA8}">
      <dgm:prSet/>
      <dgm:spPr/>
      <dgm:t>
        <a:bodyPr/>
        <a:lstStyle/>
        <a:p>
          <a:endParaRPr lang="en-US"/>
        </a:p>
      </dgm:t>
    </dgm:pt>
    <dgm:pt modelId="{A271DF00-E9D7-4C0B-992B-90C5825523A3}" type="sibTrans" cxnId="{BD31E643-5390-46B8-B2A7-EE65F1BB2CA8}">
      <dgm:prSet/>
      <dgm:spPr/>
      <dgm:t>
        <a:bodyPr/>
        <a:lstStyle/>
        <a:p>
          <a:endParaRPr lang="en-US"/>
        </a:p>
      </dgm:t>
    </dgm:pt>
    <dgm:pt modelId="{8B0F4B5E-1921-4D71-967D-8FDBFBDCEE08}">
      <dgm:prSet/>
      <dgm:spPr/>
      <dgm:t>
        <a:bodyPr/>
        <a:lstStyle/>
        <a:p>
          <a:r>
            <a:rPr lang="en-GB"/>
            <a:t>A WHO (2013) framework to take health impact into account in all government policies that directly affect social determinants, not just NHS policies.</a:t>
          </a:r>
          <a:endParaRPr lang="en-US"/>
        </a:p>
      </dgm:t>
    </dgm:pt>
    <dgm:pt modelId="{4614670F-3E37-4B69-AB6C-8CA1411424A2}" type="parTrans" cxnId="{1053E257-D09C-4E77-8B39-4764013B3337}">
      <dgm:prSet/>
      <dgm:spPr/>
      <dgm:t>
        <a:bodyPr/>
        <a:lstStyle/>
        <a:p>
          <a:endParaRPr lang="en-US"/>
        </a:p>
      </dgm:t>
    </dgm:pt>
    <dgm:pt modelId="{BC1F0545-073F-4F94-A74A-4EDEB411671F}" type="sibTrans" cxnId="{1053E257-D09C-4E77-8B39-4764013B3337}">
      <dgm:prSet/>
      <dgm:spPr/>
      <dgm:t>
        <a:bodyPr/>
        <a:lstStyle/>
        <a:p>
          <a:endParaRPr lang="en-US"/>
        </a:p>
      </dgm:t>
    </dgm:pt>
    <dgm:pt modelId="{90E47BC8-054D-4FDA-A7DC-AFA5C2517F24}">
      <dgm:prSet/>
      <dgm:spPr/>
      <dgm:t>
        <a:bodyPr/>
        <a:lstStyle/>
        <a:p>
          <a:r>
            <a:rPr lang="en-GB" b="1"/>
            <a:t>Levelling Up White Paper</a:t>
          </a:r>
          <a:endParaRPr lang="en-US"/>
        </a:p>
      </dgm:t>
    </dgm:pt>
    <dgm:pt modelId="{02232CDC-B1EB-4459-8651-08DA2B245571}" type="parTrans" cxnId="{BC448ABE-A25C-43B8-BC65-ACA5CB44513B}">
      <dgm:prSet/>
      <dgm:spPr/>
      <dgm:t>
        <a:bodyPr/>
        <a:lstStyle/>
        <a:p>
          <a:endParaRPr lang="en-US"/>
        </a:p>
      </dgm:t>
    </dgm:pt>
    <dgm:pt modelId="{32A6C522-2DDE-4658-9FA5-B758A2DB4E42}" type="sibTrans" cxnId="{BC448ABE-A25C-43B8-BC65-ACA5CB44513B}">
      <dgm:prSet/>
      <dgm:spPr/>
      <dgm:t>
        <a:bodyPr/>
        <a:lstStyle/>
        <a:p>
          <a:endParaRPr lang="en-US"/>
        </a:p>
      </dgm:t>
    </dgm:pt>
    <dgm:pt modelId="{C67B67FE-9D21-42F5-8948-86520007FEE0}">
      <dgm:prSet/>
      <dgm:spPr/>
      <dgm:t>
        <a:bodyPr/>
        <a:lstStyle/>
        <a:p>
          <a:r>
            <a:rPr lang="en-GB"/>
            <a:t>The UK Government strategy (2022) for closing down inequalities in health and life expectancy between regions.</a:t>
          </a:r>
          <a:endParaRPr lang="en-US"/>
        </a:p>
      </dgm:t>
    </dgm:pt>
    <dgm:pt modelId="{8977BF6B-BE5E-4F76-88E7-9D8606197A84}" type="parTrans" cxnId="{C28DF1E6-6F9E-4B2E-9B3B-D82994AE9E95}">
      <dgm:prSet/>
      <dgm:spPr/>
      <dgm:t>
        <a:bodyPr/>
        <a:lstStyle/>
        <a:p>
          <a:endParaRPr lang="en-US"/>
        </a:p>
      </dgm:t>
    </dgm:pt>
    <dgm:pt modelId="{016D9979-C602-4ABE-AF59-73C9F90C3AA2}" type="sibTrans" cxnId="{C28DF1E6-6F9E-4B2E-9B3B-D82994AE9E95}">
      <dgm:prSet/>
      <dgm:spPr/>
      <dgm:t>
        <a:bodyPr/>
        <a:lstStyle/>
        <a:p>
          <a:endParaRPr lang="en-US"/>
        </a:p>
      </dgm:t>
    </dgm:pt>
    <dgm:pt modelId="{C1BBF52C-6EF5-4FAE-9F3B-7303E1DB9385}">
      <dgm:prSet/>
      <dgm:spPr/>
      <dgm:t>
        <a:bodyPr/>
        <a:lstStyle/>
        <a:p>
          <a:r>
            <a:rPr lang="en-GB" dirty="0"/>
            <a:t>Key challenge: Policy intent is clear, but the disconnect between policy and measurable outcomes is a major criticism (Marmot, 2020).</a:t>
          </a:r>
          <a:endParaRPr lang="en-US" dirty="0"/>
        </a:p>
      </dgm:t>
    </dgm:pt>
    <dgm:pt modelId="{7F9171E3-7D8D-4D23-8A0B-43382E1AB91A}" type="parTrans" cxnId="{1B6BFEBB-45F7-4131-8875-4C9600EEAAA0}">
      <dgm:prSet/>
      <dgm:spPr/>
      <dgm:t>
        <a:bodyPr/>
        <a:lstStyle/>
        <a:p>
          <a:endParaRPr lang="en-US"/>
        </a:p>
      </dgm:t>
    </dgm:pt>
    <dgm:pt modelId="{53222881-0801-4C37-AEF4-A402832D9A5A}" type="sibTrans" cxnId="{1B6BFEBB-45F7-4131-8875-4C9600EEAAA0}">
      <dgm:prSet/>
      <dgm:spPr/>
      <dgm:t>
        <a:bodyPr/>
        <a:lstStyle/>
        <a:p>
          <a:endParaRPr lang="en-US"/>
        </a:p>
      </dgm:t>
    </dgm:pt>
    <dgm:pt modelId="{ADC07154-26A8-48D3-915C-AB5D4C5AA213}" type="pres">
      <dgm:prSet presAssocID="{2FDCB9C4-F3AC-4A56-9A88-617CDDD03D35}" presName="Name0" presStyleCnt="0">
        <dgm:presLayoutVars>
          <dgm:dir/>
          <dgm:resizeHandles val="exact"/>
        </dgm:presLayoutVars>
      </dgm:prSet>
      <dgm:spPr/>
    </dgm:pt>
    <dgm:pt modelId="{C012E447-7114-4217-AA5B-0951770CEDC3}" type="pres">
      <dgm:prSet presAssocID="{65F6C237-7458-4FE0-BF91-7C3F64780643}" presName="node" presStyleLbl="node1" presStyleIdx="0" presStyleCnt="10">
        <dgm:presLayoutVars>
          <dgm:bulletEnabled val="1"/>
        </dgm:presLayoutVars>
      </dgm:prSet>
      <dgm:spPr/>
    </dgm:pt>
    <dgm:pt modelId="{A4554D8C-2908-450D-9868-98F5A1CBF2A9}" type="pres">
      <dgm:prSet presAssocID="{D303E66F-CA54-43A7-8777-739EB029234A}" presName="sibTrans" presStyleLbl="sibTrans1D1" presStyleIdx="0" presStyleCnt="9"/>
      <dgm:spPr/>
    </dgm:pt>
    <dgm:pt modelId="{5A2E233C-53BF-4F16-9BD6-B3BB842FE8A6}" type="pres">
      <dgm:prSet presAssocID="{D303E66F-CA54-43A7-8777-739EB029234A}" presName="connectorText" presStyleLbl="sibTrans1D1" presStyleIdx="0" presStyleCnt="9"/>
      <dgm:spPr/>
    </dgm:pt>
    <dgm:pt modelId="{45AF8DE4-4672-4CDC-A98F-795B138DA0D7}" type="pres">
      <dgm:prSet presAssocID="{45295FAC-E357-4E90-99EB-E1908BD3138B}" presName="node" presStyleLbl="node1" presStyleIdx="1" presStyleCnt="10">
        <dgm:presLayoutVars>
          <dgm:bulletEnabled val="1"/>
        </dgm:presLayoutVars>
      </dgm:prSet>
      <dgm:spPr/>
    </dgm:pt>
    <dgm:pt modelId="{94048205-C91D-4532-9DD6-3ECB6449DF59}" type="pres">
      <dgm:prSet presAssocID="{7C0A3742-6FCE-42A0-B9A5-472AEF89BD61}" presName="sibTrans" presStyleLbl="sibTrans1D1" presStyleIdx="1" presStyleCnt="9"/>
      <dgm:spPr/>
    </dgm:pt>
    <dgm:pt modelId="{30391144-FE91-4CE1-8A35-937F0A690CDE}" type="pres">
      <dgm:prSet presAssocID="{7C0A3742-6FCE-42A0-B9A5-472AEF89BD61}" presName="connectorText" presStyleLbl="sibTrans1D1" presStyleIdx="1" presStyleCnt="9"/>
      <dgm:spPr/>
    </dgm:pt>
    <dgm:pt modelId="{429E0C13-5445-4E8A-B53F-BF6A47B3D72E}" type="pres">
      <dgm:prSet presAssocID="{0BE8DFF9-46E5-414A-8F8F-500AAC012862}" presName="node" presStyleLbl="node1" presStyleIdx="2" presStyleCnt="10">
        <dgm:presLayoutVars>
          <dgm:bulletEnabled val="1"/>
        </dgm:presLayoutVars>
      </dgm:prSet>
      <dgm:spPr/>
    </dgm:pt>
    <dgm:pt modelId="{FA3B16F0-C525-4973-84F4-64FC632B27C9}" type="pres">
      <dgm:prSet presAssocID="{E1D2CB4D-6EEE-46A0-8C94-4BF29E3D30CE}" presName="sibTrans" presStyleLbl="sibTrans1D1" presStyleIdx="2" presStyleCnt="9"/>
      <dgm:spPr/>
    </dgm:pt>
    <dgm:pt modelId="{B3F59C90-8005-40DA-AD00-CFFA74D4A71C}" type="pres">
      <dgm:prSet presAssocID="{E1D2CB4D-6EEE-46A0-8C94-4BF29E3D30CE}" presName="connectorText" presStyleLbl="sibTrans1D1" presStyleIdx="2" presStyleCnt="9"/>
      <dgm:spPr/>
    </dgm:pt>
    <dgm:pt modelId="{2C396D43-78C9-4700-981C-A53450370FCC}" type="pres">
      <dgm:prSet presAssocID="{F8B49415-737B-4C53-9A66-E832994F25DD}" presName="node" presStyleLbl="node1" presStyleIdx="3" presStyleCnt="10">
        <dgm:presLayoutVars>
          <dgm:bulletEnabled val="1"/>
        </dgm:presLayoutVars>
      </dgm:prSet>
      <dgm:spPr/>
    </dgm:pt>
    <dgm:pt modelId="{AAC11AA3-F534-4B18-AE56-86A30811810A}" type="pres">
      <dgm:prSet presAssocID="{EC7DB351-FE85-45BF-B460-E9CB10E9DDE3}" presName="sibTrans" presStyleLbl="sibTrans1D1" presStyleIdx="3" presStyleCnt="9"/>
      <dgm:spPr/>
    </dgm:pt>
    <dgm:pt modelId="{762C8C38-6CE0-4C1D-9A9F-EA34DA768AE4}" type="pres">
      <dgm:prSet presAssocID="{EC7DB351-FE85-45BF-B460-E9CB10E9DDE3}" presName="connectorText" presStyleLbl="sibTrans1D1" presStyleIdx="3" presStyleCnt="9"/>
      <dgm:spPr/>
    </dgm:pt>
    <dgm:pt modelId="{7D94B746-E1FF-4821-9338-7A02313F80CF}" type="pres">
      <dgm:prSet presAssocID="{98FA4810-A5D3-4C8A-AAF7-B3430447E764}" presName="node" presStyleLbl="node1" presStyleIdx="4" presStyleCnt="10">
        <dgm:presLayoutVars>
          <dgm:bulletEnabled val="1"/>
        </dgm:presLayoutVars>
      </dgm:prSet>
      <dgm:spPr/>
    </dgm:pt>
    <dgm:pt modelId="{8D599132-7F45-4FF5-8D8F-3FEDA5849396}" type="pres">
      <dgm:prSet presAssocID="{85683FB1-920E-4E2F-8675-C68FC99BF516}" presName="sibTrans" presStyleLbl="sibTrans1D1" presStyleIdx="4" presStyleCnt="9"/>
      <dgm:spPr/>
    </dgm:pt>
    <dgm:pt modelId="{DFCC54EA-7FE2-48AA-8912-7799EF957A6F}" type="pres">
      <dgm:prSet presAssocID="{85683FB1-920E-4E2F-8675-C68FC99BF516}" presName="connectorText" presStyleLbl="sibTrans1D1" presStyleIdx="4" presStyleCnt="9"/>
      <dgm:spPr/>
    </dgm:pt>
    <dgm:pt modelId="{217146C3-5E4F-48EA-BF9E-02E075A4E2BD}" type="pres">
      <dgm:prSet presAssocID="{6E7769B8-0633-48E9-8BEB-586390518194}" presName="node" presStyleLbl="node1" presStyleIdx="5" presStyleCnt="10">
        <dgm:presLayoutVars>
          <dgm:bulletEnabled val="1"/>
        </dgm:presLayoutVars>
      </dgm:prSet>
      <dgm:spPr/>
    </dgm:pt>
    <dgm:pt modelId="{683DFDC9-BB79-4080-8139-7BA58227AEDF}" type="pres">
      <dgm:prSet presAssocID="{A271DF00-E9D7-4C0B-992B-90C5825523A3}" presName="sibTrans" presStyleLbl="sibTrans1D1" presStyleIdx="5" presStyleCnt="9"/>
      <dgm:spPr/>
    </dgm:pt>
    <dgm:pt modelId="{0005EE94-5DC9-4BCD-97C2-5D6F21331E29}" type="pres">
      <dgm:prSet presAssocID="{A271DF00-E9D7-4C0B-992B-90C5825523A3}" presName="connectorText" presStyleLbl="sibTrans1D1" presStyleIdx="5" presStyleCnt="9"/>
      <dgm:spPr/>
    </dgm:pt>
    <dgm:pt modelId="{52C20EDF-1E62-4845-965F-7F59A6C943A1}" type="pres">
      <dgm:prSet presAssocID="{8B0F4B5E-1921-4D71-967D-8FDBFBDCEE08}" presName="node" presStyleLbl="node1" presStyleIdx="6" presStyleCnt="10">
        <dgm:presLayoutVars>
          <dgm:bulletEnabled val="1"/>
        </dgm:presLayoutVars>
      </dgm:prSet>
      <dgm:spPr/>
    </dgm:pt>
    <dgm:pt modelId="{8610C190-B173-4BEE-A7EF-C545F790840A}" type="pres">
      <dgm:prSet presAssocID="{BC1F0545-073F-4F94-A74A-4EDEB411671F}" presName="sibTrans" presStyleLbl="sibTrans1D1" presStyleIdx="6" presStyleCnt="9"/>
      <dgm:spPr/>
    </dgm:pt>
    <dgm:pt modelId="{D56F9C74-8C7A-4D09-ADD5-4F9987759AF3}" type="pres">
      <dgm:prSet presAssocID="{BC1F0545-073F-4F94-A74A-4EDEB411671F}" presName="connectorText" presStyleLbl="sibTrans1D1" presStyleIdx="6" presStyleCnt="9"/>
      <dgm:spPr/>
    </dgm:pt>
    <dgm:pt modelId="{84CF543A-3D12-40BA-B4FD-A8CEE0F6A3E1}" type="pres">
      <dgm:prSet presAssocID="{90E47BC8-054D-4FDA-A7DC-AFA5C2517F24}" presName="node" presStyleLbl="node1" presStyleIdx="7" presStyleCnt="10">
        <dgm:presLayoutVars>
          <dgm:bulletEnabled val="1"/>
        </dgm:presLayoutVars>
      </dgm:prSet>
      <dgm:spPr/>
    </dgm:pt>
    <dgm:pt modelId="{73A8D07A-4183-43FC-8EA3-739A766EAC1F}" type="pres">
      <dgm:prSet presAssocID="{32A6C522-2DDE-4658-9FA5-B758A2DB4E42}" presName="sibTrans" presStyleLbl="sibTrans1D1" presStyleIdx="7" presStyleCnt="9"/>
      <dgm:spPr/>
    </dgm:pt>
    <dgm:pt modelId="{21452224-E9E1-49A3-9F8A-573D55E2D3AF}" type="pres">
      <dgm:prSet presAssocID="{32A6C522-2DDE-4658-9FA5-B758A2DB4E42}" presName="connectorText" presStyleLbl="sibTrans1D1" presStyleIdx="7" presStyleCnt="9"/>
      <dgm:spPr/>
    </dgm:pt>
    <dgm:pt modelId="{589EAF1A-FDF0-41C7-B1DA-DC4411F174D3}" type="pres">
      <dgm:prSet presAssocID="{C67B67FE-9D21-42F5-8948-86520007FEE0}" presName="node" presStyleLbl="node1" presStyleIdx="8" presStyleCnt="10">
        <dgm:presLayoutVars>
          <dgm:bulletEnabled val="1"/>
        </dgm:presLayoutVars>
      </dgm:prSet>
      <dgm:spPr/>
    </dgm:pt>
    <dgm:pt modelId="{88F0A74F-F73F-4A1E-9381-A5812BBB56E6}" type="pres">
      <dgm:prSet presAssocID="{016D9979-C602-4ABE-AF59-73C9F90C3AA2}" presName="sibTrans" presStyleLbl="sibTrans1D1" presStyleIdx="8" presStyleCnt="9"/>
      <dgm:spPr/>
    </dgm:pt>
    <dgm:pt modelId="{F45703D1-952D-4D2E-B830-C071FE252321}" type="pres">
      <dgm:prSet presAssocID="{016D9979-C602-4ABE-AF59-73C9F90C3AA2}" presName="connectorText" presStyleLbl="sibTrans1D1" presStyleIdx="8" presStyleCnt="9"/>
      <dgm:spPr/>
    </dgm:pt>
    <dgm:pt modelId="{EE2C5D2A-BFF7-480F-ADEF-7F4FE64E9F9F}" type="pres">
      <dgm:prSet presAssocID="{C1BBF52C-6EF5-4FAE-9F3B-7303E1DB9385}" presName="node" presStyleLbl="node1" presStyleIdx="9" presStyleCnt="10">
        <dgm:presLayoutVars>
          <dgm:bulletEnabled val="1"/>
        </dgm:presLayoutVars>
      </dgm:prSet>
      <dgm:spPr/>
    </dgm:pt>
  </dgm:ptLst>
  <dgm:cxnLst>
    <dgm:cxn modelId="{118A8300-D7CB-4919-9B21-F590395D6BB8}" type="presOf" srcId="{F8B49415-737B-4C53-9A66-E832994F25DD}" destId="{2C396D43-78C9-4700-981C-A53450370FCC}" srcOrd="0" destOrd="0" presId="urn:microsoft.com/office/officeart/2016/7/layout/RepeatingBendingProcessNew"/>
    <dgm:cxn modelId="{5DBCEC01-A279-4120-9294-CC1429756556}" type="presOf" srcId="{E1D2CB4D-6EEE-46A0-8C94-4BF29E3D30CE}" destId="{FA3B16F0-C525-4973-84F4-64FC632B27C9}" srcOrd="0" destOrd="0" presId="urn:microsoft.com/office/officeart/2016/7/layout/RepeatingBendingProcessNew"/>
    <dgm:cxn modelId="{A64FEC0E-85C6-4AAA-B758-83775717F2E4}" type="presOf" srcId="{85683FB1-920E-4E2F-8675-C68FC99BF516}" destId="{DFCC54EA-7FE2-48AA-8912-7799EF957A6F}" srcOrd="1" destOrd="0" presId="urn:microsoft.com/office/officeart/2016/7/layout/RepeatingBendingProcessNew"/>
    <dgm:cxn modelId="{A9A6E41E-7362-4EC9-BE0B-903707235634}" type="presOf" srcId="{016D9979-C602-4ABE-AF59-73C9F90C3AA2}" destId="{88F0A74F-F73F-4A1E-9381-A5812BBB56E6}" srcOrd="0" destOrd="0" presId="urn:microsoft.com/office/officeart/2016/7/layout/RepeatingBendingProcessNew"/>
    <dgm:cxn modelId="{A6CDCC2E-DF0B-49A9-9CDD-6AED026CCBBB}" type="presOf" srcId="{85683FB1-920E-4E2F-8675-C68FC99BF516}" destId="{8D599132-7F45-4FF5-8D8F-3FEDA5849396}" srcOrd="0" destOrd="0" presId="urn:microsoft.com/office/officeart/2016/7/layout/RepeatingBendingProcessNew"/>
    <dgm:cxn modelId="{C8462830-FA8B-41FC-860E-E25C9CE608F5}" srcId="{2FDCB9C4-F3AC-4A56-9A88-617CDDD03D35}" destId="{0BE8DFF9-46E5-414A-8F8F-500AAC012862}" srcOrd="2" destOrd="0" parTransId="{F55E13B4-5636-42D2-8618-8FEE40F40004}" sibTransId="{E1D2CB4D-6EEE-46A0-8C94-4BF29E3D30CE}"/>
    <dgm:cxn modelId="{E7C51332-E4D7-4702-8EC6-54355110FB05}" type="presOf" srcId="{BC1F0545-073F-4F94-A74A-4EDEB411671F}" destId="{D56F9C74-8C7A-4D09-ADD5-4F9987759AF3}" srcOrd="1" destOrd="0" presId="urn:microsoft.com/office/officeart/2016/7/layout/RepeatingBendingProcessNew"/>
    <dgm:cxn modelId="{7C15BE39-F0E9-4963-87F7-0B69B41D4620}" type="presOf" srcId="{A271DF00-E9D7-4C0B-992B-90C5825523A3}" destId="{0005EE94-5DC9-4BCD-97C2-5D6F21331E29}" srcOrd="1" destOrd="0" presId="urn:microsoft.com/office/officeart/2016/7/layout/RepeatingBendingProcessNew"/>
    <dgm:cxn modelId="{DF744A3F-F6F1-46DA-8C59-16A33F51123C}" type="presOf" srcId="{C1BBF52C-6EF5-4FAE-9F3B-7303E1DB9385}" destId="{EE2C5D2A-BFF7-480F-ADEF-7F4FE64E9F9F}" srcOrd="0" destOrd="0" presId="urn:microsoft.com/office/officeart/2016/7/layout/RepeatingBendingProcessNew"/>
    <dgm:cxn modelId="{0FD8635C-BB86-4A9B-AE50-9E211B674BD8}" type="presOf" srcId="{90E47BC8-054D-4FDA-A7DC-AFA5C2517F24}" destId="{84CF543A-3D12-40BA-B4FD-A8CEE0F6A3E1}" srcOrd="0" destOrd="0" presId="urn:microsoft.com/office/officeart/2016/7/layout/RepeatingBendingProcessNew"/>
    <dgm:cxn modelId="{02FCA462-59A6-4E3A-A1CD-E0481616536B}" type="presOf" srcId="{0BE8DFF9-46E5-414A-8F8F-500AAC012862}" destId="{429E0C13-5445-4E8A-B53F-BF6A47B3D72E}" srcOrd="0" destOrd="0" presId="urn:microsoft.com/office/officeart/2016/7/layout/RepeatingBendingProcessNew"/>
    <dgm:cxn modelId="{BD31E643-5390-46B8-B2A7-EE65F1BB2CA8}" srcId="{2FDCB9C4-F3AC-4A56-9A88-617CDDD03D35}" destId="{6E7769B8-0633-48E9-8BEB-586390518194}" srcOrd="5" destOrd="0" parTransId="{8302EA92-2F4D-4389-9FBC-747BFE5D4EA4}" sibTransId="{A271DF00-E9D7-4C0B-992B-90C5825523A3}"/>
    <dgm:cxn modelId="{1A436864-7F37-4F84-BDB0-E7864F1B7EAD}" type="presOf" srcId="{7C0A3742-6FCE-42A0-B9A5-472AEF89BD61}" destId="{94048205-C91D-4532-9DD6-3ECB6449DF59}" srcOrd="0" destOrd="0" presId="urn:microsoft.com/office/officeart/2016/7/layout/RepeatingBendingProcessNew"/>
    <dgm:cxn modelId="{DB498168-8DF8-4093-9B59-7399C2A412A2}" type="presOf" srcId="{BC1F0545-073F-4F94-A74A-4EDEB411671F}" destId="{8610C190-B173-4BEE-A7EF-C545F790840A}" srcOrd="0" destOrd="0" presId="urn:microsoft.com/office/officeart/2016/7/layout/RepeatingBendingProcessNew"/>
    <dgm:cxn modelId="{E1248751-2A0D-48DD-8EF7-461108D3B0C6}" type="presOf" srcId="{EC7DB351-FE85-45BF-B460-E9CB10E9DDE3}" destId="{762C8C38-6CE0-4C1D-9A9F-EA34DA768AE4}" srcOrd="1" destOrd="0" presId="urn:microsoft.com/office/officeart/2016/7/layout/RepeatingBendingProcessNew"/>
    <dgm:cxn modelId="{3D7D2F73-3511-4053-B9FE-97CF5F6A83BB}" srcId="{2FDCB9C4-F3AC-4A56-9A88-617CDDD03D35}" destId="{98FA4810-A5D3-4C8A-AAF7-B3430447E764}" srcOrd="4" destOrd="0" parTransId="{B8BA0160-463C-4D41-AF24-DFEFF2473693}" sibTransId="{85683FB1-920E-4E2F-8675-C68FC99BF516}"/>
    <dgm:cxn modelId="{74EDDB74-59C6-4BE4-B0E4-703BFBF40DC5}" type="presOf" srcId="{32A6C522-2DDE-4658-9FA5-B758A2DB4E42}" destId="{73A8D07A-4183-43FC-8EA3-739A766EAC1F}" srcOrd="0" destOrd="0" presId="urn:microsoft.com/office/officeart/2016/7/layout/RepeatingBendingProcessNew"/>
    <dgm:cxn modelId="{1053E257-D09C-4E77-8B39-4764013B3337}" srcId="{2FDCB9C4-F3AC-4A56-9A88-617CDDD03D35}" destId="{8B0F4B5E-1921-4D71-967D-8FDBFBDCEE08}" srcOrd="6" destOrd="0" parTransId="{4614670F-3E37-4B69-AB6C-8CA1411424A2}" sibTransId="{BC1F0545-073F-4F94-A74A-4EDEB411671F}"/>
    <dgm:cxn modelId="{B45B945A-AAFF-4C2D-B5CD-E951170F2FC8}" srcId="{2FDCB9C4-F3AC-4A56-9A88-617CDDD03D35}" destId="{F8B49415-737B-4C53-9A66-E832994F25DD}" srcOrd="3" destOrd="0" parTransId="{04D9F492-DB9D-41D8-B289-BA869BE87219}" sibTransId="{EC7DB351-FE85-45BF-B460-E9CB10E9DDE3}"/>
    <dgm:cxn modelId="{14FCEE80-7760-45FF-8AF3-AA3ED0FCC98A}" type="presOf" srcId="{016D9979-C602-4ABE-AF59-73C9F90C3AA2}" destId="{F45703D1-952D-4D2E-B830-C071FE252321}" srcOrd="1" destOrd="0" presId="urn:microsoft.com/office/officeart/2016/7/layout/RepeatingBendingProcessNew"/>
    <dgm:cxn modelId="{7B969D92-415A-4F03-9AEA-EAC296ABDFE6}" type="presOf" srcId="{E1D2CB4D-6EEE-46A0-8C94-4BF29E3D30CE}" destId="{B3F59C90-8005-40DA-AD00-CFFA74D4A71C}" srcOrd="1" destOrd="0" presId="urn:microsoft.com/office/officeart/2016/7/layout/RepeatingBendingProcessNew"/>
    <dgm:cxn modelId="{87B3EE93-C008-4A02-B37F-84E5CEA2F616}" type="presOf" srcId="{45295FAC-E357-4E90-99EB-E1908BD3138B}" destId="{45AF8DE4-4672-4CDC-A98F-795B138DA0D7}" srcOrd="0" destOrd="0" presId="urn:microsoft.com/office/officeart/2016/7/layout/RepeatingBendingProcessNew"/>
    <dgm:cxn modelId="{1B79E697-91C6-49DA-9AC2-9CDB3A22CEEB}" type="presOf" srcId="{2FDCB9C4-F3AC-4A56-9A88-617CDDD03D35}" destId="{ADC07154-26A8-48D3-915C-AB5D4C5AA213}" srcOrd="0" destOrd="0" presId="urn:microsoft.com/office/officeart/2016/7/layout/RepeatingBendingProcessNew"/>
    <dgm:cxn modelId="{FB063B98-3E84-4E98-931C-DA36C996ACC9}" type="presOf" srcId="{7C0A3742-6FCE-42A0-B9A5-472AEF89BD61}" destId="{30391144-FE91-4CE1-8A35-937F0A690CDE}" srcOrd="1" destOrd="0" presId="urn:microsoft.com/office/officeart/2016/7/layout/RepeatingBendingProcessNew"/>
    <dgm:cxn modelId="{65FD649B-FF9D-4D33-B55D-8255CADC542F}" srcId="{2FDCB9C4-F3AC-4A56-9A88-617CDDD03D35}" destId="{45295FAC-E357-4E90-99EB-E1908BD3138B}" srcOrd="1" destOrd="0" parTransId="{B8162211-9514-42BC-B1FB-63C942D28EDB}" sibTransId="{7C0A3742-6FCE-42A0-B9A5-472AEF89BD61}"/>
    <dgm:cxn modelId="{3A3BBE9D-BE65-4629-9DEA-10745DD1B750}" type="presOf" srcId="{6E7769B8-0633-48E9-8BEB-586390518194}" destId="{217146C3-5E4F-48EA-BF9E-02E075A4E2BD}" srcOrd="0" destOrd="0" presId="urn:microsoft.com/office/officeart/2016/7/layout/RepeatingBendingProcessNew"/>
    <dgm:cxn modelId="{E5C1B8A8-6CC9-4116-9E27-FEB8DF227378}" type="presOf" srcId="{D303E66F-CA54-43A7-8777-739EB029234A}" destId="{5A2E233C-53BF-4F16-9BD6-B3BB842FE8A6}" srcOrd="1" destOrd="0" presId="urn:microsoft.com/office/officeart/2016/7/layout/RepeatingBendingProcessNew"/>
    <dgm:cxn modelId="{1B6BFEBB-45F7-4131-8875-4C9600EEAAA0}" srcId="{2FDCB9C4-F3AC-4A56-9A88-617CDDD03D35}" destId="{C1BBF52C-6EF5-4FAE-9F3B-7303E1DB9385}" srcOrd="9" destOrd="0" parTransId="{7F9171E3-7D8D-4D23-8A0B-43382E1AB91A}" sibTransId="{53222881-0801-4C37-AEF4-A402832D9A5A}"/>
    <dgm:cxn modelId="{BC448ABE-A25C-43B8-BC65-ACA5CB44513B}" srcId="{2FDCB9C4-F3AC-4A56-9A88-617CDDD03D35}" destId="{90E47BC8-054D-4FDA-A7DC-AFA5C2517F24}" srcOrd="7" destOrd="0" parTransId="{02232CDC-B1EB-4459-8651-08DA2B245571}" sibTransId="{32A6C522-2DDE-4658-9FA5-B758A2DB4E42}"/>
    <dgm:cxn modelId="{8AE75FCB-EB96-4312-B5D5-1F53A8E729C5}" type="presOf" srcId="{8B0F4B5E-1921-4D71-967D-8FDBFBDCEE08}" destId="{52C20EDF-1E62-4845-965F-7F59A6C943A1}" srcOrd="0" destOrd="0" presId="urn:microsoft.com/office/officeart/2016/7/layout/RepeatingBendingProcessNew"/>
    <dgm:cxn modelId="{633624CD-E5BB-4DB6-A51A-32523A55BABF}" type="presOf" srcId="{65F6C237-7458-4FE0-BF91-7C3F64780643}" destId="{C012E447-7114-4217-AA5B-0951770CEDC3}" srcOrd="0" destOrd="0" presId="urn:microsoft.com/office/officeart/2016/7/layout/RepeatingBendingProcessNew"/>
    <dgm:cxn modelId="{1AC054D8-E965-4660-811A-673434AF61F9}" type="presOf" srcId="{C67B67FE-9D21-42F5-8948-86520007FEE0}" destId="{589EAF1A-FDF0-41C7-B1DA-DC4411F174D3}" srcOrd="0" destOrd="0" presId="urn:microsoft.com/office/officeart/2016/7/layout/RepeatingBendingProcessNew"/>
    <dgm:cxn modelId="{F1B183DF-28BB-4DF5-9C3E-32084BEC27FB}" type="presOf" srcId="{EC7DB351-FE85-45BF-B460-E9CB10E9DDE3}" destId="{AAC11AA3-F534-4B18-AE56-86A30811810A}" srcOrd="0" destOrd="0" presId="urn:microsoft.com/office/officeart/2016/7/layout/RepeatingBendingProcessNew"/>
    <dgm:cxn modelId="{AF8F1BE0-B3A2-42CF-808B-123CCD3F89FF}" srcId="{2FDCB9C4-F3AC-4A56-9A88-617CDDD03D35}" destId="{65F6C237-7458-4FE0-BF91-7C3F64780643}" srcOrd="0" destOrd="0" parTransId="{883CE6B5-6A33-45ED-8A27-FD54B389E236}" sibTransId="{D303E66F-CA54-43A7-8777-739EB029234A}"/>
    <dgm:cxn modelId="{D3EE44E0-9AED-46F6-BE56-4993AB88C142}" type="presOf" srcId="{32A6C522-2DDE-4658-9FA5-B758A2DB4E42}" destId="{21452224-E9E1-49A3-9F8A-573D55E2D3AF}" srcOrd="1" destOrd="0" presId="urn:microsoft.com/office/officeart/2016/7/layout/RepeatingBendingProcessNew"/>
    <dgm:cxn modelId="{C28DF1E6-6F9E-4B2E-9B3B-D82994AE9E95}" srcId="{2FDCB9C4-F3AC-4A56-9A88-617CDDD03D35}" destId="{C67B67FE-9D21-42F5-8948-86520007FEE0}" srcOrd="8" destOrd="0" parTransId="{8977BF6B-BE5E-4F76-88E7-9D8606197A84}" sibTransId="{016D9979-C602-4ABE-AF59-73C9F90C3AA2}"/>
    <dgm:cxn modelId="{36E7AAED-6FB7-403F-8061-33BD938F1762}" type="presOf" srcId="{D303E66F-CA54-43A7-8777-739EB029234A}" destId="{A4554D8C-2908-450D-9868-98F5A1CBF2A9}" srcOrd="0" destOrd="0" presId="urn:microsoft.com/office/officeart/2016/7/layout/RepeatingBendingProcessNew"/>
    <dgm:cxn modelId="{23EB59F4-5CED-4209-8B6E-79A6BE7484B7}" type="presOf" srcId="{A271DF00-E9D7-4C0B-992B-90C5825523A3}" destId="{683DFDC9-BB79-4080-8139-7BA58227AEDF}" srcOrd="0" destOrd="0" presId="urn:microsoft.com/office/officeart/2016/7/layout/RepeatingBendingProcessNew"/>
    <dgm:cxn modelId="{6E13FDFF-5E5E-41DD-BFCD-ADEFD9EC57DB}" type="presOf" srcId="{98FA4810-A5D3-4C8A-AAF7-B3430447E764}" destId="{7D94B746-E1FF-4821-9338-7A02313F80CF}" srcOrd="0" destOrd="0" presId="urn:microsoft.com/office/officeart/2016/7/layout/RepeatingBendingProcessNew"/>
    <dgm:cxn modelId="{35A6BE42-117B-406B-9ED1-652E6092A1E7}" type="presParOf" srcId="{ADC07154-26A8-48D3-915C-AB5D4C5AA213}" destId="{C012E447-7114-4217-AA5B-0951770CEDC3}" srcOrd="0" destOrd="0" presId="urn:microsoft.com/office/officeart/2016/7/layout/RepeatingBendingProcessNew"/>
    <dgm:cxn modelId="{E77329BC-AD2A-48B6-A2AC-BF7077AF5755}" type="presParOf" srcId="{ADC07154-26A8-48D3-915C-AB5D4C5AA213}" destId="{A4554D8C-2908-450D-9868-98F5A1CBF2A9}" srcOrd="1" destOrd="0" presId="urn:microsoft.com/office/officeart/2016/7/layout/RepeatingBendingProcessNew"/>
    <dgm:cxn modelId="{AC2B9FB6-AFE8-4277-843E-5E6D94CA8215}" type="presParOf" srcId="{A4554D8C-2908-450D-9868-98F5A1CBF2A9}" destId="{5A2E233C-53BF-4F16-9BD6-B3BB842FE8A6}" srcOrd="0" destOrd="0" presId="urn:microsoft.com/office/officeart/2016/7/layout/RepeatingBendingProcessNew"/>
    <dgm:cxn modelId="{4536D8C1-3A7D-4A85-A110-72C4B5333A11}" type="presParOf" srcId="{ADC07154-26A8-48D3-915C-AB5D4C5AA213}" destId="{45AF8DE4-4672-4CDC-A98F-795B138DA0D7}" srcOrd="2" destOrd="0" presId="urn:microsoft.com/office/officeart/2016/7/layout/RepeatingBendingProcessNew"/>
    <dgm:cxn modelId="{D7AF6DBD-C60A-4D14-8199-45C9DBA5FEDC}" type="presParOf" srcId="{ADC07154-26A8-48D3-915C-AB5D4C5AA213}" destId="{94048205-C91D-4532-9DD6-3ECB6449DF59}" srcOrd="3" destOrd="0" presId="urn:microsoft.com/office/officeart/2016/7/layout/RepeatingBendingProcessNew"/>
    <dgm:cxn modelId="{0F93B80F-DF21-4E3E-BA89-20FEB66AD916}" type="presParOf" srcId="{94048205-C91D-4532-9DD6-3ECB6449DF59}" destId="{30391144-FE91-4CE1-8A35-937F0A690CDE}" srcOrd="0" destOrd="0" presId="urn:microsoft.com/office/officeart/2016/7/layout/RepeatingBendingProcessNew"/>
    <dgm:cxn modelId="{2942971E-DEF8-4EBF-AA43-767B3E621759}" type="presParOf" srcId="{ADC07154-26A8-48D3-915C-AB5D4C5AA213}" destId="{429E0C13-5445-4E8A-B53F-BF6A47B3D72E}" srcOrd="4" destOrd="0" presId="urn:microsoft.com/office/officeart/2016/7/layout/RepeatingBendingProcessNew"/>
    <dgm:cxn modelId="{C1AA4054-7F87-4AE2-9BCD-D4503F321164}" type="presParOf" srcId="{ADC07154-26A8-48D3-915C-AB5D4C5AA213}" destId="{FA3B16F0-C525-4973-84F4-64FC632B27C9}" srcOrd="5" destOrd="0" presId="urn:microsoft.com/office/officeart/2016/7/layout/RepeatingBendingProcessNew"/>
    <dgm:cxn modelId="{B35C8A25-22B6-4FF1-96DB-241E0005CBA8}" type="presParOf" srcId="{FA3B16F0-C525-4973-84F4-64FC632B27C9}" destId="{B3F59C90-8005-40DA-AD00-CFFA74D4A71C}" srcOrd="0" destOrd="0" presId="urn:microsoft.com/office/officeart/2016/7/layout/RepeatingBendingProcessNew"/>
    <dgm:cxn modelId="{B3AC2141-325D-4DC6-83ED-4D33EFC89867}" type="presParOf" srcId="{ADC07154-26A8-48D3-915C-AB5D4C5AA213}" destId="{2C396D43-78C9-4700-981C-A53450370FCC}" srcOrd="6" destOrd="0" presId="urn:microsoft.com/office/officeart/2016/7/layout/RepeatingBendingProcessNew"/>
    <dgm:cxn modelId="{00D2E638-DD82-41BA-AD02-DC5E64955818}" type="presParOf" srcId="{ADC07154-26A8-48D3-915C-AB5D4C5AA213}" destId="{AAC11AA3-F534-4B18-AE56-86A30811810A}" srcOrd="7" destOrd="0" presId="urn:microsoft.com/office/officeart/2016/7/layout/RepeatingBendingProcessNew"/>
    <dgm:cxn modelId="{EF09B869-CBBE-4B48-A494-79101FB3796F}" type="presParOf" srcId="{AAC11AA3-F534-4B18-AE56-86A30811810A}" destId="{762C8C38-6CE0-4C1D-9A9F-EA34DA768AE4}" srcOrd="0" destOrd="0" presId="urn:microsoft.com/office/officeart/2016/7/layout/RepeatingBendingProcessNew"/>
    <dgm:cxn modelId="{A1E0A557-FBFA-4B4F-8A2D-0B3D64E943E3}" type="presParOf" srcId="{ADC07154-26A8-48D3-915C-AB5D4C5AA213}" destId="{7D94B746-E1FF-4821-9338-7A02313F80CF}" srcOrd="8" destOrd="0" presId="urn:microsoft.com/office/officeart/2016/7/layout/RepeatingBendingProcessNew"/>
    <dgm:cxn modelId="{7B9F4F00-A62D-4101-9D54-E6A28C07A283}" type="presParOf" srcId="{ADC07154-26A8-48D3-915C-AB5D4C5AA213}" destId="{8D599132-7F45-4FF5-8D8F-3FEDA5849396}" srcOrd="9" destOrd="0" presId="urn:microsoft.com/office/officeart/2016/7/layout/RepeatingBendingProcessNew"/>
    <dgm:cxn modelId="{6A9ED854-609F-467C-A2D8-0B202F6D0454}" type="presParOf" srcId="{8D599132-7F45-4FF5-8D8F-3FEDA5849396}" destId="{DFCC54EA-7FE2-48AA-8912-7799EF957A6F}" srcOrd="0" destOrd="0" presId="urn:microsoft.com/office/officeart/2016/7/layout/RepeatingBendingProcessNew"/>
    <dgm:cxn modelId="{76B0B220-D878-4BE2-94AA-26B0AC28DC8F}" type="presParOf" srcId="{ADC07154-26A8-48D3-915C-AB5D4C5AA213}" destId="{217146C3-5E4F-48EA-BF9E-02E075A4E2BD}" srcOrd="10" destOrd="0" presId="urn:microsoft.com/office/officeart/2016/7/layout/RepeatingBendingProcessNew"/>
    <dgm:cxn modelId="{1B0B3AEE-F0B8-442E-BC9C-839C292739C5}" type="presParOf" srcId="{ADC07154-26A8-48D3-915C-AB5D4C5AA213}" destId="{683DFDC9-BB79-4080-8139-7BA58227AEDF}" srcOrd="11" destOrd="0" presId="urn:microsoft.com/office/officeart/2016/7/layout/RepeatingBendingProcessNew"/>
    <dgm:cxn modelId="{EE70B66D-B59B-4184-A97B-DF47254E122E}" type="presParOf" srcId="{683DFDC9-BB79-4080-8139-7BA58227AEDF}" destId="{0005EE94-5DC9-4BCD-97C2-5D6F21331E29}" srcOrd="0" destOrd="0" presId="urn:microsoft.com/office/officeart/2016/7/layout/RepeatingBendingProcessNew"/>
    <dgm:cxn modelId="{5B82474C-FA11-41A4-8BC2-A69B398ABDF8}" type="presParOf" srcId="{ADC07154-26A8-48D3-915C-AB5D4C5AA213}" destId="{52C20EDF-1E62-4845-965F-7F59A6C943A1}" srcOrd="12" destOrd="0" presId="urn:microsoft.com/office/officeart/2016/7/layout/RepeatingBendingProcessNew"/>
    <dgm:cxn modelId="{E424C48E-0060-4461-94A8-4C0AE59F614C}" type="presParOf" srcId="{ADC07154-26A8-48D3-915C-AB5D4C5AA213}" destId="{8610C190-B173-4BEE-A7EF-C545F790840A}" srcOrd="13" destOrd="0" presId="urn:microsoft.com/office/officeart/2016/7/layout/RepeatingBendingProcessNew"/>
    <dgm:cxn modelId="{31A38FFE-B3CA-4B97-9D19-F75935EA0948}" type="presParOf" srcId="{8610C190-B173-4BEE-A7EF-C545F790840A}" destId="{D56F9C74-8C7A-4D09-ADD5-4F9987759AF3}" srcOrd="0" destOrd="0" presId="urn:microsoft.com/office/officeart/2016/7/layout/RepeatingBendingProcessNew"/>
    <dgm:cxn modelId="{F65AAEDA-518F-42FF-A012-9814CDD625AE}" type="presParOf" srcId="{ADC07154-26A8-48D3-915C-AB5D4C5AA213}" destId="{84CF543A-3D12-40BA-B4FD-A8CEE0F6A3E1}" srcOrd="14" destOrd="0" presId="urn:microsoft.com/office/officeart/2016/7/layout/RepeatingBendingProcessNew"/>
    <dgm:cxn modelId="{86DCFE82-B61F-4BC3-8E4C-97CD5326FC05}" type="presParOf" srcId="{ADC07154-26A8-48D3-915C-AB5D4C5AA213}" destId="{73A8D07A-4183-43FC-8EA3-739A766EAC1F}" srcOrd="15" destOrd="0" presId="urn:microsoft.com/office/officeart/2016/7/layout/RepeatingBendingProcessNew"/>
    <dgm:cxn modelId="{967A96F1-0E9A-473C-9C36-9DC61F5C187C}" type="presParOf" srcId="{73A8D07A-4183-43FC-8EA3-739A766EAC1F}" destId="{21452224-E9E1-49A3-9F8A-573D55E2D3AF}" srcOrd="0" destOrd="0" presId="urn:microsoft.com/office/officeart/2016/7/layout/RepeatingBendingProcessNew"/>
    <dgm:cxn modelId="{B6DD8BB0-5BDD-4C78-A499-41490784E391}" type="presParOf" srcId="{ADC07154-26A8-48D3-915C-AB5D4C5AA213}" destId="{589EAF1A-FDF0-41C7-B1DA-DC4411F174D3}" srcOrd="16" destOrd="0" presId="urn:microsoft.com/office/officeart/2016/7/layout/RepeatingBendingProcessNew"/>
    <dgm:cxn modelId="{66409CF1-87EF-4EE3-A180-830C2B1F6132}" type="presParOf" srcId="{ADC07154-26A8-48D3-915C-AB5D4C5AA213}" destId="{88F0A74F-F73F-4A1E-9381-A5812BBB56E6}" srcOrd="17" destOrd="0" presId="urn:microsoft.com/office/officeart/2016/7/layout/RepeatingBendingProcessNew"/>
    <dgm:cxn modelId="{5559AF2D-556E-4BC5-8709-101DB32FF816}" type="presParOf" srcId="{88F0A74F-F73F-4A1E-9381-A5812BBB56E6}" destId="{F45703D1-952D-4D2E-B830-C071FE252321}" srcOrd="0" destOrd="0" presId="urn:microsoft.com/office/officeart/2016/7/layout/RepeatingBendingProcessNew"/>
    <dgm:cxn modelId="{8DF27AB1-7427-48A0-8CD5-848250C1D4D8}" type="presParOf" srcId="{ADC07154-26A8-48D3-915C-AB5D4C5AA213}" destId="{EE2C5D2A-BFF7-480F-ADEF-7F4FE64E9F9F}"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54D8C-2908-450D-9868-98F5A1CBF2A9}">
      <dsp:nvSpPr>
        <dsp:cNvPr id="0" name=""/>
        <dsp:cNvSpPr/>
      </dsp:nvSpPr>
      <dsp:spPr>
        <a:xfrm>
          <a:off x="1951483" y="798005"/>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841483"/>
        <a:ext cx="22390" cy="4482"/>
      </dsp:txXfrm>
    </dsp:sp>
    <dsp:sp modelId="{C012E447-7114-4217-AA5B-0951770CEDC3}">
      <dsp:nvSpPr>
        <dsp:cNvPr id="0" name=""/>
        <dsp:cNvSpPr/>
      </dsp:nvSpPr>
      <dsp:spPr>
        <a:xfrm>
          <a:off x="6282" y="259624"/>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Having identified the inequalities on the previous slide, it's important to look at what's actually being done to address them</a:t>
          </a:r>
          <a:endParaRPr lang="en-US" sz="1200" kern="1200"/>
        </a:p>
      </dsp:txBody>
      <dsp:txXfrm>
        <a:off x="6282" y="259624"/>
        <a:ext cx="1947001" cy="1168200"/>
      </dsp:txXfrm>
    </dsp:sp>
    <dsp:sp modelId="{94048205-C91D-4532-9DD6-3ECB6449DF59}">
      <dsp:nvSpPr>
        <dsp:cNvPr id="0" name=""/>
        <dsp:cNvSpPr/>
      </dsp:nvSpPr>
      <dsp:spPr>
        <a:xfrm>
          <a:off x="4346294" y="798005"/>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3704" y="841483"/>
        <a:ext cx="22390" cy="4482"/>
      </dsp:txXfrm>
    </dsp:sp>
    <dsp:sp modelId="{45AF8DE4-4672-4CDC-A98F-795B138DA0D7}">
      <dsp:nvSpPr>
        <dsp:cNvPr id="0" name=""/>
        <dsp:cNvSpPr/>
      </dsp:nvSpPr>
      <dsp:spPr>
        <a:xfrm>
          <a:off x="2401093" y="259624"/>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Universal Healthcare</a:t>
          </a:r>
          <a:endParaRPr lang="en-US" sz="1200" kern="1200"/>
        </a:p>
      </dsp:txBody>
      <dsp:txXfrm>
        <a:off x="2401093" y="259624"/>
        <a:ext cx="1947001" cy="1168200"/>
      </dsp:txXfrm>
    </dsp:sp>
    <dsp:sp modelId="{FA3B16F0-C525-4973-84F4-64FC632B27C9}">
      <dsp:nvSpPr>
        <dsp:cNvPr id="0" name=""/>
        <dsp:cNvSpPr/>
      </dsp:nvSpPr>
      <dsp:spPr>
        <a:xfrm>
          <a:off x="6741106" y="798005"/>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38516" y="841483"/>
        <a:ext cx="22390" cy="4482"/>
      </dsp:txXfrm>
    </dsp:sp>
    <dsp:sp modelId="{429E0C13-5445-4E8A-B53F-BF6A47B3D72E}">
      <dsp:nvSpPr>
        <dsp:cNvPr id="0" name=""/>
        <dsp:cNvSpPr/>
      </dsp:nvSpPr>
      <dsp:spPr>
        <a:xfrm>
          <a:off x="4795905" y="259624"/>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The NHS offers equitable access free at point of use which means that people do not have to pay for their care based on their income, and financial inequalities in access are tackled (NHS England, 2022).</a:t>
          </a:r>
          <a:endParaRPr lang="en-US" sz="1200" kern="1200"/>
        </a:p>
      </dsp:txBody>
      <dsp:txXfrm>
        <a:off x="4795905" y="259624"/>
        <a:ext cx="1947001" cy="1168200"/>
      </dsp:txXfrm>
    </dsp:sp>
    <dsp:sp modelId="{AAC11AA3-F534-4B18-AE56-86A30811810A}">
      <dsp:nvSpPr>
        <dsp:cNvPr id="0" name=""/>
        <dsp:cNvSpPr/>
      </dsp:nvSpPr>
      <dsp:spPr>
        <a:xfrm>
          <a:off x="979783" y="1426025"/>
          <a:ext cx="7184433" cy="417210"/>
        </a:xfrm>
        <a:custGeom>
          <a:avLst/>
          <a:gdLst/>
          <a:ahLst/>
          <a:cxnLst/>
          <a:rect l="0" t="0" r="0" b="0"/>
          <a:pathLst>
            <a:path>
              <a:moveTo>
                <a:pt x="7184433" y="0"/>
              </a:moveTo>
              <a:lnTo>
                <a:pt x="7184433" y="225705"/>
              </a:lnTo>
              <a:lnTo>
                <a:pt x="0" y="225705"/>
              </a:lnTo>
              <a:lnTo>
                <a:pt x="0" y="41721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2040" y="1632389"/>
        <a:ext cx="359918" cy="4482"/>
      </dsp:txXfrm>
    </dsp:sp>
    <dsp:sp modelId="{2C396D43-78C9-4700-981C-A53450370FCC}">
      <dsp:nvSpPr>
        <dsp:cNvPr id="0" name=""/>
        <dsp:cNvSpPr/>
      </dsp:nvSpPr>
      <dsp:spPr>
        <a:xfrm>
          <a:off x="7190716" y="259624"/>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NHS Core20PLUS5</a:t>
          </a:r>
          <a:endParaRPr lang="en-US" sz="1200" kern="1200"/>
        </a:p>
      </dsp:txBody>
      <dsp:txXfrm>
        <a:off x="7190716" y="259624"/>
        <a:ext cx="1947001" cy="1168200"/>
      </dsp:txXfrm>
    </dsp:sp>
    <dsp:sp modelId="{8D599132-7F45-4FF5-8D8F-3FEDA5849396}">
      <dsp:nvSpPr>
        <dsp:cNvPr id="0" name=""/>
        <dsp:cNvSpPr/>
      </dsp:nvSpPr>
      <dsp:spPr>
        <a:xfrm>
          <a:off x="1951483" y="2414016"/>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2457494"/>
        <a:ext cx="22390" cy="4482"/>
      </dsp:txXfrm>
    </dsp:sp>
    <dsp:sp modelId="{7D94B746-E1FF-4821-9338-7A02313F80CF}">
      <dsp:nvSpPr>
        <dsp:cNvPr id="0" name=""/>
        <dsp:cNvSpPr/>
      </dsp:nvSpPr>
      <dsp:spPr>
        <a:xfrm>
          <a:off x="6282" y="1875635"/>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National frameworks focusing on the most deprived 20% of the population, plus 5 clinical areas that have the highest inequalities: mental health, maternity, respiratory disease, severe mental illness, early cancer diagnosis (NHS England, 2021).</a:t>
          </a:r>
          <a:endParaRPr lang="en-US" sz="1200" kern="1200"/>
        </a:p>
      </dsp:txBody>
      <dsp:txXfrm>
        <a:off x="6282" y="1875635"/>
        <a:ext cx="1947001" cy="1168200"/>
      </dsp:txXfrm>
    </dsp:sp>
    <dsp:sp modelId="{683DFDC9-BB79-4080-8139-7BA58227AEDF}">
      <dsp:nvSpPr>
        <dsp:cNvPr id="0" name=""/>
        <dsp:cNvSpPr/>
      </dsp:nvSpPr>
      <dsp:spPr>
        <a:xfrm>
          <a:off x="4346294" y="2414016"/>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3704" y="2457494"/>
        <a:ext cx="22390" cy="4482"/>
      </dsp:txXfrm>
    </dsp:sp>
    <dsp:sp modelId="{217146C3-5E4F-48EA-BF9E-02E075A4E2BD}">
      <dsp:nvSpPr>
        <dsp:cNvPr id="0" name=""/>
        <dsp:cNvSpPr/>
      </dsp:nvSpPr>
      <dsp:spPr>
        <a:xfrm>
          <a:off x="2401093" y="1875635"/>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Health in All Policies</a:t>
          </a:r>
          <a:endParaRPr lang="en-US" sz="1200" kern="1200"/>
        </a:p>
      </dsp:txBody>
      <dsp:txXfrm>
        <a:off x="2401093" y="1875635"/>
        <a:ext cx="1947001" cy="1168200"/>
      </dsp:txXfrm>
    </dsp:sp>
    <dsp:sp modelId="{8610C190-B173-4BEE-A7EF-C545F790840A}">
      <dsp:nvSpPr>
        <dsp:cNvPr id="0" name=""/>
        <dsp:cNvSpPr/>
      </dsp:nvSpPr>
      <dsp:spPr>
        <a:xfrm>
          <a:off x="6741106" y="2414016"/>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38516" y="2457494"/>
        <a:ext cx="22390" cy="4482"/>
      </dsp:txXfrm>
    </dsp:sp>
    <dsp:sp modelId="{52C20EDF-1E62-4845-965F-7F59A6C943A1}">
      <dsp:nvSpPr>
        <dsp:cNvPr id="0" name=""/>
        <dsp:cNvSpPr/>
      </dsp:nvSpPr>
      <dsp:spPr>
        <a:xfrm>
          <a:off x="4795905" y="1875635"/>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A WHO (2013) framework to take health impact into account in all government policies that directly affect social determinants, not just NHS policies.</a:t>
          </a:r>
          <a:endParaRPr lang="en-US" sz="1200" kern="1200"/>
        </a:p>
      </dsp:txBody>
      <dsp:txXfrm>
        <a:off x="4795905" y="1875635"/>
        <a:ext cx="1947001" cy="1168200"/>
      </dsp:txXfrm>
    </dsp:sp>
    <dsp:sp modelId="{73A8D07A-4183-43FC-8EA3-739A766EAC1F}">
      <dsp:nvSpPr>
        <dsp:cNvPr id="0" name=""/>
        <dsp:cNvSpPr/>
      </dsp:nvSpPr>
      <dsp:spPr>
        <a:xfrm>
          <a:off x="979783" y="3042036"/>
          <a:ext cx="7184433" cy="417210"/>
        </a:xfrm>
        <a:custGeom>
          <a:avLst/>
          <a:gdLst/>
          <a:ahLst/>
          <a:cxnLst/>
          <a:rect l="0" t="0" r="0" b="0"/>
          <a:pathLst>
            <a:path>
              <a:moveTo>
                <a:pt x="7184433" y="0"/>
              </a:moveTo>
              <a:lnTo>
                <a:pt x="7184433" y="225705"/>
              </a:lnTo>
              <a:lnTo>
                <a:pt x="0" y="225705"/>
              </a:lnTo>
              <a:lnTo>
                <a:pt x="0" y="41721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2040" y="3248400"/>
        <a:ext cx="359918" cy="4482"/>
      </dsp:txXfrm>
    </dsp:sp>
    <dsp:sp modelId="{84CF543A-3D12-40BA-B4FD-A8CEE0F6A3E1}">
      <dsp:nvSpPr>
        <dsp:cNvPr id="0" name=""/>
        <dsp:cNvSpPr/>
      </dsp:nvSpPr>
      <dsp:spPr>
        <a:xfrm>
          <a:off x="7190716" y="1875635"/>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Levelling Up White Paper</a:t>
          </a:r>
          <a:endParaRPr lang="en-US" sz="1200" kern="1200"/>
        </a:p>
      </dsp:txBody>
      <dsp:txXfrm>
        <a:off x="7190716" y="1875635"/>
        <a:ext cx="1947001" cy="1168200"/>
      </dsp:txXfrm>
    </dsp:sp>
    <dsp:sp modelId="{88F0A74F-F73F-4A1E-9381-A5812BBB56E6}">
      <dsp:nvSpPr>
        <dsp:cNvPr id="0" name=""/>
        <dsp:cNvSpPr/>
      </dsp:nvSpPr>
      <dsp:spPr>
        <a:xfrm>
          <a:off x="1951483" y="4030026"/>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4073505"/>
        <a:ext cx="22390" cy="4482"/>
      </dsp:txXfrm>
    </dsp:sp>
    <dsp:sp modelId="{589EAF1A-FDF0-41C7-B1DA-DC4411F174D3}">
      <dsp:nvSpPr>
        <dsp:cNvPr id="0" name=""/>
        <dsp:cNvSpPr/>
      </dsp:nvSpPr>
      <dsp:spPr>
        <a:xfrm>
          <a:off x="6282" y="3491646"/>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The UK Government strategy (2022) for closing down inequalities in health and life expectancy between regions.</a:t>
          </a:r>
          <a:endParaRPr lang="en-US" sz="1200" kern="1200"/>
        </a:p>
      </dsp:txBody>
      <dsp:txXfrm>
        <a:off x="6282" y="3491646"/>
        <a:ext cx="1947001" cy="1168200"/>
      </dsp:txXfrm>
    </dsp:sp>
    <dsp:sp modelId="{EE2C5D2A-BFF7-480F-ADEF-7F4FE64E9F9F}">
      <dsp:nvSpPr>
        <dsp:cNvPr id="0" name=""/>
        <dsp:cNvSpPr/>
      </dsp:nvSpPr>
      <dsp:spPr>
        <a:xfrm>
          <a:off x="2401093" y="3491646"/>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dirty="0"/>
            <a:t>Key challenge: Policy intent is clear, but the disconnect between policy and measurable outcomes is a major criticism (Marmot, 2020).</a:t>
          </a:r>
          <a:endParaRPr lang="en-US" sz="1200" kern="1200" dirty="0"/>
        </a:p>
      </dsp:txBody>
      <dsp:txXfrm>
        <a:off x="2401093" y="3491646"/>
        <a:ext cx="1947001" cy="11682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7522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1375146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3725960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2403158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3429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9144000" cy="3429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3720103"/>
            <a:ext cx="5829300" cy="1097280"/>
          </a:xfrm>
        </p:spPr>
        <p:txBody>
          <a:bodyPr anchor="ctr">
            <a:normAutofit/>
          </a:bodyPr>
          <a:lstStyle>
            <a:lvl1pPr algn="r">
              <a:defRPr sz="3750" spc="150" baseline="0"/>
            </a:lvl1pPr>
          </a:lstStyle>
          <a:p>
            <a:r>
              <a:rPr lang="en-US"/>
              <a:t>Click to edit Master title style</a:t>
            </a:r>
            <a:endParaRPr lang="en-US" dirty="0"/>
          </a:p>
        </p:txBody>
      </p:sp>
      <p:sp>
        <p:nvSpPr>
          <p:cNvPr id="3" name="Subtitle 2"/>
          <p:cNvSpPr>
            <a:spLocks noGrp="1"/>
          </p:cNvSpPr>
          <p:nvPr>
            <p:ph type="subTitle" idx="1"/>
          </p:nvPr>
        </p:nvSpPr>
        <p:spPr>
          <a:xfrm>
            <a:off x="6457950" y="3720103"/>
            <a:ext cx="2400300" cy="1097280"/>
          </a:xfrm>
        </p:spPr>
        <p:txBody>
          <a:bodyPr lIns="91440" rIns="91440" anchor="ctr">
            <a:normAutofit/>
          </a:bodyPr>
          <a:lstStyle>
            <a:lvl1pPr marL="0" indent="0" algn="l">
              <a:lnSpc>
                <a:spcPct val="100000"/>
              </a:lnSpc>
              <a:spcBef>
                <a:spcPts val="0"/>
              </a:spcBef>
              <a:buNone/>
              <a:defRPr sz="1350">
                <a:solidFill>
                  <a:schemeClr val="tx1">
                    <a:lumMod val="95000"/>
                    <a:lumOff val="5000"/>
                  </a:schemeClr>
                </a:solidFill>
              </a:defRPr>
            </a:lvl1pPr>
            <a:lvl2pPr marL="342900" indent="0" algn="ctr">
              <a:buNone/>
              <a:defRPr sz="1350"/>
            </a:lvl2pPr>
            <a:lvl3pPr marL="685800" indent="0" algn="ctr">
              <a:buNone/>
              <a:defRPr sz="1350"/>
            </a:lvl3pPr>
            <a:lvl4pPr marL="1028700" indent="0" algn="ctr">
              <a:buNone/>
              <a:defRPr sz="1350"/>
            </a:lvl4pPr>
            <a:lvl5pPr marL="1371600" indent="0" algn="ctr">
              <a:buNone/>
              <a:defRPr sz="1350"/>
            </a:lvl5pPr>
            <a:lvl6pPr marL="1714500" indent="0" algn="ctr">
              <a:buNone/>
              <a:defRPr sz="1350"/>
            </a:lvl6pPr>
            <a:lvl7pPr marL="2057400" indent="0" algn="ctr">
              <a:buNone/>
              <a:defRPr sz="1350"/>
            </a:lvl7pPr>
            <a:lvl8pPr marL="2400300" indent="0" algn="ctr">
              <a:buNone/>
              <a:defRPr sz="1350"/>
            </a:lvl8pPr>
            <a:lvl9pPr marL="2743200" indent="0" algn="ctr">
              <a:buNone/>
              <a:defRPr sz="135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649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87292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3429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9144000" cy="3429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3720103"/>
            <a:ext cx="5829300" cy="1097280"/>
          </a:xfrm>
        </p:spPr>
        <p:txBody>
          <a:bodyPr anchor="ctr">
            <a:normAutofit/>
          </a:bodyPr>
          <a:lstStyle>
            <a:lvl1pPr algn="r">
              <a:defRPr sz="3750" b="0" spc="150" baseline="0"/>
            </a:lvl1pPr>
          </a:lstStyle>
          <a:p>
            <a:r>
              <a:rPr lang="en-US"/>
              <a:t>Click to edit Master title style</a:t>
            </a:r>
            <a:endParaRPr lang="en-US" dirty="0"/>
          </a:p>
        </p:txBody>
      </p:sp>
      <p:sp>
        <p:nvSpPr>
          <p:cNvPr id="3" name="Text Placeholder 2"/>
          <p:cNvSpPr>
            <a:spLocks noGrp="1"/>
          </p:cNvSpPr>
          <p:nvPr>
            <p:ph type="body" idx="1"/>
          </p:nvPr>
        </p:nvSpPr>
        <p:spPr>
          <a:xfrm>
            <a:off x="6457950" y="3720103"/>
            <a:ext cx="2400300" cy="109728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303371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438912"/>
            <a:ext cx="7290054" cy="112471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5" y="1714500"/>
            <a:ext cx="356616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1714500"/>
            <a:ext cx="356616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0564053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1634727"/>
            <a:ext cx="3566160" cy="617220"/>
          </a:xfrm>
        </p:spPr>
        <p:txBody>
          <a:bodyPr lIns="137160" rIns="137160" anchor="ctr">
            <a:normAutofit/>
          </a:bodyPr>
          <a:lstStyle>
            <a:lvl1pPr marL="0" indent="0">
              <a:spcBef>
                <a:spcPts val="0"/>
              </a:spcBef>
              <a:spcAft>
                <a:spcPts val="0"/>
              </a:spcAft>
              <a:buNone/>
              <a:defRPr sz="1725" b="0" cap="none" baseline="0">
                <a:solidFill>
                  <a:schemeClr val="accent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768096" y="2225841"/>
            <a:ext cx="3566160" cy="25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3166" y="1634727"/>
            <a:ext cx="3566160" cy="617220"/>
          </a:xfrm>
        </p:spPr>
        <p:txBody>
          <a:bodyPr lIns="137160" rIns="137160" anchor="ctr">
            <a:normAutofit/>
          </a:bodyPr>
          <a:lstStyle>
            <a:lvl1pPr marL="0" indent="0">
              <a:spcBef>
                <a:spcPts val="0"/>
              </a:spcBef>
              <a:spcAft>
                <a:spcPts val="0"/>
              </a:spcAft>
              <a:buNone/>
              <a:defRPr lang="en-US" sz="1725" b="0" kern="1200" cap="none" baseline="0" dirty="0">
                <a:solidFill>
                  <a:schemeClr val="accent1"/>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90000"/>
              </a:lnSpc>
              <a:spcBef>
                <a:spcPts val="1350"/>
              </a:spcBef>
              <a:buNone/>
            </a:pPr>
            <a:r>
              <a:rPr lang="en-US"/>
              <a:t>Click to edit Master text styles</a:t>
            </a:r>
          </a:p>
        </p:txBody>
      </p:sp>
      <p:sp>
        <p:nvSpPr>
          <p:cNvPr id="6" name="Content Placeholder 5"/>
          <p:cNvSpPr>
            <a:spLocks noGrp="1"/>
          </p:cNvSpPr>
          <p:nvPr>
            <p:ph sz="quarter" idx="4"/>
          </p:nvPr>
        </p:nvSpPr>
        <p:spPr>
          <a:xfrm>
            <a:off x="4493166" y="2225841"/>
            <a:ext cx="3566160" cy="25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725721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522792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38269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353632"/>
            <a:ext cx="3291840" cy="1303020"/>
          </a:xfrm>
        </p:spPr>
        <p:txBody>
          <a:bodyPr>
            <a:noAutofit/>
          </a:bodyPr>
          <a:lstStyle>
            <a:lvl1pPr>
              <a:lnSpc>
                <a:spcPct val="80000"/>
              </a:lnSpc>
              <a:defRPr sz="3000"/>
            </a:lvl1pPr>
          </a:lstStyle>
          <a:p>
            <a:r>
              <a:rPr lang="en-US"/>
              <a:t>Click to edit Master title style</a:t>
            </a:r>
            <a:endParaRPr lang="en-US" dirty="0"/>
          </a:p>
        </p:txBody>
      </p:sp>
      <p:sp>
        <p:nvSpPr>
          <p:cNvPr id="3" name="Content Placeholder 2"/>
          <p:cNvSpPr>
            <a:spLocks noGrp="1"/>
          </p:cNvSpPr>
          <p:nvPr>
            <p:ph idx="1"/>
          </p:nvPr>
        </p:nvSpPr>
        <p:spPr>
          <a:xfrm>
            <a:off x="4286250" y="617220"/>
            <a:ext cx="4258818" cy="3888486"/>
          </a:xfrm>
        </p:spPr>
        <p:txBody>
          <a:bodyPr/>
          <a:lstStyle>
            <a:lvl1pPr>
              <a:defRPr sz="1800"/>
            </a:lvl1pPr>
            <a:lvl2pPr>
              <a:defRPr sz="15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1693129"/>
            <a:ext cx="3291840" cy="2821721"/>
          </a:xfrm>
        </p:spPr>
        <p:txBody>
          <a:bodyPr lIns="91440" rIns="91440">
            <a:normAutofit/>
          </a:bodyPr>
          <a:lstStyle>
            <a:lvl1pPr marL="0" indent="0">
              <a:lnSpc>
                <a:spcPct val="108000"/>
              </a:lnSpc>
              <a:spcBef>
                <a:spcPts val="450"/>
              </a:spcBef>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019476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720104"/>
            <a:ext cx="5829300" cy="1097280"/>
          </a:xfrm>
        </p:spPr>
        <p:txBody>
          <a:bodyPr anchor="ctr">
            <a:normAutofit/>
          </a:bodyPr>
          <a:lstStyle>
            <a:lvl1pPr algn="r">
              <a:defRPr sz="3750" spc="15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3429000"/>
          </a:xfrm>
          <a:solidFill>
            <a:schemeClr val="accent1">
              <a:lumMod val="60000"/>
              <a:lumOff val="40000"/>
            </a:schemeClr>
          </a:solidFill>
        </p:spPr>
        <p:txBody>
          <a:bodyPr lIns="457200" tIns="365760" rIns="45720" bIns="4572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3720104"/>
            <a:ext cx="2400300" cy="109728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32887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88690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571500"/>
            <a:ext cx="1971675" cy="405765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571500"/>
            <a:ext cx="5686425" cy="40576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7543800" y="44447"/>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58692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2731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438912"/>
            <a:ext cx="7290054" cy="112471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1714500"/>
            <a:ext cx="7290055" cy="301752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4853028"/>
            <a:ext cx="1615607" cy="2057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48A87A34-81AB-432B-8DAE-1953F412C126}" type="datetimeFigureOut">
              <a:rPr lang="en-US" smtClean="0"/>
              <a:pPr/>
              <a:t>6/21/2026</a:t>
            </a:fld>
            <a:endParaRPr lang="en-US" dirty="0"/>
          </a:p>
        </p:txBody>
      </p:sp>
      <p:sp>
        <p:nvSpPr>
          <p:cNvPr id="5" name="Footer Placeholder 4"/>
          <p:cNvSpPr>
            <a:spLocks noGrp="1"/>
          </p:cNvSpPr>
          <p:nvPr>
            <p:ph type="ftr" sz="quarter" idx="3"/>
          </p:nvPr>
        </p:nvSpPr>
        <p:spPr>
          <a:xfrm>
            <a:off x="3632200" y="4853028"/>
            <a:ext cx="4426094" cy="20574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4853028"/>
            <a:ext cx="730250" cy="2057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571500" y="61974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70013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hf sldNum="0" hdr="0" ftr="0" dt="0"/>
  <p:txStyles>
    <p:titleStyle>
      <a:lvl1pPr algn="l" defTabSz="685800" rtl="0" eaLnBrk="1" latinLnBrk="0" hangingPunct="1">
        <a:lnSpc>
          <a:spcPct val="80000"/>
        </a:lnSpc>
        <a:spcBef>
          <a:spcPct val="0"/>
        </a:spcBef>
        <a:buNone/>
        <a:defRPr sz="3750" kern="1200" cap="all" spc="75" baseline="0">
          <a:solidFill>
            <a:schemeClr val="tx1">
              <a:lumMod val="95000"/>
              <a:lumOff val="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Tw Cen MT" panose="020B0602020104020603" pitchFamily="34" charset="0"/>
        <a:buChar char=" "/>
        <a:defRPr sz="1650" kern="1200">
          <a:solidFill>
            <a:schemeClr val="tx1"/>
          </a:solidFill>
          <a:latin typeface="+mn-lt"/>
          <a:ea typeface="+mn-ea"/>
          <a:cs typeface="+mn-cs"/>
        </a:defRPr>
      </a:lvl1pPr>
      <a:lvl2pPr marL="19888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350" kern="1200">
          <a:solidFill>
            <a:schemeClr val="tx1"/>
          </a:solidFill>
          <a:latin typeface="+mn-lt"/>
          <a:ea typeface="+mn-ea"/>
          <a:cs typeface="+mn-cs"/>
        </a:defRPr>
      </a:lvl2pPr>
      <a:lvl3pPr marL="3360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3pPr>
      <a:lvl4pPr marL="44577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4pPr>
      <a:lvl5pPr marL="58293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5pPr>
      <a:lvl6pPr marL="68580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6pPr>
      <a:lvl7pPr marL="795528"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7pPr>
      <a:lvl8pPr marL="912114"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8pPr>
      <a:lvl9pPr marL="10218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alcoholchange.org.uk/dry-january"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hyperlink" Target="https://www.mi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949440" y="-822960"/>
            <a:ext cx="3474720" cy="3474720"/>
          </a:xfrm>
          <a:prstGeom prst="ellipse">
            <a:avLst/>
          </a:prstGeom>
          <a:solidFill>
            <a:srgbClr val="0F5C72">
              <a:alpha val="45000"/>
            </a:srgbClr>
          </a:solidFill>
          <a:ln w="12700">
            <a:solidFill>
              <a:srgbClr val="0F5C72">
                <a:alpha val="45000"/>
              </a:srgbClr>
            </a:solidFill>
            <a:prstDash val="solid"/>
          </a:ln>
        </p:spPr>
        <p:txBody>
          <a:bodyPr/>
          <a:lstStyle/>
          <a:p>
            <a:endParaRPr lang="en-GB"/>
          </a:p>
        </p:txBody>
      </p:sp>
      <p:sp>
        <p:nvSpPr>
          <p:cNvPr id="3" name="Shape 1"/>
          <p:cNvSpPr/>
          <p:nvPr/>
        </p:nvSpPr>
        <p:spPr>
          <a:xfrm>
            <a:off x="-914400" y="3474720"/>
            <a:ext cx="2560320" cy="2560320"/>
          </a:xfrm>
          <a:prstGeom prst="ellipse">
            <a:avLst/>
          </a:prstGeom>
          <a:solidFill>
            <a:srgbClr val="02C39A">
              <a:alpha val="32000"/>
            </a:srgbClr>
          </a:solidFill>
          <a:ln w="12700">
            <a:solidFill>
              <a:srgbClr val="02C39A">
                <a:alpha val="32000"/>
              </a:srgbClr>
            </a:solidFill>
            <a:prstDash val="solid"/>
          </a:ln>
        </p:spPr>
        <p:txBody>
          <a:bodyPr/>
          <a:lstStyle/>
          <a:p>
            <a:endParaRPr lang="en-GB"/>
          </a:p>
        </p:txBody>
      </p:sp>
      <p:sp>
        <p:nvSpPr>
          <p:cNvPr id="5" name="Text 3"/>
          <p:cNvSpPr/>
          <p:nvPr/>
        </p:nvSpPr>
        <p:spPr>
          <a:xfrm>
            <a:off x="457200" y="347472"/>
            <a:ext cx="2194560" cy="329184"/>
          </a:xfrm>
          <a:prstGeom prst="rect">
            <a:avLst/>
          </a:prstGeom>
          <a:noFill/>
          <a:ln/>
        </p:spPr>
        <p:txBody>
          <a:bodyPr wrap="square" rtlCol="0" anchor="ctr"/>
          <a:lstStyle/>
          <a:p>
            <a:pPr marL="0" indent="0" algn="ctr">
              <a:buNone/>
            </a:pPr>
            <a:r>
              <a:rPr lang="en-US" sz="850" b="1" dirty="0">
                <a:solidFill>
                  <a:srgbClr val="0B3D4E"/>
                </a:solidFill>
                <a:latin typeface="Arial" pitchFamily="34" charset="0"/>
                <a:ea typeface="Arial" pitchFamily="34" charset="-122"/>
                <a:cs typeface="Arial" pitchFamily="34" charset="-120"/>
              </a:rPr>
              <a:t>BMHP6030 | MAY 2026</a:t>
            </a:r>
            <a:endParaRPr lang="en-US" sz="850" dirty="0"/>
          </a:p>
        </p:txBody>
      </p:sp>
      <p:sp>
        <p:nvSpPr>
          <p:cNvPr id="6" name="Text 4"/>
          <p:cNvSpPr/>
          <p:nvPr/>
        </p:nvSpPr>
        <p:spPr>
          <a:xfrm>
            <a:off x="457200" y="822960"/>
            <a:ext cx="7772400" cy="658368"/>
          </a:xfrm>
          <a:prstGeom prst="rect">
            <a:avLst/>
          </a:prstGeom>
          <a:noFill/>
          <a:ln/>
        </p:spPr>
        <p:txBody>
          <a:bodyPr wrap="square"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Health, Wellbeing &amp;</a:t>
            </a:r>
            <a:endParaRPr lang="en-US" sz="3600" dirty="0"/>
          </a:p>
        </p:txBody>
      </p:sp>
      <p:sp>
        <p:nvSpPr>
          <p:cNvPr id="7" name="Text 5"/>
          <p:cNvSpPr/>
          <p:nvPr/>
        </p:nvSpPr>
        <p:spPr>
          <a:xfrm>
            <a:off x="457200" y="1444752"/>
            <a:ext cx="8046720" cy="658368"/>
          </a:xfrm>
          <a:prstGeom prst="rect">
            <a:avLst/>
          </a:prstGeom>
          <a:noFill/>
          <a:ln/>
        </p:spPr>
        <p:txBody>
          <a:bodyPr wrap="square" rtlCol="0" anchor="ctr"/>
          <a:lstStyle/>
          <a:p>
            <a:pPr marL="0" indent="0">
              <a:buNone/>
            </a:pPr>
            <a:r>
              <a:rPr lang="en-US" sz="3600" b="1" dirty="0">
                <a:solidFill>
                  <a:srgbClr val="02C39A"/>
                </a:solidFill>
                <a:latin typeface="Cambria" pitchFamily="34" charset="0"/>
                <a:ea typeface="Cambria" pitchFamily="34" charset="-122"/>
                <a:cs typeface="Cambria" pitchFamily="34" charset="-120"/>
              </a:rPr>
              <a:t>Sustainable Development</a:t>
            </a:r>
            <a:endParaRPr lang="en-US" sz="3600" dirty="0"/>
          </a:p>
        </p:txBody>
      </p:sp>
      <p:sp>
        <p:nvSpPr>
          <p:cNvPr id="8" name="Text 6"/>
          <p:cNvSpPr/>
          <p:nvPr/>
        </p:nvSpPr>
        <p:spPr>
          <a:xfrm>
            <a:off x="457200" y="2084832"/>
            <a:ext cx="7772400" cy="411480"/>
          </a:xfrm>
          <a:prstGeom prst="rect">
            <a:avLst/>
          </a:prstGeom>
          <a:noFill/>
          <a:ln/>
        </p:spPr>
        <p:txBody>
          <a:bodyPr wrap="square" rtlCol="0" anchor="ctr"/>
          <a:lstStyle/>
          <a:p>
            <a:pPr marL="0" indent="0">
              <a:buNone/>
            </a:pPr>
            <a:r>
              <a:rPr lang="en-US" sz="1900" i="1" dirty="0">
                <a:solidFill>
                  <a:srgbClr val="AADDE6"/>
                </a:solidFill>
                <a:latin typeface="Calibri" pitchFamily="34" charset="0"/>
                <a:ea typeface="Calibri" pitchFamily="34" charset="-122"/>
                <a:cs typeface="Calibri" pitchFamily="34" charset="-120"/>
              </a:rPr>
              <a:t>in Health and Social Care</a:t>
            </a:r>
            <a:endParaRPr lang="en-US" sz="1900" dirty="0"/>
          </a:p>
        </p:txBody>
      </p:sp>
      <p:sp>
        <p:nvSpPr>
          <p:cNvPr id="9" name="Shape 7"/>
          <p:cNvSpPr/>
          <p:nvPr/>
        </p:nvSpPr>
        <p:spPr>
          <a:xfrm>
            <a:off x="457200" y="2651760"/>
            <a:ext cx="4572000" cy="22860"/>
          </a:xfrm>
          <a:prstGeom prst="rect">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457200" y="2816352"/>
            <a:ext cx="8229600" cy="292608"/>
          </a:xfrm>
          <a:prstGeom prst="rect">
            <a:avLst/>
          </a:prstGeom>
          <a:noFill/>
          <a:ln/>
        </p:spPr>
        <p:txBody>
          <a:bodyPr wrap="square" rtlCol="0" anchor="ctr"/>
          <a:lstStyle/>
          <a:p>
            <a:pPr marL="0" indent="0">
              <a:buNone/>
            </a:pPr>
            <a:r>
              <a:rPr lang="en-US" sz="1200" b="1" dirty="0">
                <a:solidFill>
                  <a:srgbClr val="B0D8E2"/>
                </a:solidFill>
                <a:latin typeface="Calibri" pitchFamily="34" charset="0"/>
                <a:ea typeface="Calibri" pitchFamily="34" charset="-122"/>
                <a:cs typeface="Calibri" pitchFamily="34" charset="-120"/>
              </a:rPr>
              <a:t>Student Name: Naznin Mahmood</a:t>
            </a:r>
            <a:r>
              <a:rPr lang="en-US" sz="1200" dirty="0">
                <a:solidFill>
                  <a:srgbClr val="B0D8E2"/>
                </a:solidFill>
                <a:latin typeface="Calibri" pitchFamily="34" charset="0"/>
                <a:ea typeface="Calibri" pitchFamily="34" charset="-122"/>
                <a:cs typeface="Calibri" pitchFamily="34" charset="-120"/>
              </a:rPr>
              <a:t>  |  </a:t>
            </a:r>
            <a:r>
              <a:rPr lang="en-US" sz="1200" b="1" dirty="0">
                <a:solidFill>
                  <a:srgbClr val="B0D8E2"/>
                </a:solidFill>
                <a:latin typeface="Calibri" pitchFamily="34" charset="0"/>
                <a:ea typeface="Calibri" pitchFamily="34" charset="-122"/>
                <a:cs typeface="Calibri" pitchFamily="34" charset="-120"/>
              </a:rPr>
              <a:t>Student ID:  2215438</a:t>
            </a:r>
            <a:endParaRPr lang="en-US" sz="1200" dirty="0"/>
          </a:p>
        </p:txBody>
      </p:sp>
      <p:sp>
        <p:nvSpPr>
          <p:cNvPr id="11" name="Text 9"/>
          <p:cNvSpPr/>
          <p:nvPr/>
        </p:nvSpPr>
        <p:spPr>
          <a:xfrm>
            <a:off x="457200" y="3127248"/>
            <a:ext cx="8229600" cy="256032"/>
          </a:xfrm>
          <a:prstGeom prst="rect">
            <a:avLst/>
          </a:prstGeom>
          <a:noFill/>
          <a:ln/>
        </p:spPr>
        <p:txBody>
          <a:bodyPr wrap="square" rtlCol="0" anchor="ctr"/>
          <a:lstStyle/>
          <a:p>
            <a:pPr marL="0" indent="0">
              <a:buNone/>
            </a:pPr>
            <a:r>
              <a:rPr lang="en-US" sz="1050" b="1" dirty="0">
                <a:solidFill>
                  <a:srgbClr val="8FBFCB"/>
                </a:solidFill>
                <a:latin typeface="Calibri" pitchFamily="34" charset="0"/>
                <a:ea typeface="Calibri" pitchFamily="34" charset="-122"/>
                <a:cs typeface="Calibri" pitchFamily="34" charset="-120"/>
              </a:rPr>
              <a:t>Lecturer: </a:t>
            </a:r>
            <a:r>
              <a:rPr lang="en-US" sz="1050" dirty="0">
                <a:solidFill>
                  <a:srgbClr val="8FBFCB"/>
                </a:solidFill>
                <a:latin typeface="Calibri" pitchFamily="34" charset="0"/>
                <a:ea typeface="Calibri" pitchFamily="34" charset="-122"/>
                <a:cs typeface="Calibri" pitchFamily="34" charset="-120"/>
              </a:rPr>
              <a:t>Parese Ahmed</a:t>
            </a:r>
            <a:endParaRPr lang="en-US" sz="1050" dirty="0"/>
          </a:p>
        </p:txBody>
      </p:sp>
      <p:sp>
        <p:nvSpPr>
          <p:cNvPr id="12" name="Text 10"/>
          <p:cNvSpPr/>
          <p:nvPr/>
        </p:nvSpPr>
        <p:spPr>
          <a:xfrm>
            <a:off x="457200" y="3401568"/>
            <a:ext cx="8229600" cy="237744"/>
          </a:xfrm>
          <a:prstGeom prst="rect">
            <a:avLst/>
          </a:prstGeom>
          <a:noFill/>
          <a:ln/>
        </p:spPr>
        <p:txBody>
          <a:bodyPr wrap="square" rtlCol="0" anchor="ctr"/>
          <a:lstStyle/>
          <a:p>
            <a:pPr marL="0" indent="0">
              <a:buNone/>
            </a:pPr>
            <a:r>
              <a:rPr lang="en-US" sz="1000" i="1" dirty="0">
                <a:solidFill>
                  <a:srgbClr val="6EA8B6"/>
                </a:solidFill>
                <a:latin typeface="Calibri" pitchFamily="34" charset="0"/>
                <a:ea typeface="Calibri" pitchFamily="34" charset="-122"/>
                <a:cs typeface="Calibri" pitchFamily="34" charset="-120"/>
              </a:rPr>
              <a:t>BSc (Hons) Health and Social Care  |  Component 1: Presentation  </a:t>
            </a:r>
            <a:endParaRPr lang="en-US" sz="1000" dirty="0"/>
          </a:p>
        </p:txBody>
      </p:sp>
      <p:sp>
        <p:nvSpPr>
          <p:cNvPr id="13" name="Shape 11"/>
          <p:cNvSpPr/>
          <p:nvPr/>
        </p:nvSpPr>
        <p:spPr>
          <a:xfrm>
            <a:off x="0" y="4160520"/>
            <a:ext cx="9144000" cy="982980"/>
          </a:xfrm>
          <a:prstGeom prst="rect">
            <a:avLst/>
          </a:prstGeom>
          <a:solidFill>
            <a:srgbClr val="0F5C72">
              <a:alpha val="65000"/>
            </a:srgbClr>
          </a:solidFill>
          <a:ln w="12700">
            <a:solidFill>
              <a:srgbClr val="0F5C72">
                <a:alpha val="65000"/>
              </a:srgbClr>
            </a:solidFill>
            <a:prstDash val="solid"/>
          </a:ln>
        </p:spPr>
        <p:txBody>
          <a:bodyPr/>
          <a:lstStyle/>
          <a:p>
            <a:endParaRPr lang="en-GB"/>
          </a:p>
        </p:txBody>
      </p:sp>
      <p:sp>
        <p:nvSpPr>
          <p:cNvPr id="14" name="Text 12"/>
          <p:cNvSpPr/>
          <p:nvPr/>
        </p:nvSpPr>
        <p:spPr>
          <a:xfrm>
            <a:off x="137160"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Introduction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Definitions</a:t>
            </a:r>
            <a:endParaRPr lang="en-US" sz="750" dirty="0"/>
          </a:p>
        </p:txBody>
      </p:sp>
      <p:sp>
        <p:nvSpPr>
          <p:cNvPr id="15" name="Text 13"/>
          <p:cNvSpPr/>
          <p:nvPr/>
        </p:nvSpPr>
        <p:spPr>
          <a:xfrm>
            <a:off x="1252728"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Holistic vs</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Biomedical Models</a:t>
            </a:r>
            <a:endParaRPr lang="en-US" sz="750" dirty="0"/>
          </a:p>
        </p:txBody>
      </p:sp>
      <p:sp>
        <p:nvSpPr>
          <p:cNvPr id="16" name="Text 14"/>
          <p:cNvSpPr/>
          <p:nvPr/>
        </p:nvSpPr>
        <p:spPr>
          <a:xfrm>
            <a:off x="2368296"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Sustainable</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Development Goals</a:t>
            </a:r>
            <a:endParaRPr lang="en-US" sz="750" dirty="0"/>
          </a:p>
        </p:txBody>
      </p:sp>
      <p:sp>
        <p:nvSpPr>
          <p:cNvPr id="17" name="Text 15"/>
          <p:cNvSpPr/>
          <p:nvPr/>
        </p:nvSpPr>
        <p:spPr>
          <a:xfrm>
            <a:off x="3483864"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SDG 3 Target</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Deep Dive</a:t>
            </a:r>
            <a:endParaRPr lang="en-US" sz="750" dirty="0"/>
          </a:p>
        </p:txBody>
      </p:sp>
      <p:sp>
        <p:nvSpPr>
          <p:cNvPr id="18" name="Text 16"/>
          <p:cNvSpPr/>
          <p:nvPr/>
        </p:nvSpPr>
        <p:spPr>
          <a:xfrm>
            <a:off x="4599432"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Policy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Governance</a:t>
            </a:r>
            <a:endParaRPr lang="en-US" sz="750" dirty="0"/>
          </a:p>
        </p:txBody>
      </p:sp>
      <p:sp>
        <p:nvSpPr>
          <p:cNvPr id="19" name="Text 17"/>
          <p:cNvSpPr/>
          <p:nvPr/>
        </p:nvSpPr>
        <p:spPr>
          <a:xfrm>
            <a:off x="5715000"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Case Study:</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Dry January</a:t>
            </a:r>
            <a:endParaRPr lang="en-US" sz="750" dirty="0"/>
          </a:p>
        </p:txBody>
      </p:sp>
      <p:sp>
        <p:nvSpPr>
          <p:cNvPr id="20" name="Text 18"/>
          <p:cNvSpPr/>
          <p:nvPr/>
        </p:nvSpPr>
        <p:spPr>
          <a:xfrm>
            <a:off x="6830568"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Equity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Access</a:t>
            </a:r>
            <a:endParaRPr lang="en-US" sz="750" dirty="0"/>
          </a:p>
        </p:txBody>
      </p:sp>
      <p:sp>
        <p:nvSpPr>
          <p:cNvPr id="21" name="Text 19"/>
          <p:cNvSpPr/>
          <p:nvPr/>
        </p:nvSpPr>
        <p:spPr>
          <a:xfrm>
            <a:off x="7946136"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Conclusion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References</a:t>
            </a:r>
            <a:endParaRPr lang="en-US" sz="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585216"/>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Introduction: Defining Health, Wellbeing &amp; Sustainable Development</a:t>
            </a:r>
            <a:endParaRPr lang="en-US" sz="1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200" dirty="0"/>
          </a:p>
        </p:txBody>
      </p:sp>
      <p:sp>
        <p:nvSpPr>
          <p:cNvPr id="5" name="Shape 3"/>
          <p:cNvSpPr/>
          <p:nvPr/>
        </p:nvSpPr>
        <p:spPr>
          <a:xfrm>
            <a:off x="256032" y="745724"/>
            <a:ext cx="2798064" cy="4128028"/>
          </a:xfrm>
          <a:prstGeom prst="roundRect">
            <a:avLst>
              <a:gd name="adj" fmla="val 3268"/>
            </a:avLst>
          </a:prstGeom>
          <a:solidFill>
            <a:srgbClr val="E3F4F6"/>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877824"/>
            <a:ext cx="2578608" cy="402336"/>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Health</a:t>
            </a:r>
            <a:endParaRPr lang="en-US" sz="1200" dirty="0"/>
          </a:p>
        </p:txBody>
      </p:sp>
      <p:sp>
        <p:nvSpPr>
          <p:cNvPr id="7" name="Shape 5"/>
          <p:cNvSpPr/>
          <p:nvPr/>
        </p:nvSpPr>
        <p:spPr>
          <a:xfrm>
            <a:off x="1078992"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8" name="Text 6"/>
          <p:cNvSpPr/>
          <p:nvPr/>
        </p:nvSpPr>
        <p:spPr>
          <a:xfrm>
            <a:off x="384048" y="1843004"/>
            <a:ext cx="2542032" cy="154360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(1948, p.1): health is </a:t>
            </a:r>
            <a:r>
              <a:rPr lang="en-US" sz="1200" i="1" dirty="0">
                <a:solidFill>
                  <a:srgbClr val="1A2E35"/>
                </a:solidFill>
                <a:latin typeface="Calibri" pitchFamily="34" charset="0"/>
                <a:ea typeface="Calibri" pitchFamily="34" charset="-122"/>
                <a:cs typeface="Calibri" pitchFamily="34" charset="-120"/>
              </a:rPr>
              <a:t>'a state of complete physical, mental and social wellbeing'</a:t>
            </a:r>
            <a:r>
              <a:rPr lang="en-US" sz="1200" dirty="0">
                <a:solidFill>
                  <a:srgbClr val="1A2E35"/>
                </a:solidFill>
                <a:latin typeface="Calibri" pitchFamily="34" charset="0"/>
                <a:ea typeface="Calibri" pitchFamily="34" charset="-122"/>
                <a:cs typeface="Calibri" pitchFamily="34" charset="-120"/>
              </a:rPr>
              <a:t> not merely the absence of disease.</a:t>
            </a:r>
            <a:endParaRPr lang="en-US" sz="1200" dirty="0"/>
          </a:p>
        </p:txBody>
      </p:sp>
      <p:sp>
        <p:nvSpPr>
          <p:cNvPr id="9" name="Text 7"/>
          <p:cNvSpPr/>
          <p:nvPr/>
        </p:nvSpPr>
        <p:spPr>
          <a:xfrm>
            <a:off x="384048" y="3241964"/>
            <a:ext cx="2542032" cy="92770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Three dimensions: physical, mental, social</a:t>
            </a:r>
            <a:endParaRPr lang="en-US" sz="1200" dirty="0"/>
          </a:p>
        </p:txBody>
      </p:sp>
      <p:sp>
        <p:nvSpPr>
          <p:cNvPr id="10" name="Text 8"/>
          <p:cNvSpPr/>
          <p:nvPr/>
        </p:nvSpPr>
        <p:spPr>
          <a:xfrm>
            <a:off x="384048" y="4005072"/>
            <a:ext cx="2542032" cy="783058"/>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Shift from biomedical → biopsychosocial understanding</a:t>
            </a:r>
            <a:r>
              <a:rPr lang="en-US" sz="1200" i="1" dirty="0">
                <a:solidFill>
                  <a:srgbClr val="5E8A96"/>
                </a:solidFill>
                <a:latin typeface="Calibri" pitchFamily="34" charset="0"/>
                <a:ea typeface="Calibri" pitchFamily="34" charset="-122"/>
                <a:cs typeface="Calibri" pitchFamily="34" charset="-120"/>
              </a:rPr>
              <a:t> (WHO, 2021).</a:t>
            </a:r>
            <a:endParaRPr lang="en-US" sz="1200" dirty="0"/>
          </a:p>
        </p:txBody>
      </p:sp>
      <p:sp>
        <p:nvSpPr>
          <p:cNvPr id="11" name="Shape 9"/>
          <p:cNvSpPr/>
          <p:nvPr/>
        </p:nvSpPr>
        <p:spPr>
          <a:xfrm>
            <a:off x="3200400" y="718292"/>
            <a:ext cx="2798064" cy="4128028"/>
          </a:xfrm>
          <a:prstGeom prst="roundRect">
            <a:avLst>
              <a:gd name="adj" fmla="val 3268"/>
            </a:avLst>
          </a:prstGeom>
          <a:solidFill>
            <a:srgbClr val="E8F5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2" name="Text 10"/>
          <p:cNvSpPr/>
          <p:nvPr/>
        </p:nvSpPr>
        <p:spPr>
          <a:xfrm>
            <a:off x="3310128" y="745724"/>
            <a:ext cx="2578608" cy="534436"/>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 Wellbeing</a:t>
            </a:r>
            <a:endParaRPr lang="en-US" sz="1200" dirty="0"/>
          </a:p>
        </p:txBody>
      </p:sp>
      <p:sp>
        <p:nvSpPr>
          <p:cNvPr id="13" name="Shape 11"/>
          <p:cNvSpPr/>
          <p:nvPr/>
        </p:nvSpPr>
        <p:spPr>
          <a:xfrm>
            <a:off x="4023360"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3328416" y="2103120"/>
            <a:ext cx="2542032" cy="841248"/>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Holistic construct: physical, mental, emotional, social, spiritual dimensions</a:t>
            </a:r>
            <a:endParaRPr lang="en-US" sz="1200" dirty="0"/>
          </a:p>
        </p:txBody>
      </p:sp>
      <p:sp>
        <p:nvSpPr>
          <p:cNvPr id="15" name="Text 13"/>
          <p:cNvSpPr/>
          <p:nvPr/>
        </p:nvSpPr>
        <p:spPr>
          <a:xfrm>
            <a:off x="3328416" y="2944368"/>
            <a:ext cx="2542032" cy="54864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Subjective wellbeing: self-reported life satisfaction (ONS, 2022)</a:t>
            </a:r>
            <a:endParaRPr lang="en-US" sz="1200" dirty="0"/>
          </a:p>
        </p:txBody>
      </p:sp>
      <p:sp>
        <p:nvSpPr>
          <p:cNvPr id="16" name="Text 14"/>
          <p:cNvSpPr/>
          <p:nvPr/>
        </p:nvSpPr>
        <p:spPr>
          <a:xfrm>
            <a:off x="3328416" y="3493008"/>
            <a:ext cx="2542032" cy="735604"/>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Objective wellbeing: measurable indicators  income, education, health access (ONS, 2022)</a:t>
            </a:r>
            <a:endParaRPr lang="en-US" sz="1200" dirty="0"/>
          </a:p>
        </p:txBody>
      </p:sp>
      <p:sp>
        <p:nvSpPr>
          <p:cNvPr id="17" name="Text 15"/>
          <p:cNvSpPr/>
          <p:nvPr/>
        </p:nvSpPr>
        <p:spPr>
          <a:xfrm>
            <a:off x="3328416" y="4169664"/>
            <a:ext cx="2542032" cy="676656"/>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Cannot address one dimension in isolation</a:t>
            </a:r>
            <a:r>
              <a:rPr lang="en-US" sz="1200" i="1" dirty="0">
                <a:solidFill>
                  <a:srgbClr val="5E8A96"/>
                </a:solidFill>
                <a:latin typeface="Calibri" pitchFamily="34" charset="0"/>
                <a:ea typeface="Calibri" pitchFamily="34" charset="-122"/>
                <a:cs typeface="Calibri" pitchFamily="34" charset="-120"/>
              </a:rPr>
              <a:t> (King's Fund, 2022).</a:t>
            </a:r>
            <a:endParaRPr lang="en-US" sz="1200" dirty="0"/>
          </a:p>
        </p:txBody>
      </p:sp>
      <p:sp>
        <p:nvSpPr>
          <p:cNvPr id="18" name="Shape 16"/>
          <p:cNvSpPr/>
          <p:nvPr/>
        </p:nvSpPr>
        <p:spPr>
          <a:xfrm>
            <a:off x="6144768" y="718292"/>
            <a:ext cx="2798064" cy="4128028"/>
          </a:xfrm>
          <a:prstGeom prst="roundRect">
            <a:avLst>
              <a:gd name="adj" fmla="val 3268"/>
            </a:avLst>
          </a:prstGeom>
          <a:solidFill>
            <a:srgbClr val="FFF8EC"/>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9" name="Text 17"/>
          <p:cNvSpPr/>
          <p:nvPr/>
        </p:nvSpPr>
        <p:spPr>
          <a:xfrm>
            <a:off x="6254496" y="745724"/>
            <a:ext cx="2578608" cy="475488"/>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Sustainable Development</a:t>
            </a:r>
            <a:endParaRPr lang="en-US" sz="1200" dirty="0"/>
          </a:p>
        </p:txBody>
      </p:sp>
      <p:sp>
        <p:nvSpPr>
          <p:cNvPr id="20" name="Shape 18"/>
          <p:cNvSpPr/>
          <p:nvPr/>
        </p:nvSpPr>
        <p:spPr>
          <a:xfrm>
            <a:off x="6967728"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21" name="Text 19"/>
          <p:cNvSpPr/>
          <p:nvPr/>
        </p:nvSpPr>
        <p:spPr>
          <a:xfrm>
            <a:off x="6272784" y="1979188"/>
            <a:ext cx="2542032" cy="96518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(2021, p.1): </a:t>
            </a:r>
            <a:r>
              <a:rPr lang="en-US" sz="1200" i="1" dirty="0">
                <a:solidFill>
                  <a:srgbClr val="1A2E35"/>
                </a:solidFill>
                <a:latin typeface="Calibri" pitchFamily="34" charset="0"/>
                <a:ea typeface="Calibri" pitchFamily="34" charset="-122"/>
                <a:cs typeface="Calibri" pitchFamily="34" charset="-120"/>
              </a:rPr>
              <a:t>'health policies must be designed to ensure current and future generations can live healthy lives'</a:t>
            </a:r>
            <a:endParaRPr lang="en-US" sz="1200" dirty="0"/>
          </a:p>
        </p:txBody>
      </p:sp>
      <p:sp>
        <p:nvSpPr>
          <p:cNvPr id="22" name="Text 20"/>
          <p:cNvSpPr/>
          <p:nvPr/>
        </p:nvSpPr>
        <p:spPr>
          <a:xfrm>
            <a:off x="6272784" y="2885420"/>
            <a:ext cx="2542032" cy="6167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Three pillars: economic, social, environmental</a:t>
            </a:r>
            <a:endParaRPr lang="en-US" sz="1200" dirty="0"/>
          </a:p>
        </p:txBody>
      </p:sp>
      <p:sp>
        <p:nvSpPr>
          <p:cNvPr id="23" name="Text 21"/>
          <p:cNvSpPr/>
          <p:nvPr/>
        </p:nvSpPr>
        <p:spPr>
          <a:xfrm>
            <a:off x="6272784" y="3461492"/>
            <a:ext cx="2542032" cy="4846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'Health in All Policies' framework (WHO, 2013)</a:t>
            </a:r>
            <a:endParaRPr lang="en-US" sz="1200" dirty="0"/>
          </a:p>
        </p:txBody>
      </p:sp>
      <p:sp>
        <p:nvSpPr>
          <p:cNvPr id="24" name="Text 22"/>
          <p:cNvSpPr/>
          <p:nvPr/>
        </p:nvSpPr>
        <p:spPr>
          <a:xfrm>
            <a:off x="6272784" y="3675888"/>
            <a:ext cx="2542032" cy="11704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Embedded in the UN's 17 Sustainable Development Goals</a:t>
            </a:r>
            <a:r>
              <a:rPr lang="en-US" sz="1200" i="1" dirty="0">
                <a:solidFill>
                  <a:srgbClr val="5E8A96"/>
                </a:solidFill>
                <a:latin typeface="Calibri" pitchFamily="34" charset="0"/>
                <a:ea typeface="Calibri" pitchFamily="34" charset="-122"/>
                <a:cs typeface="Calibri" pitchFamily="34" charset="-120"/>
              </a:rPr>
              <a:t> (UN, 2015)</a:t>
            </a:r>
            <a:endParaRPr lang="en-US" sz="1200" dirty="0"/>
          </a:p>
        </p:txBody>
      </p:sp>
      <p:sp>
        <p:nvSpPr>
          <p:cNvPr id="25" name="Text 23"/>
          <p:cNvSpPr/>
          <p:nvPr/>
        </p:nvSpPr>
        <p:spPr>
          <a:xfrm>
            <a:off x="256032" y="4864608"/>
            <a:ext cx="8631936" cy="182880"/>
          </a:xfrm>
          <a:prstGeom prst="rect">
            <a:avLst/>
          </a:prstGeom>
          <a:noFill/>
          <a:ln/>
        </p:spPr>
        <p:txBody>
          <a:bodyPr wrap="square" rtlCol="0" anchor="ctr"/>
          <a:lstStyle/>
          <a:p>
            <a:pPr marL="0" indent="0" algn="ctr">
              <a:buNone/>
            </a:pPr>
            <a:r>
              <a:rPr lang="en-US" sz="1200" i="1" dirty="0">
                <a:solidFill>
                  <a:srgbClr val="5E8A96"/>
                </a:solidFill>
                <a:latin typeface="Calibri" pitchFamily="34" charset="0"/>
                <a:ea typeface="Calibri" pitchFamily="34" charset="-122"/>
                <a:cs typeface="Calibri" pitchFamily="34" charset="-120"/>
              </a:rPr>
              <a:t>These three concepts are deeply intertwined — the NHS Delivery Plan (2022) treats them as inseparable pillars of modern service design.</a:t>
            </a:r>
            <a:endParaRPr lang="en-US" sz="1200" dirty="0"/>
          </a:p>
        </p:txBody>
      </p:sp>
      <p:pic>
        <p:nvPicPr>
          <p:cNvPr id="33" name="Picture 32" descr="Hands holding heart">
            <a:extLst>
              <a:ext uri="{FF2B5EF4-FFF2-40B4-BE49-F238E27FC236}">
                <a16:creationId xmlns:a16="http://schemas.microsoft.com/office/drawing/2014/main" id="{39362C5D-29AC-F0C5-CF49-D3039F3C79C8}"/>
              </a:ext>
            </a:extLst>
          </p:cNvPr>
          <p:cNvPicPr>
            <a:picLocks noChangeAspect="1"/>
          </p:cNvPicPr>
          <p:nvPr/>
        </p:nvPicPr>
        <p:blipFill>
          <a:blip r:embed="rId3"/>
          <a:stretch>
            <a:fillRect/>
          </a:stretch>
        </p:blipFill>
        <p:spPr>
          <a:xfrm>
            <a:off x="727519" y="1305306"/>
            <a:ext cx="1855089" cy="706374"/>
          </a:xfrm>
          <a:prstGeom prst="rect">
            <a:avLst/>
          </a:prstGeom>
        </p:spPr>
      </p:pic>
      <p:pic>
        <p:nvPicPr>
          <p:cNvPr id="35" name="Picture 34" descr="Stethoscope on green background">
            <a:extLst>
              <a:ext uri="{FF2B5EF4-FFF2-40B4-BE49-F238E27FC236}">
                <a16:creationId xmlns:a16="http://schemas.microsoft.com/office/drawing/2014/main" id="{CC7A61B5-95FC-ECF1-BAD0-90E62F94770F}"/>
              </a:ext>
            </a:extLst>
          </p:cNvPr>
          <p:cNvPicPr>
            <a:picLocks noChangeAspect="1"/>
          </p:cNvPicPr>
          <p:nvPr/>
        </p:nvPicPr>
        <p:blipFill>
          <a:blip r:embed="rId4"/>
          <a:stretch>
            <a:fillRect/>
          </a:stretch>
        </p:blipFill>
        <p:spPr>
          <a:xfrm>
            <a:off x="3501656" y="1221212"/>
            <a:ext cx="2140687" cy="753892"/>
          </a:xfrm>
          <a:prstGeom prst="rect">
            <a:avLst/>
          </a:prstGeom>
        </p:spPr>
      </p:pic>
      <p:pic>
        <p:nvPicPr>
          <p:cNvPr id="37" name="Picture 36" descr="Aerial shots of a colourful field">
            <a:extLst>
              <a:ext uri="{FF2B5EF4-FFF2-40B4-BE49-F238E27FC236}">
                <a16:creationId xmlns:a16="http://schemas.microsoft.com/office/drawing/2014/main" id="{2204F13A-D433-B649-676D-265644BCA29E}"/>
              </a:ext>
            </a:extLst>
          </p:cNvPr>
          <p:cNvPicPr>
            <a:picLocks noChangeAspect="1"/>
          </p:cNvPicPr>
          <p:nvPr/>
        </p:nvPicPr>
        <p:blipFill>
          <a:blip r:embed="rId5"/>
          <a:stretch>
            <a:fillRect/>
          </a:stretch>
        </p:blipFill>
        <p:spPr>
          <a:xfrm>
            <a:off x="6651193" y="1197376"/>
            <a:ext cx="1765288" cy="7818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Theoretical Models: Holistic vs Biomedical — Overview</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51560"/>
            <a:ext cx="1920240" cy="256032"/>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56032" y="1051560"/>
            <a:ext cx="1920240" cy="256032"/>
          </a:xfrm>
          <a:prstGeom prst="rect">
            <a:avLst/>
          </a:prstGeom>
          <a:noFill/>
          <a:ln/>
        </p:spPr>
        <p:txBody>
          <a:bodyPr wrap="square"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COMPARE &amp; CONTRAST</a:t>
            </a:r>
            <a:endParaRPr lang="en-US" sz="850" dirty="0"/>
          </a:p>
        </p:txBody>
      </p:sp>
      <p:sp>
        <p:nvSpPr>
          <p:cNvPr id="7" name="Shape 5"/>
          <p:cNvSpPr/>
          <p:nvPr/>
        </p:nvSpPr>
        <p:spPr>
          <a:xfrm>
            <a:off x="256032" y="1389888"/>
            <a:ext cx="4114800" cy="475488"/>
          </a:xfrm>
          <a:prstGeom prst="roundRect">
            <a:avLst>
              <a:gd name="adj" fmla="val 19231"/>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8" name="Text 6"/>
          <p:cNvSpPr/>
          <p:nvPr/>
        </p:nvSpPr>
        <p:spPr>
          <a:xfrm>
            <a:off x="347472" y="1389888"/>
            <a:ext cx="3931920" cy="475488"/>
          </a:xfrm>
          <a:prstGeom prst="rect">
            <a:avLst/>
          </a:prstGeom>
          <a:noFill/>
          <a:ln/>
        </p:spPr>
        <p:txBody>
          <a:bodyPr wrap="square" rtlCol="0" anchor="ctr"/>
          <a:lstStyle/>
          <a:p>
            <a:pPr marL="0" indent="0">
              <a:buNone/>
            </a:pPr>
            <a:r>
              <a:rPr lang="en-US" sz="1400" b="1" dirty="0">
                <a:solidFill>
                  <a:srgbClr val="8B1A0A"/>
                </a:solidFill>
                <a:latin typeface="Cambria" pitchFamily="34" charset="0"/>
                <a:ea typeface="Cambria" pitchFamily="34" charset="-122"/>
                <a:cs typeface="Cambria" pitchFamily="34" charset="-120"/>
              </a:rPr>
              <a:t> Biomedical Model</a:t>
            </a:r>
            <a:endParaRPr lang="en-US" sz="1400" dirty="0"/>
          </a:p>
        </p:txBody>
      </p:sp>
      <p:sp>
        <p:nvSpPr>
          <p:cNvPr id="9" name="Shape 7"/>
          <p:cNvSpPr/>
          <p:nvPr/>
        </p:nvSpPr>
        <p:spPr>
          <a:xfrm>
            <a:off x="4773168" y="1389888"/>
            <a:ext cx="4114800" cy="475488"/>
          </a:xfrm>
          <a:prstGeom prst="roundRect">
            <a:avLst>
              <a:gd name="adj" fmla="val 19231"/>
            </a:avLst>
          </a:prstGeom>
          <a:solidFill>
            <a:srgbClr val="E3F4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0" name="Text 8"/>
          <p:cNvSpPr/>
          <p:nvPr/>
        </p:nvSpPr>
        <p:spPr>
          <a:xfrm>
            <a:off x="4864608" y="1389888"/>
            <a:ext cx="3931920" cy="475488"/>
          </a:xfrm>
          <a:prstGeom prst="rect">
            <a:avLst/>
          </a:prstGeom>
          <a:noFill/>
          <a:ln/>
        </p:spPr>
        <p:txBody>
          <a:bodyPr wrap="square" rtlCol="0" anchor="ctr"/>
          <a:lstStyle/>
          <a:p>
            <a:pPr marL="0" indent="0">
              <a:buNone/>
            </a:pPr>
            <a:r>
              <a:rPr lang="en-US" sz="1400" b="1" dirty="0">
                <a:solidFill>
                  <a:srgbClr val="145A32"/>
                </a:solidFill>
                <a:latin typeface="Cambria" pitchFamily="34" charset="0"/>
                <a:ea typeface="Cambria" pitchFamily="34" charset="-122"/>
                <a:cs typeface="Cambria" pitchFamily="34" charset="-120"/>
              </a:rPr>
              <a:t> Holistic Model</a:t>
            </a:r>
            <a:endParaRPr lang="en-US" sz="1400" dirty="0"/>
          </a:p>
        </p:txBody>
      </p:sp>
      <p:sp>
        <p:nvSpPr>
          <p:cNvPr id="11" name="Shape 9"/>
          <p:cNvSpPr/>
          <p:nvPr/>
        </p:nvSpPr>
        <p:spPr>
          <a:xfrm>
            <a:off x="256032" y="1938528"/>
            <a:ext cx="8631936" cy="457200"/>
          </a:xfrm>
          <a:prstGeom prst="rect">
            <a:avLst/>
          </a:prstGeom>
          <a:solidFill>
            <a:srgbClr val="F7FAFA"/>
          </a:solidFill>
          <a:ln w="3810">
            <a:solidFill>
              <a:srgbClr val="DDEAEC"/>
            </a:solidFill>
            <a:prstDash val="solid"/>
          </a:ln>
        </p:spPr>
        <p:txBody>
          <a:bodyPr/>
          <a:lstStyle/>
          <a:p>
            <a:endParaRPr lang="en-GB"/>
          </a:p>
        </p:txBody>
      </p:sp>
      <p:sp>
        <p:nvSpPr>
          <p:cNvPr id="12" name="Shape 10"/>
          <p:cNvSpPr/>
          <p:nvPr/>
        </p:nvSpPr>
        <p:spPr>
          <a:xfrm>
            <a:off x="4133088" y="1938528"/>
            <a:ext cx="685800" cy="457200"/>
          </a:xfrm>
          <a:prstGeom prst="rect">
            <a:avLst/>
          </a:prstGeom>
          <a:solidFill>
            <a:srgbClr val="0B3D4E"/>
          </a:solidFill>
          <a:ln w="12700">
            <a:solidFill>
              <a:srgbClr val="0B3D4E"/>
            </a:solidFill>
            <a:prstDash val="solid"/>
          </a:ln>
        </p:spPr>
        <p:txBody>
          <a:bodyPr/>
          <a:lstStyle/>
          <a:p>
            <a:endParaRPr lang="en-GB"/>
          </a:p>
        </p:txBody>
      </p:sp>
      <p:sp>
        <p:nvSpPr>
          <p:cNvPr id="13" name="Text 11"/>
          <p:cNvSpPr/>
          <p:nvPr/>
        </p:nvSpPr>
        <p:spPr>
          <a:xfrm>
            <a:off x="4023360" y="1938528"/>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Origin</a:t>
            </a:r>
            <a:endParaRPr lang="en-US" sz="750" dirty="0"/>
          </a:p>
        </p:txBody>
      </p:sp>
      <p:sp>
        <p:nvSpPr>
          <p:cNvPr id="14" name="Text 12"/>
          <p:cNvSpPr/>
          <p:nvPr/>
        </p:nvSpPr>
        <p:spPr>
          <a:xfrm>
            <a:off x="320040" y="1975104"/>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Descartes &amp; germ theory (17th century)</a:t>
            </a:r>
            <a:endParaRPr lang="en-US" sz="950" dirty="0"/>
          </a:p>
        </p:txBody>
      </p:sp>
      <p:sp>
        <p:nvSpPr>
          <p:cNvPr id="15" name="Text 13"/>
          <p:cNvSpPr/>
          <p:nvPr/>
        </p:nvSpPr>
        <p:spPr>
          <a:xfrm>
            <a:off x="4791456" y="1975104"/>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Ancient medicine; formalised by WHO (1948)</a:t>
            </a:r>
            <a:endParaRPr lang="en-US" sz="950" dirty="0"/>
          </a:p>
        </p:txBody>
      </p:sp>
      <p:sp>
        <p:nvSpPr>
          <p:cNvPr id="16" name="Shape 14"/>
          <p:cNvSpPr/>
          <p:nvPr/>
        </p:nvSpPr>
        <p:spPr>
          <a:xfrm>
            <a:off x="256032" y="2414016"/>
            <a:ext cx="8631936" cy="457200"/>
          </a:xfrm>
          <a:prstGeom prst="rect">
            <a:avLst/>
          </a:prstGeom>
          <a:solidFill>
            <a:srgbClr val="FFFFFF"/>
          </a:solidFill>
          <a:ln w="3810">
            <a:solidFill>
              <a:srgbClr val="DDEAEC"/>
            </a:solidFill>
            <a:prstDash val="solid"/>
          </a:ln>
        </p:spPr>
        <p:txBody>
          <a:bodyPr/>
          <a:lstStyle/>
          <a:p>
            <a:endParaRPr lang="en-GB"/>
          </a:p>
        </p:txBody>
      </p:sp>
      <p:sp>
        <p:nvSpPr>
          <p:cNvPr id="17" name="Shape 15"/>
          <p:cNvSpPr/>
          <p:nvPr/>
        </p:nvSpPr>
        <p:spPr>
          <a:xfrm>
            <a:off x="4133088" y="2414016"/>
            <a:ext cx="685800" cy="457200"/>
          </a:xfrm>
          <a:prstGeom prst="rect">
            <a:avLst/>
          </a:prstGeom>
          <a:solidFill>
            <a:srgbClr val="0B3D4E"/>
          </a:solidFill>
          <a:ln w="12700">
            <a:solidFill>
              <a:srgbClr val="0B3D4E"/>
            </a:solidFill>
            <a:prstDash val="solid"/>
          </a:ln>
        </p:spPr>
        <p:txBody>
          <a:bodyPr/>
          <a:lstStyle/>
          <a:p>
            <a:endParaRPr lang="en-GB"/>
          </a:p>
        </p:txBody>
      </p:sp>
      <p:sp>
        <p:nvSpPr>
          <p:cNvPr id="18" name="Text 16"/>
          <p:cNvSpPr/>
          <p:nvPr/>
        </p:nvSpPr>
        <p:spPr>
          <a:xfrm>
            <a:off x="4023360" y="2414016"/>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Core focus</a:t>
            </a:r>
            <a:endParaRPr lang="en-US" sz="750" dirty="0"/>
          </a:p>
        </p:txBody>
      </p:sp>
      <p:sp>
        <p:nvSpPr>
          <p:cNvPr id="19" name="Text 17"/>
          <p:cNvSpPr/>
          <p:nvPr/>
        </p:nvSpPr>
        <p:spPr>
          <a:xfrm>
            <a:off x="320040" y="2450592"/>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Disease as biological malfunction; body–mind separation</a:t>
            </a:r>
            <a:endParaRPr lang="en-US" sz="950" dirty="0"/>
          </a:p>
        </p:txBody>
      </p:sp>
      <p:sp>
        <p:nvSpPr>
          <p:cNvPr id="20" name="Text 18"/>
          <p:cNvSpPr/>
          <p:nvPr/>
        </p:nvSpPr>
        <p:spPr>
          <a:xfrm>
            <a:off x="4791456" y="2450592"/>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Whole person — physical, mental, social, spiritual health</a:t>
            </a:r>
            <a:endParaRPr lang="en-US" sz="950" dirty="0"/>
          </a:p>
        </p:txBody>
      </p:sp>
      <p:sp>
        <p:nvSpPr>
          <p:cNvPr id="21" name="Shape 19"/>
          <p:cNvSpPr/>
          <p:nvPr/>
        </p:nvSpPr>
        <p:spPr>
          <a:xfrm>
            <a:off x="256032" y="2889504"/>
            <a:ext cx="8631936" cy="457200"/>
          </a:xfrm>
          <a:prstGeom prst="rect">
            <a:avLst/>
          </a:prstGeom>
          <a:solidFill>
            <a:srgbClr val="F7FAFA"/>
          </a:solidFill>
          <a:ln w="3810">
            <a:solidFill>
              <a:srgbClr val="DDEAEC"/>
            </a:solidFill>
            <a:prstDash val="solid"/>
          </a:ln>
        </p:spPr>
        <p:txBody>
          <a:bodyPr/>
          <a:lstStyle/>
          <a:p>
            <a:endParaRPr lang="en-GB"/>
          </a:p>
        </p:txBody>
      </p:sp>
      <p:sp>
        <p:nvSpPr>
          <p:cNvPr id="22" name="Shape 20"/>
          <p:cNvSpPr/>
          <p:nvPr/>
        </p:nvSpPr>
        <p:spPr>
          <a:xfrm>
            <a:off x="4133088" y="2889504"/>
            <a:ext cx="685800" cy="457200"/>
          </a:xfrm>
          <a:prstGeom prst="rect">
            <a:avLst/>
          </a:prstGeom>
          <a:solidFill>
            <a:srgbClr val="0B3D4E"/>
          </a:solidFill>
          <a:ln w="12700">
            <a:solidFill>
              <a:srgbClr val="0B3D4E"/>
            </a:solidFill>
            <a:prstDash val="solid"/>
          </a:ln>
        </p:spPr>
        <p:txBody>
          <a:bodyPr/>
          <a:lstStyle/>
          <a:p>
            <a:endParaRPr lang="en-GB"/>
          </a:p>
        </p:txBody>
      </p:sp>
      <p:sp>
        <p:nvSpPr>
          <p:cNvPr id="23" name="Text 21"/>
          <p:cNvSpPr/>
          <p:nvPr/>
        </p:nvSpPr>
        <p:spPr>
          <a:xfrm>
            <a:off x="4023360" y="2889504"/>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Approach</a:t>
            </a:r>
            <a:endParaRPr lang="en-US" sz="750" dirty="0"/>
          </a:p>
        </p:txBody>
      </p:sp>
      <p:sp>
        <p:nvSpPr>
          <p:cNvPr id="24" name="Text 22"/>
          <p:cNvSpPr/>
          <p:nvPr/>
        </p:nvSpPr>
        <p:spPr>
          <a:xfrm>
            <a:off x="320040" y="2926080"/>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Diagnosis → medication/surgery. Reductionist (King's Fund, 2022)</a:t>
            </a:r>
            <a:endParaRPr lang="en-US" sz="950" dirty="0"/>
          </a:p>
        </p:txBody>
      </p:sp>
      <p:sp>
        <p:nvSpPr>
          <p:cNvPr id="25" name="Text 23"/>
          <p:cNvSpPr/>
          <p:nvPr/>
        </p:nvSpPr>
        <p:spPr>
          <a:xfrm>
            <a:off x="4791456" y="2926080"/>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Prevention, education, community support. Person-centred</a:t>
            </a:r>
            <a:endParaRPr lang="en-US" sz="950" dirty="0"/>
          </a:p>
        </p:txBody>
      </p:sp>
      <p:sp>
        <p:nvSpPr>
          <p:cNvPr id="26" name="Shape 24"/>
          <p:cNvSpPr/>
          <p:nvPr/>
        </p:nvSpPr>
        <p:spPr>
          <a:xfrm>
            <a:off x="256032" y="3364992"/>
            <a:ext cx="8631936" cy="457200"/>
          </a:xfrm>
          <a:prstGeom prst="rect">
            <a:avLst/>
          </a:prstGeom>
          <a:solidFill>
            <a:srgbClr val="FFFFFF"/>
          </a:solidFill>
          <a:ln w="3810">
            <a:solidFill>
              <a:srgbClr val="DDEAEC"/>
            </a:solidFill>
            <a:prstDash val="solid"/>
          </a:ln>
        </p:spPr>
        <p:txBody>
          <a:bodyPr/>
          <a:lstStyle/>
          <a:p>
            <a:endParaRPr lang="en-GB"/>
          </a:p>
        </p:txBody>
      </p:sp>
      <p:sp>
        <p:nvSpPr>
          <p:cNvPr id="27" name="Shape 25"/>
          <p:cNvSpPr/>
          <p:nvPr/>
        </p:nvSpPr>
        <p:spPr>
          <a:xfrm>
            <a:off x="4133088" y="3364992"/>
            <a:ext cx="685800" cy="457200"/>
          </a:xfrm>
          <a:prstGeom prst="rect">
            <a:avLst/>
          </a:prstGeom>
          <a:solidFill>
            <a:srgbClr val="0B3D4E"/>
          </a:solidFill>
          <a:ln w="12700">
            <a:solidFill>
              <a:srgbClr val="0B3D4E"/>
            </a:solidFill>
            <a:prstDash val="solid"/>
          </a:ln>
        </p:spPr>
        <p:txBody>
          <a:bodyPr/>
          <a:lstStyle/>
          <a:p>
            <a:endParaRPr lang="en-GB"/>
          </a:p>
        </p:txBody>
      </p:sp>
      <p:sp>
        <p:nvSpPr>
          <p:cNvPr id="28" name="Text 26"/>
          <p:cNvSpPr/>
          <p:nvPr/>
        </p:nvSpPr>
        <p:spPr>
          <a:xfrm>
            <a:off x="4023360" y="3364992"/>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Strengths</a:t>
            </a:r>
            <a:endParaRPr lang="en-US" sz="750" dirty="0"/>
          </a:p>
        </p:txBody>
      </p:sp>
      <p:sp>
        <p:nvSpPr>
          <p:cNvPr id="29" name="Text 27"/>
          <p:cNvSpPr/>
          <p:nvPr/>
        </p:nvSpPr>
        <p:spPr>
          <a:xfrm>
            <a:off x="320040" y="3401568"/>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Evidence-based; effective for acute illness; drives innovation</a:t>
            </a:r>
            <a:endParaRPr lang="en-US" sz="950" dirty="0"/>
          </a:p>
        </p:txBody>
      </p:sp>
      <p:sp>
        <p:nvSpPr>
          <p:cNvPr id="30" name="Text 28"/>
          <p:cNvSpPr/>
          <p:nvPr/>
        </p:nvSpPr>
        <p:spPr>
          <a:xfrm>
            <a:off x="4791456" y="3401568"/>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Addresses root causes; reduces inequalities; aligns with SDGs</a:t>
            </a:r>
            <a:endParaRPr lang="en-US" sz="950" dirty="0"/>
          </a:p>
        </p:txBody>
      </p:sp>
      <p:sp>
        <p:nvSpPr>
          <p:cNvPr id="31" name="Shape 29"/>
          <p:cNvSpPr/>
          <p:nvPr/>
        </p:nvSpPr>
        <p:spPr>
          <a:xfrm>
            <a:off x="256032" y="3840480"/>
            <a:ext cx="8631936" cy="457200"/>
          </a:xfrm>
          <a:prstGeom prst="rect">
            <a:avLst/>
          </a:prstGeom>
          <a:solidFill>
            <a:srgbClr val="F7FAFA"/>
          </a:solidFill>
          <a:ln w="3810">
            <a:solidFill>
              <a:srgbClr val="DDEAEC"/>
            </a:solidFill>
            <a:prstDash val="solid"/>
          </a:ln>
        </p:spPr>
        <p:txBody>
          <a:bodyPr/>
          <a:lstStyle/>
          <a:p>
            <a:endParaRPr lang="en-GB"/>
          </a:p>
        </p:txBody>
      </p:sp>
      <p:sp>
        <p:nvSpPr>
          <p:cNvPr id="32" name="Shape 30"/>
          <p:cNvSpPr/>
          <p:nvPr/>
        </p:nvSpPr>
        <p:spPr>
          <a:xfrm>
            <a:off x="4133088" y="3840480"/>
            <a:ext cx="685800" cy="457200"/>
          </a:xfrm>
          <a:prstGeom prst="rect">
            <a:avLst/>
          </a:prstGeom>
          <a:solidFill>
            <a:srgbClr val="0B3D4E"/>
          </a:solidFill>
          <a:ln w="12700">
            <a:solidFill>
              <a:srgbClr val="0B3D4E"/>
            </a:solidFill>
            <a:prstDash val="solid"/>
          </a:ln>
        </p:spPr>
        <p:txBody>
          <a:bodyPr/>
          <a:lstStyle/>
          <a:p>
            <a:endParaRPr lang="en-GB"/>
          </a:p>
        </p:txBody>
      </p:sp>
      <p:sp>
        <p:nvSpPr>
          <p:cNvPr id="33" name="Text 31"/>
          <p:cNvSpPr/>
          <p:nvPr/>
        </p:nvSpPr>
        <p:spPr>
          <a:xfrm>
            <a:off x="4023360" y="3840480"/>
            <a:ext cx="749808" cy="457200"/>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Limitations</a:t>
            </a:r>
            <a:endParaRPr lang="en-US" sz="800" dirty="0"/>
          </a:p>
        </p:txBody>
      </p:sp>
      <p:sp>
        <p:nvSpPr>
          <p:cNvPr id="34" name="Text 32"/>
          <p:cNvSpPr/>
          <p:nvPr/>
        </p:nvSpPr>
        <p:spPr>
          <a:xfrm>
            <a:off x="320040" y="3877056"/>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Ignores psychosocial factors; perpetuates health inequality (Marmot, 2020)</a:t>
            </a:r>
            <a:endParaRPr lang="en-US" sz="950" dirty="0"/>
          </a:p>
        </p:txBody>
      </p:sp>
      <p:sp>
        <p:nvSpPr>
          <p:cNvPr id="35" name="Text 33"/>
          <p:cNvSpPr/>
          <p:nvPr/>
        </p:nvSpPr>
        <p:spPr>
          <a:xfrm>
            <a:off x="4791456" y="3877056"/>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Resource-intensive; outcomes harder to measure (Marmot, 2020)</a:t>
            </a:r>
            <a:endParaRPr lang="en-US" sz="950" dirty="0"/>
          </a:p>
        </p:txBody>
      </p:sp>
      <p:sp>
        <p:nvSpPr>
          <p:cNvPr id="36" name="Shape 34"/>
          <p:cNvSpPr/>
          <p:nvPr/>
        </p:nvSpPr>
        <p:spPr>
          <a:xfrm>
            <a:off x="256032" y="4315968"/>
            <a:ext cx="8631936" cy="457200"/>
          </a:xfrm>
          <a:prstGeom prst="rect">
            <a:avLst/>
          </a:prstGeom>
          <a:solidFill>
            <a:srgbClr val="FFFFFF"/>
          </a:solidFill>
          <a:ln w="3810">
            <a:solidFill>
              <a:srgbClr val="DDEAEC"/>
            </a:solidFill>
            <a:prstDash val="solid"/>
          </a:ln>
        </p:spPr>
        <p:txBody>
          <a:bodyPr/>
          <a:lstStyle/>
          <a:p>
            <a:endParaRPr lang="en-GB"/>
          </a:p>
        </p:txBody>
      </p:sp>
      <p:sp>
        <p:nvSpPr>
          <p:cNvPr id="37" name="Shape 35"/>
          <p:cNvSpPr/>
          <p:nvPr/>
        </p:nvSpPr>
        <p:spPr>
          <a:xfrm>
            <a:off x="4133088" y="4315968"/>
            <a:ext cx="685800" cy="457200"/>
          </a:xfrm>
          <a:prstGeom prst="rect">
            <a:avLst/>
          </a:prstGeom>
          <a:solidFill>
            <a:srgbClr val="0B3D4E"/>
          </a:solidFill>
          <a:ln w="12700">
            <a:solidFill>
              <a:srgbClr val="0B3D4E"/>
            </a:solidFill>
            <a:prstDash val="solid"/>
          </a:ln>
        </p:spPr>
        <p:txBody>
          <a:bodyPr/>
          <a:lstStyle/>
          <a:p>
            <a:endParaRPr lang="en-GB"/>
          </a:p>
        </p:txBody>
      </p:sp>
      <p:sp>
        <p:nvSpPr>
          <p:cNvPr id="38" name="Text 36"/>
          <p:cNvSpPr/>
          <p:nvPr/>
        </p:nvSpPr>
        <p:spPr>
          <a:xfrm>
            <a:off x="4023360" y="4315968"/>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UK service example</a:t>
            </a:r>
            <a:endParaRPr lang="en-US" sz="750" dirty="0"/>
          </a:p>
        </p:txBody>
      </p:sp>
      <p:sp>
        <p:nvSpPr>
          <p:cNvPr id="39" name="Text 37"/>
          <p:cNvSpPr/>
          <p:nvPr/>
        </p:nvSpPr>
        <p:spPr>
          <a:xfrm>
            <a:off x="320040" y="4352544"/>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Traditional GP: symptom → diagnosis → prescription</a:t>
            </a:r>
            <a:endParaRPr lang="en-US" sz="950" dirty="0"/>
          </a:p>
        </p:txBody>
      </p:sp>
      <p:sp>
        <p:nvSpPr>
          <p:cNvPr id="40" name="Text 38"/>
          <p:cNvSpPr/>
          <p:nvPr/>
        </p:nvSpPr>
        <p:spPr>
          <a:xfrm>
            <a:off x="4791456" y="4352544"/>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Social prescribing; community health champions; MECC</a:t>
            </a:r>
            <a:endParaRPr lang="en-US" sz="950" dirty="0"/>
          </a:p>
        </p:txBody>
      </p:sp>
      <p:sp>
        <p:nvSpPr>
          <p:cNvPr id="41" name="Text 39"/>
          <p:cNvSpPr/>
          <p:nvPr/>
        </p:nvSpPr>
        <p:spPr>
          <a:xfrm>
            <a:off x="256032" y="4809744"/>
            <a:ext cx="8631936" cy="256032"/>
          </a:xfrm>
          <a:prstGeom prst="rect">
            <a:avLst/>
          </a:prstGeom>
          <a:noFill/>
          <a:ln/>
        </p:spPr>
        <p:txBody>
          <a:bodyPr wrap="square" rtlCol="0" anchor="ctr"/>
          <a:lstStyle/>
          <a:p>
            <a:pPr marL="0" indent="0" algn="ctr">
              <a:buNone/>
            </a:pPr>
            <a:r>
              <a:rPr lang="en-US" sz="900" i="1" dirty="0">
                <a:solidFill>
                  <a:srgbClr val="5E8A96"/>
                </a:solidFill>
                <a:latin typeface="Calibri" pitchFamily="34" charset="0"/>
                <a:ea typeface="Calibri" pitchFamily="34" charset="-122"/>
                <a:cs typeface="Calibri" pitchFamily="34" charset="-120"/>
              </a:rPr>
              <a:t>Critical synthesis: The biomedical model's dominance in the 20th century contributed to medicalisation of social problems. The holistic model, underpinned by the Marmot Review (2020) and WHO (2021), better reflects the social determinants of health.</a:t>
            </a:r>
            <a:endParaRPr lang="en-US" sz="900" dirty="0"/>
          </a:p>
        </p:txBody>
      </p:sp>
      <p:pic>
        <p:nvPicPr>
          <p:cNvPr id="43" name="Picture 42" descr="Researcher examining growth in a petrie dish">
            <a:extLst>
              <a:ext uri="{FF2B5EF4-FFF2-40B4-BE49-F238E27FC236}">
                <a16:creationId xmlns:a16="http://schemas.microsoft.com/office/drawing/2014/main" id="{CCEC3E68-A633-B319-90D9-52E0DDC71E86}"/>
              </a:ext>
            </a:extLst>
          </p:cNvPr>
          <p:cNvPicPr>
            <a:picLocks noChangeAspect="1"/>
          </p:cNvPicPr>
          <p:nvPr/>
        </p:nvPicPr>
        <p:blipFill>
          <a:blip r:embed="rId3"/>
          <a:stretch>
            <a:fillRect/>
          </a:stretch>
        </p:blipFill>
        <p:spPr>
          <a:xfrm>
            <a:off x="2029968" y="1380744"/>
            <a:ext cx="1947672" cy="594360"/>
          </a:xfrm>
          <a:prstGeom prst="rect">
            <a:avLst/>
          </a:prstGeom>
        </p:spPr>
      </p:pic>
      <p:pic>
        <p:nvPicPr>
          <p:cNvPr id="45" name="Picture 44" descr="People practising yoga">
            <a:extLst>
              <a:ext uri="{FF2B5EF4-FFF2-40B4-BE49-F238E27FC236}">
                <a16:creationId xmlns:a16="http://schemas.microsoft.com/office/drawing/2014/main" id="{EFFE8585-21C4-1E01-1A80-AC878781E5A1}"/>
              </a:ext>
            </a:extLst>
          </p:cNvPr>
          <p:cNvPicPr>
            <a:picLocks noChangeAspect="1"/>
          </p:cNvPicPr>
          <p:nvPr/>
        </p:nvPicPr>
        <p:blipFill>
          <a:blip r:embed="rId4"/>
          <a:stretch>
            <a:fillRect/>
          </a:stretch>
        </p:blipFill>
        <p:spPr>
          <a:xfrm>
            <a:off x="6556248" y="1260729"/>
            <a:ext cx="1920240" cy="75666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pPr algn="ctr"/>
            <a:endParaRPr lang="en-GB" dirty="0"/>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Critical Evaluation: How Models Inform UK Policy &amp; Service Delivery</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51560"/>
            <a:ext cx="5029200" cy="3858768"/>
          </a:xfrm>
          <a:prstGeom prst="roundRect">
            <a:avLst>
              <a:gd name="adj" fmla="val 2370"/>
            </a:avLst>
          </a:prstGeom>
          <a:solidFill>
            <a:srgbClr val="FFFFFF"/>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1115568"/>
            <a:ext cx="4809744" cy="347472"/>
          </a:xfrm>
          <a:prstGeom prst="rect">
            <a:avLst/>
          </a:prstGeom>
          <a:noFill/>
          <a:ln/>
        </p:spPr>
        <p:txBody>
          <a:bodyPr wrap="square" rtlCol="0" anchor="ctr"/>
          <a:lstStyle/>
          <a:p>
            <a:pPr marL="0" indent="0">
              <a:buNone/>
            </a:pPr>
            <a:r>
              <a:rPr lang="en-US" sz="1300" b="1" dirty="0">
                <a:solidFill>
                  <a:srgbClr val="0B3D4E"/>
                </a:solidFill>
                <a:latin typeface="Cambria" pitchFamily="34" charset="0"/>
                <a:ea typeface="Cambria" pitchFamily="34" charset="-122"/>
                <a:cs typeface="Cambria" pitchFamily="34" charset="-120"/>
              </a:rPr>
              <a:t>From Theory → Policy → Practice</a:t>
            </a:r>
            <a:endParaRPr lang="en-US" sz="1300" dirty="0"/>
          </a:p>
        </p:txBody>
      </p:sp>
      <p:sp>
        <p:nvSpPr>
          <p:cNvPr id="7" name="Shape 5"/>
          <p:cNvSpPr/>
          <p:nvPr/>
        </p:nvSpPr>
        <p:spPr>
          <a:xfrm>
            <a:off x="347472" y="1527048"/>
            <a:ext cx="1005840" cy="274320"/>
          </a:xfrm>
          <a:prstGeom prst="roundRect">
            <a:avLst>
              <a:gd name="adj" fmla="val 20000"/>
            </a:avLst>
          </a:prstGeom>
          <a:solidFill>
            <a:srgbClr val="FDECEA"/>
          </a:solidFill>
          <a:ln w="12700">
            <a:solidFill>
              <a:srgbClr val="8B1A0A"/>
            </a:solidFill>
            <a:prstDash val="solid"/>
          </a:ln>
        </p:spPr>
        <p:txBody>
          <a:bodyPr/>
          <a:lstStyle/>
          <a:p>
            <a:endParaRPr lang="en-GB"/>
          </a:p>
        </p:txBody>
      </p:sp>
      <p:sp>
        <p:nvSpPr>
          <p:cNvPr id="8" name="Text 6"/>
          <p:cNvSpPr/>
          <p:nvPr/>
        </p:nvSpPr>
        <p:spPr>
          <a:xfrm>
            <a:off x="347472" y="1527048"/>
            <a:ext cx="1005840" cy="274320"/>
          </a:xfrm>
          <a:prstGeom prst="rect">
            <a:avLst/>
          </a:prstGeom>
          <a:noFill/>
          <a:ln/>
        </p:spPr>
        <p:txBody>
          <a:bodyPr wrap="square" rtlCol="0" anchor="ctr"/>
          <a:lstStyle/>
          <a:p>
            <a:pPr marL="0" indent="0" algn="ctr">
              <a:buNone/>
            </a:pPr>
            <a:r>
              <a:rPr lang="en-US" sz="750" b="1" dirty="0">
                <a:solidFill>
                  <a:srgbClr val="8B1A0A"/>
                </a:solidFill>
                <a:latin typeface="Arial" pitchFamily="34" charset="0"/>
                <a:ea typeface="Arial" pitchFamily="34" charset="-122"/>
                <a:cs typeface="Arial" pitchFamily="34" charset="-120"/>
              </a:rPr>
              <a:t>Biomedical</a:t>
            </a:r>
            <a:endParaRPr lang="en-US" sz="750" dirty="0"/>
          </a:p>
        </p:txBody>
      </p:sp>
      <p:sp>
        <p:nvSpPr>
          <p:cNvPr id="9" name="Text 7"/>
          <p:cNvSpPr/>
          <p:nvPr/>
        </p:nvSpPr>
        <p:spPr>
          <a:xfrm>
            <a:off x="1426464" y="1527048"/>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10" name="Text 8"/>
          <p:cNvSpPr/>
          <p:nvPr/>
        </p:nvSpPr>
        <p:spPr>
          <a:xfrm>
            <a:off x="2011680" y="1527048"/>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Disease registers / NICE clinical guidelines</a:t>
            </a:r>
            <a:endParaRPr lang="en-US" sz="850" dirty="0"/>
          </a:p>
        </p:txBody>
      </p:sp>
      <p:sp>
        <p:nvSpPr>
          <p:cNvPr id="11" name="Text 9"/>
          <p:cNvSpPr/>
          <p:nvPr/>
        </p:nvSpPr>
        <p:spPr>
          <a:xfrm>
            <a:off x="411480" y="1828800"/>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Secondary care, hospital-based treatment</a:t>
            </a:r>
            <a:endParaRPr lang="en-US" sz="850" dirty="0"/>
          </a:p>
        </p:txBody>
      </p:sp>
      <p:sp>
        <p:nvSpPr>
          <p:cNvPr id="12" name="Shape 10"/>
          <p:cNvSpPr/>
          <p:nvPr/>
        </p:nvSpPr>
        <p:spPr>
          <a:xfrm>
            <a:off x="347472" y="2331720"/>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13" name="Text 11"/>
          <p:cNvSpPr/>
          <p:nvPr/>
        </p:nvSpPr>
        <p:spPr>
          <a:xfrm>
            <a:off x="347472" y="2331720"/>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14" name="Text 12"/>
          <p:cNvSpPr/>
          <p:nvPr/>
        </p:nvSpPr>
        <p:spPr>
          <a:xfrm>
            <a:off x="1426464" y="2331720"/>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15" name="Text 13"/>
          <p:cNvSpPr/>
          <p:nvPr/>
        </p:nvSpPr>
        <p:spPr>
          <a:xfrm>
            <a:off x="2011680" y="2331720"/>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NHS Delivery Plan 2022; Wellbeing of Future Generations Act (Wales) 2015</a:t>
            </a:r>
            <a:endParaRPr lang="en-US" sz="850" dirty="0"/>
          </a:p>
        </p:txBody>
      </p:sp>
      <p:sp>
        <p:nvSpPr>
          <p:cNvPr id="16" name="Text 14"/>
          <p:cNvSpPr/>
          <p:nvPr/>
        </p:nvSpPr>
        <p:spPr>
          <a:xfrm>
            <a:off x="411480" y="2633472"/>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Social prescribing; MECC; community health champions</a:t>
            </a:r>
            <a:endParaRPr lang="en-US" sz="850" dirty="0"/>
          </a:p>
        </p:txBody>
      </p:sp>
      <p:sp>
        <p:nvSpPr>
          <p:cNvPr id="17" name="Shape 15"/>
          <p:cNvSpPr/>
          <p:nvPr/>
        </p:nvSpPr>
        <p:spPr>
          <a:xfrm>
            <a:off x="347472" y="3136392"/>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18" name="Text 16"/>
          <p:cNvSpPr/>
          <p:nvPr/>
        </p:nvSpPr>
        <p:spPr>
          <a:xfrm>
            <a:off x="347472" y="3136392"/>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19" name="Text 17"/>
          <p:cNvSpPr/>
          <p:nvPr/>
        </p:nvSpPr>
        <p:spPr>
          <a:xfrm>
            <a:off x="1426464" y="3136392"/>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20" name="Text 18"/>
          <p:cNvSpPr/>
          <p:nvPr/>
        </p:nvSpPr>
        <p:spPr>
          <a:xfrm>
            <a:off x="2011680" y="3136392"/>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Health in All Policies (WHO, 2013)</a:t>
            </a:r>
            <a:endParaRPr lang="en-US" sz="850" dirty="0"/>
          </a:p>
        </p:txBody>
      </p:sp>
      <p:sp>
        <p:nvSpPr>
          <p:cNvPr id="21" name="Text 19"/>
          <p:cNvSpPr/>
          <p:nvPr/>
        </p:nvSpPr>
        <p:spPr>
          <a:xfrm>
            <a:off x="411480" y="3438144"/>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Cross-departmental govt action on social determinants</a:t>
            </a:r>
            <a:endParaRPr lang="en-US" sz="850" dirty="0"/>
          </a:p>
        </p:txBody>
      </p:sp>
      <p:sp>
        <p:nvSpPr>
          <p:cNvPr id="22" name="Shape 20"/>
          <p:cNvSpPr/>
          <p:nvPr/>
        </p:nvSpPr>
        <p:spPr>
          <a:xfrm>
            <a:off x="347472" y="3941064"/>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23" name="Text 21"/>
          <p:cNvSpPr/>
          <p:nvPr/>
        </p:nvSpPr>
        <p:spPr>
          <a:xfrm>
            <a:off x="347472" y="3941064"/>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24" name="Text 22"/>
          <p:cNvSpPr/>
          <p:nvPr/>
        </p:nvSpPr>
        <p:spPr>
          <a:xfrm>
            <a:off x="1426464" y="3941064"/>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25" name="Text 23"/>
          <p:cNvSpPr/>
          <p:nvPr/>
        </p:nvSpPr>
        <p:spPr>
          <a:xfrm>
            <a:off x="2011680" y="3941064"/>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NHS Prevention Strategy (PHE, 2019)</a:t>
            </a:r>
            <a:endParaRPr lang="en-US" sz="850" dirty="0"/>
          </a:p>
        </p:txBody>
      </p:sp>
      <p:sp>
        <p:nvSpPr>
          <p:cNvPr id="26" name="Text 24"/>
          <p:cNvSpPr/>
          <p:nvPr/>
        </p:nvSpPr>
        <p:spPr>
          <a:xfrm>
            <a:off x="411480" y="4242816"/>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Diabetes Prevention Programme; Dry January; Stop Smoking</a:t>
            </a:r>
            <a:endParaRPr lang="en-US" sz="850" dirty="0"/>
          </a:p>
        </p:txBody>
      </p:sp>
      <p:sp>
        <p:nvSpPr>
          <p:cNvPr id="27" name="Shape 25"/>
          <p:cNvSpPr/>
          <p:nvPr/>
        </p:nvSpPr>
        <p:spPr>
          <a:xfrm>
            <a:off x="5486400" y="1051560"/>
            <a:ext cx="3401568" cy="3858768"/>
          </a:xfrm>
          <a:prstGeom prst="roundRect">
            <a:avLst>
              <a:gd name="adj" fmla="val 2688"/>
            </a:avLst>
          </a:prstGeom>
          <a:solidFill>
            <a:srgbClr val="F4F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8" name="Text 26"/>
          <p:cNvSpPr/>
          <p:nvPr/>
        </p:nvSpPr>
        <p:spPr>
          <a:xfrm>
            <a:off x="5577840" y="1115568"/>
            <a:ext cx="3218688" cy="347472"/>
          </a:xfrm>
          <a:prstGeom prst="rect">
            <a:avLst/>
          </a:prstGeom>
          <a:noFill/>
          <a:ln/>
        </p:spPr>
        <p:txBody>
          <a:bodyPr wrap="square" rtlCol="0" anchor="ctr"/>
          <a:lstStyle/>
          <a:p>
            <a:pPr marL="0" indent="0">
              <a:buNone/>
            </a:pPr>
            <a:r>
              <a:rPr lang="en-US" sz="1300" b="1" dirty="0">
                <a:solidFill>
                  <a:srgbClr val="0B3D4E"/>
                </a:solidFill>
                <a:latin typeface="Cambria" pitchFamily="34" charset="0"/>
                <a:ea typeface="Cambria" pitchFamily="34" charset="-122"/>
                <a:cs typeface="Cambria" pitchFamily="34" charset="-120"/>
              </a:rPr>
              <a:t> Critical Verdict</a:t>
            </a:r>
            <a:endParaRPr lang="en-US" sz="1300" dirty="0"/>
          </a:p>
        </p:txBody>
      </p:sp>
      <p:sp>
        <p:nvSpPr>
          <p:cNvPr id="29" name="Shape 27"/>
          <p:cNvSpPr/>
          <p:nvPr/>
        </p:nvSpPr>
        <p:spPr>
          <a:xfrm>
            <a:off x="5577840" y="1536192"/>
            <a:ext cx="201168" cy="201168"/>
          </a:xfrm>
          <a:prstGeom prst="ellipse">
            <a:avLst/>
          </a:prstGeom>
          <a:solidFill>
            <a:srgbClr val="02C39A"/>
          </a:solidFill>
          <a:ln w="12700">
            <a:solidFill>
              <a:srgbClr val="02C39A"/>
            </a:solidFill>
            <a:prstDash val="solid"/>
          </a:ln>
        </p:spPr>
        <p:txBody>
          <a:bodyPr/>
          <a:lstStyle/>
          <a:p>
            <a:endParaRPr lang="en-GB"/>
          </a:p>
        </p:txBody>
      </p:sp>
      <p:sp>
        <p:nvSpPr>
          <p:cNvPr id="30" name="Text 28"/>
          <p:cNvSpPr/>
          <p:nvPr/>
        </p:nvSpPr>
        <p:spPr>
          <a:xfrm>
            <a:off x="5833872" y="1527048"/>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Neither model is sufficient alone</a:t>
            </a:r>
            <a:endParaRPr lang="en-US" sz="950" dirty="0"/>
          </a:p>
        </p:txBody>
      </p:sp>
      <p:sp>
        <p:nvSpPr>
          <p:cNvPr id="31" name="Text 29"/>
          <p:cNvSpPr/>
          <p:nvPr/>
        </p:nvSpPr>
        <p:spPr>
          <a:xfrm>
            <a:off x="5833872" y="1764792"/>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UK policy increasingly uses a biopsychosocial blend (King's Fund, 2022; Marmot, 2020).</a:t>
            </a:r>
            <a:endParaRPr lang="en-US" sz="900" dirty="0"/>
          </a:p>
        </p:txBody>
      </p:sp>
      <p:sp>
        <p:nvSpPr>
          <p:cNvPr id="32" name="Shape 30"/>
          <p:cNvSpPr/>
          <p:nvPr/>
        </p:nvSpPr>
        <p:spPr>
          <a:xfrm>
            <a:off x="5577840" y="2231136"/>
            <a:ext cx="201168" cy="201168"/>
          </a:xfrm>
          <a:prstGeom prst="ellipse">
            <a:avLst/>
          </a:prstGeom>
          <a:solidFill>
            <a:srgbClr val="02C39A"/>
          </a:solidFill>
          <a:ln w="12700">
            <a:solidFill>
              <a:srgbClr val="02C39A"/>
            </a:solidFill>
            <a:prstDash val="solid"/>
          </a:ln>
        </p:spPr>
        <p:txBody>
          <a:bodyPr/>
          <a:lstStyle/>
          <a:p>
            <a:endParaRPr lang="en-GB"/>
          </a:p>
        </p:txBody>
      </p:sp>
      <p:sp>
        <p:nvSpPr>
          <p:cNvPr id="33" name="Text 31"/>
          <p:cNvSpPr/>
          <p:nvPr/>
        </p:nvSpPr>
        <p:spPr>
          <a:xfrm>
            <a:off x="5833872" y="2221992"/>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Biomedical still dominates</a:t>
            </a:r>
            <a:endParaRPr lang="en-US" sz="950" dirty="0"/>
          </a:p>
        </p:txBody>
      </p:sp>
      <p:sp>
        <p:nvSpPr>
          <p:cNvPr id="34" name="Text 32"/>
          <p:cNvSpPr/>
          <p:nvPr/>
        </p:nvSpPr>
        <p:spPr>
          <a:xfrm>
            <a:off x="5833872" y="2459736"/>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~80% of NHS spending is on acute/curative care despite evidence for prevention (King's Fund, 2020).</a:t>
            </a:r>
            <a:endParaRPr lang="en-US" sz="900" dirty="0"/>
          </a:p>
        </p:txBody>
      </p:sp>
      <p:sp>
        <p:nvSpPr>
          <p:cNvPr id="35" name="Shape 33"/>
          <p:cNvSpPr/>
          <p:nvPr/>
        </p:nvSpPr>
        <p:spPr>
          <a:xfrm>
            <a:off x="5577840" y="2926080"/>
            <a:ext cx="201168" cy="201168"/>
          </a:xfrm>
          <a:prstGeom prst="ellipse">
            <a:avLst/>
          </a:prstGeom>
          <a:solidFill>
            <a:srgbClr val="02C39A"/>
          </a:solidFill>
          <a:ln w="12700">
            <a:solidFill>
              <a:srgbClr val="02C39A"/>
            </a:solidFill>
            <a:prstDash val="solid"/>
          </a:ln>
        </p:spPr>
        <p:txBody>
          <a:bodyPr/>
          <a:lstStyle/>
          <a:p>
            <a:endParaRPr lang="en-GB"/>
          </a:p>
        </p:txBody>
      </p:sp>
      <p:sp>
        <p:nvSpPr>
          <p:cNvPr id="36" name="Text 34"/>
          <p:cNvSpPr/>
          <p:nvPr/>
        </p:nvSpPr>
        <p:spPr>
          <a:xfrm>
            <a:off x="5833872" y="2916936"/>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Holistic model aligns with SDGs</a:t>
            </a:r>
            <a:endParaRPr lang="en-US" sz="950" dirty="0"/>
          </a:p>
        </p:txBody>
      </p:sp>
      <p:sp>
        <p:nvSpPr>
          <p:cNvPr id="37" name="Text 35"/>
          <p:cNvSpPr/>
          <p:nvPr/>
        </p:nvSpPr>
        <p:spPr>
          <a:xfrm>
            <a:off x="5833872" y="3154680"/>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Goal 3 demands health 'for all ages' — impossible without holistic, equitable approaches (UN, 2015).</a:t>
            </a:r>
            <a:endParaRPr lang="en-US" sz="900" dirty="0"/>
          </a:p>
        </p:txBody>
      </p:sp>
      <p:sp>
        <p:nvSpPr>
          <p:cNvPr id="38" name="Shape 36"/>
          <p:cNvSpPr/>
          <p:nvPr/>
        </p:nvSpPr>
        <p:spPr>
          <a:xfrm>
            <a:off x="5577840" y="3621024"/>
            <a:ext cx="201168" cy="201168"/>
          </a:xfrm>
          <a:prstGeom prst="ellipse">
            <a:avLst/>
          </a:prstGeom>
          <a:solidFill>
            <a:srgbClr val="02C39A"/>
          </a:solidFill>
          <a:ln w="12700">
            <a:solidFill>
              <a:srgbClr val="02C39A"/>
            </a:solidFill>
            <a:prstDash val="solid"/>
          </a:ln>
        </p:spPr>
        <p:txBody>
          <a:bodyPr/>
          <a:lstStyle/>
          <a:p>
            <a:endParaRPr lang="en-GB"/>
          </a:p>
        </p:txBody>
      </p:sp>
      <p:sp>
        <p:nvSpPr>
          <p:cNvPr id="39" name="Text 37"/>
          <p:cNvSpPr/>
          <p:nvPr/>
        </p:nvSpPr>
        <p:spPr>
          <a:xfrm>
            <a:off x="5833872" y="3611880"/>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Wales leads the way</a:t>
            </a:r>
            <a:endParaRPr lang="en-US" sz="950" dirty="0"/>
          </a:p>
        </p:txBody>
      </p:sp>
      <p:sp>
        <p:nvSpPr>
          <p:cNvPr id="40" name="Text 38"/>
          <p:cNvSpPr/>
          <p:nvPr/>
        </p:nvSpPr>
        <p:spPr>
          <a:xfrm>
            <a:off x="5833872" y="3849624"/>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Wellbeing of Future Generations Act (2015) legally embeds holistic SD thinking unique globally.</a:t>
            </a:r>
            <a:endParaRPr lang="en-US" sz="900" dirty="0"/>
          </a:p>
        </p:txBody>
      </p:sp>
      <p:sp>
        <p:nvSpPr>
          <p:cNvPr id="41" name="Shape 39"/>
          <p:cNvSpPr/>
          <p:nvPr/>
        </p:nvSpPr>
        <p:spPr>
          <a:xfrm>
            <a:off x="5577840" y="4315968"/>
            <a:ext cx="201168" cy="201168"/>
          </a:xfrm>
          <a:prstGeom prst="ellipse">
            <a:avLst/>
          </a:prstGeom>
          <a:solidFill>
            <a:srgbClr val="02C39A"/>
          </a:solidFill>
          <a:ln w="12700">
            <a:solidFill>
              <a:srgbClr val="02C39A"/>
            </a:solidFill>
            <a:prstDash val="solid"/>
          </a:ln>
        </p:spPr>
        <p:txBody>
          <a:bodyPr/>
          <a:lstStyle/>
          <a:p>
            <a:endParaRPr lang="en-GB"/>
          </a:p>
        </p:txBody>
      </p:sp>
      <p:sp>
        <p:nvSpPr>
          <p:cNvPr id="42" name="Text 40"/>
          <p:cNvSpPr/>
          <p:nvPr/>
        </p:nvSpPr>
        <p:spPr>
          <a:xfrm>
            <a:off x="5833872" y="4306824"/>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Effectiveness evidence</a:t>
            </a:r>
            <a:endParaRPr lang="en-US" sz="950" dirty="0"/>
          </a:p>
        </p:txBody>
      </p:sp>
      <p:sp>
        <p:nvSpPr>
          <p:cNvPr id="43" name="Text 41"/>
          <p:cNvSpPr/>
          <p:nvPr/>
        </p:nvSpPr>
        <p:spPr>
          <a:xfrm>
            <a:off x="5833872" y="4544568"/>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Social prescribing reduced GP visits by 28% in some regions (NHS England, 2022). Holistic approaches work.</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Sustainable Development Goals: A Global Framework for Health</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256032" y="1024128"/>
            <a:ext cx="8631936" cy="347472"/>
          </a:xfrm>
          <a:prstGeom prst="rect">
            <a:avLst/>
          </a:prstGeom>
          <a:noFill/>
          <a:ln/>
        </p:spPr>
        <p:txBody>
          <a:bodyPr wrap="square" rtlCol="0" anchor="ctr"/>
          <a:lstStyle/>
          <a:p>
            <a:pPr marL="0" indent="0">
              <a:buNone/>
            </a:pPr>
            <a:r>
              <a:rPr lang="en-US" sz="1100" i="1" dirty="0">
                <a:solidFill>
                  <a:srgbClr val="1A2E35"/>
                </a:solidFill>
                <a:latin typeface="Calibri" pitchFamily="34" charset="0"/>
                <a:ea typeface="Calibri" pitchFamily="34" charset="-122"/>
                <a:cs typeface="Calibri" pitchFamily="34" charset="-120"/>
              </a:rPr>
              <a:t>The UN adopted 17 SDGs in 2015 agreed by 193 nations  to create a blueprint for dignity, health, and planetary sustainability by 2030 (UN, 2015).</a:t>
            </a:r>
            <a:endParaRPr lang="en-US" sz="1100" dirty="0"/>
          </a:p>
        </p:txBody>
      </p:sp>
      <p:sp>
        <p:nvSpPr>
          <p:cNvPr id="6" name="Shape 4"/>
          <p:cNvSpPr/>
          <p:nvPr/>
        </p:nvSpPr>
        <p:spPr>
          <a:xfrm>
            <a:off x="256032" y="1463040"/>
            <a:ext cx="1353312" cy="731520"/>
          </a:xfrm>
          <a:prstGeom prst="roundRect">
            <a:avLst>
              <a:gd name="adj" fmla="val 8750"/>
            </a:avLst>
          </a:prstGeom>
          <a:solidFill>
            <a:srgbClr val="E5243B"/>
          </a:solidFill>
          <a:ln w="12700">
            <a:solidFill>
              <a:srgbClr val="E5243B"/>
            </a:solidFill>
            <a:prstDash val="solid"/>
          </a:ln>
        </p:spPr>
        <p:txBody>
          <a:bodyPr/>
          <a:lstStyle/>
          <a:p>
            <a:endParaRPr lang="en-GB"/>
          </a:p>
        </p:txBody>
      </p:sp>
      <p:sp>
        <p:nvSpPr>
          <p:cNvPr id="7" name="Text 5"/>
          <p:cNvSpPr/>
          <p:nvPr/>
        </p:nvSpPr>
        <p:spPr>
          <a:xfrm>
            <a:off x="256032"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a:t>
            </a:r>
            <a:endParaRPr lang="en-US" sz="1000" dirty="0"/>
          </a:p>
        </p:txBody>
      </p:sp>
      <p:sp>
        <p:nvSpPr>
          <p:cNvPr id="8" name="Shape 6"/>
          <p:cNvSpPr/>
          <p:nvPr/>
        </p:nvSpPr>
        <p:spPr>
          <a:xfrm>
            <a:off x="1709928" y="1463040"/>
            <a:ext cx="1353312" cy="731520"/>
          </a:xfrm>
          <a:prstGeom prst="roundRect">
            <a:avLst>
              <a:gd name="adj" fmla="val 8750"/>
            </a:avLst>
          </a:prstGeom>
          <a:solidFill>
            <a:srgbClr val="DDA63A"/>
          </a:solidFill>
          <a:ln w="12700">
            <a:solidFill>
              <a:srgbClr val="DDA63A"/>
            </a:solidFill>
            <a:prstDash val="solid"/>
          </a:ln>
        </p:spPr>
        <p:txBody>
          <a:bodyPr/>
          <a:lstStyle/>
          <a:p>
            <a:endParaRPr lang="en-GB"/>
          </a:p>
        </p:txBody>
      </p:sp>
      <p:sp>
        <p:nvSpPr>
          <p:cNvPr id="9" name="Text 7"/>
          <p:cNvSpPr/>
          <p:nvPr/>
        </p:nvSpPr>
        <p:spPr>
          <a:xfrm>
            <a:off x="1709928"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2</a:t>
            </a:r>
            <a:endParaRPr lang="en-US" sz="1000" dirty="0"/>
          </a:p>
        </p:txBody>
      </p:sp>
      <p:sp>
        <p:nvSpPr>
          <p:cNvPr id="10" name="Shape 8"/>
          <p:cNvSpPr/>
          <p:nvPr/>
        </p:nvSpPr>
        <p:spPr>
          <a:xfrm>
            <a:off x="3163824" y="1463040"/>
            <a:ext cx="1353312" cy="731520"/>
          </a:xfrm>
          <a:prstGeom prst="roundRect">
            <a:avLst>
              <a:gd name="adj" fmla="val 8750"/>
            </a:avLst>
          </a:prstGeom>
          <a:solidFill>
            <a:srgbClr val="4C9F38"/>
          </a:solidFill>
          <a:ln w="12700">
            <a:solidFill>
              <a:srgbClr val="4C9F38"/>
            </a:solidFill>
            <a:prstDash val="solid"/>
          </a:ln>
          <a:effectLst>
            <a:outerShdw blurRad="88900" dist="25400" dir="2700000" algn="bl" rotWithShape="0">
              <a:srgbClr val="000000">
                <a:alpha val="12000"/>
              </a:srgbClr>
            </a:outerShdw>
          </a:effectLst>
        </p:spPr>
        <p:txBody>
          <a:bodyPr/>
          <a:lstStyle/>
          <a:p>
            <a:endParaRPr lang="en-GB"/>
          </a:p>
        </p:txBody>
      </p:sp>
      <p:sp>
        <p:nvSpPr>
          <p:cNvPr id="11" name="Text 9"/>
          <p:cNvSpPr/>
          <p:nvPr/>
        </p:nvSpPr>
        <p:spPr>
          <a:xfrm>
            <a:off x="3163824" y="1463040"/>
            <a:ext cx="1353312" cy="7315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Goal 3</a:t>
            </a:r>
            <a:endParaRPr lang="en-US" sz="1300" dirty="0"/>
          </a:p>
        </p:txBody>
      </p:sp>
      <p:sp>
        <p:nvSpPr>
          <p:cNvPr id="12" name="Shape 10"/>
          <p:cNvSpPr/>
          <p:nvPr/>
        </p:nvSpPr>
        <p:spPr>
          <a:xfrm>
            <a:off x="3108960" y="1408176"/>
            <a:ext cx="1463040" cy="841248"/>
          </a:xfrm>
          <a:prstGeom prst="roundRect">
            <a:avLst>
              <a:gd name="adj" fmla="val 10870"/>
            </a:avLst>
          </a:prstGeom>
          <a:solidFill>
            <a:srgbClr val="FFFFFF">
              <a:alpha val="0"/>
            </a:srgbClr>
          </a:solidFill>
          <a:ln w="31750">
            <a:solidFill>
              <a:srgbClr val="E8A020"/>
            </a:solidFill>
            <a:prstDash val="solid"/>
          </a:ln>
        </p:spPr>
        <p:txBody>
          <a:bodyPr/>
          <a:lstStyle/>
          <a:p>
            <a:endParaRPr lang="en-GB"/>
          </a:p>
        </p:txBody>
      </p:sp>
      <p:sp>
        <p:nvSpPr>
          <p:cNvPr id="13" name="Shape 11"/>
          <p:cNvSpPr/>
          <p:nvPr/>
        </p:nvSpPr>
        <p:spPr>
          <a:xfrm>
            <a:off x="4617720" y="1463040"/>
            <a:ext cx="1353312" cy="731520"/>
          </a:xfrm>
          <a:prstGeom prst="roundRect">
            <a:avLst>
              <a:gd name="adj" fmla="val 8750"/>
            </a:avLst>
          </a:prstGeom>
          <a:solidFill>
            <a:srgbClr val="C5192D"/>
          </a:solidFill>
          <a:ln w="12700">
            <a:solidFill>
              <a:srgbClr val="C5192D"/>
            </a:solidFill>
            <a:prstDash val="solid"/>
          </a:ln>
        </p:spPr>
        <p:txBody>
          <a:bodyPr/>
          <a:lstStyle/>
          <a:p>
            <a:endParaRPr lang="en-GB"/>
          </a:p>
        </p:txBody>
      </p:sp>
      <p:sp>
        <p:nvSpPr>
          <p:cNvPr id="14" name="Text 12"/>
          <p:cNvSpPr/>
          <p:nvPr/>
        </p:nvSpPr>
        <p:spPr>
          <a:xfrm>
            <a:off x="4617720"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4</a:t>
            </a:r>
            <a:endParaRPr lang="en-US" sz="1000" dirty="0"/>
          </a:p>
        </p:txBody>
      </p:sp>
      <p:sp>
        <p:nvSpPr>
          <p:cNvPr id="15" name="Shape 13"/>
          <p:cNvSpPr/>
          <p:nvPr/>
        </p:nvSpPr>
        <p:spPr>
          <a:xfrm>
            <a:off x="6071616" y="1463040"/>
            <a:ext cx="1353312" cy="731520"/>
          </a:xfrm>
          <a:prstGeom prst="roundRect">
            <a:avLst>
              <a:gd name="adj" fmla="val 8750"/>
            </a:avLst>
          </a:prstGeom>
          <a:solidFill>
            <a:srgbClr val="FF3A21"/>
          </a:solidFill>
          <a:ln w="12700">
            <a:solidFill>
              <a:srgbClr val="FF3A21"/>
            </a:solidFill>
            <a:prstDash val="solid"/>
          </a:ln>
        </p:spPr>
        <p:txBody>
          <a:bodyPr/>
          <a:lstStyle/>
          <a:p>
            <a:endParaRPr lang="en-GB"/>
          </a:p>
        </p:txBody>
      </p:sp>
      <p:sp>
        <p:nvSpPr>
          <p:cNvPr id="16" name="Text 14"/>
          <p:cNvSpPr/>
          <p:nvPr/>
        </p:nvSpPr>
        <p:spPr>
          <a:xfrm>
            <a:off x="6071616"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5</a:t>
            </a:r>
            <a:endParaRPr lang="en-US" sz="1000" dirty="0"/>
          </a:p>
        </p:txBody>
      </p:sp>
      <p:sp>
        <p:nvSpPr>
          <p:cNvPr id="17" name="Shape 15"/>
          <p:cNvSpPr/>
          <p:nvPr/>
        </p:nvSpPr>
        <p:spPr>
          <a:xfrm>
            <a:off x="7525512" y="1463040"/>
            <a:ext cx="1353312" cy="731520"/>
          </a:xfrm>
          <a:prstGeom prst="roundRect">
            <a:avLst>
              <a:gd name="adj" fmla="val 8750"/>
            </a:avLst>
          </a:prstGeom>
          <a:solidFill>
            <a:srgbClr val="26BDE2"/>
          </a:solidFill>
          <a:ln w="12700">
            <a:solidFill>
              <a:srgbClr val="26BDE2"/>
            </a:solidFill>
            <a:prstDash val="solid"/>
          </a:ln>
        </p:spPr>
        <p:txBody>
          <a:bodyPr/>
          <a:lstStyle/>
          <a:p>
            <a:endParaRPr lang="en-GB"/>
          </a:p>
        </p:txBody>
      </p:sp>
      <p:sp>
        <p:nvSpPr>
          <p:cNvPr id="18" name="Text 16"/>
          <p:cNvSpPr/>
          <p:nvPr/>
        </p:nvSpPr>
        <p:spPr>
          <a:xfrm>
            <a:off x="7525512"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6</a:t>
            </a:r>
            <a:endParaRPr lang="en-US" sz="1000" dirty="0"/>
          </a:p>
        </p:txBody>
      </p:sp>
      <p:sp>
        <p:nvSpPr>
          <p:cNvPr id="19" name="Shape 17"/>
          <p:cNvSpPr/>
          <p:nvPr/>
        </p:nvSpPr>
        <p:spPr>
          <a:xfrm>
            <a:off x="256032" y="2313432"/>
            <a:ext cx="1353312" cy="731520"/>
          </a:xfrm>
          <a:prstGeom prst="roundRect">
            <a:avLst>
              <a:gd name="adj" fmla="val 8750"/>
            </a:avLst>
          </a:prstGeom>
          <a:solidFill>
            <a:srgbClr val="FCC30B"/>
          </a:solidFill>
          <a:ln w="12700">
            <a:solidFill>
              <a:srgbClr val="FCC30B"/>
            </a:solidFill>
            <a:prstDash val="solid"/>
          </a:ln>
        </p:spPr>
        <p:txBody>
          <a:bodyPr/>
          <a:lstStyle/>
          <a:p>
            <a:endParaRPr lang="en-GB"/>
          </a:p>
        </p:txBody>
      </p:sp>
      <p:sp>
        <p:nvSpPr>
          <p:cNvPr id="20" name="Text 18"/>
          <p:cNvSpPr/>
          <p:nvPr/>
        </p:nvSpPr>
        <p:spPr>
          <a:xfrm>
            <a:off x="256032"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7</a:t>
            </a:r>
            <a:endParaRPr lang="en-US" sz="1000" dirty="0"/>
          </a:p>
        </p:txBody>
      </p:sp>
      <p:sp>
        <p:nvSpPr>
          <p:cNvPr id="21" name="Shape 19"/>
          <p:cNvSpPr/>
          <p:nvPr/>
        </p:nvSpPr>
        <p:spPr>
          <a:xfrm>
            <a:off x="1709928" y="2313432"/>
            <a:ext cx="1353312" cy="731520"/>
          </a:xfrm>
          <a:prstGeom prst="roundRect">
            <a:avLst>
              <a:gd name="adj" fmla="val 8750"/>
            </a:avLst>
          </a:prstGeom>
          <a:solidFill>
            <a:srgbClr val="A21942"/>
          </a:solidFill>
          <a:ln w="12700">
            <a:solidFill>
              <a:srgbClr val="A21942"/>
            </a:solidFill>
            <a:prstDash val="solid"/>
          </a:ln>
        </p:spPr>
        <p:txBody>
          <a:bodyPr/>
          <a:lstStyle/>
          <a:p>
            <a:endParaRPr lang="en-GB"/>
          </a:p>
        </p:txBody>
      </p:sp>
      <p:sp>
        <p:nvSpPr>
          <p:cNvPr id="22" name="Text 20"/>
          <p:cNvSpPr/>
          <p:nvPr/>
        </p:nvSpPr>
        <p:spPr>
          <a:xfrm>
            <a:off x="1709928"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8</a:t>
            </a:r>
            <a:endParaRPr lang="en-US" sz="1000" dirty="0"/>
          </a:p>
        </p:txBody>
      </p:sp>
      <p:sp>
        <p:nvSpPr>
          <p:cNvPr id="23" name="Shape 21"/>
          <p:cNvSpPr/>
          <p:nvPr/>
        </p:nvSpPr>
        <p:spPr>
          <a:xfrm>
            <a:off x="3163824" y="2313432"/>
            <a:ext cx="1353312" cy="731520"/>
          </a:xfrm>
          <a:prstGeom prst="roundRect">
            <a:avLst>
              <a:gd name="adj" fmla="val 8750"/>
            </a:avLst>
          </a:prstGeom>
          <a:solidFill>
            <a:srgbClr val="FD6925"/>
          </a:solidFill>
          <a:ln w="12700">
            <a:solidFill>
              <a:srgbClr val="FD6925"/>
            </a:solidFill>
            <a:prstDash val="solid"/>
          </a:ln>
        </p:spPr>
        <p:txBody>
          <a:bodyPr/>
          <a:lstStyle/>
          <a:p>
            <a:endParaRPr lang="en-GB"/>
          </a:p>
        </p:txBody>
      </p:sp>
      <p:sp>
        <p:nvSpPr>
          <p:cNvPr id="24" name="Text 22"/>
          <p:cNvSpPr/>
          <p:nvPr/>
        </p:nvSpPr>
        <p:spPr>
          <a:xfrm>
            <a:off x="3163824"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9</a:t>
            </a:r>
            <a:endParaRPr lang="en-US" sz="1000" dirty="0"/>
          </a:p>
        </p:txBody>
      </p:sp>
      <p:sp>
        <p:nvSpPr>
          <p:cNvPr id="25" name="Shape 23"/>
          <p:cNvSpPr/>
          <p:nvPr/>
        </p:nvSpPr>
        <p:spPr>
          <a:xfrm>
            <a:off x="4617720" y="2313432"/>
            <a:ext cx="1353312" cy="731520"/>
          </a:xfrm>
          <a:prstGeom prst="roundRect">
            <a:avLst>
              <a:gd name="adj" fmla="val 8750"/>
            </a:avLst>
          </a:prstGeom>
          <a:solidFill>
            <a:srgbClr val="DD1367"/>
          </a:solidFill>
          <a:ln w="12700">
            <a:solidFill>
              <a:srgbClr val="DD1367"/>
            </a:solidFill>
            <a:prstDash val="solid"/>
          </a:ln>
        </p:spPr>
        <p:txBody>
          <a:bodyPr/>
          <a:lstStyle/>
          <a:p>
            <a:endParaRPr lang="en-GB"/>
          </a:p>
        </p:txBody>
      </p:sp>
      <p:sp>
        <p:nvSpPr>
          <p:cNvPr id="26" name="Text 24"/>
          <p:cNvSpPr/>
          <p:nvPr/>
        </p:nvSpPr>
        <p:spPr>
          <a:xfrm>
            <a:off x="4617720"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10</a:t>
            </a:r>
            <a:endParaRPr lang="en-US" sz="1000" dirty="0"/>
          </a:p>
        </p:txBody>
      </p:sp>
      <p:sp>
        <p:nvSpPr>
          <p:cNvPr id="27" name="Shape 25"/>
          <p:cNvSpPr/>
          <p:nvPr/>
        </p:nvSpPr>
        <p:spPr>
          <a:xfrm>
            <a:off x="6071616" y="2313432"/>
            <a:ext cx="1353312" cy="731520"/>
          </a:xfrm>
          <a:prstGeom prst="roundRect">
            <a:avLst>
              <a:gd name="adj" fmla="val 8750"/>
            </a:avLst>
          </a:prstGeom>
          <a:solidFill>
            <a:srgbClr val="FD9D24"/>
          </a:solidFill>
          <a:ln w="12700">
            <a:solidFill>
              <a:srgbClr val="FD9D24"/>
            </a:solidFill>
            <a:prstDash val="solid"/>
          </a:ln>
        </p:spPr>
        <p:txBody>
          <a:bodyPr/>
          <a:lstStyle/>
          <a:p>
            <a:endParaRPr lang="en-GB"/>
          </a:p>
        </p:txBody>
      </p:sp>
      <p:sp>
        <p:nvSpPr>
          <p:cNvPr id="28" name="Text 26"/>
          <p:cNvSpPr/>
          <p:nvPr/>
        </p:nvSpPr>
        <p:spPr>
          <a:xfrm>
            <a:off x="6071616"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11</a:t>
            </a:r>
            <a:endParaRPr lang="en-US" sz="1000" dirty="0"/>
          </a:p>
        </p:txBody>
      </p:sp>
      <p:sp>
        <p:nvSpPr>
          <p:cNvPr id="29" name="Shape 27"/>
          <p:cNvSpPr/>
          <p:nvPr/>
        </p:nvSpPr>
        <p:spPr>
          <a:xfrm>
            <a:off x="7525512" y="2313432"/>
            <a:ext cx="1353312" cy="731520"/>
          </a:xfrm>
          <a:prstGeom prst="roundRect">
            <a:avLst>
              <a:gd name="adj" fmla="val 8750"/>
            </a:avLst>
          </a:prstGeom>
          <a:solidFill>
            <a:srgbClr val="BF8B2E"/>
          </a:solidFill>
          <a:ln w="12700">
            <a:solidFill>
              <a:srgbClr val="BF8B2E"/>
            </a:solidFill>
            <a:prstDash val="solid"/>
          </a:ln>
        </p:spPr>
        <p:txBody>
          <a:bodyPr/>
          <a:lstStyle/>
          <a:p>
            <a:endParaRPr lang="en-GB"/>
          </a:p>
        </p:txBody>
      </p:sp>
      <p:sp>
        <p:nvSpPr>
          <p:cNvPr id="30" name="Text 28"/>
          <p:cNvSpPr/>
          <p:nvPr/>
        </p:nvSpPr>
        <p:spPr>
          <a:xfrm>
            <a:off x="7525512"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12</a:t>
            </a:r>
            <a:endParaRPr lang="en-US" sz="1000" dirty="0"/>
          </a:p>
        </p:txBody>
      </p:sp>
      <p:sp>
        <p:nvSpPr>
          <p:cNvPr id="31" name="Shape 29"/>
          <p:cNvSpPr/>
          <p:nvPr/>
        </p:nvSpPr>
        <p:spPr>
          <a:xfrm>
            <a:off x="256032" y="3163824"/>
            <a:ext cx="1353312" cy="731520"/>
          </a:xfrm>
          <a:prstGeom prst="roundRect">
            <a:avLst>
              <a:gd name="adj" fmla="val 8750"/>
            </a:avLst>
          </a:prstGeom>
          <a:solidFill>
            <a:srgbClr val="3F7E44"/>
          </a:solidFill>
          <a:ln w="12700">
            <a:solidFill>
              <a:srgbClr val="3F7E44"/>
            </a:solidFill>
            <a:prstDash val="solid"/>
          </a:ln>
        </p:spPr>
        <p:txBody>
          <a:bodyPr/>
          <a:lstStyle/>
          <a:p>
            <a:endParaRPr lang="en-GB"/>
          </a:p>
        </p:txBody>
      </p:sp>
      <p:sp>
        <p:nvSpPr>
          <p:cNvPr id="32" name="Text 30"/>
          <p:cNvSpPr/>
          <p:nvPr/>
        </p:nvSpPr>
        <p:spPr>
          <a:xfrm>
            <a:off x="256032"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13</a:t>
            </a:r>
            <a:endParaRPr lang="en-US" sz="1000" dirty="0"/>
          </a:p>
        </p:txBody>
      </p:sp>
      <p:sp>
        <p:nvSpPr>
          <p:cNvPr id="33" name="Shape 31"/>
          <p:cNvSpPr/>
          <p:nvPr/>
        </p:nvSpPr>
        <p:spPr>
          <a:xfrm>
            <a:off x="1709928" y="3163824"/>
            <a:ext cx="1353312" cy="731520"/>
          </a:xfrm>
          <a:prstGeom prst="roundRect">
            <a:avLst>
              <a:gd name="adj" fmla="val 8750"/>
            </a:avLst>
          </a:prstGeom>
          <a:solidFill>
            <a:srgbClr val="0A97D9"/>
          </a:solidFill>
          <a:ln w="12700">
            <a:solidFill>
              <a:srgbClr val="0A97D9"/>
            </a:solidFill>
            <a:prstDash val="solid"/>
          </a:ln>
        </p:spPr>
        <p:txBody>
          <a:bodyPr/>
          <a:lstStyle/>
          <a:p>
            <a:endParaRPr lang="en-GB"/>
          </a:p>
        </p:txBody>
      </p:sp>
      <p:sp>
        <p:nvSpPr>
          <p:cNvPr id="34" name="Text 32"/>
          <p:cNvSpPr/>
          <p:nvPr/>
        </p:nvSpPr>
        <p:spPr>
          <a:xfrm>
            <a:off x="1709928"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14</a:t>
            </a:r>
            <a:endParaRPr lang="en-US" sz="1000" dirty="0"/>
          </a:p>
        </p:txBody>
      </p:sp>
      <p:sp>
        <p:nvSpPr>
          <p:cNvPr id="35" name="Shape 33"/>
          <p:cNvSpPr/>
          <p:nvPr/>
        </p:nvSpPr>
        <p:spPr>
          <a:xfrm>
            <a:off x="3163824" y="3163824"/>
            <a:ext cx="1353312" cy="731520"/>
          </a:xfrm>
          <a:prstGeom prst="roundRect">
            <a:avLst>
              <a:gd name="adj" fmla="val 8750"/>
            </a:avLst>
          </a:prstGeom>
          <a:solidFill>
            <a:srgbClr val="56C02B"/>
          </a:solidFill>
          <a:ln w="12700">
            <a:solidFill>
              <a:srgbClr val="56C02B"/>
            </a:solidFill>
            <a:prstDash val="solid"/>
          </a:ln>
        </p:spPr>
        <p:txBody>
          <a:bodyPr/>
          <a:lstStyle/>
          <a:p>
            <a:endParaRPr lang="en-GB"/>
          </a:p>
        </p:txBody>
      </p:sp>
      <p:sp>
        <p:nvSpPr>
          <p:cNvPr id="36" name="Text 34"/>
          <p:cNvSpPr/>
          <p:nvPr/>
        </p:nvSpPr>
        <p:spPr>
          <a:xfrm>
            <a:off x="3163824"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15</a:t>
            </a:r>
            <a:endParaRPr lang="en-US" sz="1000" dirty="0"/>
          </a:p>
        </p:txBody>
      </p:sp>
      <p:sp>
        <p:nvSpPr>
          <p:cNvPr id="37" name="Shape 35"/>
          <p:cNvSpPr/>
          <p:nvPr/>
        </p:nvSpPr>
        <p:spPr>
          <a:xfrm>
            <a:off x="4617720" y="3163824"/>
            <a:ext cx="1353312" cy="731520"/>
          </a:xfrm>
          <a:prstGeom prst="roundRect">
            <a:avLst>
              <a:gd name="adj" fmla="val 8750"/>
            </a:avLst>
          </a:prstGeom>
          <a:solidFill>
            <a:srgbClr val="00689D"/>
          </a:solidFill>
          <a:ln w="12700">
            <a:solidFill>
              <a:srgbClr val="00689D"/>
            </a:solidFill>
            <a:prstDash val="solid"/>
          </a:ln>
        </p:spPr>
        <p:txBody>
          <a:bodyPr/>
          <a:lstStyle/>
          <a:p>
            <a:endParaRPr lang="en-GB"/>
          </a:p>
        </p:txBody>
      </p:sp>
      <p:sp>
        <p:nvSpPr>
          <p:cNvPr id="38" name="Text 36"/>
          <p:cNvSpPr/>
          <p:nvPr/>
        </p:nvSpPr>
        <p:spPr>
          <a:xfrm>
            <a:off x="4617720"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16</a:t>
            </a:r>
            <a:endParaRPr lang="en-US" sz="1000" dirty="0"/>
          </a:p>
        </p:txBody>
      </p:sp>
      <p:sp>
        <p:nvSpPr>
          <p:cNvPr id="39" name="Shape 37"/>
          <p:cNvSpPr/>
          <p:nvPr/>
        </p:nvSpPr>
        <p:spPr>
          <a:xfrm>
            <a:off x="6071616" y="3163824"/>
            <a:ext cx="1353312" cy="731520"/>
          </a:xfrm>
          <a:prstGeom prst="roundRect">
            <a:avLst>
              <a:gd name="adj" fmla="val 8750"/>
            </a:avLst>
          </a:prstGeom>
          <a:solidFill>
            <a:srgbClr val="19486A"/>
          </a:solidFill>
          <a:ln w="12700">
            <a:solidFill>
              <a:srgbClr val="19486A"/>
            </a:solidFill>
            <a:prstDash val="solid"/>
          </a:ln>
        </p:spPr>
        <p:txBody>
          <a:bodyPr/>
          <a:lstStyle/>
          <a:p>
            <a:endParaRPr lang="en-GB"/>
          </a:p>
        </p:txBody>
      </p:sp>
      <p:sp>
        <p:nvSpPr>
          <p:cNvPr id="40" name="Text 38"/>
          <p:cNvSpPr/>
          <p:nvPr/>
        </p:nvSpPr>
        <p:spPr>
          <a:xfrm>
            <a:off x="6071616"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17</a:t>
            </a:r>
            <a:endParaRPr lang="en-US" sz="1000" dirty="0"/>
          </a:p>
        </p:txBody>
      </p:sp>
      <p:sp>
        <p:nvSpPr>
          <p:cNvPr id="41" name="Shape 39"/>
          <p:cNvSpPr/>
          <p:nvPr/>
        </p:nvSpPr>
        <p:spPr>
          <a:xfrm>
            <a:off x="256032" y="4224528"/>
            <a:ext cx="8631936" cy="685800"/>
          </a:xfrm>
          <a:prstGeom prst="roundRect">
            <a:avLst>
              <a:gd name="adj" fmla="val 13333"/>
            </a:avLst>
          </a:prstGeom>
          <a:solidFill>
            <a:srgbClr val="FFF8E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42" name="Text 40"/>
          <p:cNvSpPr/>
          <p:nvPr/>
        </p:nvSpPr>
        <p:spPr>
          <a:xfrm>
            <a:off x="384048" y="4261104"/>
            <a:ext cx="8321040" cy="594360"/>
          </a:xfrm>
          <a:prstGeom prst="rect">
            <a:avLst/>
          </a:prstGeom>
          <a:noFill/>
          <a:ln/>
        </p:spPr>
        <p:txBody>
          <a:bodyPr wrap="square" rtlCol="0" anchor="ctr"/>
          <a:lstStyle/>
          <a:p>
            <a:pPr marL="0" indent="0">
              <a:buNone/>
            </a:pPr>
            <a:r>
              <a:rPr lang="en-US" sz="1050" b="1" dirty="0">
                <a:solidFill>
                  <a:srgbClr val="0B3D4E"/>
                </a:solidFill>
                <a:latin typeface="Calibri" pitchFamily="34" charset="0"/>
                <a:ea typeface="Calibri" pitchFamily="34" charset="-122"/>
                <a:cs typeface="Calibri" pitchFamily="34" charset="-120"/>
              </a:rPr>
              <a:t>⭐ Goal 3 — Good Health and Well-being: </a:t>
            </a:r>
            <a:r>
              <a:rPr lang="en-US" sz="1050" dirty="0">
                <a:solidFill>
                  <a:srgbClr val="1A2E35"/>
                </a:solidFill>
                <a:latin typeface="Calibri" pitchFamily="34" charset="0"/>
                <a:ea typeface="Calibri" pitchFamily="34" charset="-122"/>
                <a:cs typeface="Calibri" pitchFamily="34" charset="-120"/>
              </a:rPr>
              <a:t>'Ensure healthy lives and promote well-being for all at all ages' (UN, 2015). </a:t>
            </a:r>
            <a:r>
              <a:rPr lang="en-US" sz="1050" i="1" dirty="0">
                <a:solidFill>
                  <a:srgbClr val="5E8A96"/>
                </a:solidFill>
                <a:latin typeface="Calibri" pitchFamily="34" charset="0"/>
                <a:ea typeface="Calibri" pitchFamily="34" charset="-122"/>
                <a:cs typeface="Calibri" pitchFamily="34" charset="-120"/>
              </a:rPr>
              <a:t>Contains 13 specific targets. Our focus: Target 3.4 — mental health and non-communicable disease prevention.</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16512" y="-1065"/>
            <a:ext cx="9144000" cy="586281"/>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SDG 3, Target 3.4: Mental Health &amp; Suicide Prevention in the UK</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24128"/>
            <a:ext cx="1920240" cy="256032"/>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56032" y="1024128"/>
            <a:ext cx="1920240" cy="256032"/>
          </a:xfrm>
          <a:prstGeom prst="rect">
            <a:avLst/>
          </a:prstGeom>
          <a:noFill/>
          <a:ln/>
        </p:spPr>
        <p:txBody>
          <a:bodyPr wrap="square"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SDG 3 — TARGET 3.4</a:t>
            </a:r>
            <a:endParaRPr lang="en-US" sz="850" dirty="0"/>
          </a:p>
        </p:txBody>
      </p:sp>
      <p:sp>
        <p:nvSpPr>
          <p:cNvPr id="7" name="Text 5"/>
          <p:cNvSpPr/>
          <p:nvPr/>
        </p:nvSpPr>
        <p:spPr>
          <a:xfrm>
            <a:off x="256032" y="1353312"/>
            <a:ext cx="8631936" cy="384048"/>
          </a:xfrm>
          <a:prstGeom prst="rect">
            <a:avLst/>
          </a:prstGeom>
          <a:noFill/>
          <a:ln/>
        </p:spPr>
        <p:txBody>
          <a:bodyPr wrap="square" rtlCol="0" anchor="ctr"/>
          <a:lstStyle/>
          <a:p>
            <a:pPr marL="0" indent="0">
              <a:buNone/>
            </a:pPr>
            <a:r>
              <a:rPr lang="en-US" sz="1050" i="1" dirty="0">
                <a:solidFill>
                  <a:srgbClr val="0B3D4E"/>
                </a:solidFill>
                <a:latin typeface="Calibri" pitchFamily="34" charset="0"/>
                <a:ea typeface="Calibri" pitchFamily="34" charset="-122"/>
                <a:cs typeface="Calibri" pitchFamily="34" charset="-120"/>
              </a:rPr>
              <a:t>Target 3.4: By 2030, reduce by one third premature mortality from non-communicable diseases through prevention and treatment, and promote mental health and wellbeing (UN, 2015).</a:t>
            </a:r>
            <a:endParaRPr lang="en-US" sz="1050" dirty="0"/>
          </a:p>
        </p:txBody>
      </p:sp>
      <p:sp>
        <p:nvSpPr>
          <p:cNvPr id="8" name="Shape 6"/>
          <p:cNvSpPr/>
          <p:nvPr/>
        </p:nvSpPr>
        <p:spPr>
          <a:xfrm>
            <a:off x="256032" y="1828800"/>
            <a:ext cx="4114800" cy="2834640"/>
          </a:xfrm>
          <a:prstGeom prst="roundRect">
            <a:avLst>
              <a:gd name="adj" fmla="val 3226"/>
            </a:avLst>
          </a:prstGeom>
          <a:solidFill>
            <a:srgbClr val="EB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9" name="Text 7"/>
          <p:cNvSpPr/>
          <p:nvPr/>
        </p:nvSpPr>
        <p:spPr>
          <a:xfrm>
            <a:off x="347472" y="1901952"/>
            <a:ext cx="3931920" cy="347472"/>
          </a:xfrm>
          <a:prstGeom prst="rect">
            <a:avLst/>
          </a:prstGeom>
          <a:noFill/>
          <a:ln/>
        </p:spPr>
        <p:txBody>
          <a:bodyPr wrap="square" rtlCol="0" anchor="ctr"/>
          <a:lstStyle/>
          <a:p>
            <a:pPr marL="0" indent="0">
              <a:buNone/>
            </a:pPr>
            <a:r>
              <a:rPr lang="en-US" sz="1250" b="1" dirty="0">
                <a:solidFill>
                  <a:srgbClr val="1E7D46"/>
                </a:solidFill>
                <a:latin typeface="Cambria" pitchFamily="34" charset="0"/>
                <a:ea typeface="Cambria" pitchFamily="34" charset="-122"/>
                <a:cs typeface="Cambria" pitchFamily="34" charset="-120"/>
              </a:rPr>
              <a:t>Achievements — UK Progress</a:t>
            </a:r>
            <a:endParaRPr lang="en-US" sz="1250" dirty="0"/>
          </a:p>
        </p:txBody>
      </p:sp>
      <p:sp>
        <p:nvSpPr>
          <p:cNvPr id="10" name="Text 8"/>
          <p:cNvSpPr/>
          <p:nvPr/>
        </p:nvSpPr>
        <p:spPr>
          <a:xfrm>
            <a:off x="384048" y="2322576"/>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NHS Long Term Plan (2019): £2.3bn additional investment in mental health services</a:t>
            </a:r>
            <a:endParaRPr lang="en-US" sz="950" dirty="0"/>
          </a:p>
        </p:txBody>
      </p:sp>
      <p:sp>
        <p:nvSpPr>
          <p:cNvPr id="11" name="Text 9"/>
          <p:cNvSpPr/>
          <p:nvPr/>
        </p:nvSpPr>
        <p:spPr>
          <a:xfrm>
            <a:off x="384048" y="2761488"/>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Zero Suicide Ambition: NHS policy to eliminate all avoidable suicides in inpatient settings</a:t>
            </a:r>
            <a:endParaRPr lang="en-US" sz="950" dirty="0"/>
          </a:p>
        </p:txBody>
      </p:sp>
      <p:sp>
        <p:nvSpPr>
          <p:cNvPr id="12" name="Text 10"/>
          <p:cNvSpPr/>
          <p:nvPr/>
        </p:nvSpPr>
        <p:spPr>
          <a:xfrm>
            <a:off x="384048" y="3200400"/>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Every Mind Matters (PHE): 1.7 million+ personalised mental health plans created (PHE, 2021)</a:t>
            </a:r>
            <a:endParaRPr lang="en-US" sz="950" dirty="0"/>
          </a:p>
        </p:txBody>
      </p:sp>
      <p:sp>
        <p:nvSpPr>
          <p:cNvPr id="13" name="Text 11"/>
          <p:cNvSpPr/>
          <p:nvPr/>
        </p:nvSpPr>
        <p:spPr>
          <a:xfrm>
            <a:off x="384048" y="3639312"/>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UK suicide rate: fell from 10.7 → 10.3 per 100,000 (2018–2022, ONS, 2022)</a:t>
            </a:r>
            <a:endParaRPr lang="en-US" sz="950" dirty="0"/>
          </a:p>
        </p:txBody>
      </p:sp>
      <p:sp>
        <p:nvSpPr>
          <p:cNvPr id="14" name="Text 12"/>
          <p:cNvSpPr/>
          <p:nvPr/>
        </p:nvSpPr>
        <p:spPr>
          <a:xfrm>
            <a:off x="384048" y="4078224"/>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Mental Health Act 1983 reform (2024): strengthened patient rights and autonomy</a:t>
            </a:r>
            <a:endParaRPr lang="en-US" sz="950" dirty="0"/>
          </a:p>
        </p:txBody>
      </p:sp>
      <p:sp>
        <p:nvSpPr>
          <p:cNvPr id="15" name="Shape 13"/>
          <p:cNvSpPr/>
          <p:nvPr/>
        </p:nvSpPr>
        <p:spPr>
          <a:xfrm>
            <a:off x="4590288" y="1828800"/>
            <a:ext cx="4297680" cy="2834640"/>
          </a:xfrm>
          <a:prstGeom prst="roundRect">
            <a:avLst>
              <a:gd name="adj" fmla="val 3226"/>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6" name="Text 14"/>
          <p:cNvSpPr/>
          <p:nvPr/>
        </p:nvSpPr>
        <p:spPr>
          <a:xfrm>
            <a:off x="4681728" y="1901952"/>
            <a:ext cx="4114800" cy="347472"/>
          </a:xfrm>
          <a:prstGeom prst="rect">
            <a:avLst/>
          </a:prstGeom>
          <a:noFill/>
          <a:ln/>
        </p:spPr>
        <p:txBody>
          <a:bodyPr wrap="square" rtlCol="0" anchor="ctr"/>
          <a:lstStyle/>
          <a:p>
            <a:pPr marL="0" indent="0">
              <a:buNone/>
            </a:pPr>
            <a:r>
              <a:rPr lang="en-US" sz="1250" b="1" dirty="0">
                <a:solidFill>
                  <a:srgbClr val="C0392B"/>
                </a:solidFill>
                <a:latin typeface="Cambria" pitchFamily="34" charset="0"/>
                <a:ea typeface="Cambria" pitchFamily="34" charset="-122"/>
                <a:cs typeface="Cambria" pitchFamily="34" charset="-120"/>
              </a:rPr>
              <a:t>  Barriers &amp; Challenges</a:t>
            </a:r>
            <a:endParaRPr lang="en-US" sz="1250" dirty="0"/>
          </a:p>
        </p:txBody>
      </p:sp>
      <p:sp>
        <p:nvSpPr>
          <p:cNvPr id="17" name="Text 15"/>
          <p:cNvSpPr/>
          <p:nvPr/>
        </p:nvSpPr>
        <p:spPr>
          <a:xfrm>
            <a:off x="4718304" y="2322576"/>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18+ week average wait for IAPT psychological therapy (NHS, 2023)</a:t>
            </a:r>
            <a:endParaRPr lang="en-US" sz="950" dirty="0"/>
          </a:p>
        </p:txBody>
      </p:sp>
      <p:sp>
        <p:nvSpPr>
          <p:cNvPr id="18" name="Text 16"/>
          <p:cNvSpPr/>
          <p:nvPr/>
        </p:nvSpPr>
        <p:spPr>
          <a:xfrm>
            <a:off x="4718304" y="2761488"/>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Mental health receives only ~13% of NHS budget despite bearing 28% of disease burden (King's Fund, 2020)</a:t>
            </a:r>
            <a:endParaRPr lang="en-US" sz="950" dirty="0"/>
          </a:p>
        </p:txBody>
      </p:sp>
      <p:sp>
        <p:nvSpPr>
          <p:cNvPr id="19" name="Text 17"/>
          <p:cNvSpPr/>
          <p:nvPr/>
        </p:nvSpPr>
        <p:spPr>
          <a:xfrm>
            <a:off x="4718304" y="3200400"/>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BAME communities face compounded barriers: stigma and structural racism (Williams and Etkins, 2021)</a:t>
            </a:r>
            <a:endParaRPr lang="en-US" sz="950" dirty="0"/>
          </a:p>
        </p:txBody>
      </p:sp>
      <p:sp>
        <p:nvSpPr>
          <p:cNvPr id="20" name="Text 18"/>
          <p:cNvSpPr/>
          <p:nvPr/>
        </p:nvSpPr>
        <p:spPr>
          <a:xfrm>
            <a:off x="4718304" y="3639312"/>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Rural areas: fewer CAMHS and adult mental health services (Marmot, 2020)</a:t>
            </a:r>
            <a:endParaRPr lang="en-US" sz="950" dirty="0"/>
          </a:p>
        </p:txBody>
      </p:sp>
      <p:sp>
        <p:nvSpPr>
          <p:cNvPr id="21" name="Text 19"/>
          <p:cNvSpPr/>
          <p:nvPr/>
        </p:nvSpPr>
        <p:spPr>
          <a:xfrm>
            <a:off x="4718304" y="4078224"/>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Cost-of-living crisis: anxiety and depression rates rising sharply (Mind, 2023)</a:t>
            </a:r>
            <a:endParaRPr lang="en-US" sz="950" dirty="0"/>
          </a:p>
        </p:txBody>
      </p:sp>
      <p:sp>
        <p:nvSpPr>
          <p:cNvPr id="22" name="Shape 20"/>
          <p:cNvSpPr/>
          <p:nvPr/>
        </p:nvSpPr>
        <p:spPr>
          <a:xfrm>
            <a:off x="256032" y="4736592"/>
            <a:ext cx="8631936" cy="274320"/>
          </a:xfrm>
          <a:prstGeom prst="roundRect">
            <a:avLst>
              <a:gd name="adj" fmla="val 33333"/>
            </a:avLst>
          </a:prstGeom>
          <a:solidFill>
            <a:srgbClr val="E8F4FD"/>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3" name="Text 21"/>
          <p:cNvSpPr/>
          <p:nvPr/>
        </p:nvSpPr>
        <p:spPr>
          <a:xfrm>
            <a:off x="384048" y="4773168"/>
            <a:ext cx="8321040" cy="219456"/>
          </a:xfrm>
          <a:prstGeom prst="rect">
            <a:avLst/>
          </a:prstGeom>
          <a:noFill/>
          <a:ln/>
        </p:spPr>
        <p:txBody>
          <a:bodyPr wrap="square" rtlCol="0" anchor="ctr"/>
          <a:lstStyle/>
          <a:p>
            <a:pPr marL="0" indent="0" algn="ctr">
              <a:buNone/>
            </a:pPr>
            <a:r>
              <a:rPr lang="en-US" sz="900" dirty="0">
                <a:solidFill>
                  <a:srgbClr val="0B3D4E"/>
                </a:solidFill>
                <a:latin typeface="Calibri" pitchFamily="34" charset="0"/>
                <a:ea typeface="Calibri" pitchFamily="34" charset="-122"/>
                <a:cs typeface="Calibri" pitchFamily="34" charset="-120"/>
              </a:rPr>
              <a:t>  Recommendations: Fund parity of esteem | Reduce IAPT waiting times | Culturally competent BAME mental health services | Expand crisis care 24/7</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209785-DB55-B5C3-331C-AA6B89713D6A}"/>
              </a:ext>
            </a:extLst>
          </p:cNvPr>
          <p:cNvPicPr>
            <a:picLocks noChangeAspect="1"/>
          </p:cNvPicPr>
          <p:nvPr/>
        </p:nvPicPr>
        <p:blipFill>
          <a:blip r:embed="rId3"/>
          <a:stretch>
            <a:fillRect/>
          </a:stretch>
        </p:blipFill>
        <p:spPr>
          <a:xfrm>
            <a:off x="117446" y="1670455"/>
            <a:ext cx="4337108" cy="3473043"/>
          </a:xfrm>
          <a:prstGeom prst="rect">
            <a:avLst/>
          </a:prstGeom>
        </p:spPr>
      </p:pic>
      <p:pic>
        <p:nvPicPr>
          <p:cNvPr id="5" name="Picture 4">
            <a:extLst>
              <a:ext uri="{FF2B5EF4-FFF2-40B4-BE49-F238E27FC236}">
                <a16:creationId xmlns:a16="http://schemas.microsoft.com/office/drawing/2014/main" id="{EF758DAE-91B0-2804-EA3D-B807F6BCC601}"/>
              </a:ext>
            </a:extLst>
          </p:cNvPr>
          <p:cNvPicPr>
            <a:picLocks noChangeAspect="1"/>
          </p:cNvPicPr>
          <p:nvPr/>
        </p:nvPicPr>
        <p:blipFill>
          <a:blip r:embed="rId4"/>
          <a:stretch>
            <a:fillRect/>
          </a:stretch>
        </p:blipFill>
        <p:spPr>
          <a:xfrm>
            <a:off x="4454554" y="1670455"/>
            <a:ext cx="4806891" cy="3473045"/>
          </a:xfrm>
          <a:prstGeom prst="rect">
            <a:avLst/>
          </a:prstGeom>
        </p:spPr>
      </p:pic>
      <p:sp>
        <p:nvSpPr>
          <p:cNvPr id="7" name="TextBox 6">
            <a:extLst>
              <a:ext uri="{FF2B5EF4-FFF2-40B4-BE49-F238E27FC236}">
                <a16:creationId xmlns:a16="http://schemas.microsoft.com/office/drawing/2014/main" id="{12D93281-621B-122B-44A3-C4266B498E98}"/>
              </a:ext>
            </a:extLst>
          </p:cNvPr>
          <p:cNvSpPr txBox="1"/>
          <p:nvPr/>
        </p:nvSpPr>
        <p:spPr>
          <a:xfrm>
            <a:off x="117446" y="277507"/>
            <a:ext cx="8909108" cy="646331"/>
          </a:xfrm>
          <a:prstGeom prst="rect">
            <a:avLst/>
          </a:prstGeom>
          <a:noFill/>
        </p:spPr>
        <p:txBody>
          <a:bodyPr wrap="square">
            <a:spAutoFit/>
          </a:bodyPr>
          <a:lstStyle/>
          <a:p>
            <a:pPr algn="ctr"/>
            <a:r>
              <a:rPr lang="en-US" sz="1800" b="1" dirty="0">
                <a:solidFill>
                  <a:schemeClr val="accent1"/>
                </a:solidFill>
                <a:latin typeface="Cambria" pitchFamily="34" charset="0"/>
                <a:ea typeface="Cambria" pitchFamily="34" charset="-122"/>
                <a:cs typeface="Cambria" pitchFamily="34" charset="-120"/>
              </a:rPr>
              <a:t>Mental Health &amp; Suicide Prevention in the UK</a:t>
            </a:r>
            <a:r>
              <a:rPr lang="en-US" b="1" dirty="0">
                <a:solidFill>
                  <a:schemeClr val="accent1"/>
                </a:solidFill>
                <a:latin typeface="Cambria" pitchFamily="34" charset="0"/>
                <a:ea typeface="Cambria" pitchFamily="34" charset="-122"/>
                <a:cs typeface="Cambria" pitchFamily="34" charset="-120"/>
              </a:rPr>
              <a:t> Mental Health &amp; Suicide Prevention in the UK</a:t>
            </a:r>
            <a:endParaRPr lang="en-GB" b="1" dirty="0">
              <a:solidFill>
                <a:schemeClr val="accent1"/>
              </a:solidFill>
            </a:endParaRPr>
          </a:p>
        </p:txBody>
      </p:sp>
    </p:spTree>
    <p:extLst>
      <p:ext uri="{BB962C8B-B14F-4D97-AF65-F5344CB8AC3E}">
        <p14:creationId xmlns:p14="http://schemas.microsoft.com/office/powerpoint/2010/main" val="135273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18288"/>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Policy &amp; Governance: National and International Frameworks</a:t>
            </a:r>
            <a:endParaRPr lang="en-US" dirty="0"/>
          </a:p>
        </p:txBody>
      </p:sp>
      <p:sp>
        <p:nvSpPr>
          <p:cNvPr id="5" name="Shape 3"/>
          <p:cNvSpPr/>
          <p:nvPr/>
        </p:nvSpPr>
        <p:spPr>
          <a:xfrm>
            <a:off x="256032" y="1024128"/>
            <a:ext cx="2743200" cy="1709928"/>
          </a:xfrm>
          <a:prstGeom prst="roundRect">
            <a:avLst>
              <a:gd name="adj" fmla="val 5348"/>
            </a:avLst>
          </a:prstGeom>
          <a:solidFill>
            <a:srgbClr val="E3F4F9"/>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Health in All Policies</a:t>
            </a:r>
            <a:endParaRPr lang="en-US" sz="1000" dirty="0"/>
          </a:p>
        </p:txBody>
      </p:sp>
      <p:sp>
        <p:nvSpPr>
          <p:cNvPr id="7" name="Shape 5"/>
          <p:cNvSpPr/>
          <p:nvPr/>
        </p:nvSpPr>
        <p:spPr>
          <a:xfrm>
            <a:off x="365760"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8" name="Text 6"/>
          <p:cNvSpPr/>
          <p:nvPr/>
        </p:nvSpPr>
        <p:spPr>
          <a:xfrm>
            <a:off x="365760"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International</a:t>
            </a:r>
            <a:endParaRPr lang="en-US" sz="1000" dirty="0"/>
          </a:p>
        </p:txBody>
      </p:sp>
      <p:sp>
        <p:nvSpPr>
          <p:cNvPr id="9" name="Text 7"/>
          <p:cNvSpPr/>
          <p:nvPr/>
        </p:nvSpPr>
        <p:spPr>
          <a:xfrm>
            <a:off x="1828800"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WHO, 2013</a:t>
            </a:r>
            <a:endParaRPr lang="en-US" sz="1000" dirty="0"/>
          </a:p>
        </p:txBody>
      </p:sp>
      <p:sp>
        <p:nvSpPr>
          <p:cNvPr id="10" name="Text 8"/>
          <p:cNvSpPr/>
          <p:nvPr/>
        </p:nvSpPr>
        <p:spPr>
          <a:xfrm>
            <a:off x="365760"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Requires health to be considered in all government decisions. Challenges narrow biomedical thinking by embedding social determinants into cross-sector policy.</a:t>
            </a:r>
            <a:endParaRPr lang="en-US" sz="1000" dirty="0"/>
          </a:p>
        </p:txBody>
      </p:sp>
      <p:sp>
        <p:nvSpPr>
          <p:cNvPr id="11" name="Shape 9"/>
          <p:cNvSpPr/>
          <p:nvPr/>
        </p:nvSpPr>
        <p:spPr>
          <a:xfrm>
            <a:off x="3127248" y="1024128"/>
            <a:ext cx="2743200" cy="1709928"/>
          </a:xfrm>
          <a:prstGeom prst="roundRect">
            <a:avLst>
              <a:gd name="adj" fmla="val 5348"/>
            </a:avLst>
          </a:prstGeom>
          <a:solidFill>
            <a:srgbClr val="E9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2" name="Text 10"/>
          <p:cNvSpPr/>
          <p:nvPr/>
        </p:nvSpPr>
        <p:spPr>
          <a:xfrm>
            <a:off x="3236976"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NHS Long Term Plan</a:t>
            </a:r>
            <a:endParaRPr lang="en-US" sz="1000" dirty="0"/>
          </a:p>
        </p:txBody>
      </p:sp>
      <p:sp>
        <p:nvSpPr>
          <p:cNvPr id="13" name="Shape 11"/>
          <p:cNvSpPr/>
          <p:nvPr/>
        </p:nvSpPr>
        <p:spPr>
          <a:xfrm>
            <a:off x="3236976"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14" name="Text 12"/>
          <p:cNvSpPr/>
          <p:nvPr/>
        </p:nvSpPr>
        <p:spPr>
          <a:xfrm>
            <a:off x="3236976"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England</a:t>
            </a:r>
            <a:endParaRPr lang="en-US" sz="1000" dirty="0"/>
          </a:p>
        </p:txBody>
      </p:sp>
      <p:sp>
        <p:nvSpPr>
          <p:cNvPr id="15" name="Text 13"/>
          <p:cNvSpPr/>
          <p:nvPr/>
        </p:nvSpPr>
        <p:spPr>
          <a:xfrm>
            <a:off x="4700016"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NHS England, 2022</a:t>
            </a:r>
            <a:endParaRPr lang="en-US" sz="1000" dirty="0"/>
          </a:p>
        </p:txBody>
      </p:sp>
      <p:sp>
        <p:nvSpPr>
          <p:cNvPr id="16" name="Text 14"/>
          <p:cNvSpPr/>
          <p:nvPr/>
        </p:nvSpPr>
        <p:spPr>
          <a:xfrm>
            <a:off x="3236976"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Committed to preventive care, mental health parity, and social prescribing. Invested £3.4bn in primary care networks and introduced personalised care models.</a:t>
            </a:r>
            <a:endParaRPr lang="en-US" sz="1000" dirty="0"/>
          </a:p>
        </p:txBody>
      </p:sp>
      <p:sp>
        <p:nvSpPr>
          <p:cNvPr id="17" name="Shape 15"/>
          <p:cNvSpPr/>
          <p:nvPr/>
        </p:nvSpPr>
        <p:spPr>
          <a:xfrm>
            <a:off x="5998464" y="1024128"/>
            <a:ext cx="2743200" cy="1709928"/>
          </a:xfrm>
          <a:prstGeom prst="roundRect">
            <a:avLst>
              <a:gd name="adj" fmla="val 5348"/>
            </a:avLst>
          </a:prstGeom>
          <a:solidFill>
            <a:srgbClr val="FFF3E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8" name="Text 16"/>
          <p:cNvSpPr/>
          <p:nvPr/>
        </p:nvSpPr>
        <p:spPr>
          <a:xfrm>
            <a:off x="6108192"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Health &amp; Social Care Act</a:t>
            </a:r>
            <a:endParaRPr lang="en-US" sz="1000" dirty="0"/>
          </a:p>
        </p:txBody>
      </p:sp>
      <p:sp>
        <p:nvSpPr>
          <p:cNvPr id="19" name="Shape 17"/>
          <p:cNvSpPr/>
          <p:nvPr/>
        </p:nvSpPr>
        <p:spPr>
          <a:xfrm>
            <a:off x="6108192"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20" name="Text 18"/>
          <p:cNvSpPr/>
          <p:nvPr/>
        </p:nvSpPr>
        <p:spPr>
          <a:xfrm>
            <a:off x="6108192"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Legislation</a:t>
            </a:r>
            <a:endParaRPr lang="en-US" sz="1000" dirty="0"/>
          </a:p>
        </p:txBody>
      </p:sp>
      <p:sp>
        <p:nvSpPr>
          <p:cNvPr id="21" name="Text 19"/>
          <p:cNvSpPr/>
          <p:nvPr/>
        </p:nvSpPr>
        <p:spPr>
          <a:xfrm>
            <a:off x="7571232"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UK Parliament, 2012</a:t>
            </a:r>
            <a:endParaRPr lang="en-US" sz="1000" dirty="0"/>
          </a:p>
        </p:txBody>
      </p:sp>
      <p:sp>
        <p:nvSpPr>
          <p:cNvPr id="22" name="Text 20"/>
          <p:cNvSpPr/>
          <p:nvPr/>
        </p:nvSpPr>
        <p:spPr>
          <a:xfrm>
            <a:off x="6108192"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Restructured NHS; created Public Health England; established health and wellbeing boards in every local authority institutionalising holistic thinking.</a:t>
            </a:r>
            <a:endParaRPr lang="en-US" sz="1000" dirty="0"/>
          </a:p>
        </p:txBody>
      </p:sp>
      <p:sp>
        <p:nvSpPr>
          <p:cNvPr id="23" name="Shape 21"/>
          <p:cNvSpPr/>
          <p:nvPr/>
        </p:nvSpPr>
        <p:spPr>
          <a:xfrm>
            <a:off x="256032" y="2852928"/>
            <a:ext cx="2743200" cy="1709928"/>
          </a:xfrm>
          <a:prstGeom prst="roundRect">
            <a:avLst>
              <a:gd name="adj" fmla="val 5348"/>
            </a:avLst>
          </a:prstGeom>
          <a:solidFill>
            <a:srgbClr val="F0E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4" name="Text 22"/>
          <p:cNvSpPr/>
          <p:nvPr/>
        </p:nvSpPr>
        <p:spPr>
          <a:xfrm>
            <a:off x="365760" y="2926080"/>
            <a:ext cx="2523744" cy="265176"/>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Well-being of Future Generations Act</a:t>
            </a:r>
            <a:endParaRPr lang="en-US" sz="1000" dirty="0"/>
          </a:p>
        </p:txBody>
      </p:sp>
      <p:sp>
        <p:nvSpPr>
          <p:cNvPr id="25" name="Shape 23"/>
          <p:cNvSpPr/>
          <p:nvPr/>
        </p:nvSpPr>
        <p:spPr>
          <a:xfrm>
            <a:off x="365760"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26" name="Text 24"/>
          <p:cNvSpPr/>
          <p:nvPr/>
        </p:nvSpPr>
        <p:spPr>
          <a:xfrm>
            <a:off x="365760"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Wales — World First</a:t>
            </a:r>
            <a:endParaRPr lang="en-US" sz="1000" dirty="0"/>
          </a:p>
        </p:txBody>
      </p:sp>
      <p:sp>
        <p:nvSpPr>
          <p:cNvPr id="27" name="Text 25"/>
          <p:cNvSpPr/>
          <p:nvPr/>
        </p:nvSpPr>
        <p:spPr>
          <a:xfrm>
            <a:off x="1828800"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Welsh Government, 2015</a:t>
            </a:r>
            <a:endParaRPr lang="en-US" sz="1000" dirty="0"/>
          </a:p>
        </p:txBody>
      </p:sp>
      <p:sp>
        <p:nvSpPr>
          <p:cNvPr id="28" name="Text 26"/>
          <p:cNvSpPr/>
          <p:nvPr/>
        </p:nvSpPr>
        <p:spPr>
          <a:xfrm>
            <a:off x="365760"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Legally requires public bodies to embed sustainable development in all decisions. Unique globally. Directly operationalises both the holistic model and SDG thinking.</a:t>
            </a:r>
            <a:endParaRPr lang="en-US" sz="1000" dirty="0"/>
          </a:p>
        </p:txBody>
      </p:sp>
      <p:sp>
        <p:nvSpPr>
          <p:cNvPr id="29" name="Shape 27"/>
          <p:cNvSpPr/>
          <p:nvPr/>
        </p:nvSpPr>
        <p:spPr>
          <a:xfrm>
            <a:off x="3127248" y="2852928"/>
            <a:ext cx="2743200" cy="1709928"/>
          </a:xfrm>
          <a:prstGeom prst="roundRect">
            <a:avLst>
              <a:gd name="adj" fmla="val 5348"/>
            </a:avLst>
          </a:prstGeom>
          <a:solidFill>
            <a:srgbClr val="E8F5F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0" name="Text 28"/>
          <p:cNvSpPr/>
          <p:nvPr/>
        </p:nvSpPr>
        <p:spPr>
          <a:xfrm>
            <a:off x="3236976" y="29260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NHS Net Zero Strategy</a:t>
            </a:r>
            <a:endParaRPr lang="en-US" sz="1000" dirty="0"/>
          </a:p>
        </p:txBody>
      </p:sp>
      <p:sp>
        <p:nvSpPr>
          <p:cNvPr id="31" name="Shape 29"/>
          <p:cNvSpPr/>
          <p:nvPr/>
        </p:nvSpPr>
        <p:spPr>
          <a:xfrm>
            <a:off x="3236976"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32" name="Text 30"/>
          <p:cNvSpPr/>
          <p:nvPr/>
        </p:nvSpPr>
        <p:spPr>
          <a:xfrm>
            <a:off x="3236976"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Sustainability</a:t>
            </a:r>
            <a:endParaRPr lang="en-US" sz="1000" dirty="0"/>
          </a:p>
        </p:txBody>
      </p:sp>
      <p:sp>
        <p:nvSpPr>
          <p:cNvPr id="33" name="Text 31"/>
          <p:cNvSpPr/>
          <p:nvPr/>
        </p:nvSpPr>
        <p:spPr>
          <a:xfrm>
            <a:off x="4700016"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NHS England, 2020</a:t>
            </a:r>
            <a:endParaRPr lang="en-US" sz="1000" dirty="0"/>
          </a:p>
        </p:txBody>
      </p:sp>
      <p:sp>
        <p:nvSpPr>
          <p:cNvPr id="34" name="Text 32"/>
          <p:cNvSpPr/>
          <p:nvPr/>
        </p:nvSpPr>
        <p:spPr>
          <a:xfrm>
            <a:off x="3236976"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Commits NHS to net zero emissions by 2040. Links environmental sustainability directly to health service planning unique among national health systems.</a:t>
            </a:r>
            <a:endParaRPr lang="en-US" sz="1000" dirty="0"/>
          </a:p>
        </p:txBody>
      </p:sp>
      <p:sp>
        <p:nvSpPr>
          <p:cNvPr id="35" name="Shape 33"/>
          <p:cNvSpPr/>
          <p:nvPr/>
        </p:nvSpPr>
        <p:spPr>
          <a:xfrm>
            <a:off x="5998464" y="2852928"/>
            <a:ext cx="2743200" cy="1709928"/>
          </a:xfrm>
          <a:prstGeom prst="roundRect">
            <a:avLst>
              <a:gd name="adj" fmla="val 5348"/>
            </a:avLst>
          </a:prstGeom>
          <a:solidFill>
            <a:srgbClr val="FDF3F3"/>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6" name="Text 34"/>
          <p:cNvSpPr/>
          <p:nvPr/>
        </p:nvSpPr>
        <p:spPr>
          <a:xfrm>
            <a:off x="6108192" y="29260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Marmot Review 10 Years On</a:t>
            </a:r>
            <a:endParaRPr lang="en-US" sz="1000" dirty="0"/>
          </a:p>
        </p:txBody>
      </p:sp>
      <p:sp>
        <p:nvSpPr>
          <p:cNvPr id="37" name="Shape 35"/>
          <p:cNvSpPr/>
          <p:nvPr/>
        </p:nvSpPr>
        <p:spPr>
          <a:xfrm>
            <a:off x="6108192"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38" name="Text 36"/>
          <p:cNvSpPr/>
          <p:nvPr/>
        </p:nvSpPr>
        <p:spPr>
          <a:xfrm>
            <a:off x="6108192"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Evidence Base</a:t>
            </a:r>
            <a:endParaRPr lang="en-US" sz="1000" dirty="0"/>
          </a:p>
        </p:txBody>
      </p:sp>
      <p:sp>
        <p:nvSpPr>
          <p:cNvPr id="39" name="Text 37"/>
          <p:cNvSpPr/>
          <p:nvPr/>
        </p:nvSpPr>
        <p:spPr>
          <a:xfrm>
            <a:off x="7571232"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Marmot, 2020</a:t>
            </a:r>
            <a:endParaRPr lang="en-US" sz="1000" dirty="0"/>
          </a:p>
        </p:txBody>
      </p:sp>
      <p:sp>
        <p:nvSpPr>
          <p:cNvPr id="40" name="Text 38"/>
          <p:cNvSpPr/>
          <p:nvPr/>
        </p:nvSpPr>
        <p:spPr>
          <a:xfrm>
            <a:off x="6108192"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Found life expectancy gains stalled since 2010; health inequalities widened. Recommends action on housing, education, and employment as health interventions.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130141-1587-379F-1D1F-3F78B66E05C9}"/>
              </a:ext>
            </a:extLst>
          </p:cNvPr>
          <p:cNvPicPr>
            <a:picLocks noChangeAspect="1"/>
          </p:cNvPicPr>
          <p:nvPr/>
        </p:nvPicPr>
        <p:blipFill>
          <a:blip r:embed="rId3"/>
          <a:stretch>
            <a:fillRect/>
          </a:stretch>
        </p:blipFill>
        <p:spPr>
          <a:xfrm>
            <a:off x="0" y="838899"/>
            <a:ext cx="9144000" cy="4304600"/>
          </a:xfrm>
          <a:prstGeom prst="rect">
            <a:avLst/>
          </a:prstGeom>
        </p:spPr>
      </p:pic>
      <p:sp>
        <p:nvSpPr>
          <p:cNvPr id="5" name="TextBox 4">
            <a:extLst>
              <a:ext uri="{FF2B5EF4-FFF2-40B4-BE49-F238E27FC236}">
                <a16:creationId xmlns:a16="http://schemas.microsoft.com/office/drawing/2014/main" id="{A296AE13-ACE1-5041-6F29-6397E7DD96E7}"/>
              </a:ext>
            </a:extLst>
          </p:cNvPr>
          <p:cNvSpPr txBox="1"/>
          <p:nvPr/>
        </p:nvSpPr>
        <p:spPr>
          <a:xfrm>
            <a:off x="310392" y="192568"/>
            <a:ext cx="8732939" cy="369332"/>
          </a:xfrm>
          <a:prstGeom prst="rect">
            <a:avLst/>
          </a:prstGeom>
          <a:noFill/>
        </p:spPr>
        <p:txBody>
          <a:bodyPr wrap="square">
            <a:spAutoFit/>
          </a:bodyPr>
          <a:lstStyle/>
          <a:p>
            <a:pPr marL="0" indent="0" algn="ctr">
              <a:buNone/>
            </a:pPr>
            <a:r>
              <a:rPr lang="en-US" sz="1800" b="1" dirty="0">
                <a:solidFill>
                  <a:srgbClr val="FFFFFF"/>
                </a:solidFill>
                <a:highlight>
                  <a:srgbClr val="0000FF"/>
                </a:highlight>
                <a:latin typeface="Cambria" pitchFamily="34" charset="0"/>
                <a:ea typeface="Cambria" pitchFamily="34" charset="-122"/>
                <a:cs typeface="Cambria" pitchFamily="34" charset="-120"/>
              </a:rPr>
              <a:t>Policy &amp; Governance: National and International Frameworks</a:t>
            </a:r>
            <a:endParaRPr lang="en-US" sz="1800" dirty="0">
              <a:highlight>
                <a:srgbClr val="0000FF"/>
              </a:highlight>
            </a:endParaRPr>
          </a:p>
        </p:txBody>
      </p:sp>
    </p:spTree>
    <p:extLst>
      <p:ext uri="{BB962C8B-B14F-4D97-AF65-F5344CB8AC3E}">
        <p14:creationId xmlns:p14="http://schemas.microsoft.com/office/powerpoint/2010/main" val="175944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583680" y="-640080"/>
            <a:ext cx="3657600" cy="3657600"/>
          </a:xfrm>
          <a:prstGeom prst="ellipse">
            <a:avLst/>
          </a:prstGeom>
          <a:solidFill>
            <a:srgbClr val="0F5C72">
              <a:alpha val="40000"/>
            </a:srgbClr>
          </a:solidFill>
          <a:ln w="12700">
            <a:solidFill>
              <a:srgbClr val="0F5C72">
                <a:alpha val="40000"/>
              </a:srgbClr>
            </a:solidFill>
            <a:prstDash val="solid"/>
          </a:ln>
        </p:spPr>
        <p:txBody>
          <a:bodyPr/>
          <a:lstStyle/>
          <a:p>
            <a:endParaRPr lang="en-GB"/>
          </a:p>
        </p:txBody>
      </p:sp>
      <p:sp>
        <p:nvSpPr>
          <p:cNvPr id="4" name="Shape 2"/>
          <p:cNvSpPr/>
          <p:nvPr/>
        </p:nvSpPr>
        <p:spPr>
          <a:xfrm>
            <a:off x="365760" y="201168"/>
            <a:ext cx="2103120" cy="329184"/>
          </a:xfrm>
          <a:prstGeom prst="roundRect">
            <a:avLst>
              <a:gd name="adj" fmla="val 19444"/>
            </a:avLst>
          </a:prstGeom>
          <a:solidFill>
            <a:srgbClr val="E8A020"/>
          </a:solidFill>
          <a:ln w="12700">
            <a:solidFill>
              <a:srgbClr val="E8A020"/>
            </a:solidFill>
            <a:prstDash val="solid"/>
          </a:ln>
        </p:spPr>
        <p:txBody>
          <a:bodyPr/>
          <a:lstStyle/>
          <a:p>
            <a:endParaRPr lang="en-GB"/>
          </a:p>
        </p:txBody>
      </p:sp>
      <p:sp>
        <p:nvSpPr>
          <p:cNvPr id="5" name="Text 3"/>
          <p:cNvSpPr/>
          <p:nvPr/>
        </p:nvSpPr>
        <p:spPr>
          <a:xfrm>
            <a:off x="365760" y="201168"/>
            <a:ext cx="2103120" cy="329184"/>
          </a:xfrm>
          <a:prstGeom prst="rect">
            <a:avLst/>
          </a:prstGeom>
          <a:noFill/>
          <a:ln/>
        </p:spPr>
        <p:txBody>
          <a:bodyPr wrap="square" rtlCol="0" anchor="ctr"/>
          <a:lstStyle/>
          <a:p>
            <a:pPr marL="0" indent="0" algn="ctr">
              <a:buNone/>
            </a:pPr>
            <a:r>
              <a:rPr lang="en-US" sz="1000" b="1" dirty="0">
                <a:solidFill>
                  <a:srgbClr val="0B3D4E"/>
                </a:solidFill>
                <a:latin typeface="Arial" pitchFamily="34" charset="0"/>
                <a:ea typeface="Arial" pitchFamily="34" charset="-122"/>
                <a:cs typeface="Arial" pitchFamily="34" charset="-120"/>
              </a:rPr>
              <a:t>CASE STUDY</a:t>
            </a:r>
            <a:endParaRPr lang="en-US" sz="1000" dirty="0"/>
          </a:p>
        </p:txBody>
      </p:sp>
      <p:sp>
        <p:nvSpPr>
          <p:cNvPr id="6" name="Text 4"/>
          <p:cNvSpPr/>
          <p:nvPr/>
        </p:nvSpPr>
        <p:spPr>
          <a:xfrm>
            <a:off x="365760" y="640080"/>
            <a:ext cx="6858000" cy="749808"/>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Dry January</a:t>
            </a:r>
            <a:endParaRPr lang="en-US" sz="4400" dirty="0"/>
          </a:p>
        </p:txBody>
      </p:sp>
      <p:sp>
        <p:nvSpPr>
          <p:cNvPr id="7" name="Text 5"/>
          <p:cNvSpPr/>
          <p:nvPr/>
        </p:nvSpPr>
        <p:spPr>
          <a:xfrm>
            <a:off x="365760" y="1353312"/>
            <a:ext cx="7772400" cy="384048"/>
          </a:xfrm>
          <a:prstGeom prst="rect">
            <a:avLst/>
          </a:prstGeom>
          <a:noFill/>
          <a:ln/>
        </p:spPr>
        <p:txBody>
          <a:bodyPr wrap="square" rtlCol="0" anchor="ctr"/>
          <a:lstStyle/>
          <a:p>
            <a:pPr marL="0" indent="0">
              <a:buNone/>
            </a:pPr>
            <a:r>
              <a:rPr lang="en-US" sz="1450" i="1" dirty="0">
                <a:solidFill>
                  <a:srgbClr val="02C39A"/>
                </a:solidFill>
                <a:latin typeface="Calibri" pitchFamily="34" charset="0"/>
                <a:ea typeface="Calibri" pitchFamily="34" charset="-122"/>
                <a:cs typeface="Calibri" pitchFamily="34" charset="-120"/>
              </a:rPr>
              <a:t>A UK Public Health Campaign: Health, Wellbeing &amp; Sustainable Development in Action</a:t>
            </a:r>
            <a:endParaRPr lang="en-US" sz="1450" dirty="0"/>
          </a:p>
        </p:txBody>
      </p:sp>
      <p:sp>
        <p:nvSpPr>
          <p:cNvPr id="8" name="Text 6"/>
          <p:cNvSpPr/>
          <p:nvPr/>
        </p:nvSpPr>
        <p:spPr>
          <a:xfrm>
            <a:off x="365760" y="1755648"/>
            <a:ext cx="7772400" cy="274320"/>
          </a:xfrm>
          <a:prstGeom prst="rect">
            <a:avLst/>
          </a:prstGeom>
          <a:noFill/>
          <a:ln/>
        </p:spPr>
        <p:txBody>
          <a:bodyPr wrap="square" rtlCol="0" anchor="ctr"/>
          <a:lstStyle/>
          <a:p>
            <a:pPr marL="0" indent="0">
              <a:buNone/>
            </a:pPr>
            <a:r>
              <a:rPr lang="en-US" sz="1100" dirty="0">
                <a:solidFill>
                  <a:srgbClr val="8FBFCB"/>
                </a:solidFill>
                <a:latin typeface="Calibri" pitchFamily="34" charset="0"/>
                <a:ea typeface="Calibri" pitchFamily="34" charset="-122"/>
                <a:cs typeface="Calibri" pitchFamily="34" charset="-120"/>
              </a:rPr>
              <a:t>Alcohol Change UK  |  Launched: 2013  |  Underpinned by: Health Belief Model (De Visser et al., 2021)</a:t>
            </a:r>
            <a:endParaRPr lang="en-US" sz="1100" dirty="0"/>
          </a:p>
        </p:txBody>
      </p:sp>
      <p:sp>
        <p:nvSpPr>
          <p:cNvPr id="9" name="Shape 7"/>
          <p:cNvSpPr/>
          <p:nvPr/>
        </p:nvSpPr>
        <p:spPr>
          <a:xfrm>
            <a:off x="0" y="2148840"/>
            <a:ext cx="9144000" cy="27432"/>
          </a:xfrm>
          <a:prstGeom prst="rect">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256032"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9.4M</a:t>
            </a:r>
            <a:endParaRPr lang="en-US" sz="3600" dirty="0"/>
          </a:p>
        </p:txBody>
      </p:sp>
      <p:sp>
        <p:nvSpPr>
          <p:cNvPr id="11" name="Text 9"/>
          <p:cNvSpPr/>
          <p:nvPr/>
        </p:nvSpPr>
        <p:spPr>
          <a:xfrm>
            <a:off x="256032"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UK adults participated</a:t>
            </a:r>
            <a:endParaRPr lang="en-US" sz="950" dirty="0"/>
          </a:p>
        </p:txBody>
      </p:sp>
      <p:sp>
        <p:nvSpPr>
          <p:cNvPr id="12" name="Text 10"/>
          <p:cNvSpPr/>
          <p:nvPr/>
        </p:nvSpPr>
        <p:spPr>
          <a:xfrm>
            <a:off x="256032"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Alcohol Change UK, 2024</a:t>
            </a:r>
            <a:endParaRPr lang="en-US" sz="800" dirty="0"/>
          </a:p>
        </p:txBody>
      </p:sp>
      <p:sp>
        <p:nvSpPr>
          <p:cNvPr id="13" name="Text 11"/>
          <p:cNvSpPr/>
          <p:nvPr/>
        </p:nvSpPr>
        <p:spPr>
          <a:xfrm>
            <a:off x="2432304"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70%</a:t>
            </a:r>
            <a:endParaRPr lang="en-US" sz="3600" dirty="0"/>
          </a:p>
        </p:txBody>
      </p:sp>
      <p:sp>
        <p:nvSpPr>
          <p:cNvPr id="14" name="Text 12"/>
          <p:cNvSpPr/>
          <p:nvPr/>
        </p:nvSpPr>
        <p:spPr>
          <a:xfrm>
            <a:off x="2432304"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Drank less 6 months later</a:t>
            </a:r>
            <a:endParaRPr lang="en-US" sz="950" dirty="0"/>
          </a:p>
        </p:txBody>
      </p:sp>
      <p:sp>
        <p:nvSpPr>
          <p:cNvPr id="15" name="Text 13"/>
          <p:cNvSpPr/>
          <p:nvPr/>
        </p:nvSpPr>
        <p:spPr>
          <a:xfrm>
            <a:off x="2432304"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De Visser et al., 2017</a:t>
            </a:r>
            <a:endParaRPr lang="en-US" sz="800" dirty="0"/>
          </a:p>
        </p:txBody>
      </p:sp>
      <p:sp>
        <p:nvSpPr>
          <p:cNvPr id="16" name="Text 14"/>
          <p:cNvSpPr/>
          <p:nvPr/>
        </p:nvSpPr>
        <p:spPr>
          <a:xfrm>
            <a:off x="4608576"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40%</a:t>
            </a:r>
            <a:endParaRPr lang="en-US" sz="3600" dirty="0"/>
          </a:p>
        </p:txBody>
      </p:sp>
      <p:sp>
        <p:nvSpPr>
          <p:cNvPr id="17" name="Text 15"/>
          <p:cNvSpPr/>
          <p:nvPr/>
        </p:nvSpPr>
        <p:spPr>
          <a:xfrm>
            <a:off x="4608576"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Better mental health reported</a:t>
            </a:r>
            <a:endParaRPr lang="en-US" sz="950" dirty="0"/>
          </a:p>
        </p:txBody>
      </p:sp>
      <p:sp>
        <p:nvSpPr>
          <p:cNvPr id="18" name="Text 16"/>
          <p:cNvSpPr/>
          <p:nvPr/>
        </p:nvSpPr>
        <p:spPr>
          <a:xfrm>
            <a:off x="4608576"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University of Sussex, 2019</a:t>
            </a:r>
            <a:endParaRPr lang="en-US" sz="800" dirty="0"/>
          </a:p>
        </p:txBody>
      </p:sp>
      <p:sp>
        <p:nvSpPr>
          <p:cNvPr id="19" name="Text 17"/>
          <p:cNvSpPr/>
          <p:nvPr/>
        </p:nvSpPr>
        <p:spPr>
          <a:xfrm>
            <a:off x="6784848"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£3.5bn</a:t>
            </a:r>
            <a:endParaRPr lang="en-US" sz="3600" dirty="0"/>
          </a:p>
        </p:txBody>
      </p:sp>
      <p:sp>
        <p:nvSpPr>
          <p:cNvPr id="20" name="Text 18"/>
          <p:cNvSpPr/>
          <p:nvPr/>
        </p:nvSpPr>
        <p:spPr>
          <a:xfrm>
            <a:off x="6784848"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Annual NHS alcohol cost</a:t>
            </a:r>
            <a:endParaRPr lang="en-US" sz="950" dirty="0"/>
          </a:p>
        </p:txBody>
      </p:sp>
      <p:sp>
        <p:nvSpPr>
          <p:cNvPr id="21" name="Text 19"/>
          <p:cNvSpPr/>
          <p:nvPr/>
        </p:nvSpPr>
        <p:spPr>
          <a:xfrm>
            <a:off x="6784848"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NHS England, 2022</a:t>
            </a:r>
            <a:endParaRPr lang="en-US" sz="800" dirty="0"/>
          </a:p>
        </p:txBody>
      </p:sp>
      <p:sp>
        <p:nvSpPr>
          <p:cNvPr id="22" name="Shape 20"/>
          <p:cNvSpPr/>
          <p:nvPr/>
        </p:nvSpPr>
        <p:spPr>
          <a:xfrm>
            <a:off x="0" y="3493008"/>
            <a:ext cx="9144000" cy="27432"/>
          </a:xfrm>
          <a:prstGeom prst="rect">
            <a:avLst/>
          </a:prstGeom>
          <a:solidFill>
            <a:srgbClr val="0F5C72">
              <a:alpha val="60000"/>
            </a:srgbClr>
          </a:solidFill>
          <a:ln w="12700">
            <a:solidFill>
              <a:srgbClr val="0F5C72">
                <a:alpha val="60000"/>
              </a:srgbClr>
            </a:solidFill>
            <a:prstDash val="solid"/>
          </a:ln>
        </p:spPr>
        <p:txBody>
          <a:bodyPr/>
          <a:lstStyle/>
          <a:p>
            <a:endParaRPr lang="en-GB"/>
          </a:p>
        </p:txBody>
      </p:sp>
      <p:sp>
        <p:nvSpPr>
          <p:cNvPr id="23" name="Text 21"/>
          <p:cNvSpPr/>
          <p:nvPr/>
        </p:nvSpPr>
        <p:spPr>
          <a:xfrm>
            <a:off x="365760" y="3566160"/>
            <a:ext cx="8412480" cy="292608"/>
          </a:xfrm>
          <a:prstGeom prst="rect">
            <a:avLst/>
          </a:prstGeom>
          <a:noFill/>
          <a:ln/>
        </p:spPr>
        <p:txBody>
          <a:bodyPr wrap="square" rtlCol="0" anchor="ctr"/>
          <a:lstStyle/>
          <a:p>
            <a:pPr marL="0" indent="0" algn="ctr">
              <a:buNone/>
            </a:pPr>
            <a:r>
              <a:rPr lang="en-US" sz="1000" b="1" dirty="0">
                <a:solidFill>
                  <a:srgbClr val="02C39A"/>
                </a:solidFill>
                <a:latin typeface="Calibri" pitchFamily="34" charset="0"/>
                <a:ea typeface="Calibri" pitchFamily="34" charset="-122"/>
                <a:cs typeface="Calibri" pitchFamily="34" charset="-120"/>
              </a:rPr>
              <a:t>SDG alignment: </a:t>
            </a:r>
            <a:r>
              <a:rPr lang="en-US" sz="1000" dirty="0">
                <a:solidFill>
                  <a:srgbClr val="AADDE6"/>
                </a:solidFill>
                <a:latin typeface="Calibri" pitchFamily="34" charset="0"/>
                <a:ea typeface="Calibri" pitchFamily="34" charset="-122"/>
                <a:cs typeface="Calibri" pitchFamily="34" charset="-120"/>
              </a:rPr>
              <a:t>SDG 3.5 (harmful alcohol use) | SDG 3.4 (mental health) | NHS Prevention Strategy | Holistic Model application</a:t>
            </a:r>
            <a:endParaRPr lang="en-US" sz="1000" dirty="0"/>
          </a:p>
        </p:txBody>
      </p:sp>
      <p:sp>
        <p:nvSpPr>
          <p:cNvPr id="24" name="Text 22"/>
          <p:cNvSpPr/>
          <p:nvPr/>
        </p:nvSpPr>
        <p:spPr>
          <a:xfrm>
            <a:off x="365760" y="3977640"/>
            <a:ext cx="8412480" cy="411480"/>
          </a:xfrm>
          <a:prstGeom prst="rect">
            <a:avLst/>
          </a:prstGeom>
          <a:noFill/>
          <a:ln/>
        </p:spPr>
        <p:txBody>
          <a:bodyPr wrap="square" rtlCol="0" anchor="ctr"/>
          <a:lstStyle/>
          <a:p>
            <a:pPr marL="0" indent="0" algn="ctr">
              <a:buNone/>
            </a:pPr>
            <a:r>
              <a:rPr lang="en-US" sz="950" i="1" dirty="0">
                <a:solidFill>
                  <a:srgbClr val="8FBFCB"/>
                </a:solidFill>
                <a:latin typeface="Calibri" pitchFamily="34" charset="0"/>
                <a:ea typeface="Calibri" pitchFamily="34" charset="-122"/>
                <a:cs typeface="Calibri" pitchFamily="34" charset="-120"/>
              </a:rPr>
              <a:t>'The campaign demonstrates that behaviour change at population level is achievable through low-cost, community-based, holistic interventions' (de Visser et al., 2017, p.14).</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Dry January: Critical Analysis &amp; Theoretical Application</a:t>
            </a:r>
            <a:endParaRPr lang="en-US" sz="2200" dirty="0"/>
          </a:p>
        </p:txBody>
      </p:sp>
      <p:sp>
        <p:nvSpPr>
          <p:cNvPr id="5" name="Shape 3"/>
          <p:cNvSpPr/>
          <p:nvPr/>
        </p:nvSpPr>
        <p:spPr>
          <a:xfrm>
            <a:off x="256032" y="1024128"/>
            <a:ext cx="2834640" cy="3840480"/>
          </a:xfrm>
          <a:prstGeom prst="roundRect">
            <a:avLst>
              <a:gd name="adj" fmla="val 3226"/>
            </a:avLst>
          </a:prstGeom>
          <a:solidFill>
            <a:srgbClr val="F0F7FF"/>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47472" y="1088136"/>
            <a:ext cx="2651760" cy="347472"/>
          </a:xfrm>
          <a:prstGeom prst="rect">
            <a:avLst/>
          </a:prstGeom>
          <a:noFill/>
          <a:ln/>
        </p:spPr>
        <p:txBody>
          <a:bodyPr wrap="square" rtlCol="0" anchor="ctr"/>
          <a:lstStyle/>
          <a:p>
            <a:pPr marL="0" indent="0">
              <a:buNone/>
            </a:pPr>
            <a:r>
              <a:rPr lang="en-US" sz="1200" b="1" dirty="0">
                <a:solidFill>
                  <a:srgbClr val="0B3D4E"/>
                </a:solidFill>
                <a:latin typeface="Cambria" pitchFamily="34" charset="0"/>
                <a:ea typeface="Cambria" pitchFamily="34" charset="-122"/>
                <a:cs typeface="Cambria" pitchFamily="34" charset="-120"/>
              </a:rPr>
              <a:t>  Health Belief Model</a:t>
            </a:r>
            <a:endParaRPr lang="en-US" sz="1200" dirty="0"/>
          </a:p>
        </p:txBody>
      </p:sp>
      <p:sp>
        <p:nvSpPr>
          <p:cNvPr id="7" name="Text 5"/>
          <p:cNvSpPr/>
          <p:nvPr/>
        </p:nvSpPr>
        <p:spPr>
          <a:xfrm>
            <a:off x="347472" y="1444752"/>
            <a:ext cx="2651760" cy="219456"/>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De Visser et al. (2021); Kaner et al. (2022)</a:t>
            </a:r>
            <a:endParaRPr lang="en-US" sz="850" dirty="0"/>
          </a:p>
        </p:txBody>
      </p:sp>
      <p:sp>
        <p:nvSpPr>
          <p:cNvPr id="8" name="Text 6"/>
          <p:cNvSpPr/>
          <p:nvPr/>
        </p:nvSpPr>
        <p:spPr>
          <a:xfrm>
            <a:off x="365760" y="1719072"/>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Susceptibility:</a:t>
            </a:r>
            <a:endParaRPr lang="en-US" sz="900" dirty="0"/>
          </a:p>
        </p:txBody>
      </p:sp>
      <p:sp>
        <p:nvSpPr>
          <p:cNvPr id="9" name="Text 7"/>
          <p:cNvSpPr/>
          <p:nvPr/>
        </p:nvSpPr>
        <p:spPr>
          <a:xfrm>
            <a:off x="365760" y="1901952"/>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Campaign messaging: '1 in 4 UK adults drink at harmful levels' (Alcohol Change UK, 2024)</a:t>
            </a:r>
            <a:endParaRPr lang="en-US" sz="850" dirty="0"/>
          </a:p>
        </p:txBody>
      </p:sp>
      <p:sp>
        <p:nvSpPr>
          <p:cNvPr id="10" name="Text 8"/>
          <p:cNvSpPr/>
          <p:nvPr/>
        </p:nvSpPr>
        <p:spPr>
          <a:xfrm>
            <a:off x="365760" y="2212848"/>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Severity:</a:t>
            </a:r>
            <a:endParaRPr lang="en-US" sz="900" dirty="0"/>
          </a:p>
        </p:txBody>
      </p:sp>
      <p:sp>
        <p:nvSpPr>
          <p:cNvPr id="11" name="Text 9"/>
          <p:cNvSpPr/>
          <p:nvPr/>
        </p:nvSpPr>
        <p:spPr>
          <a:xfrm>
            <a:off x="365760" y="2395728"/>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Statistics on liver disease, cancer, and depression risk linked to alcohol</a:t>
            </a:r>
            <a:endParaRPr lang="en-US" sz="850" dirty="0"/>
          </a:p>
        </p:txBody>
      </p:sp>
      <p:sp>
        <p:nvSpPr>
          <p:cNvPr id="12" name="Text 10"/>
          <p:cNvSpPr/>
          <p:nvPr/>
        </p:nvSpPr>
        <p:spPr>
          <a:xfrm>
            <a:off x="365760" y="2706624"/>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Benefits:</a:t>
            </a:r>
            <a:endParaRPr lang="en-US" sz="900" dirty="0"/>
          </a:p>
        </p:txBody>
      </p:sp>
      <p:sp>
        <p:nvSpPr>
          <p:cNvPr id="13" name="Text 11"/>
          <p:cNvSpPr/>
          <p:nvPr/>
        </p:nvSpPr>
        <p:spPr>
          <a:xfrm>
            <a:off x="365760" y="2889504"/>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'Try Dry' app: 70% reported improved sleep; 40% better mental health</a:t>
            </a:r>
            <a:endParaRPr lang="en-US" sz="850" dirty="0"/>
          </a:p>
        </p:txBody>
      </p:sp>
      <p:sp>
        <p:nvSpPr>
          <p:cNvPr id="14" name="Text 12"/>
          <p:cNvSpPr/>
          <p:nvPr/>
        </p:nvSpPr>
        <p:spPr>
          <a:xfrm>
            <a:off x="365760" y="3200400"/>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Barriers:</a:t>
            </a:r>
            <a:endParaRPr lang="en-US" sz="900" dirty="0"/>
          </a:p>
        </p:txBody>
      </p:sp>
      <p:sp>
        <p:nvSpPr>
          <p:cNvPr id="15" name="Text 13"/>
          <p:cNvSpPr/>
          <p:nvPr/>
        </p:nvSpPr>
        <p:spPr>
          <a:xfrm>
            <a:off x="365760" y="3383280"/>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App-based support, peer challenge groups reduce social and motivational barriers</a:t>
            </a:r>
            <a:endParaRPr lang="en-US" sz="850" dirty="0"/>
          </a:p>
        </p:txBody>
      </p:sp>
      <p:sp>
        <p:nvSpPr>
          <p:cNvPr id="16" name="Text 14"/>
          <p:cNvSpPr/>
          <p:nvPr/>
        </p:nvSpPr>
        <p:spPr>
          <a:xfrm>
            <a:off x="365760" y="3694176"/>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Self-Efficacy:</a:t>
            </a:r>
            <a:endParaRPr lang="en-US" sz="900" dirty="0"/>
          </a:p>
        </p:txBody>
      </p:sp>
      <p:sp>
        <p:nvSpPr>
          <p:cNvPr id="17" name="Text 15"/>
          <p:cNvSpPr/>
          <p:nvPr/>
        </p:nvSpPr>
        <p:spPr>
          <a:xfrm>
            <a:off x="365760" y="3877056"/>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Month-long structure gives achievable milestone; 'anyone can do one month'</a:t>
            </a:r>
            <a:endParaRPr lang="en-US" sz="850" dirty="0"/>
          </a:p>
        </p:txBody>
      </p:sp>
      <p:sp>
        <p:nvSpPr>
          <p:cNvPr id="18" name="Text 16"/>
          <p:cNvSpPr/>
          <p:nvPr/>
        </p:nvSpPr>
        <p:spPr>
          <a:xfrm>
            <a:off x="365760" y="4187952"/>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Cue to Action:</a:t>
            </a:r>
            <a:endParaRPr lang="en-US" sz="900" dirty="0"/>
          </a:p>
        </p:txBody>
      </p:sp>
      <p:sp>
        <p:nvSpPr>
          <p:cNvPr id="19" name="Text 17"/>
          <p:cNvSpPr/>
          <p:nvPr/>
        </p:nvSpPr>
        <p:spPr>
          <a:xfrm>
            <a:off x="365760" y="4370832"/>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Media campaigns, social media, GP signposting all trigger participation</a:t>
            </a:r>
            <a:endParaRPr lang="en-US" sz="850" dirty="0"/>
          </a:p>
        </p:txBody>
      </p:sp>
      <p:sp>
        <p:nvSpPr>
          <p:cNvPr id="20" name="Shape 18"/>
          <p:cNvSpPr/>
          <p:nvPr/>
        </p:nvSpPr>
        <p:spPr>
          <a:xfrm>
            <a:off x="3246120" y="1024128"/>
            <a:ext cx="2651760" cy="1810512"/>
          </a:xfrm>
          <a:prstGeom prst="roundRect">
            <a:avLst>
              <a:gd name="adj" fmla="val 5051"/>
            </a:avLst>
          </a:prstGeom>
          <a:solidFill>
            <a:srgbClr val="EB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1" name="Text 19"/>
          <p:cNvSpPr/>
          <p:nvPr/>
        </p:nvSpPr>
        <p:spPr>
          <a:xfrm>
            <a:off x="3337560" y="1088136"/>
            <a:ext cx="2468880" cy="320040"/>
          </a:xfrm>
          <a:prstGeom prst="rect">
            <a:avLst/>
          </a:prstGeom>
          <a:noFill/>
          <a:ln/>
        </p:spPr>
        <p:txBody>
          <a:bodyPr wrap="square" rtlCol="0" anchor="ctr"/>
          <a:lstStyle/>
          <a:p>
            <a:pPr marL="0" indent="0">
              <a:buNone/>
            </a:pPr>
            <a:r>
              <a:rPr lang="en-US" sz="1200" b="1" dirty="0">
                <a:solidFill>
                  <a:srgbClr val="1E7D46"/>
                </a:solidFill>
                <a:latin typeface="Cambria" pitchFamily="34" charset="0"/>
                <a:ea typeface="Cambria" pitchFamily="34" charset="-122"/>
                <a:cs typeface="Cambria" pitchFamily="34" charset="-120"/>
              </a:rPr>
              <a:t>  Strengths</a:t>
            </a:r>
            <a:endParaRPr lang="en-US" sz="1200" dirty="0"/>
          </a:p>
        </p:txBody>
      </p:sp>
      <p:sp>
        <p:nvSpPr>
          <p:cNvPr id="22" name="Text 20"/>
          <p:cNvSpPr/>
          <p:nvPr/>
        </p:nvSpPr>
        <p:spPr>
          <a:xfrm>
            <a:off x="3364992" y="1463040"/>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Long-term behaviour change in 70% (De Visser et al., 2017)</a:t>
            </a:r>
            <a:endParaRPr lang="en-US" sz="900" dirty="0"/>
          </a:p>
        </p:txBody>
      </p:sp>
      <p:sp>
        <p:nvSpPr>
          <p:cNvPr id="23" name="Text 21"/>
          <p:cNvSpPr/>
          <p:nvPr/>
        </p:nvSpPr>
        <p:spPr>
          <a:xfrm>
            <a:off x="3364992" y="1719072"/>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Free; no clinical referral; universally accessible</a:t>
            </a:r>
            <a:endParaRPr lang="en-US" sz="900" dirty="0"/>
          </a:p>
        </p:txBody>
      </p:sp>
      <p:sp>
        <p:nvSpPr>
          <p:cNvPr id="24" name="Text 22"/>
          <p:cNvSpPr/>
          <p:nvPr/>
        </p:nvSpPr>
        <p:spPr>
          <a:xfrm>
            <a:off x="3364992" y="1975104"/>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Addresses physical, mental AND social health simultaneously</a:t>
            </a:r>
            <a:endParaRPr lang="en-US" sz="900" dirty="0"/>
          </a:p>
        </p:txBody>
      </p:sp>
      <p:sp>
        <p:nvSpPr>
          <p:cNvPr id="25" name="Text 23"/>
          <p:cNvSpPr/>
          <p:nvPr/>
        </p:nvSpPr>
        <p:spPr>
          <a:xfrm>
            <a:off x="3364992" y="2231136"/>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Scalable; 9.4M participants at near-zero marginal cost</a:t>
            </a:r>
            <a:endParaRPr lang="en-US" sz="900" dirty="0"/>
          </a:p>
        </p:txBody>
      </p:sp>
      <p:sp>
        <p:nvSpPr>
          <p:cNvPr id="26" name="Text 24"/>
          <p:cNvSpPr/>
          <p:nvPr/>
        </p:nvSpPr>
        <p:spPr>
          <a:xfrm>
            <a:off x="3364992" y="2487168"/>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Aligned with NHS Prevention Strategy and SDG 3.5</a:t>
            </a:r>
            <a:endParaRPr lang="en-US" sz="900" dirty="0"/>
          </a:p>
        </p:txBody>
      </p:sp>
      <p:sp>
        <p:nvSpPr>
          <p:cNvPr id="27" name="Shape 25"/>
          <p:cNvSpPr/>
          <p:nvPr/>
        </p:nvSpPr>
        <p:spPr>
          <a:xfrm>
            <a:off x="3246120" y="2907792"/>
            <a:ext cx="2651760" cy="1956816"/>
          </a:xfrm>
          <a:prstGeom prst="roundRect">
            <a:avLst>
              <a:gd name="adj" fmla="val 4673"/>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8" name="Text 26"/>
          <p:cNvSpPr/>
          <p:nvPr/>
        </p:nvSpPr>
        <p:spPr>
          <a:xfrm>
            <a:off x="3337560" y="2971800"/>
            <a:ext cx="2468880" cy="320040"/>
          </a:xfrm>
          <a:prstGeom prst="rect">
            <a:avLst/>
          </a:prstGeom>
          <a:noFill/>
          <a:ln/>
        </p:spPr>
        <p:txBody>
          <a:bodyPr wrap="square" rtlCol="0" anchor="ctr"/>
          <a:lstStyle/>
          <a:p>
            <a:pPr marL="0" indent="0">
              <a:buNone/>
            </a:pPr>
            <a:r>
              <a:rPr lang="en-US" sz="1200" b="1" dirty="0">
                <a:solidFill>
                  <a:srgbClr val="C0392B"/>
                </a:solidFill>
                <a:latin typeface="Cambria" pitchFamily="34" charset="0"/>
                <a:ea typeface="Cambria" pitchFamily="34" charset="-122"/>
                <a:cs typeface="Cambria" pitchFamily="34" charset="-120"/>
              </a:rPr>
              <a:t>  Limitations</a:t>
            </a:r>
            <a:endParaRPr lang="en-US" sz="1200" dirty="0"/>
          </a:p>
        </p:txBody>
      </p:sp>
      <p:sp>
        <p:nvSpPr>
          <p:cNvPr id="29" name="Text 27"/>
          <p:cNvSpPr/>
          <p:nvPr/>
        </p:nvSpPr>
        <p:spPr>
          <a:xfrm>
            <a:off x="3364992" y="334670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Risk of 'rebound drinking' in February (Kaner et al., 2022)</a:t>
            </a:r>
            <a:endParaRPr lang="en-US" sz="900" dirty="0"/>
          </a:p>
        </p:txBody>
      </p:sp>
      <p:sp>
        <p:nvSpPr>
          <p:cNvPr id="30" name="Text 28"/>
          <p:cNvSpPr/>
          <p:nvPr/>
        </p:nvSpPr>
        <p:spPr>
          <a:xfrm>
            <a:off x="3364992" y="362102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Unsafe for alcohol-dependent individuals without medical support</a:t>
            </a:r>
            <a:endParaRPr lang="en-US" sz="900" dirty="0"/>
          </a:p>
        </p:txBody>
      </p:sp>
      <p:sp>
        <p:nvSpPr>
          <p:cNvPr id="31" name="Text 29"/>
          <p:cNvSpPr/>
          <p:nvPr/>
        </p:nvSpPr>
        <p:spPr>
          <a:xfrm>
            <a:off x="3364992" y="389534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Predominantly reaches middle-class demographics (Mulia &amp; Karriker-Jaffe, 2022)</a:t>
            </a:r>
            <a:endParaRPr lang="en-US" sz="900" dirty="0"/>
          </a:p>
        </p:txBody>
      </p:sp>
      <p:sp>
        <p:nvSpPr>
          <p:cNvPr id="32" name="Text 30"/>
          <p:cNvSpPr/>
          <p:nvPr/>
        </p:nvSpPr>
        <p:spPr>
          <a:xfrm>
            <a:off x="3364992" y="416966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Does not address structural/social causes of harmful drinking</a:t>
            </a:r>
            <a:endParaRPr lang="en-US" sz="900" dirty="0"/>
          </a:p>
        </p:txBody>
      </p:sp>
      <p:sp>
        <p:nvSpPr>
          <p:cNvPr id="33" name="Text 31"/>
          <p:cNvSpPr/>
          <p:nvPr/>
        </p:nvSpPr>
        <p:spPr>
          <a:xfrm>
            <a:off x="3364992" y="444398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Limited penetration in BAME communities (PHE, 2021)</a:t>
            </a:r>
            <a:endParaRPr lang="en-US" sz="900" dirty="0"/>
          </a:p>
        </p:txBody>
      </p:sp>
      <p:sp>
        <p:nvSpPr>
          <p:cNvPr id="34" name="Shape 32"/>
          <p:cNvSpPr/>
          <p:nvPr/>
        </p:nvSpPr>
        <p:spPr>
          <a:xfrm>
            <a:off x="6053328" y="1024128"/>
            <a:ext cx="2834640" cy="3840480"/>
          </a:xfrm>
          <a:prstGeom prst="roundRect">
            <a:avLst>
              <a:gd name="adj" fmla="val 3226"/>
            </a:avLst>
          </a:prstGeom>
          <a:solidFill>
            <a:srgbClr val="F5F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5" name="Text 33"/>
          <p:cNvSpPr/>
          <p:nvPr/>
        </p:nvSpPr>
        <p:spPr>
          <a:xfrm>
            <a:off x="6144768" y="1088136"/>
            <a:ext cx="2651760" cy="347472"/>
          </a:xfrm>
          <a:prstGeom prst="rect">
            <a:avLst/>
          </a:prstGeom>
          <a:noFill/>
          <a:ln/>
        </p:spPr>
        <p:txBody>
          <a:bodyPr wrap="square" rtlCol="0" anchor="ctr"/>
          <a:lstStyle/>
          <a:p>
            <a:pPr marL="0" indent="0">
              <a:buNone/>
            </a:pPr>
            <a:r>
              <a:rPr lang="en-US" sz="1200" b="1" dirty="0">
                <a:solidFill>
                  <a:srgbClr val="0B3D4E"/>
                </a:solidFill>
                <a:latin typeface="Cambria" pitchFamily="34" charset="0"/>
                <a:ea typeface="Cambria" pitchFamily="34" charset="-122"/>
                <a:cs typeface="Cambria" pitchFamily="34" charset="-120"/>
              </a:rPr>
              <a:t>  Integration with H, W &amp; SD</a:t>
            </a:r>
            <a:endParaRPr lang="en-US" sz="1200" dirty="0"/>
          </a:p>
        </p:txBody>
      </p:sp>
      <p:sp>
        <p:nvSpPr>
          <p:cNvPr id="36" name="Text 34"/>
          <p:cNvSpPr/>
          <p:nvPr/>
        </p:nvSpPr>
        <p:spPr>
          <a:xfrm>
            <a:off x="6163056" y="149961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Physical Health:</a:t>
            </a:r>
            <a:endParaRPr lang="en-US" sz="900" dirty="0"/>
          </a:p>
        </p:txBody>
      </p:sp>
      <p:sp>
        <p:nvSpPr>
          <p:cNvPr id="37" name="Text 35"/>
          <p:cNvSpPr/>
          <p:nvPr/>
        </p:nvSpPr>
        <p:spPr>
          <a:xfrm>
            <a:off x="6163056" y="170078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Reduces risk of liver cirrhosis, cancer, cardiovascular disease (Alcohol Change UK, 2023)</a:t>
            </a:r>
            <a:endParaRPr lang="en-US" sz="850" dirty="0"/>
          </a:p>
        </p:txBody>
      </p:sp>
      <p:sp>
        <p:nvSpPr>
          <p:cNvPr id="38" name="Text 36"/>
          <p:cNvSpPr/>
          <p:nvPr/>
        </p:nvSpPr>
        <p:spPr>
          <a:xfrm>
            <a:off x="6163056" y="204825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Mental Health:</a:t>
            </a:r>
            <a:endParaRPr lang="en-US" sz="900" dirty="0"/>
          </a:p>
        </p:txBody>
      </p:sp>
      <p:sp>
        <p:nvSpPr>
          <p:cNvPr id="39" name="Text 37"/>
          <p:cNvSpPr/>
          <p:nvPr/>
        </p:nvSpPr>
        <p:spPr>
          <a:xfrm>
            <a:off x="6163056" y="224942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40% lower anxiety; 71% better sleep quality (University of Sussex, 2019)</a:t>
            </a:r>
            <a:endParaRPr lang="en-US" sz="850" dirty="0"/>
          </a:p>
        </p:txBody>
      </p:sp>
      <p:sp>
        <p:nvSpPr>
          <p:cNvPr id="40" name="Text 38"/>
          <p:cNvSpPr/>
          <p:nvPr/>
        </p:nvSpPr>
        <p:spPr>
          <a:xfrm>
            <a:off x="6163056" y="259689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Social Wellbeing:</a:t>
            </a:r>
            <a:endParaRPr lang="en-US" sz="900" dirty="0"/>
          </a:p>
        </p:txBody>
      </p:sp>
      <p:sp>
        <p:nvSpPr>
          <p:cNvPr id="41" name="Text 39"/>
          <p:cNvSpPr/>
          <p:nvPr/>
        </p:nvSpPr>
        <p:spPr>
          <a:xfrm>
            <a:off x="6163056" y="279806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Try Dry app community feature reduces isolation and supports peer accountability</a:t>
            </a:r>
            <a:endParaRPr lang="en-US" sz="850" dirty="0"/>
          </a:p>
        </p:txBody>
      </p:sp>
      <p:sp>
        <p:nvSpPr>
          <p:cNvPr id="42" name="Text 40"/>
          <p:cNvSpPr/>
          <p:nvPr/>
        </p:nvSpPr>
        <p:spPr>
          <a:xfrm>
            <a:off x="6163056" y="314553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Economic SD:</a:t>
            </a:r>
            <a:endParaRPr lang="en-US" sz="900" dirty="0"/>
          </a:p>
        </p:txBody>
      </p:sp>
      <p:sp>
        <p:nvSpPr>
          <p:cNvPr id="43" name="Text 41"/>
          <p:cNvSpPr/>
          <p:nvPr/>
        </p:nvSpPr>
        <p:spPr>
          <a:xfrm>
            <a:off x="6163056" y="334670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Saving £3.5bn NHS alcohol costs is a sustainability argument, not just a health one</a:t>
            </a:r>
            <a:endParaRPr lang="en-US" sz="850" dirty="0"/>
          </a:p>
        </p:txBody>
      </p:sp>
      <p:sp>
        <p:nvSpPr>
          <p:cNvPr id="44" name="Text 42"/>
          <p:cNvSpPr/>
          <p:nvPr/>
        </p:nvSpPr>
        <p:spPr>
          <a:xfrm>
            <a:off x="6163056" y="369417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SDG 3.5:</a:t>
            </a:r>
            <a:endParaRPr lang="en-US" sz="900" dirty="0"/>
          </a:p>
        </p:txBody>
      </p:sp>
      <p:sp>
        <p:nvSpPr>
          <p:cNvPr id="45" name="Text 43"/>
          <p:cNvSpPr/>
          <p:nvPr/>
        </p:nvSpPr>
        <p:spPr>
          <a:xfrm>
            <a:off x="6163056" y="389534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Directly targets harmful alcohol use — a core Target 3.5 indicator</a:t>
            </a:r>
            <a:endParaRPr lang="en-US" sz="850" dirty="0"/>
          </a:p>
        </p:txBody>
      </p:sp>
      <p:sp>
        <p:nvSpPr>
          <p:cNvPr id="46" name="Text 44"/>
          <p:cNvSpPr/>
          <p:nvPr/>
        </p:nvSpPr>
        <p:spPr>
          <a:xfrm>
            <a:off x="6163056" y="424281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Holistic model:</a:t>
            </a:r>
            <a:endParaRPr lang="en-US" sz="900" dirty="0"/>
          </a:p>
        </p:txBody>
      </p:sp>
      <p:sp>
        <p:nvSpPr>
          <p:cNvPr id="47" name="Text 45"/>
          <p:cNvSpPr/>
          <p:nvPr/>
        </p:nvSpPr>
        <p:spPr>
          <a:xfrm>
            <a:off x="6163056" y="444398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Simultaneously addresses all dimensions of wellbeing — the defining feature of holistic care</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Equity &amp; Access: Health Inequalities in UK Health and Social Care</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256032" y="1024128"/>
            <a:ext cx="8631936" cy="384048"/>
          </a:xfrm>
          <a:prstGeom prst="rect">
            <a:avLst/>
          </a:prstGeom>
          <a:noFill/>
          <a:ln/>
        </p:spPr>
        <p:txBody>
          <a:bodyPr wrap="square" rtlCol="0" anchor="ctr"/>
          <a:lstStyle/>
          <a:p>
            <a:pPr marL="0" indent="0">
              <a:buNone/>
            </a:pPr>
            <a:r>
              <a:rPr lang="en-US" sz="1050" i="1" dirty="0">
                <a:solidFill>
                  <a:srgbClr val="0B3D4E"/>
                </a:solidFill>
                <a:latin typeface="Calibri" pitchFamily="34" charset="0"/>
                <a:ea typeface="Calibri" pitchFamily="34" charset="-122"/>
                <a:cs typeface="Calibri" pitchFamily="34" charset="-120"/>
              </a:rPr>
              <a:t>Marmot (2020, p.4): 'Health inequalities are not inevitable. They are the result of social and economic policies and the conditions in which people are born, grow, live, work and age.'</a:t>
            </a:r>
            <a:endParaRPr lang="en-US" sz="1050" dirty="0"/>
          </a:p>
        </p:txBody>
      </p:sp>
      <p:sp>
        <p:nvSpPr>
          <p:cNvPr id="6" name="Shape 4"/>
          <p:cNvSpPr/>
          <p:nvPr/>
        </p:nvSpPr>
        <p:spPr>
          <a:xfrm>
            <a:off x="256032" y="1508760"/>
            <a:ext cx="4206240" cy="1609344"/>
          </a:xfrm>
          <a:prstGeom prst="roundRect">
            <a:avLst>
              <a:gd name="adj" fmla="val 5682"/>
            </a:avLst>
          </a:prstGeom>
          <a:solidFill>
            <a:srgbClr val="E8EF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7" name="Text 5"/>
          <p:cNvSpPr/>
          <p:nvPr/>
        </p:nvSpPr>
        <p:spPr>
          <a:xfrm>
            <a:off x="365760" y="1600200"/>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Ethnicity &amp; Structural Racism</a:t>
            </a:r>
            <a:endParaRPr lang="en-US" sz="1250" dirty="0"/>
          </a:p>
        </p:txBody>
      </p:sp>
      <p:sp>
        <p:nvSpPr>
          <p:cNvPr id="8" name="Text 6"/>
          <p:cNvSpPr/>
          <p:nvPr/>
        </p:nvSpPr>
        <p:spPr>
          <a:xfrm>
            <a:off x="365760" y="1984248"/>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BAME communities have higher rates of cardiovascular disease, type 2 diabetes, and poorer mental health outcomes. COVID-19 exposed systemic inequalities Black adults were twice as likely to die (PHE, 2020). Williams (2018) argues structural racism within health services compounds these disparities.</a:t>
            </a:r>
            <a:endParaRPr lang="en-US" sz="950" dirty="0"/>
          </a:p>
        </p:txBody>
      </p:sp>
      <p:sp>
        <p:nvSpPr>
          <p:cNvPr id="9" name="Shape 7"/>
          <p:cNvSpPr/>
          <p:nvPr/>
        </p:nvSpPr>
        <p:spPr>
          <a:xfrm>
            <a:off x="4718304" y="1508760"/>
            <a:ext cx="4206240" cy="1609344"/>
          </a:xfrm>
          <a:prstGeom prst="roundRect">
            <a:avLst>
              <a:gd name="adj" fmla="val 5682"/>
            </a:avLst>
          </a:prstGeom>
          <a:solidFill>
            <a:srgbClr val="EFF8F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0" name="Text 8"/>
          <p:cNvSpPr/>
          <p:nvPr/>
        </p:nvSpPr>
        <p:spPr>
          <a:xfrm>
            <a:off x="4828032" y="1600200"/>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Deprivation &amp; Poverty</a:t>
            </a:r>
            <a:endParaRPr lang="en-US" sz="1250" dirty="0"/>
          </a:p>
        </p:txBody>
      </p:sp>
      <p:sp>
        <p:nvSpPr>
          <p:cNvPr id="11" name="Text 9"/>
          <p:cNvSpPr/>
          <p:nvPr/>
        </p:nvSpPr>
        <p:spPr>
          <a:xfrm>
            <a:off x="4828032" y="1984248"/>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People in the most deprived 10% of areas live 9.5 fewer healthy life years than the least deprived (ONS, 2022). Poverty drives poor housing, food insecurity, and stress all social determinants of ill health. Marmot (2020) found these gaps widened after 2010 austerity cuts.</a:t>
            </a:r>
            <a:endParaRPr lang="en-US" sz="950" dirty="0"/>
          </a:p>
        </p:txBody>
      </p:sp>
      <p:sp>
        <p:nvSpPr>
          <p:cNvPr id="12" name="Shape 10"/>
          <p:cNvSpPr/>
          <p:nvPr/>
        </p:nvSpPr>
        <p:spPr>
          <a:xfrm>
            <a:off x="256032" y="3227832"/>
            <a:ext cx="4206240" cy="1609344"/>
          </a:xfrm>
          <a:prstGeom prst="roundRect">
            <a:avLst>
              <a:gd name="adj" fmla="val 5682"/>
            </a:avLst>
          </a:prstGeom>
          <a:solidFill>
            <a:srgbClr val="F8F4EC"/>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3" name="Text 11"/>
          <p:cNvSpPr/>
          <p:nvPr/>
        </p:nvSpPr>
        <p:spPr>
          <a:xfrm>
            <a:off x="365760" y="3319272"/>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Digital Exclusion</a:t>
            </a:r>
            <a:endParaRPr lang="en-US" sz="1250" dirty="0"/>
          </a:p>
        </p:txBody>
      </p:sp>
      <p:sp>
        <p:nvSpPr>
          <p:cNvPr id="14" name="Text 12"/>
          <p:cNvSpPr/>
          <p:nvPr/>
        </p:nvSpPr>
        <p:spPr>
          <a:xfrm>
            <a:off x="365760" y="3703320"/>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11 million UK adults lack basic digital skills (Good Things Foundation, 2021). Telehealth, NHS App, and online mental health services are inaccessible to them. Older adults, those in poverty, and rural communities are disproportionately affected compounding inequality.</a:t>
            </a:r>
            <a:endParaRPr lang="en-US" sz="950" dirty="0"/>
          </a:p>
        </p:txBody>
      </p:sp>
      <p:sp>
        <p:nvSpPr>
          <p:cNvPr id="15" name="Shape 13"/>
          <p:cNvSpPr/>
          <p:nvPr/>
        </p:nvSpPr>
        <p:spPr>
          <a:xfrm>
            <a:off x="4718304" y="3227832"/>
            <a:ext cx="4206240" cy="1609344"/>
          </a:xfrm>
          <a:prstGeom prst="roundRect">
            <a:avLst>
              <a:gd name="adj" fmla="val 5682"/>
            </a:avLst>
          </a:prstGeom>
          <a:solidFill>
            <a:srgbClr val="F5EE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6" name="Text 14"/>
          <p:cNvSpPr/>
          <p:nvPr/>
        </p:nvSpPr>
        <p:spPr>
          <a:xfrm>
            <a:off x="4828032" y="3319272"/>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Geographic Inequality</a:t>
            </a:r>
            <a:endParaRPr lang="en-US" sz="1250" dirty="0"/>
          </a:p>
        </p:txBody>
      </p:sp>
      <p:sp>
        <p:nvSpPr>
          <p:cNvPr id="17" name="Text 15"/>
          <p:cNvSpPr/>
          <p:nvPr/>
        </p:nvSpPr>
        <p:spPr>
          <a:xfrm>
            <a:off x="4828032" y="3703320"/>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Life expectancy in the North East of England is 5 years lower than in the South East (ONS, 2023). Rural areas have fewer GP practices, CAMHS, and specialist services. Levelling Up (2022) rhetoric has not translated into measurable health equity improvements.</a:t>
            </a:r>
            <a:endParaRPr lang="en-US" sz="950" dirty="0"/>
          </a:p>
        </p:txBody>
      </p:sp>
      <p:sp>
        <p:nvSpPr>
          <p:cNvPr id="18" name="Shape 16"/>
          <p:cNvSpPr/>
          <p:nvPr/>
        </p:nvSpPr>
        <p:spPr>
          <a:xfrm>
            <a:off x="256032" y="4828032"/>
            <a:ext cx="8631936" cy="201168"/>
          </a:xfrm>
          <a:prstGeom prst="roundRect">
            <a:avLst>
              <a:gd name="adj" fmla="val 45455"/>
            </a:avLst>
          </a:prstGeom>
          <a:solidFill>
            <a:srgbClr val="E8F4FD"/>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9" name="Text 17"/>
          <p:cNvSpPr/>
          <p:nvPr/>
        </p:nvSpPr>
        <p:spPr>
          <a:xfrm>
            <a:off x="411480" y="4764024"/>
            <a:ext cx="8321040" cy="379476"/>
          </a:xfrm>
          <a:prstGeom prst="rect">
            <a:avLst/>
          </a:prstGeom>
          <a:noFill/>
          <a:ln/>
        </p:spPr>
        <p:txBody>
          <a:bodyPr wrap="square" rtlCol="0" anchor="ctr"/>
          <a:lstStyle/>
          <a:p>
            <a:pPr marL="0" indent="0" algn="ctr">
              <a:buNone/>
            </a:pPr>
            <a:r>
              <a:rPr lang="en-US" sz="850" dirty="0">
                <a:solidFill>
                  <a:srgbClr val="0B3D4E"/>
                </a:solidFill>
                <a:latin typeface="Calibri" pitchFamily="34" charset="0"/>
                <a:ea typeface="Calibri" pitchFamily="34" charset="-122"/>
                <a:cs typeface="Calibri" pitchFamily="34" charset="-120"/>
              </a:rPr>
              <a:t>Recommendations: NHS Core20PLUS5 framework | Culturally competent services | Digital inclusion investment | Social prescribing for deprived communities | Restore public health funding</a:t>
            </a: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2">
            <a:extLst>
              <a:ext uri="{FF2B5EF4-FFF2-40B4-BE49-F238E27FC236}">
                <a16:creationId xmlns:a16="http://schemas.microsoft.com/office/drawing/2014/main" id="{272BB19A-8E23-BB2F-E297-A220EB6968CF}"/>
              </a:ext>
            </a:extLst>
          </p:cNvPr>
          <p:cNvGraphicFramePr/>
          <p:nvPr>
            <p:extLst>
              <p:ext uri="{D42A27DB-BD31-4B8C-83A1-F6EECF244321}">
                <p14:modId xmlns:p14="http://schemas.microsoft.com/office/powerpoint/2010/main" val="166103689"/>
              </p:ext>
            </p:extLst>
          </p:nvPr>
        </p:nvGraphicFramePr>
        <p:xfrm>
          <a:off x="0" y="0"/>
          <a:ext cx="9144000" cy="4919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041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858000" y="2743200"/>
            <a:ext cx="3657600" cy="3657600"/>
          </a:xfrm>
          <a:prstGeom prst="ellipse">
            <a:avLst/>
          </a:prstGeom>
          <a:solidFill>
            <a:srgbClr val="0F5C72">
              <a:alpha val="40000"/>
            </a:srgbClr>
          </a:solidFill>
          <a:ln w="12700">
            <a:solidFill>
              <a:srgbClr val="0F5C72">
                <a:alpha val="40000"/>
              </a:srgbClr>
            </a:solidFill>
            <a:prstDash val="solid"/>
          </a:ln>
        </p:spPr>
        <p:txBody>
          <a:bodyPr/>
          <a:lstStyle/>
          <a:p>
            <a:endParaRPr lang="en-GB"/>
          </a:p>
        </p:txBody>
      </p:sp>
      <p:sp>
        <p:nvSpPr>
          <p:cNvPr id="4" name="Text 2"/>
          <p:cNvSpPr/>
          <p:nvPr/>
        </p:nvSpPr>
        <p:spPr>
          <a:xfrm>
            <a:off x="365760" y="201168"/>
            <a:ext cx="6400800" cy="594360"/>
          </a:xfrm>
          <a:prstGeom prst="rect">
            <a:avLst/>
          </a:prstGeom>
          <a:noFill/>
          <a:ln/>
        </p:spPr>
        <p:txBody>
          <a:bodyPr wrap="square" rtlCol="0" anchor="ctr"/>
          <a:lstStyle/>
          <a:p>
            <a:pPr marL="0" indent="0" algn="ctr">
              <a:buNone/>
            </a:pPr>
            <a:r>
              <a:rPr lang="en-US" sz="3200" b="1" dirty="0">
                <a:solidFill>
                  <a:srgbClr val="FFFFFF"/>
                </a:solidFill>
                <a:latin typeface="Cambria" pitchFamily="34" charset="0"/>
                <a:ea typeface="Cambria" pitchFamily="34" charset="-122"/>
                <a:cs typeface="Cambria" pitchFamily="34" charset="-120"/>
              </a:rPr>
              <a:t>Conclusion</a:t>
            </a:r>
            <a:endParaRPr lang="en-US" sz="3200" dirty="0"/>
          </a:p>
        </p:txBody>
      </p:sp>
      <p:sp>
        <p:nvSpPr>
          <p:cNvPr id="5" name="Shape 3"/>
          <p:cNvSpPr/>
          <p:nvPr/>
        </p:nvSpPr>
        <p:spPr>
          <a:xfrm>
            <a:off x="365760" y="822960"/>
            <a:ext cx="3474720" cy="27432"/>
          </a:xfrm>
          <a:prstGeom prst="rect">
            <a:avLst/>
          </a:prstGeom>
          <a:solidFill>
            <a:srgbClr val="02C39A"/>
          </a:solidFill>
          <a:ln w="12700">
            <a:solidFill>
              <a:srgbClr val="02C39A"/>
            </a:solidFill>
            <a:prstDash val="solid"/>
          </a:ln>
        </p:spPr>
        <p:txBody>
          <a:bodyPr/>
          <a:lstStyle/>
          <a:p>
            <a:endParaRPr lang="en-GB"/>
          </a:p>
        </p:txBody>
      </p:sp>
      <p:sp>
        <p:nvSpPr>
          <p:cNvPr id="6" name="Shape 4"/>
          <p:cNvSpPr/>
          <p:nvPr/>
        </p:nvSpPr>
        <p:spPr>
          <a:xfrm>
            <a:off x="365760" y="969264"/>
            <a:ext cx="237744" cy="237744"/>
          </a:xfrm>
          <a:prstGeom prst="ellipse">
            <a:avLst/>
          </a:prstGeom>
          <a:solidFill>
            <a:srgbClr val="02C39A"/>
          </a:solidFill>
          <a:ln w="12700">
            <a:solidFill>
              <a:srgbClr val="02C39A"/>
            </a:solidFill>
            <a:prstDash val="solid"/>
          </a:ln>
        </p:spPr>
        <p:txBody>
          <a:bodyPr/>
          <a:lstStyle/>
          <a:p>
            <a:endParaRPr lang="en-GB"/>
          </a:p>
        </p:txBody>
      </p:sp>
      <p:sp>
        <p:nvSpPr>
          <p:cNvPr id="7" name="Text 5"/>
          <p:cNvSpPr/>
          <p:nvPr/>
        </p:nvSpPr>
        <p:spPr>
          <a:xfrm>
            <a:off x="365760" y="969264"/>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1</a:t>
            </a:r>
            <a:endParaRPr lang="en-US" sz="900" dirty="0"/>
          </a:p>
        </p:txBody>
      </p:sp>
      <p:sp>
        <p:nvSpPr>
          <p:cNvPr id="8" name="Text 6"/>
          <p:cNvSpPr/>
          <p:nvPr/>
        </p:nvSpPr>
        <p:spPr>
          <a:xfrm>
            <a:off x="694944" y="969264"/>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Health, wellbeing, and sustainable development are inseparable — no model or policy can succeed by addressing only one</a:t>
            </a:r>
            <a:r>
              <a:rPr lang="en-US" sz="1000" dirty="0">
                <a:solidFill>
                  <a:srgbClr val="D0EEF5"/>
                </a:solidFill>
                <a:latin typeface="Calibri" pitchFamily="34" charset="0"/>
                <a:ea typeface="Calibri" pitchFamily="34" charset="-122"/>
                <a:cs typeface="Calibri" pitchFamily="34" charset="-120"/>
              </a:rPr>
              <a:t>.</a:t>
            </a:r>
            <a:endParaRPr lang="en-US" sz="1000" dirty="0"/>
          </a:p>
        </p:txBody>
      </p:sp>
      <p:sp>
        <p:nvSpPr>
          <p:cNvPr id="9" name="Shape 7"/>
          <p:cNvSpPr/>
          <p:nvPr/>
        </p:nvSpPr>
        <p:spPr>
          <a:xfrm>
            <a:off x="365760" y="1591056"/>
            <a:ext cx="237744" cy="237744"/>
          </a:xfrm>
          <a:prstGeom prst="ellipse">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365760" y="1591056"/>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2</a:t>
            </a:r>
            <a:endParaRPr lang="en-US" sz="900" dirty="0"/>
          </a:p>
        </p:txBody>
      </p:sp>
      <p:sp>
        <p:nvSpPr>
          <p:cNvPr id="11" name="Text 9"/>
          <p:cNvSpPr/>
          <p:nvPr/>
        </p:nvSpPr>
        <p:spPr>
          <a:xfrm>
            <a:off x="694944" y="1591056"/>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The Biomedical Model provides evidence-based acute care; however, the Holistic Model better addresses root causes, reduces inequalities, and aligns with SDG 3 (Marmot, 2020; WHO, 2021).</a:t>
            </a:r>
            <a:endParaRPr lang="en-US" sz="1200" b="1" dirty="0">
              <a:latin typeface="Arial" panose="020B0604020202020204" pitchFamily="34" charset="0"/>
              <a:cs typeface="Arial" panose="020B0604020202020204" pitchFamily="34" charset="0"/>
            </a:endParaRPr>
          </a:p>
        </p:txBody>
      </p:sp>
      <p:sp>
        <p:nvSpPr>
          <p:cNvPr id="12" name="Shape 10"/>
          <p:cNvSpPr/>
          <p:nvPr/>
        </p:nvSpPr>
        <p:spPr>
          <a:xfrm>
            <a:off x="365760" y="2212848"/>
            <a:ext cx="237744" cy="237744"/>
          </a:xfrm>
          <a:prstGeom prst="ellipse">
            <a:avLst/>
          </a:prstGeom>
          <a:solidFill>
            <a:srgbClr val="02C39A"/>
          </a:solidFill>
          <a:ln w="12700">
            <a:solidFill>
              <a:srgbClr val="02C39A"/>
            </a:solidFill>
            <a:prstDash val="solid"/>
          </a:ln>
        </p:spPr>
        <p:txBody>
          <a:bodyPr/>
          <a:lstStyle/>
          <a:p>
            <a:endParaRPr lang="en-GB"/>
          </a:p>
        </p:txBody>
      </p:sp>
      <p:sp>
        <p:nvSpPr>
          <p:cNvPr id="13" name="Text 11"/>
          <p:cNvSpPr/>
          <p:nvPr/>
        </p:nvSpPr>
        <p:spPr>
          <a:xfrm>
            <a:off x="365760" y="2212848"/>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3</a:t>
            </a:r>
            <a:endParaRPr lang="en-US" sz="900" dirty="0"/>
          </a:p>
        </p:txBody>
      </p:sp>
      <p:sp>
        <p:nvSpPr>
          <p:cNvPr id="14" name="Text 12"/>
          <p:cNvSpPr/>
          <p:nvPr/>
        </p:nvSpPr>
        <p:spPr>
          <a:xfrm>
            <a:off x="694944" y="2212848"/>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SDG 3, Target 3.4 highlights the UK's mental health gap — real progress exists, but underfunding, waiting times, and inequalities remain serious barriers (Marmot, 2020).</a:t>
            </a:r>
            <a:endParaRPr lang="en-US" sz="1200" b="1" dirty="0">
              <a:latin typeface="Arial" panose="020B0604020202020204" pitchFamily="34" charset="0"/>
              <a:cs typeface="Arial" panose="020B0604020202020204" pitchFamily="34" charset="0"/>
            </a:endParaRPr>
          </a:p>
        </p:txBody>
      </p:sp>
      <p:sp>
        <p:nvSpPr>
          <p:cNvPr id="15" name="Shape 13"/>
          <p:cNvSpPr/>
          <p:nvPr/>
        </p:nvSpPr>
        <p:spPr>
          <a:xfrm>
            <a:off x="365760" y="2834640"/>
            <a:ext cx="237744" cy="237744"/>
          </a:xfrm>
          <a:prstGeom prst="ellipse">
            <a:avLst/>
          </a:prstGeom>
          <a:solidFill>
            <a:srgbClr val="02C39A"/>
          </a:solidFill>
          <a:ln w="12700">
            <a:solidFill>
              <a:srgbClr val="02C39A"/>
            </a:solidFill>
            <a:prstDash val="solid"/>
          </a:ln>
        </p:spPr>
        <p:txBody>
          <a:bodyPr/>
          <a:lstStyle/>
          <a:p>
            <a:endParaRPr lang="en-GB"/>
          </a:p>
        </p:txBody>
      </p:sp>
      <p:sp>
        <p:nvSpPr>
          <p:cNvPr id="16" name="Text 14"/>
          <p:cNvSpPr/>
          <p:nvPr/>
        </p:nvSpPr>
        <p:spPr>
          <a:xfrm>
            <a:off x="365760" y="2834640"/>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4</a:t>
            </a:r>
            <a:endParaRPr lang="en-US" sz="900" dirty="0"/>
          </a:p>
        </p:txBody>
      </p:sp>
      <p:sp>
        <p:nvSpPr>
          <p:cNvPr id="17" name="Text 15"/>
          <p:cNvSpPr/>
          <p:nvPr/>
        </p:nvSpPr>
        <p:spPr>
          <a:xfrm>
            <a:off x="694944" y="2834640"/>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Dry January shows that low-cost, holistic, HBM-informed campaigns can achieve population-level behaviour change — but equity gaps must be addressed to maximise impact (De Visser et al., 2017).</a:t>
            </a:r>
            <a:endParaRPr lang="en-US" sz="1200" b="1" dirty="0">
              <a:latin typeface="Arial" panose="020B0604020202020204" pitchFamily="34" charset="0"/>
              <a:cs typeface="Arial" panose="020B0604020202020204" pitchFamily="34" charset="0"/>
            </a:endParaRPr>
          </a:p>
        </p:txBody>
      </p:sp>
      <p:sp>
        <p:nvSpPr>
          <p:cNvPr id="18" name="Shape 16"/>
          <p:cNvSpPr/>
          <p:nvPr/>
        </p:nvSpPr>
        <p:spPr>
          <a:xfrm>
            <a:off x="365760" y="3456432"/>
            <a:ext cx="237744" cy="237744"/>
          </a:xfrm>
          <a:prstGeom prst="ellipse">
            <a:avLst/>
          </a:prstGeom>
          <a:solidFill>
            <a:srgbClr val="02C39A"/>
          </a:solidFill>
          <a:ln w="12700">
            <a:solidFill>
              <a:srgbClr val="02C39A"/>
            </a:solidFill>
            <a:prstDash val="solid"/>
          </a:ln>
        </p:spPr>
        <p:txBody>
          <a:bodyPr/>
          <a:lstStyle/>
          <a:p>
            <a:endParaRPr lang="en-GB"/>
          </a:p>
        </p:txBody>
      </p:sp>
      <p:sp>
        <p:nvSpPr>
          <p:cNvPr id="19" name="Text 17"/>
          <p:cNvSpPr/>
          <p:nvPr/>
        </p:nvSpPr>
        <p:spPr>
          <a:xfrm>
            <a:off x="365760" y="3456432"/>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5</a:t>
            </a:r>
            <a:endParaRPr lang="en-US" sz="900" dirty="0"/>
          </a:p>
        </p:txBody>
      </p:sp>
      <p:sp>
        <p:nvSpPr>
          <p:cNvPr id="20" name="Text 18"/>
          <p:cNvSpPr/>
          <p:nvPr/>
        </p:nvSpPr>
        <p:spPr>
          <a:xfrm>
            <a:off x="694944" y="3456432"/>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Health inequalities are not inevitable — they are the result of policy choices. Future services must embed equity, prevention, and sustainability (Marmot, 2020; WHO, 2013).</a:t>
            </a:r>
            <a:endParaRPr lang="en-US" sz="1200" b="1" dirty="0">
              <a:latin typeface="Arial" panose="020B0604020202020204" pitchFamily="34" charset="0"/>
              <a:cs typeface="Arial" panose="020B0604020202020204" pitchFamily="34" charset="0"/>
            </a:endParaRPr>
          </a:p>
        </p:txBody>
      </p:sp>
      <p:sp>
        <p:nvSpPr>
          <p:cNvPr id="21" name="Shape 19"/>
          <p:cNvSpPr/>
          <p:nvPr/>
        </p:nvSpPr>
        <p:spPr>
          <a:xfrm>
            <a:off x="365760" y="4078224"/>
            <a:ext cx="237744" cy="237744"/>
          </a:xfrm>
          <a:prstGeom prst="ellipse">
            <a:avLst/>
          </a:prstGeom>
          <a:solidFill>
            <a:srgbClr val="02C39A"/>
          </a:solidFill>
          <a:ln w="12700">
            <a:solidFill>
              <a:srgbClr val="02C39A"/>
            </a:solidFill>
            <a:prstDash val="solid"/>
          </a:ln>
        </p:spPr>
        <p:txBody>
          <a:bodyPr/>
          <a:lstStyle/>
          <a:p>
            <a:endParaRPr lang="en-GB"/>
          </a:p>
        </p:txBody>
      </p:sp>
      <p:sp>
        <p:nvSpPr>
          <p:cNvPr id="22" name="Text 20"/>
          <p:cNvSpPr/>
          <p:nvPr/>
        </p:nvSpPr>
        <p:spPr>
          <a:xfrm>
            <a:off x="365760" y="4078224"/>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6</a:t>
            </a:r>
            <a:endParaRPr lang="en-US" sz="900" dirty="0"/>
          </a:p>
        </p:txBody>
      </p:sp>
      <p:sp>
        <p:nvSpPr>
          <p:cNvPr id="23" name="Text 21"/>
          <p:cNvSpPr/>
          <p:nvPr/>
        </p:nvSpPr>
        <p:spPr>
          <a:xfrm>
            <a:off x="694944" y="4078224"/>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Recommendation: The UK should adopt a legally binding Health in All Policies approach nationally — building on Wales' world-leading Well-being of Future Generations Act (2015).</a:t>
            </a:r>
            <a:endParaRPr lang="en-US" sz="1200" b="1"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479394"/>
          </a:xfrm>
          <a:prstGeom prst="rect">
            <a:avLst/>
          </a:prstGeom>
          <a:solidFill>
            <a:srgbClr val="0B3D4E"/>
          </a:solidFill>
          <a:ln w="12700">
            <a:solidFill>
              <a:srgbClr val="0B3D4E"/>
            </a:solidFill>
            <a:prstDash val="solid"/>
          </a:ln>
        </p:spPr>
        <p:txBody>
          <a:bodyPr/>
          <a:lstStyle/>
          <a:p>
            <a:pPr algn="ctr"/>
            <a:endParaRPr lang="en-GB" dirty="0"/>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References</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0" y="551481"/>
            <a:ext cx="9144000" cy="4555443"/>
          </a:xfrm>
          <a:prstGeom prst="rect">
            <a:avLst/>
          </a:prstGeom>
          <a:noFill/>
          <a:ln/>
        </p:spPr>
        <p:txBody>
          <a:bodyPr wrap="square" rtlCol="0" anchor="t"/>
          <a:lstStyle/>
          <a:p>
            <a:pPr marL="0" indent="0">
              <a:buNone/>
            </a:pPr>
            <a:endParaRPr lang="en-US" sz="950" dirty="0">
              <a:solidFill>
                <a:srgbClr val="1A2E35"/>
              </a:solidFill>
              <a:latin typeface="Calibri" pitchFamily="34" charset="0"/>
              <a:ea typeface="Calibri" pitchFamily="34" charset="-122"/>
              <a:cs typeface="Calibri" pitchFamily="34" charset="-120"/>
            </a:endParaRP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Alcohol Change UK (2024</a:t>
            </a:r>
            <a:r>
              <a:rPr lang="en-GB" sz="1000" b="1" i="1" dirty="0">
                <a:latin typeface="Arial" panose="020B0604020202020204" pitchFamily="34" charset="0"/>
                <a:cs typeface="Arial" panose="020B0604020202020204" pitchFamily="34" charset="0"/>
              </a:rPr>
              <a:t>) Dry January campaign statistics 2024</a:t>
            </a:r>
            <a:r>
              <a:rPr lang="en-GB" sz="1000" b="1" dirty="0">
                <a:latin typeface="Arial" panose="020B0604020202020204" pitchFamily="34" charset="0"/>
                <a:cs typeface="Arial" panose="020B0604020202020204" pitchFamily="34" charset="0"/>
              </a:rPr>
              <a:t>. Available at: </a:t>
            </a:r>
            <a:r>
              <a:rPr lang="en-GB" sz="1000" b="1" dirty="0">
                <a:latin typeface="Arial" panose="020B0604020202020204" pitchFamily="34" charset="0"/>
                <a:cs typeface="Arial" panose="020B0604020202020204" pitchFamily="34" charset="0"/>
                <a:hlinkClick r:id="rId3"/>
              </a:rPr>
              <a:t>https://alcoholchange.org.uk/dry-january</a:t>
            </a:r>
            <a:r>
              <a:rPr lang="en-GB" sz="1000" b="1" dirty="0">
                <a:latin typeface="Arial" panose="020B0604020202020204" pitchFamily="34" charset="0"/>
                <a:cs typeface="Arial" panose="020B0604020202020204" pitchFamily="34" charset="0"/>
              </a:rPr>
              <a:t> (Accessed: 13th June 2026).</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De Visser, R.O. </a:t>
            </a:r>
            <a:r>
              <a:rPr lang="en-GB" sz="1000" b="1" i="1" dirty="0">
                <a:latin typeface="Arial" panose="020B0604020202020204" pitchFamily="34" charset="0"/>
                <a:cs typeface="Arial" panose="020B0604020202020204" pitchFamily="34" charset="0"/>
              </a:rPr>
              <a:t>et al. </a:t>
            </a:r>
            <a:r>
              <a:rPr lang="en-GB" sz="1000" b="1" dirty="0">
                <a:latin typeface="Arial" panose="020B0604020202020204" pitchFamily="34" charset="0"/>
                <a:cs typeface="Arial" panose="020B0604020202020204" pitchFamily="34" charset="0"/>
              </a:rPr>
              <a:t>(2021) </a:t>
            </a:r>
            <a:r>
              <a:rPr lang="en-GB" sz="1000" b="1" i="1" dirty="0">
                <a:latin typeface="Arial" panose="020B0604020202020204" pitchFamily="34" charset="0"/>
                <a:cs typeface="Arial" panose="020B0604020202020204" pitchFamily="34" charset="0"/>
              </a:rPr>
              <a:t>'Perceived norms and attitudes toward alcohol and drinking: changes during and after Dry January</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British Journal of Health Psychology</a:t>
            </a:r>
            <a:r>
              <a:rPr lang="en-GB" sz="1000" b="1" dirty="0">
                <a:latin typeface="Arial" panose="020B0604020202020204" pitchFamily="34" charset="0"/>
                <a:cs typeface="Arial" panose="020B0604020202020204" pitchFamily="34" charset="0"/>
              </a:rPr>
              <a:t>, 26(3), pp. 924–940.</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Good Things Foundation (2021) </a:t>
            </a:r>
            <a:r>
              <a:rPr lang="en-GB" sz="1000" b="1" i="1" dirty="0">
                <a:latin typeface="Arial" panose="020B0604020202020204" pitchFamily="34" charset="0"/>
                <a:cs typeface="Arial" panose="020B0604020202020204" pitchFamily="34" charset="0"/>
              </a:rPr>
              <a:t>A Decade of Digital Inclusion</a:t>
            </a:r>
            <a:r>
              <a:rPr lang="en-GB" sz="1000" b="1" dirty="0">
                <a:latin typeface="Arial" panose="020B0604020202020204" pitchFamily="34" charset="0"/>
                <a:cs typeface="Arial" panose="020B0604020202020204" pitchFamily="34" charset="0"/>
              </a:rPr>
              <a:t>. Nottingham: Good Things Foundation.</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Kaner, E. </a:t>
            </a:r>
            <a:r>
              <a:rPr lang="en-GB" sz="1000" b="1" i="1" dirty="0">
                <a:latin typeface="Arial" panose="020B0604020202020204" pitchFamily="34" charset="0"/>
                <a:cs typeface="Arial" panose="020B0604020202020204" pitchFamily="34" charset="0"/>
              </a:rPr>
              <a:t>et al. </a:t>
            </a:r>
            <a:r>
              <a:rPr lang="en-GB" sz="1000" b="1" dirty="0">
                <a:latin typeface="Arial" panose="020B0604020202020204" pitchFamily="34" charset="0"/>
                <a:cs typeface="Arial" panose="020B0604020202020204" pitchFamily="34" charset="0"/>
              </a:rPr>
              <a:t>(2022) </a:t>
            </a:r>
            <a:r>
              <a:rPr lang="en-GB" sz="1000" b="1" i="1" dirty="0">
                <a:latin typeface="Arial" panose="020B0604020202020204" pitchFamily="34" charset="0"/>
                <a:cs typeface="Arial" panose="020B0604020202020204" pitchFamily="34" charset="0"/>
              </a:rPr>
              <a:t>'Alcohol brief interventions in primary care: an updated systematic review</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BMJ Open</a:t>
            </a:r>
            <a:r>
              <a:rPr lang="en-GB" sz="1000" b="1" dirty="0">
                <a:latin typeface="Arial" panose="020B0604020202020204" pitchFamily="34" charset="0"/>
                <a:cs typeface="Arial" panose="020B0604020202020204" pitchFamily="34" charset="0"/>
              </a:rPr>
              <a:t>, 12(4), e058218.</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King's Fund (2022) The Health of People in England: Key Trends. London: King's Fund.</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Marmot, M. (2020) </a:t>
            </a:r>
            <a:r>
              <a:rPr lang="en-GB" sz="1000" b="1" i="1" dirty="0">
                <a:latin typeface="Arial" panose="020B0604020202020204" pitchFamily="34" charset="0"/>
                <a:cs typeface="Arial" panose="020B0604020202020204" pitchFamily="34" charset="0"/>
              </a:rPr>
              <a:t>Health Equity in England: The Marmot Review 10 Years On</a:t>
            </a:r>
            <a:r>
              <a:rPr lang="en-GB" sz="1000" b="1" dirty="0">
                <a:latin typeface="Arial" panose="020B0604020202020204" pitchFamily="34" charset="0"/>
                <a:cs typeface="Arial" panose="020B0604020202020204" pitchFamily="34" charset="0"/>
              </a:rPr>
              <a:t>. London: Institute of Health Equity.</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Mind (2023) </a:t>
            </a:r>
            <a:r>
              <a:rPr lang="en-GB" sz="1000" b="1" i="1" dirty="0">
                <a:latin typeface="Arial" panose="020B0604020202020204" pitchFamily="34" charset="0"/>
                <a:cs typeface="Arial" panose="020B0604020202020204" pitchFamily="34" charset="0"/>
              </a:rPr>
              <a:t>Mental health statistics: mental health and money</a:t>
            </a:r>
            <a:r>
              <a:rPr lang="en-GB" sz="1000" b="1" dirty="0">
                <a:latin typeface="Arial" panose="020B0604020202020204" pitchFamily="34" charset="0"/>
                <a:cs typeface="Arial" panose="020B0604020202020204" pitchFamily="34" charset="0"/>
              </a:rPr>
              <a:t>. Available at: </a:t>
            </a:r>
            <a:r>
              <a:rPr lang="en-GB" sz="1000" b="1" dirty="0">
                <a:latin typeface="Arial" panose="020B0604020202020204" pitchFamily="34" charset="0"/>
                <a:cs typeface="Arial" panose="020B0604020202020204" pitchFamily="34" charset="0"/>
                <a:hlinkClick r:id="rId4"/>
              </a:rPr>
              <a:t>https://www.mind.org.uk</a:t>
            </a:r>
            <a:r>
              <a:rPr lang="en-GB" sz="1000" b="1" dirty="0">
                <a:latin typeface="Arial" panose="020B0604020202020204" pitchFamily="34" charset="0"/>
                <a:cs typeface="Arial" panose="020B0604020202020204" pitchFamily="34" charset="0"/>
              </a:rPr>
              <a:t> (Accessed: 13 June 2026).</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Mulia, N. and Karriker-Jaffe, K.J. (2022) </a:t>
            </a:r>
            <a:r>
              <a:rPr lang="en-GB" sz="1000" b="1" i="1" dirty="0">
                <a:latin typeface="Arial" panose="020B0604020202020204" pitchFamily="34" charset="0"/>
                <a:cs typeface="Arial" panose="020B0604020202020204" pitchFamily="34" charset="0"/>
              </a:rPr>
              <a:t>'Socioeconomic disparities in alcohol use and alcohol use disorder</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Alcohol Research: Current Reviews</a:t>
            </a:r>
            <a:r>
              <a:rPr lang="en-GB" sz="1000" b="1" dirty="0">
                <a:latin typeface="Arial" panose="020B0604020202020204" pitchFamily="34" charset="0"/>
                <a:cs typeface="Arial" panose="020B0604020202020204" pitchFamily="34" charset="0"/>
              </a:rPr>
              <a:t>, 42(1), pp. 1–14.</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NHS England (2022) </a:t>
            </a:r>
            <a:r>
              <a:rPr lang="en-GB" sz="1000" b="1" i="1" dirty="0">
                <a:latin typeface="Arial" panose="020B0604020202020204" pitchFamily="34" charset="0"/>
                <a:cs typeface="Arial" panose="020B0604020202020204" pitchFamily="34" charset="0"/>
              </a:rPr>
              <a:t>Delivery Plan for Recovering Access to Primary Care</a:t>
            </a:r>
            <a:r>
              <a:rPr lang="en-GB" sz="1000" b="1" dirty="0">
                <a:latin typeface="Arial" panose="020B0604020202020204" pitchFamily="34" charset="0"/>
                <a:cs typeface="Arial" panose="020B0604020202020204" pitchFamily="34" charset="0"/>
              </a:rPr>
              <a:t>. London: NHS England.</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ONS (2022) Health state life expectancies, UK: 2018 to 2020. Newport: Office for National Statistics.</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ONS (2023) </a:t>
            </a:r>
            <a:r>
              <a:rPr lang="en-GB" sz="1000" b="1" i="1" dirty="0">
                <a:latin typeface="Arial" panose="020B0604020202020204" pitchFamily="34" charset="0"/>
                <a:cs typeface="Arial" panose="020B0604020202020204" pitchFamily="34" charset="0"/>
              </a:rPr>
              <a:t>Health state life expectancies by deprivation, England: 2018–2020</a:t>
            </a:r>
            <a:r>
              <a:rPr lang="en-GB" sz="1000" b="1" dirty="0">
                <a:latin typeface="Arial" panose="020B0604020202020204" pitchFamily="34" charset="0"/>
                <a:cs typeface="Arial" panose="020B0604020202020204" pitchFamily="34" charset="0"/>
              </a:rPr>
              <a:t>. Newport: Office for National Statistics.</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Public Health England (2021) </a:t>
            </a:r>
            <a:r>
              <a:rPr lang="en-GB" sz="1000" b="1" i="1" dirty="0">
                <a:latin typeface="Arial" panose="020B0604020202020204" pitchFamily="34" charset="0"/>
                <a:cs typeface="Arial" panose="020B0604020202020204" pitchFamily="34" charset="0"/>
              </a:rPr>
              <a:t>Disparities in the risk and outcomes of COVID-19: second review</a:t>
            </a:r>
            <a:r>
              <a:rPr lang="en-GB" sz="1000" b="1" dirty="0">
                <a:latin typeface="Arial" panose="020B0604020202020204" pitchFamily="34" charset="0"/>
                <a:cs typeface="Arial" panose="020B0604020202020204" pitchFamily="34" charset="0"/>
              </a:rPr>
              <a:t>. London: PHE.</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University of Sussex (2021) </a:t>
            </a:r>
            <a:r>
              <a:rPr lang="en-GB" sz="1000" b="1" i="1" dirty="0">
                <a:latin typeface="Arial" panose="020B0604020202020204" pitchFamily="34" charset="0"/>
                <a:cs typeface="Arial" panose="020B0604020202020204" pitchFamily="34" charset="0"/>
              </a:rPr>
              <a:t>Dry January: health benefits and behaviour change six months on</a:t>
            </a:r>
            <a:r>
              <a:rPr lang="en-GB" sz="1000" b="1" dirty="0">
                <a:latin typeface="Arial" panose="020B0604020202020204" pitchFamily="34" charset="0"/>
                <a:cs typeface="Arial" panose="020B0604020202020204" pitchFamily="34" charset="0"/>
              </a:rPr>
              <a:t>. Brighton: University of Sussex.</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Williams, D.R. and Etkins, O.S. (2021) </a:t>
            </a:r>
            <a:r>
              <a:rPr lang="en-GB" sz="1000" b="1" i="1" dirty="0">
                <a:latin typeface="Arial" panose="020B0604020202020204" pitchFamily="34" charset="0"/>
                <a:cs typeface="Arial" panose="020B0604020202020204" pitchFamily="34" charset="0"/>
              </a:rPr>
              <a:t>'Racism and mental health', World Psychiatry</a:t>
            </a:r>
            <a:r>
              <a:rPr lang="en-GB" sz="1000" b="1" dirty="0">
                <a:latin typeface="Arial" panose="020B0604020202020204" pitchFamily="34" charset="0"/>
                <a:cs typeface="Arial" panose="020B0604020202020204" pitchFamily="34" charset="0"/>
              </a:rPr>
              <a:t>, 20(2), pp. 194–195.</a:t>
            </a:r>
          </a:p>
          <a:p>
            <a:pPr marL="171450" indent="-171450">
              <a:lnSpc>
                <a:spcPct val="150000"/>
              </a:lnSpc>
              <a:buFont typeface="Arial" panose="020B0604020202020204" pitchFamily="34" charset="0"/>
              <a:buChar char="•"/>
            </a:pPr>
            <a:r>
              <a:rPr lang="en-GB" sz="1000" dirty="0"/>
              <a:t>World Health Organisation (2021) </a:t>
            </a:r>
            <a:r>
              <a:rPr lang="en-GB" sz="1000" i="1" dirty="0"/>
              <a:t>Health in All Policies: training manual</a:t>
            </a:r>
            <a:r>
              <a:rPr lang="en-GB" sz="1000" dirty="0"/>
              <a:t>. Geneva: WHO</a:t>
            </a:r>
            <a:r>
              <a:rPr lang="en-GB" sz="1200" dirty="0"/>
              <a:t>.</a:t>
            </a:r>
          </a:p>
          <a:p>
            <a:pPr>
              <a:lnSpc>
                <a:spcPct val="150000"/>
              </a:lnSpc>
            </a:pPr>
            <a:endParaRPr lang="en-GB" sz="1200" dirty="0"/>
          </a:p>
          <a:p>
            <a:pPr marL="0" indent="0">
              <a:buNone/>
            </a:pPr>
            <a:endParaRPr lang="en-US" sz="95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146</TotalTime>
  <Words>2829</Words>
  <Application>Microsoft Office PowerPoint</Application>
  <PresentationFormat>On-screen Show (16:9)</PresentationFormat>
  <Paragraphs>275</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Cambria</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BMHP6030 Health, Wellbeing and Sustainable Development</dc:title>
  <dc:subject>PptxGenJS Presentation</dc:subject>
  <dc:creator>HP</dc:creator>
  <cp:lastModifiedBy>Naznin Mahmood (2215438)</cp:lastModifiedBy>
  <cp:revision>9</cp:revision>
  <dcterms:created xsi:type="dcterms:W3CDTF">2026-06-13T13:26:00Z</dcterms:created>
  <dcterms:modified xsi:type="dcterms:W3CDTF">2026-06-21T01:05:54Z</dcterms:modified>
</cp:coreProperties>
</file>