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4" r:id="rId8"/>
    <p:sldId id="266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3636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380"/>
    <p:restoredTop sz="94660"/>
  </p:normalViewPr>
  <p:slideViewPr>
    <p:cSldViewPr snapToGrid="0">
      <p:cViewPr varScale="1">
        <p:scale>
          <a:sx n="58" d="100"/>
          <a:sy n="58" d="100"/>
        </p:scale>
        <p:origin x="3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1038CE-AC1C-4E80-A9CA-515358251B4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8D5A7D2-E7E6-41D9-8B6F-F494C214D362}">
      <dgm:prSet/>
      <dgm:spPr/>
      <dgm:t>
        <a:bodyPr/>
        <a:lstStyle/>
        <a:p>
          <a:r>
            <a:rPr lang="en-US"/>
            <a:t>Only a few articles were found connecting between voice and Essential Oils</a:t>
          </a:r>
        </a:p>
      </dgm:t>
    </dgm:pt>
    <dgm:pt modelId="{C303F898-8689-41FE-96EE-4AEA66BA78C9}" type="parTrans" cxnId="{8B348DC2-425F-4343-B069-C7E80790FAFD}">
      <dgm:prSet/>
      <dgm:spPr/>
      <dgm:t>
        <a:bodyPr/>
        <a:lstStyle/>
        <a:p>
          <a:endParaRPr lang="en-US"/>
        </a:p>
      </dgm:t>
    </dgm:pt>
    <dgm:pt modelId="{01F525A9-E2AA-41F6-B4CF-074416F67869}" type="sibTrans" cxnId="{8B348DC2-425F-4343-B069-C7E80790FAFD}">
      <dgm:prSet/>
      <dgm:spPr/>
      <dgm:t>
        <a:bodyPr/>
        <a:lstStyle/>
        <a:p>
          <a:endParaRPr lang="en-US"/>
        </a:p>
      </dgm:t>
    </dgm:pt>
    <dgm:pt modelId="{14F5D832-925D-4CE9-B15C-2DA688C27F26}">
      <dgm:prSet/>
      <dgm:spPr/>
      <dgm:t>
        <a:bodyPr/>
        <a:lstStyle/>
        <a:p>
          <a:r>
            <a:rPr lang="en-US" dirty="0"/>
            <a:t>General Health  benefits were shown but only in lab conditions and rarely with human subjects</a:t>
          </a:r>
        </a:p>
      </dgm:t>
    </dgm:pt>
    <dgm:pt modelId="{BFB154EA-6BA4-47BB-9A61-4F8FB3AE2970}" type="parTrans" cxnId="{8DC822FB-4C22-4FF9-B3FF-8B0C26F3BFFA}">
      <dgm:prSet/>
      <dgm:spPr/>
      <dgm:t>
        <a:bodyPr/>
        <a:lstStyle/>
        <a:p>
          <a:endParaRPr lang="en-US"/>
        </a:p>
      </dgm:t>
    </dgm:pt>
    <dgm:pt modelId="{9E4F4B2C-C723-40C9-9EEC-59899FD7466A}" type="sibTrans" cxnId="{8DC822FB-4C22-4FF9-B3FF-8B0C26F3BFFA}">
      <dgm:prSet/>
      <dgm:spPr/>
      <dgm:t>
        <a:bodyPr/>
        <a:lstStyle/>
        <a:p>
          <a:endParaRPr lang="en-US"/>
        </a:p>
      </dgm:t>
    </dgm:pt>
    <dgm:pt modelId="{CBCAF10B-C257-4653-9E2C-89123E0FB7ED}">
      <dgm:prSet/>
      <dgm:spPr/>
      <dgm:t>
        <a:bodyPr/>
        <a:lstStyle/>
        <a:p>
          <a:r>
            <a:rPr lang="en-US"/>
            <a:t>Very few risks were shown but that also implies lack of studies in human subjects</a:t>
          </a:r>
        </a:p>
      </dgm:t>
    </dgm:pt>
    <dgm:pt modelId="{EE4796B7-F185-452C-BC2B-3D6D18469860}" type="parTrans" cxnId="{806FB799-1867-44A4-847D-032DC64BEEAF}">
      <dgm:prSet/>
      <dgm:spPr/>
      <dgm:t>
        <a:bodyPr/>
        <a:lstStyle/>
        <a:p>
          <a:endParaRPr lang="en-US"/>
        </a:p>
      </dgm:t>
    </dgm:pt>
    <dgm:pt modelId="{B1F7DE15-C50A-4BB9-8F32-A3431123325D}" type="sibTrans" cxnId="{806FB799-1867-44A4-847D-032DC64BEEAF}">
      <dgm:prSet/>
      <dgm:spPr/>
      <dgm:t>
        <a:bodyPr/>
        <a:lstStyle/>
        <a:p>
          <a:endParaRPr lang="en-US"/>
        </a:p>
      </dgm:t>
    </dgm:pt>
    <dgm:pt modelId="{CD4C72C1-0B1B-418F-992A-1684F9988A9C}">
      <dgm:prSet/>
      <dgm:spPr/>
      <dgm:t>
        <a:bodyPr/>
        <a:lstStyle/>
        <a:p>
          <a:r>
            <a:rPr lang="en-US"/>
            <a:t>The Essential Oils have an inconsistent chemical composition making it hard to supervise, is it a supplement or a medicine?</a:t>
          </a:r>
        </a:p>
      </dgm:t>
    </dgm:pt>
    <dgm:pt modelId="{C50DBE0B-9DD4-481A-8690-3A94D2360E88}" type="parTrans" cxnId="{F7A8E52F-D8B9-44A5-B63C-5740AFA868ED}">
      <dgm:prSet/>
      <dgm:spPr/>
      <dgm:t>
        <a:bodyPr/>
        <a:lstStyle/>
        <a:p>
          <a:endParaRPr lang="en-US"/>
        </a:p>
      </dgm:t>
    </dgm:pt>
    <dgm:pt modelId="{EFDAE5B2-E193-4C9A-B713-D5B47EDBEA51}" type="sibTrans" cxnId="{F7A8E52F-D8B9-44A5-B63C-5740AFA868ED}">
      <dgm:prSet/>
      <dgm:spPr/>
      <dgm:t>
        <a:bodyPr/>
        <a:lstStyle/>
        <a:p>
          <a:endParaRPr lang="en-US"/>
        </a:p>
      </dgm:t>
    </dgm:pt>
    <dgm:pt modelId="{9E67E9F2-3B24-448F-9659-B4EE38A6E905}">
      <dgm:prSet/>
      <dgm:spPr/>
      <dgm:t>
        <a:bodyPr/>
        <a:lstStyle/>
        <a:p>
          <a:r>
            <a:rPr lang="en-US"/>
            <a:t>Lack of supervision is a global problem and seems like many organizations and trends are trying to find new path for alternative care</a:t>
          </a:r>
        </a:p>
      </dgm:t>
    </dgm:pt>
    <dgm:pt modelId="{A3FECD03-6E2E-4083-9670-5660F76DD545}" type="parTrans" cxnId="{9C0342C2-0067-46BE-BAA9-C398717B3F44}">
      <dgm:prSet/>
      <dgm:spPr/>
      <dgm:t>
        <a:bodyPr/>
        <a:lstStyle/>
        <a:p>
          <a:endParaRPr lang="en-US"/>
        </a:p>
      </dgm:t>
    </dgm:pt>
    <dgm:pt modelId="{8289F037-4FBB-4E25-B657-CAADF83AB52A}" type="sibTrans" cxnId="{9C0342C2-0067-46BE-BAA9-C398717B3F44}">
      <dgm:prSet/>
      <dgm:spPr/>
      <dgm:t>
        <a:bodyPr/>
        <a:lstStyle/>
        <a:p>
          <a:endParaRPr lang="en-US"/>
        </a:p>
      </dgm:t>
    </dgm:pt>
    <dgm:pt modelId="{71B081F5-2175-4104-B4E5-65598B618C15}">
      <dgm:prSet/>
      <dgm:spPr/>
      <dgm:t>
        <a:bodyPr/>
        <a:lstStyle/>
        <a:p>
          <a:r>
            <a:rPr lang="en-US" dirty="0"/>
            <a:t>Malpractice and risks exist in all types of medicine and in these times, most of the responsibility lies on the user</a:t>
          </a:r>
        </a:p>
      </dgm:t>
    </dgm:pt>
    <dgm:pt modelId="{36893F4C-C57C-457A-BD28-E02C5A03CB89}" type="parTrans" cxnId="{4049200D-AB35-427B-B3B0-297876D36362}">
      <dgm:prSet/>
      <dgm:spPr/>
      <dgm:t>
        <a:bodyPr/>
        <a:lstStyle/>
        <a:p>
          <a:endParaRPr lang="en-US"/>
        </a:p>
      </dgm:t>
    </dgm:pt>
    <dgm:pt modelId="{983FB830-A4D1-4A9A-954A-89FD75B1F3A7}" type="sibTrans" cxnId="{4049200D-AB35-427B-B3B0-297876D36362}">
      <dgm:prSet/>
      <dgm:spPr/>
      <dgm:t>
        <a:bodyPr/>
        <a:lstStyle/>
        <a:p>
          <a:endParaRPr lang="en-US"/>
        </a:p>
      </dgm:t>
    </dgm:pt>
    <dgm:pt modelId="{A7714E37-461E-440A-A853-14647BC7830F}" type="pres">
      <dgm:prSet presAssocID="{971038CE-AC1C-4E80-A9CA-515358251B45}" presName="root" presStyleCnt="0">
        <dgm:presLayoutVars>
          <dgm:dir/>
          <dgm:resizeHandles val="exact"/>
        </dgm:presLayoutVars>
      </dgm:prSet>
      <dgm:spPr/>
    </dgm:pt>
    <dgm:pt modelId="{7F90249C-5444-440A-8E57-F60790D7DC4B}" type="pres">
      <dgm:prSet presAssocID="{971038CE-AC1C-4E80-A9CA-515358251B45}" presName="container" presStyleCnt="0">
        <dgm:presLayoutVars>
          <dgm:dir/>
          <dgm:resizeHandles val="exact"/>
        </dgm:presLayoutVars>
      </dgm:prSet>
      <dgm:spPr/>
    </dgm:pt>
    <dgm:pt modelId="{84FC3FC5-4E6F-41CE-8A7A-56D6C4869879}" type="pres">
      <dgm:prSet presAssocID="{F8D5A7D2-E7E6-41D9-8B6F-F494C214D362}" presName="compNode" presStyleCnt="0"/>
      <dgm:spPr/>
    </dgm:pt>
    <dgm:pt modelId="{0A1224A8-78CF-4F20-AB10-1EA5FB53113B}" type="pres">
      <dgm:prSet presAssocID="{F8D5A7D2-E7E6-41D9-8B6F-F494C214D362}" presName="iconBgRect" presStyleLbl="bgShp" presStyleIdx="0" presStyleCnt="6"/>
      <dgm:spPr/>
    </dgm:pt>
    <dgm:pt modelId="{14F7A72D-E371-4692-AAA9-E2204EF3E803}" type="pres">
      <dgm:prSet presAssocID="{F8D5A7D2-E7E6-41D9-8B6F-F494C214D36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סימן ביקורת"/>
        </a:ext>
      </dgm:extLst>
    </dgm:pt>
    <dgm:pt modelId="{4A23FF53-0F1F-4511-8100-D1CD408368B3}" type="pres">
      <dgm:prSet presAssocID="{F8D5A7D2-E7E6-41D9-8B6F-F494C214D362}" presName="spaceRect" presStyleCnt="0"/>
      <dgm:spPr/>
    </dgm:pt>
    <dgm:pt modelId="{82AAA8D5-1CA5-41AE-980D-DBE6942E690A}" type="pres">
      <dgm:prSet presAssocID="{F8D5A7D2-E7E6-41D9-8B6F-F494C214D362}" presName="textRect" presStyleLbl="revTx" presStyleIdx="0" presStyleCnt="6">
        <dgm:presLayoutVars>
          <dgm:chMax val="1"/>
          <dgm:chPref val="1"/>
        </dgm:presLayoutVars>
      </dgm:prSet>
      <dgm:spPr/>
    </dgm:pt>
    <dgm:pt modelId="{70B245FA-A670-454C-BD95-082B1B28F332}" type="pres">
      <dgm:prSet presAssocID="{01F525A9-E2AA-41F6-B4CF-074416F67869}" presName="sibTrans" presStyleLbl="sibTrans2D1" presStyleIdx="0" presStyleCnt="0"/>
      <dgm:spPr/>
    </dgm:pt>
    <dgm:pt modelId="{F4A3C0FD-6D45-46DB-8F46-E43BCD176A70}" type="pres">
      <dgm:prSet presAssocID="{14F5D832-925D-4CE9-B15C-2DA688C27F26}" presName="compNode" presStyleCnt="0"/>
      <dgm:spPr/>
    </dgm:pt>
    <dgm:pt modelId="{BD747CF4-5DE9-4F7F-B4E3-CBF073A93351}" type="pres">
      <dgm:prSet presAssocID="{14F5D832-925D-4CE9-B15C-2DA688C27F26}" presName="iconBgRect" presStyleLbl="bgShp" presStyleIdx="1" presStyleCnt="6"/>
      <dgm:spPr/>
    </dgm:pt>
    <dgm:pt modelId="{C046C8B1-2D60-484A-A558-F09587778B0F}" type="pres">
      <dgm:prSet presAssocID="{14F5D832-925D-4CE9-B15C-2DA688C27F2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קבוצה"/>
        </a:ext>
      </dgm:extLst>
    </dgm:pt>
    <dgm:pt modelId="{142224FE-7131-470E-83C1-1FEF0EB30978}" type="pres">
      <dgm:prSet presAssocID="{14F5D832-925D-4CE9-B15C-2DA688C27F26}" presName="spaceRect" presStyleCnt="0"/>
      <dgm:spPr/>
    </dgm:pt>
    <dgm:pt modelId="{9864A9E8-CC29-4C40-9878-A4E7AB8717B7}" type="pres">
      <dgm:prSet presAssocID="{14F5D832-925D-4CE9-B15C-2DA688C27F26}" presName="textRect" presStyleLbl="revTx" presStyleIdx="1" presStyleCnt="6">
        <dgm:presLayoutVars>
          <dgm:chMax val="1"/>
          <dgm:chPref val="1"/>
        </dgm:presLayoutVars>
      </dgm:prSet>
      <dgm:spPr/>
    </dgm:pt>
    <dgm:pt modelId="{6DB0DF60-75E1-4E4C-AAC3-F6C4971BBA91}" type="pres">
      <dgm:prSet presAssocID="{9E4F4B2C-C723-40C9-9EEC-59899FD7466A}" presName="sibTrans" presStyleLbl="sibTrans2D1" presStyleIdx="0" presStyleCnt="0"/>
      <dgm:spPr/>
    </dgm:pt>
    <dgm:pt modelId="{46157C9C-D19C-4EFB-A0ED-511CE55FA5CD}" type="pres">
      <dgm:prSet presAssocID="{CBCAF10B-C257-4653-9E2C-89123E0FB7ED}" presName="compNode" presStyleCnt="0"/>
      <dgm:spPr/>
    </dgm:pt>
    <dgm:pt modelId="{67B52358-A31E-4A8C-8861-3C3BAC61F152}" type="pres">
      <dgm:prSet presAssocID="{CBCAF10B-C257-4653-9E2C-89123E0FB7ED}" presName="iconBgRect" presStyleLbl="bgShp" presStyleIdx="2" presStyleCnt="6"/>
      <dgm:spPr/>
    </dgm:pt>
    <dgm:pt modelId="{DA671A46-F20E-4489-981E-6B14B87308CE}" type="pres">
      <dgm:prSet presAssocID="{CBCAF10B-C257-4653-9E2C-89123E0FB7E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מיקרוסקופ"/>
        </a:ext>
      </dgm:extLst>
    </dgm:pt>
    <dgm:pt modelId="{79A7FF47-BA80-4823-A1DE-B4AEDE140EC0}" type="pres">
      <dgm:prSet presAssocID="{CBCAF10B-C257-4653-9E2C-89123E0FB7ED}" presName="spaceRect" presStyleCnt="0"/>
      <dgm:spPr/>
    </dgm:pt>
    <dgm:pt modelId="{25D28F5C-E5D0-4DC5-B19A-6A90D49CAE8B}" type="pres">
      <dgm:prSet presAssocID="{CBCAF10B-C257-4653-9E2C-89123E0FB7ED}" presName="textRect" presStyleLbl="revTx" presStyleIdx="2" presStyleCnt="6">
        <dgm:presLayoutVars>
          <dgm:chMax val="1"/>
          <dgm:chPref val="1"/>
        </dgm:presLayoutVars>
      </dgm:prSet>
      <dgm:spPr/>
    </dgm:pt>
    <dgm:pt modelId="{43AD4BFC-937D-415B-92B0-3906E38F7DD3}" type="pres">
      <dgm:prSet presAssocID="{B1F7DE15-C50A-4BB9-8F32-A3431123325D}" presName="sibTrans" presStyleLbl="sibTrans2D1" presStyleIdx="0" presStyleCnt="0"/>
      <dgm:spPr/>
    </dgm:pt>
    <dgm:pt modelId="{F6179EC3-6F09-4F1E-8A02-6554A79B3EA3}" type="pres">
      <dgm:prSet presAssocID="{CD4C72C1-0B1B-418F-992A-1684F9988A9C}" presName="compNode" presStyleCnt="0"/>
      <dgm:spPr/>
    </dgm:pt>
    <dgm:pt modelId="{9200DE6D-2A95-4534-8170-D0A6758F8E6A}" type="pres">
      <dgm:prSet presAssocID="{CD4C72C1-0B1B-418F-992A-1684F9988A9C}" presName="iconBgRect" presStyleLbl="bgShp" presStyleIdx="3" presStyleCnt="6"/>
      <dgm:spPr/>
    </dgm:pt>
    <dgm:pt modelId="{7D665486-3C4F-448F-A090-0C39487A8259}" type="pres">
      <dgm:prSet presAssocID="{CD4C72C1-0B1B-418F-992A-1684F9988A9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מדען"/>
        </a:ext>
      </dgm:extLst>
    </dgm:pt>
    <dgm:pt modelId="{E83DE7E8-FD70-47E8-A7BB-2BEB1D504561}" type="pres">
      <dgm:prSet presAssocID="{CD4C72C1-0B1B-418F-992A-1684F9988A9C}" presName="spaceRect" presStyleCnt="0"/>
      <dgm:spPr/>
    </dgm:pt>
    <dgm:pt modelId="{81677B8A-ED65-4710-8927-47F0BB73A759}" type="pres">
      <dgm:prSet presAssocID="{CD4C72C1-0B1B-418F-992A-1684F9988A9C}" presName="textRect" presStyleLbl="revTx" presStyleIdx="3" presStyleCnt="6">
        <dgm:presLayoutVars>
          <dgm:chMax val="1"/>
          <dgm:chPref val="1"/>
        </dgm:presLayoutVars>
      </dgm:prSet>
      <dgm:spPr/>
    </dgm:pt>
    <dgm:pt modelId="{AC06F222-74AD-4D12-BBE4-910006671C81}" type="pres">
      <dgm:prSet presAssocID="{EFDAE5B2-E193-4C9A-B713-D5B47EDBEA51}" presName="sibTrans" presStyleLbl="sibTrans2D1" presStyleIdx="0" presStyleCnt="0"/>
      <dgm:spPr/>
    </dgm:pt>
    <dgm:pt modelId="{4B21268E-5DD8-492C-A9F9-432E51AB579E}" type="pres">
      <dgm:prSet presAssocID="{9E67E9F2-3B24-448F-9659-B4EE38A6E905}" presName="compNode" presStyleCnt="0"/>
      <dgm:spPr/>
    </dgm:pt>
    <dgm:pt modelId="{E524B264-7245-431D-9FEB-CB9CC6FDE49D}" type="pres">
      <dgm:prSet presAssocID="{9E67E9F2-3B24-448F-9659-B4EE38A6E905}" presName="iconBgRect" presStyleLbl="bgShp" presStyleIdx="4" presStyleCnt="6"/>
      <dgm:spPr/>
    </dgm:pt>
    <dgm:pt modelId="{8ABDAFCE-588F-4AE3-AFF5-A5EA07A942E0}" type="pres">
      <dgm:prSet presAssocID="{9E67E9F2-3B24-448F-9659-B4EE38A6E90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רופא"/>
        </a:ext>
      </dgm:extLst>
    </dgm:pt>
    <dgm:pt modelId="{7477CD8D-39EA-4D04-B65F-9596E11CF441}" type="pres">
      <dgm:prSet presAssocID="{9E67E9F2-3B24-448F-9659-B4EE38A6E905}" presName="spaceRect" presStyleCnt="0"/>
      <dgm:spPr/>
    </dgm:pt>
    <dgm:pt modelId="{E6A8CEA1-24F9-4DA9-B3B4-09FB90BBA0D0}" type="pres">
      <dgm:prSet presAssocID="{9E67E9F2-3B24-448F-9659-B4EE38A6E905}" presName="textRect" presStyleLbl="revTx" presStyleIdx="4" presStyleCnt="6">
        <dgm:presLayoutVars>
          <dgm:chMax val="1"/>
          <dgm:chPref val="1"/>
        </dgm:presLayoutVars>
      </dgm:prSet>
      <dgm:spPr/>
    </dgm:pt>
    <dgm:pt modelId="{6FC18B39-36AE-48BF-A6A7-98678D859FD8}" type="pres">
      <dgm:prSet presAssocID="{8289F037-4FBB-4E25-B657-CAADF83AB52A}" presName="sibTrans" presStyleLbl="sibTrans2D1" presStyleIdx="0" presStyleCnt="0"/>
      <dgm:spPr/>
    </dgm:pt>
    <dgm:pt modelId="{C33FC169-D7E1-4FEB-A7CD-C90CE09DE70E}" type="pres">
      <dgm:prSet presAssocID="{71B081F5-2175-4104-B4E5-65598B618C15}" presName="compNode" presStyleCnt="0"/>
      <dgm:spPr/>
    </dgm:pt>
    <dgm:pt modelId="{7B90FA07-4FD0-4D4B-B624-C9172B5231F4}" type="pres">
      <dgm:prSet presAssocID="{71B081F5-2175-4104-B4E5-65598B618C15}" presName="iconBgRect" presStyleLbl="bgShp" presStyleIdx="5" presStyleCnt="6"/>
      <dgm:spPr/>
    </dgm:pt>
    <dgm:pt modelId="{63F1BAC2-BF02-48C8-8002-1A23CC9DBE7C}" type="pres">
      <dgm:prSet presAssocID="{71B081F5-2175-4104-B4E5-65598B618C1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בית חולים"/>
        </a:ext>
      </dgm:extLst>
    </dgm:pt>
    <dgm:pt modelId="{3F85D901-D46C-4CD7-BA2E-8C79E3BCE0D9}" type="pres">
      <dgm:prSet presAssocID="{71B081F5-2175-4104-B4E5-65598B618C15}" presName="spaceRect" presStyleCnt="0"/>
      <dgm:spPr/>
    </dgm:pt>
    <dgm:pt modelId="{78A5C8EE-C513-4C63-961C-D18E5C5E42ED}" type="pres">
      <dgm:prSet presAssocID="{71B081F5-2175-4104-B4E5-65598B618C1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5F81B09-34DA-431E-B0A1-1780B70EF024}" type="presOf" srcId="{B1F7DE15-C50A-4BB9-8F32-A3431123325D}" destId="{43AD4BFC-937D-415B-92B0-3906E38F7DD3}" srcOrd="0" destOrd="0" presId="urn:microsoft.com/office/officeart/2018/2/layout/IconCircleList"/>
    <dgm:cxn modelId="{4049200D-AB35-427B-B3B0-297876D36362}" srcId="{971038CE-AC1C-4E80-A9CA-515358251B45}" destId="{71B081F5-2175-4104-B4E5-65598B618C15}" srcOrd="5" destOrd="0" parTransId="{36893F4C-C57C-457A-BD28-E02C5A03CB89}" sibTransId="{983FB830-A4D1-4A9A-954A-89FD75B1F3A7}"/>
    <dgm:cxn modelId="{BC66EE29-2BDF-4083-96C2-B0F760C0A21C}" type="presOf" srcId="{EFDAE5B2-E193-4C9A-B713-D5B47EDBEA51}" destId="{AC06F222-74AD-4D12-BBE4-910006671C81}" srcOrd="0" destOrd="0" presId="urn:microsoft.com/office/officeart/2018/2/layout/IconCircleList"/>
    <dgm:cxn modelId="{F7A8E52F-D8B9-44A5-B63C-5740AFA868ED}" srcId="{971038CE-AC1C-4E80-A9CA-515358251B45}" destId="{CD4C72C1-0B1B-418F-992A-1684F9988A9C}" srcOrd="3" destOrd="0" parTransId="{C50DBE0B-9DD4-481A-8690-3A94D2360E88}" sibTransId="{EFDAE5B2-E193-4C9A-B713-D5B47EDBEA51}"/>
    <dgm:cxn modelId="{174FAC67-2F5B-4528-8545-A55742FC9483}" type="presOf" srcId="{CBCAF10B-C257-4653-9E2C-89123E0FB7ED}" destId="{25D28F5C-E5D0-4DC5-B19A-6A90D49CAE8B}" srcOrd="0" destOrd="0" presId="urn:microsoft.com/office/officeart/2018/2/layout/IconCircleList"/>
    <dgm:cxn modelId="{B2F0D371-02F8-483D-B8BA-33034207BB41}" type="presOf" srcId="{971038CE-AC1C-4E80-A9CA-515358251B45}" destId="{A7714E37-461E-440A-A853-14647BC7830F}" srcOrd="0" destOrd="0" presId="urn:microsoft.com/office/officeart/2018/2/layout/IconCircleList"/>
    <dgm:cxn modelId="{CB3D9B82-B99E-417F-B635-F70763BC7F17}" type="presOf" srcId="{CD4C72C1-0B1B-418F-992A-1684F9988A9C}" destId="{81677B8A-ED65-4710-8927-47F0BB73A759}" srcOrd="0" destOrd="0" presId="urn:microsoft.com/office/officeart/2018/2/layout/IconCircleList"/>
    <dgm:cxn modelId="{A2A8D086-A9D7-4A3A-AE15-4608D22B3C86}" type="presOf" srcId="{9E67E9F2-3B24-448F-9659-B4EE38A6E905}" destId="{E6A8CEA1-24F9-4DA9-B3B4-09FB90BBA0D0}" srcOrd="0" destOrd="0" presId="urn:microsoft.com/office/officeart/2018/2/layout/IconCircleList"/>
    <dgm:cxn modelId="{46723D8D-3ADA-481F-8707-DCEBA6E6FCBF}" type="presOf" srcId="{8289F037-4FBB-4E25-B657-CAADF83AB52A}" destId="{6FC18B39-36AE-48BF-A6A7-98678D859FD8}" srcOrd="0" destOrd="0" presId="urn:microsoft.com/office/officeart/2018/2/layout/IconCircleList"/>
    <dgm:cxn modelId="{806FB799-1867-44A4-847D-032DC64BEEAF}" srcId="{971038CE-AC1C-4E80-A9CA-515358251B45}" destId="{CBCAF10B-C257-4653-9E2C-89123E0FB7ED}" srcOrd="2" destOrd="0" parTransId="{EE4796B7-F185-452C-BC2B-3D6D18469860}" sibTransId="{B1F7DE15-C50A-4BB9-8F32-A3431123325D}"/>
    <dgm:cxn modelId="{FEDE0EA0-132B-4525-B442-D60CC6385A10}" type="presOf" srcId="{01F525A9-E2AA-41F6-B4CF-074416F67869}" destId="{70B245FA-A670-454C-BD95-082B1B28F332}" srcOrd="0" destOrd="0" presId="urn:microsoft.com/office/officeart/2018/2/layout/IconCircleList"/>
    <dgm:cxn modelId="{3544E8A9-DBB8-42F3-9569-19CC29E76779}" type="presOf" srcId="{F8D5A7D2-E7E6-41D9-8B6F-F494C214D362}" destId="{82AAA8D5-1CA5-41AE-980D-DBE6942E690A}" srcOrd="0" destOrd="0" presId="urn:microsoft.com/office/officeart/2018/2/layout/IconCircleList"/>
    <dgm:cxn modelId="{0F491FB0-C5D9-4291-8AFF-983839756B6F}" type="presOf" srcId="{14F5D832-925D-4CE9-B15C-2DA688C27F26}" destId="{9864A9E8-CC29-4C40-9878-A4E7AB8717B7}" srcOrd="0" destOrd="0" presId="urn:microsoft.com/office/officeart/2018/2/layout/IconCircleList"/>
    <dgm:cxn modelId="{9C0342C2-0067-46BE-BAA9-C398717B3F44}" srcId="{971038CE-AC1C-4E80-A9CA-515358251B45}" destId="{9E67E9F2-3B24-448F-9659-B4EE38A6E905}" srcOrd="4" destOrd="0" parTransId="{A3FECD03-6E2E-4083-9670-5660F76DD545}" sibTransId="{8289F037-4FBB-4E25-B657-CAADF83AB52A}"/>
    <dgm:cxn modelId="{8B348DC2-425F-4343-B069-C7E80790FAFD}" srcId="{971038CE-AC1C-4E80-A9CA-515358251B45}" destId="{F8D5A7D2-E7E6-41D9-8B6F-F494C214D362}" srcOrd="0" destOrd="0" parTransId="{C303F898-8689-41FE-96EE-4AEA66BA78C9}" sibTransId="{01F525A9-E2AA-41F6-B4CF-074416F67869}"/>
    <dgm:cxn modelId="{D8D3C8DC-D7B6-4D52-A02C-45AD318D30F2}" type="presOf" srcId="{9E4F4B2C-C723-40C9-9EEC-59899FD7466A}" destId="{6DB0DF60-75E1-4E4C-AAC3-F6C4971BBA91}" srcOrd="0" destOrd="0" presId="urn:microsoft.com/office/officeart/2018/2/layout/IconCircleList"/>
    <dgm:cxn modelId="{C8345BF3-B9F1-4387-B939-41AE274F0EC5}" type="presOf" srcId="{71B081F5-2175-4104-B4E5-65598B618C15}" destId="{78A5C8EE-C513-4C63-961C-D18E5C5E42ED}" srcOrd="0" destOrd="0" presId="urn:microsoft.com/office/officeart/2018/2/layout/IconCircleList"/>
    <dgm:cxn modelId="{8DC822FB-4C22-4FF9-B3FF-8B0C26F3BFFA}" srcId="{971038CE-AC1C-4E80-A9CA-515358251B45}" destId="{14F5D832-925D-4CE9-B15C-2DA688C27F26}" srcOrd="1" destOrd="0" parTransId="{BFB154EA-6BA4-47BB-9A61-4F8FB3AE2970}" sibTransId="{9E4F4B2C-C723-40C9-9EEC-59899FD7466A}"/>
    <dgm:cxn modelId="{A5259246-1FD2-4100-A704-C262ADBB5BD8}" type="presParOf" srcId="{A7714E37-461E-440A-A853-14647BC7830F}" destId="{7F90249C-5444-440A-8E57-F60790D7DC4B}" srcOrd="0" destOrd="0" presId="urn:microsoft.com/office/officeart/2018/2/layout/IconCircleList"/>
    <dgm:cxn modelId="{7F425792-75E5-4E78-A21E-42A197932036}" type="presParOf" srcId="{7F90249C-5444-440A-8E57-F60790D7DC4B}" destId="{84FC3FC5-4E6F-41CE-8A7A-56D6C4869879}" srcOrd="0" destOrd="0" presId="urn:microsoft.com/office/officeart/2018/2/layout/IconCircleList"/>
    <dgm:cxn modelId="{A095A4B6-853F-43AD-BE2A-FB8E3D695389}" type="presParOf" srcId="{84FC3FC5-4E6F-41CE-8A7A-56D6C4869879}" destId="{0A1224A8-78CF-4F20-AB10-1EA5FB53113B}" srcOrd="0" destOrd="0" presId="urn:microsoft.com/office/officeart/2018/2/layout/IconCircleList"/>
    <dgm:cxn modelId="{32E5CE44-99D9-4195-8FB8-BA84B6291B69}" type="presParOf" srcId="{84FC3FC5-4E6F-41CE-8A7A-56D6C4869879}" destId="{14F7A72D-E371-4692-AAA9-E2204EF3E803}" srcOrd="1" destOrd="0" presId="urn:microsoft.com/office/officeart/2018/2/layout/IconCircleList"/>
    <dgm:cxn modelId="{1A6E8ECB-F0C1-44D1-8D03-CEE42E791AFC}" type="presParOf" srcId="{84FC3FC5-4E6F-41CE-8A7A-56D6C4869879}" destId="{4A23FF53-0F1F-4511-8100-D1CD408368B3}" srcOrd="2" destOrd="0" presId="urn:microsoft.com/office/officeart/2018/2/layout/IconCircleList"/>
    <dgm:cxn modelId="{56AE0A9A-E274-4CBD-BB15-864A2AC92252}" type="presParOf" srcId="{84FC3FC5-4E6F-41CE-8A7A-56D6C4869879}" destId="{82AAA8D5-1CA5-41AE-980D-DBE6942E690A}" srcOrd="3" destOrd="0" presId="urn:microsoft.com/office/officeart/2018/2/layout/IconCircleList"/>
    <dgm:cxn modelId="{9411DC90-B34F-4F7C-8D51-71BFB052F3F6}" type="presParOf" srcId="{7F90249C-5444-440A-8E57-F60790D7DC4B}" destId="{70B245FA-A670-454C-BD95-082B1B28F332}" srcOrd="1" destOrd="0" presId="urn:microsoft.com/office/officeart/2018/2/layout/IconCircleList"/>
    <dgm:cxn modelId="{F860865B-D692-4255-99B5-21B562C6D7F9}" type="presParOf" srcId="{7F90249C-5444-440A-8E57-F60790D7DC4B}" destId="{F4A3C0FD-6D45-46DB-8F46-E43BCD176A70}" srcOrd="2" destOrd="0" presId="urn:microsoft.com/office/officeart/2018/2/layout/IconCircleList"/>
    <dgm:cxn modelId="{58CCFE5F-DEC6-48EB-BFB4-DD77C601D603}" type="presParOf" srcId="{F4A3C0FD-6D45-46DB-8F46-E43BCD176A70}" destId="{BD747CF4-5DE9-4F7F-B4E3-CBF073A93351}" srcOrd="0" destOrd="0" presId="urn:microsoft.com/office/officeart/2018/2/layout/IconCircleList"/>
    <dgm:cxn modelId="{FED00A2B-BF12-42C4-BB65-CBDBE6C3D553}" type="presParOf" srcId="{F4A3C0FD-6D45-46DB-8F46-E43BCD176A70}" destId="{C046C8B1-2D60-484A-A558-F09587778B0F}" srcOrd="1" destOrd="0" presId="urn:microsoft.com/office/officeart/2018/2/layout/IconCircleList"/>
    <dgm:cxn modelId="{DE64C592-1F5B-49CD-B36E-5FE0717DF3DE}" type="presParOf" srcId="{F4A3C0FD-6D45-46DB-8F46-E43BCD176A70}" destId="{142224FE-7131-470E-83C1-1FEF0EB30978}" srcOrd="2" destOrd="0" presId="urn:microsoft.com/office/officeart/2018/2/layout/IconCircleList"/>
    <dgm:cxn modelId="{CCBC6E95-2D0E-45F2-BD5C-CACFC6ABDF04}" type="presParOf" srcId="{F4A3C0FD-6D45-46DB-8F46-E43BCD176A70}" destId="{9864A9E8-CC29-4C40-9878-A4E7AB8717B7}" srcOrd="3" destOrd="0" presId="urn:microsoft.com/office/officeart/2018/2/layout/IconCircleList"/>
    <dgm:cxn modelId="{FC3C0DE0-DFAF-4E0D-B1D3-07ABE81EFD37}" type="presParOf" srcId="{7F90249C-5444-440A-8E57-F60790D7DC4B}" destId="{6DB0DF60-75E1-4E4C-AAC3-F6C4971BBA91}" srcOrd="3" destOrd="0" presId="urn:microsoft.com/office/officeart/2018/2/layout/IconCircleList"/>
    <dgm:cxn modelId="{FB824674-7188-4812-BE7F-13BE7158B6E4}" type="presParOf" srcId="{7F90249C-5444-440A-8E57-F60790D7DC4B}" destId="{46157C9C-D19C-4EFB-A0ED-511CE55FA5CD}" srcOrd="4" destOrd="0" presId="urn:microsoft.com/office/officeart/2018/2/layout/IconCircleList"/>
    <dgm:cxn modelId="{689B2A94-113A-4D4E-AE9B-33B23D2D862E}" type="presParOf" srcId="{46157C9C-D19C-4EFB-A0ED-511CE55FA5CD}" destId="{67B52358-A31E-4A8C-8861-3C3BAC61F152}" srcOrd="0" destOrd="0" presId="urn:microsoft.com/office/officeart/2018/2/layout/IconCircleList"/>
    <dgm:cxn modelId="{E1B19D70-43BA-493C-A783-77D23ED960BF}" type="presParOf" srcId="{46157C9C-D19C-4EFB-A0ED-511CE55FA5CD}" destId="{DA671A46-F20E-4489-981E-6B14B87308CE}" srcOrd="1" destOrd="0" presId="urn:microsoft.com/office/officeart/2018/2/layout/IconCircleList"/>
    <dgm:cxn modelId="{AB2201A8-79E2-4921-AB3A-8D5408E83B14}" type="presParOf" srcId="{46157C9C-D19C-4EFB-A0ED-511CE55FA5CD}" destId="{79A7FF47-BA80-4823-A1DE-B4AEDE140EC0}" srcOrd="2" destOrd="0" presId="urn:microsoft.com/office/officeart/2018/2/layout/IconCircleList"/>
    <dgm:cxn modelId="{1D69112A-B3BC-409E-85D6-4D3B9F995EA0}" type="presParOf" srcId="{46157C9C-D19C-4EFB-A0ED-511CE55FA5CD}" destId="{25D28F5C-E5D0-4DC5-B19A-6A90D49CAE8B}" srcOrd="3" destOrd="0" presId="urn:microsoft.com/office/officeart/2018/2/layout/IconCircleList"/>
    <dgm:cxn modelId="{34DBDF97-8AFA-4E78-99C9-FEE6B5ECF425}" type="presParOf" srcId="{7F90249C-5444-440A-8E57-F60790D7DC4B}" destId="{43AD4BFC-937D-415B-92B0-3906E38F7DD3}" srcOrd="5" destOrd="0" presId="urn:microsoft.com/office/officeart/2018/2/layout/IconCircleList"/>
    <dgm:cxn modelId="{40223C34-0505-4180-993B-498A9AFB597B}" type="presParOf" srcId="{7F90249C-5444-440A-8E57-F60790D7DC4B}" destId="{F6179EC3-6F09-4F1E-8A02-6554A79B3EA3}" srcOrd="6" destOrd="0" presId="urn:microsoft.com/office/officeart/2018/2/layout/IconCircleList"/>
    <dgm:cxn modelId="{3F6B2797-6E97-4E00-A45B-00E5355B1882}" type="presParOf" srcId="{F6179EC3-6F09-4F1E-8A02-6554A79B3EA3}" destId="{9200DE6D-2A95-4534-8170-D0A6758F8E6A}" srcOrd="0" destOrd="0" presId="urn:microsoft.com/office/officeart/2018/2/layout/IconCircleList"/>
    <dgm:cxn modelId="{8FC5E1B7-ADE0-4235-B21E-9D3B91E7E3CC}" type="presParOf" srcId="{F6179EC3-6F09-4F1E-8A02-6554A79B3EA3}" destId="{7D665486-3C4F-448F-A090-0C39487A8259}" srcOrd="1" destOrd="0" presId="urn:microsoft.com/office/officeart/2018/2/layout/IconCircleList"/>
    <dgm:cxn modelId="{6AA39404-4F34-44F9-925F-2E91DB884E0C}" type="presParOf" srcId="{F6179EC3-6F09-4F1E-8A02-6554A79B3EA3}" destId="{E83DE7E8-FD70-47E8-A7BB-2BEB1D504561}" srcOrd="2" destOrd="0" presId="urn:microsoft.com/office/officeart/2018/2/layout/IconCircleList"/>
    <dgm:cxn modelId="{2A3648F4-6252-4DA1-AABB-376B5536B836}" type="presParOf" srcId="{F6179EC3-6F09-4F1E-8A02-6554A79B3EA3}" destId="{81677B8A-ED65-4710-8927-47F0BB73A759}" srcOrd="3" destOrd="0" presId="urn:microsoft.com/office/officeart/2018/2/layout/IconCircleList"/>
    <dgm:cxn modelId="{955ABD5A-A0B2-4F1C-ADD5-70467FCA8CC1}" type="presParOf" srcId="{7F90249C-5444-440A-8E57-F60790D7DC4B}" destId="{AC06F222-74AD-4D12-BBE4-910006671C81}" srcOrd="7" destOrd="0" presId="urn:microsoft.com/office/officeart/2018/2/layout/IconCircleList"/>
    <dgm:cxn modelId="{9754F06D-E120-4420-B0AE-CE74BD2DEAE0}" type="presParOf" srcId="{7F90249C-5444-440A-8E57-F60790D7DC4B}" destId="{4B21268E-5DD8-492C-A9F9-432E51AB579E}" srcOrd="8" destOrd="0" presId="urn:microsoft.com/office/officeart/2018/2/layout/IconCircleList"/>
    <dgm:cxn modelId="{CA4139DF-4514-4260-A064-4805972009C6}" type="presParOf" srcId="{4B21268E-5DD8-492C-A9F9-432E51AB579E}" destId="{E524B264-7245-431D-9FEB-CB9CC6FDE49D}" srcOrd="0" destOrd="0" presId="urn:microsoft.com/office/officeart/2018/2/layout/IconCircleList"/>
    <dgm:cxn modelId="{B2F70769-286D-430E-9CD6-87EB531785F3}" type="presParOf" srcId="{4B21268E-5DD8-492C-A9F9-432E51AB579E}" destId="{8ABDAFCE-588F-4AE3-AFF5-A5EA07A942E0}" srcOrd="1" destOrd="0" presId="urn:microsoft.com/office/officeart/2018/2/layout/IconCircleList"/>
    <dgm:cxn modelId="{DC31111A-D2F2-4221-A7DD-16AC619C14C0}" type="presParOf" srcId="{4B21268E-5DD8-492C-A9F9-432E51AB579E}" destId="{7477CD8D-39EA-4D04-B65F-9596E11CF441}" srcOrd="2" destOrd="0" presId="urn:microsoft.com/office/officeart/2018/2/layout/IconCircleList"/>
    <dgm:cxn modelId="{89BD01CF-C895-449D-9D8E-1D495FE3DFE5}" type="presParOf" srcId="{4B21268E-5DD8-492C-A9F9-432E51AB579E}" destId="{E6A8CEA1-24F9-4DA9-B3B4-09FB90BBA0D0}" srcOrd="3" destOrd="0" presId="urn:microsoft.com/office/officeart/2018/2/layout/IconCircleList"/>
    <dgm:cxn modelId="{3AC8F4F7-E5EB-4207-98C1-17C3AE4A2D74}" type="presParOf" srcId="{7F90249C-5444-440A-8E57-F60790D7DC4B}" destId="{6FC18B39-36AE-48BF-A6A7-98678D859FD8}" srcOrd="9" destOrd="0" presId="urn:microsoft.com/office/officeart/2018/2/layout/IconCircleList"/>
    <dgm:cxn modelId="{F7130C1C-4F7A-455D-B041-92D54B5CF135}" type="presParOf" srcId="{7F90249C-5444-440A-8E57-F60790D7DC4B}" destId="{C33FC169-D7E1-4FEB-A7CD-C90CE09DE70E}" srcOrd="10" destOrd="0" presId="urn:microsoft.com/office/officeart/2018/2/layout/IconCircleList"/>
    <dgm:cxn modelId="{322E5D18-B2D3-4E00-85C8-F7139141DB93}" type="presParOf" srcId="{C33FC169-D7E1-4FEB-A7CD-C90CE09DE70E}" destId="{7B90FA07-4FD0-4D4B-B624-C9172B5231F4}" srcOrd="0" destOrd="0" presId="urn:microsoft.com/office/officeart/2018/2/layout/IconCircleList"/>
    <dgm:cxn modelId="{3C95E866-BAED-4BBB-A855-0E291120259C}" type="presParOf" srcId="{C33FC169-D7E1-4FEB-A7CD-C90CE09DE70E}" destId="{63F1BAC2-BF02-48C8-8002-1A23CC9DBE7C}" srcOrd="1" destOrd="0" presId="urn:microsoft.com/office/officeart/2018/2/layout/IconCircleList"/>
    <dgm:cxn modelId="{3F306429-84FA-4B93-9327-27F15399F5DA}" type="presParOf" srcId="{C33FC169-D7E1-4FEB-A7CD-C90CE09DE70E}" destId="{3F85D901-D46C-4CD7-BA2E-8C79E3BCE0D9}" srcOrd="2" destOrd="0" presId="urn:microsoft.com/office/officeart/2018/2/layout/IconCircleList"/>
    <dgm:cxn modelId="{E19DB57B-6481-495E-BACB-77D41C4FF628}" type="presParOf" srcId="{C33FC169-D7E1-4FEB-A7CD-C90CE09DE70E}" destId="{78A5C8EE-C513-4C63-961C-D18E5C5E42E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776648-25C9-456C-878A-4345B703586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12E55E9-E821-4565-B62C-38FE59A958E5}">
      <dgm:prSet/>
      <dgm:spPr/>
      <dgm:t>
        <a:bodyPr/>
        <a:lstStyle/>
        <a:p>
          <a:r>
            <a:rPr lang="en-US" dirty="0"/>
            <a:t>Ethical considerations</a:t>
          </a:r>
        </a:p>
        <a:p>
          <a:r>
            <a:rPr lang="en-US" dirty="0"/>
            <a:t>Avoid instructions of usage</a:t>
          </a:r>
        </a:p>
        <a:p>
          <a:r>
            <a:rPr lang="en-US" dirty="0"/>
            <a:t>Learn more on common behaviors</a:t>
          </a:r>
        </a:p>
        <a:p>
          <a:r>
            <a:rPr lang="en-US" dirty="0"/>
            <a:t>Online anonymous</a:t>
          </a:r>
        </a:p>
      </dgm:t>
    </dgm:pt>
    <dgm:pt modelId="{D4B9F46F-4EB5-4DB2-B7DF-D8EFE9DDBA0F}" type="parTrans" cxnId="{8F50CC5F-4FAD-4E81-BCE2-FCFAE037CF4B}">
      <dgm:prSet/>
      <dgm:spPr/>
      <dgm:t>
        <a:bodyPr/>
        <a:lstStyle/>
        <a:p>
          <a:endParaRPr lang="en-US"/>
        </a:p>
      </dgm:t>
    </dgm:pt>
    <dgm:pt modelId="{7CE5AE5A-ADBC-4CD2-835A-64B8CB9C6EB4}" type="sibTrans" cxnId="{8F50CC5F-4FAD-4E81-BCE2-FCFAE037CF4B}">
      <dgm:prSet/>
      <dgm:spPr/>
      <dgm:t>
        <a:bodyPr/>
        <a:lstStyle/>
        <a:p>
          <a:endParaRPr lang="en-US"/>
        </a:p>
      </dgm:t>
    </dgm:pt>
    <dgm:pt modelId="{3D83DA83-6633-4883-A7D9-FBB04B8ECF11}">
      <dgm:prSet/>
      <dgm:spPr/>
      <dgm:t>
        <a:bodyPr/>
        <a:lstStyle/>
        <a:p>
          <a:r>
            <a:rPr lang="en-US" dirty="0"/>
            <a:t>SVHI – validated tool to assess voice perception</a:t>
          </a:r>
        </a:p>
        <a:p>
          <a:r>
            <a:rPr lang="en-US" dirty="0"/>
            <a:t>Thematic Analysis – using coding to compare group answers</a:t>
          </a:r>
        </a:p>
        <a:p>
          <a:r>
            <a:rPr lang="en-US" dirty="0"/>
            <a:t>The questionnaire was open to all users and non-users</a:t>
          </a:r>
        </a:p>
      </dgm:t>
    </dgm:pt>
    <dgm:pt modelId="{E8B12849-59F8-42AD-BBAC-E172BF3537FC}" type="parTrans" cxnId="{4576A426-7EEE-44D2-8D39-CD9C10358D7E}">
      <dgm:prSet/>
      <dgm:spPr/>
      <dgm:t>
        <a:bodyPr/>
        <a:lstStyle/>
        <a:p>
          <a:endParaRPr lang="en-US"/>
        </a:p>
      </dgm:t>
    </dgm:pt>
    <dgm:pt modelId="{89F4EC52-02AD-4BB3-8639-AAF842A93131}" type="sibTrans" cxnId="{4576A426-7EEE-44D2-8D39-CD9C10358D7E}">
      <dgm:prSet/>
      <dgm:spPr/>
      <dgm:t>
        <a:bodyPr/>
        <a:lstStyle/>
        <a:p>
          <a:endParaRPr lang="en-US"/>
        </a:p>
      </dgm:t>
    </dgm:pt>
    <dgm:pt modelId="{F5BABA8D-1EE4-4DAC-BB56-59871FD4F31D}" type="pres">
      <dgm:prSet presAssocID="{4B776648-25C9-456C-878A-4345B70358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1069E3-A9E5-40C2-8090-C07C544E2D8D}" type="pres">
      <dgm:prSet presAssocID="{F12E55E9-E821-4565-B62C-38FE59A958E5}" presName="hierRoot1" presStyleCnt="0"/>
      <dgm:spPr/>
    </dgm:pt>
    <dgm:pt modelId="{B06BB1A6-860E-4209-B7C3-9D1DB27653F2}" type="pres">
      <dgm:prSet presAssocID="{F12E55E9-E821-4565-B62C-38FE59A958E5}" presName="composite" presStyleCnt="0"/>
      <dgm:spPr/>
    </dgm:pt>
    <dgm:pt modelId="{77EDDFFD-0134-48B6-986E-B4B2A882C191}" type="pres">
      <dgm:prSet presAssocID="{F12E55E9-E821-4565-B62C-38FE59A958E5}" presName="background" presStyleLbl="node0" presStyleIdx="0" presStyleCnt="2"/>
      <dgm:spPr/>
    </dgm:pt>
    <dgm:pt modelId="{64886F04-EC32-468A-A7D5-B346FD801C24}" type="pres">
      <dgm:prSet presAssocID="{F12E55E9-E821-4565-B62C-38FE59A958E5}" presName="text" presStyleLbl="fgAcc0" presStyleIdx="0" presStyleCnt="2">
        <dgm:presLayoutVars>
          <dgm:chPref val="3"/>
        </dgm:presLayoutVars>
      </dgm:prSet>
      <dgm:spPr/>
    </dgm:pt>
    <dgm:pt modelId="{A9F7DF1C-82C8-468B-93EE-F1734F701A47}" type="pres">
      <dgm:prSet presAssocID="{F12E55E9-E821-4565-B62C-38FE59A958E5}" presName="hierChild2" presStyleCnt="0"/>
      <dgm:spPr/>
    </dgm:pt>
    <dgm:pt modelId="{A38071F0-4E95-43C4-A4B5-4E4D9B2C6B55}" type="pres">
      <dgm:prSet presAssocID="{3D83DA83-6633-4883-A7D9-FBB04B8ECF11}" presName="hierRoot1" presStyleCnt="0"/>
      <dgm:spPr/>
    </dgm:pt>
    <dgm:pt modelId="{B99EC7A1-7852-47D9-8403-CE8872EAB7B3}" type="pres">
      <dgm:prSet presAssocID="{3D83DA83-6633-4883-A7D9-FBB04B8ECF11}" presName="composite" presStyleCnt="0"/>
      <dgm:spPr/>
    </dgm:pt>
    <dgm:pt modelId="{F2861F12-CA9C-4CA6-8C6C-94F967A510BD}" type="pres">
      <dgm:prSet presAssocID="{3D83DA83-6633-4883-A7D9-FBB04B8ECF11}" presName="background" presStyleLbl="node0" presStyleIdx="1" presStyleCnt="2"/>
      <dgm:spPr/>
    </dgm:pt>
    <dgm:pt modelId="{10D77190-4E3C-4F3F-AAC5-5755C91C0501}" type="pres">
      <dgm:prSet presAssocID="{3D83DA83-6633-4883-A7D9-FBB04B8ECF11}" presName="text" presStyleLbl="fgAcc0" presStyleIdx="1" presStyleCnt="2">
        <dgm:presLayoutVars>
          <dgm:chPref val="3"/>
        </dgm:presLayoutVars>
      </dgm:prSet>
      <dgm:spPr/>
    </dgm:pt>
    <dgm:pt modelId="{88737450-AC6A-4211-BF04-2CA1237EDF41}" type="pres">
      <dgm:prSet presAssocID="{3D83DA83-6633-4883-A7D9-FBB04B8ECF11}" presName="hierChild2" presStyleCnt="0"/>
      <dgm:spPr/>
    </dgm:pt>
  </dgm:ptLst>
  <dgm:cxnLst>
    <dgm:cxn modelId="{4576A426-7EEE-44D2-8D39-CD9C10358D7E}" srcId="{4B776648-25C9-456C-878A-4345B7035860}" destId="{3D83DA83-6633-4883-A7D9-FBB04B8ECF11}" srcOrd="1" destOrd="0" parTransId="{E8B12849-59F8-42AD-BBAC-E172BF3537FC}" sibTransId="{89F4EC52-02AD-4BB3-8639-AAF842A93131}"/>
    <dgm:cxn modelId="{8F50CC5F-4FAD-4E81-BCE2-FCFAE037CF4B}" srcId="{4B776648-25C9-456C-878A-4345B7035860}" destId="{F12E55E9-E821-4565-B62C-38FE59A958E5}" srcOrd="0" destOrd="0" parTransId="{D4B9F46F-4EB5-4DB2-B7DF-D8EFE9DDBA0F}" sibTransId="{7CE5AE5A-ADBC-4CD2-835A-64B8CB9C6EB4}"/>
    <dgm:cxn modelId="{C7143296-61F3-48EC-8A33-2C7BA5A20A06}" type="presOf" srcId="{F12E55E9-E821-4565-B62C-38FE59A958E5}" destId="{64886F04-EC32-468A-A7D5-B346FD801C24}" srcOrd="0" destOrd="0" presId="urn:microsoft.com/office/officeart/2005/8/layout/hierarchy1"/>
    <dgm:cxn modelId="{357DD9A6-8453-4EA9-BB26-43F2D99114B8}" type="presOf" srcId="{3D83DA83-6633-4883-A7D9-FBB04B8ECF11}" destId="{10D77190-4E3C-4F3F-AAC5-5755C91C0501}" srcOrd="0" destOrd="0" presId="urn:microsoft.com/office/officeart/2005/8/layout/hierarchy1"/>
    <dgm:cxn modelId="{CB5E37D3-9438-405C-899A-610E98790326}" type="presOf" srcId="{4B776648-25C9-456C-878A-4345B7035860}" destId="{F5BABA8D-1EE4-4DAC-BB56-59871FD4F31D}" srcOrd="0" destOrd="0" presId="urn:microsoft.com/office/officeart/2005/8/layout/hierarchy1"/>
    <dgm:cxn modelId="{2BB43B5D-9266-4562-B944-BF66C037DD92}" type="presParOf" srcId="{F5BABA8D-1EE4-4DAC-BB56-59871FD4F31D}" destId="{EA1069E3-A9E5-40C2-8090-C07C544E2D8D}" srcOrd="0" destOrd="0" presId="urn:microsoft.com/office/officeart/2005/8/layout/hierarchy1"/>
    <dgm:cxn modelId="{512315D4-E5FE-4A90-A3F2-BB0AC2C7B55A}" type="presParOf" srcId="{EA1069E3-A9E5-40C2-8090-C07C544E2D8D}" destId="{B06BB1A6-860E-4209-B7C3-9D1DB27653F2}" srcOrd="0" destOrd="0" presId="urn:microsoft.com/office/officeart/2005/8/layout/hierarchy1"/>
    <dgm:cxn modelId="{38851C65-6C4E-4F9F-8A28-6C2A3F3534F1}" type="presParOf" srcId="{B06BB1A6-860E-4209-B7C3-9D1DB27653F2}" destId="{77EDDFFD-0134-48B6-986E-B4B2A882C191}" srcOrd="0" destOrd="0" presId="urn:microsoft.com/office/officeart/2005/8/layout/hierarchy1"/>
    <dgm:cxn modelId="{76A9098A-A714-4223-ADC6-B26D2B051677}" type="presParOf" srcId="{B06BB1A6-860E-4209-B7C3-9D1DB27653F2}" destId="{64886F04-EC32-468A-A7D5-B346FD801C24}" srcOrd="1" destOrd="0" presId="urn:microsoft.com/office/officeart/2005/8/layout/hierarchy1"/>
    <dgm:cxn modelId="{2ADC4E68-3FBF-441C-A914-4F2464AFA356}" type="presParOf" srcId="{EA1069E3-A9E5-40C2-8090-C07C544E2D8D}" destId="{A9F7DF1C-82C8-468B-93EE-F1734F701A47}" srcOrd="1" destOrd="0" presId="urn:microsoft.com/office/officeart/2005/8/layout/hierarchy1"/>
    <dgm:cxn modelId="{D454E1D3-7B17-4C4C-964F-F8F77928E78D}" type="presParOf" srcId="{F5BABA8D-1EE4-4DAC-BB56-59871FD4F31D}" destId="{A38071F0-4E95-43C4-A4B5-4E4D9B2C6B55}" srcOrd="1" destOrd="0" presId="urn:microsoft.com/office/officeart/2005/8/layout/hierarchy1"/>
    <dgm:cxn modelId="{7735CABF-271E-466E-B7B5-557B40B5F6C7}" type="presParOf" srcId="{A38071F0-4E95-43C4-A4B5-4E4D9B2C6B55}" destId="{B99EC7A1-7852-47D9-8403-CE8872EAB7B3}" srcOrd="0" destOrd="0" presId="urn:microsoft.com/office/officeart/2005/8/layout/hierarchy1"/>
    <dgm:cxn modelId="{CE5C270A-77C7-426A-BFA0-D94E3EA9F1DC}" type="presParOf" srcId="{B99EC7A1-7852-47D9-8403-CE8872EAB7B3}" destId="{F2861F12-CA9C-4CA6-8C6C-94F967A510BD}" srcOrd="0" destOrd="0" presId="urn:microsoft.com/office/officeart/2005/8/layout/hierarchy1"/>
    <dgm:cxn modelId="{C30CE977-59D6-4A79-AB33-9A96CA2A34EE}" type="presParOf" srcId="{B99EC7A1-7852-47D9-8403-CE8872EAB7B3}" destId="{10D77190-4E3C-4F3F-AAC5-5755C91C0501}" srcOrd="1" destOrd="0" presId="urn:microsoft.com/office/officeart/2005/8/layout/hierarchy1"/>
    <dgm:cxn modelId="{131BC5DF-2A2A-4D25-B4C8-4C45029F4830}" type="presParOf" srcId="{A38071F0-4E95-43C4-A4B5-4E4D9B2C6B55}" destId="{88737450-AC6A-4211-BF04-2CA1237EDF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776648-25C9-456C-878A-4345B703586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12E55E9-E821-4565-B62C-38FE59A958E5}">
      <dgm:prSet/>
      <dgm:spPr/>
      <dgm:t>
        <a:bodyPr/>
        <a:lstStyle/>
        <a:p>
          <a:r>
            <a:rPr lang="en-US" dirty="0"/>
            <a:t>Quantitate data</a:t>
          </a:r>
        </a:p>
        <a:p>
          <a:r>
            <a:rPr lang="en-US" dirty="0"/>
            <a:t> No significant difference</a:t>
          </a:r>
        </a:p>
        <a:p>
          <a:r>
            <a:rPr lang="en-US" dirty="0"/>
            <a:t> between users and non-users concerning singing style, age or SVHI results.</a:t>
          </a:r>
        </a:p>
      </dgm:t>
    </dgm:pt>
    <dgm:pt modelId="{D4B9F46F-4EB5-4DB2-B7DF-D8EFE9DDBA0F}" type="parTrans" cxnId="{8F50CC5F-4FAD-4E81-BCE2-FCFAE037CF4B}">
      <dgm:prSet/>
      <dgm:spPr/>
      <dgm:t>
        <a:bodyPr/>
        <a:lstStyle/>
        <a:p>
          <a:endParaRPr lang="en-US"/>
        </a:p>
      </dgm:t>
    </dgm:pt>
    <dgm:pt modelId="{7CE5AE5A-ADBC-4CD2-835A-64B8CB9C6EB4}" type="sibTrans" cxnId="{8F50CC5F-4FAD-4E81-BCE2-FCFAE037CF4B}">
      <dgm:prSet/>
      <dgm:spPr/>
      <dgm:t>
        <a:bodyPr/>
        <a:lstStyle/>
        <a:p>
          <a:endParaRPr lang="en-US"/>
        </a:p>
      </dgm:t>
    </dgm:pt>
    <dgm:pt modelId="{3D83DA83-6633-4883-A7D9-FBB04B8ECF11}">
      <dgm:prSet/>
      <dgm:spPr/>
      <dgm:t>
        <a:bodyPr/>
        <a:lstStyle/>
        <a:p>
          <a:r>
            <a:rPr lang="en-US" dirty="0"/>
            <a:t>Qualitative data</a:t>
          </a:r>
        </a:p>
        <a:p>
          <a:r>
            <a:rPr lang="en-US" dirty="0"/>
            <a:t>Lack of professional guidance</a:t>
          </a:r>
        </a:p>
        <a:p>
          <a:r>
            <a:rPr lang="en-US" dirty="0"/>
            <a:t>Reflux, dryness, allergy, no reaction</a:t>
          </a:r>
          <a:br>
            <a:rPr lang="en-US" dirty="0"/>
          </a:br>
          <a:r>
            <a:rPr lang="en-US" dirty="0"/>
            <a:t>Aromatherapy versus supplements</a:t>
          </a:r>
          <a:br>
            <a:rPr lang="en-US" dirty="0"/>
          </a:br>
          <a:r>
            <a:rPr lang="en-US" dirty="0"/>
            <a:t>Aromatherapy relaxation</a:t>
          </a:r>
          <a:br>
            <a:rPr lang="en-US" dirty="0"/>
          </a:br>
          <a:r>
            <a:rPr lang="en-US" dirty="0"/>
            <a:t>Benefits of antibacterial or anti-inflammatory response</a:t>
          </a:r>
        </a:p>
      </dgm:t>
    </dgm:pt>
    <dgm:pt modelId="{E8B12849-59F8-42AD-BBAC-E172BF3537FC}" type="parTrans" cxnId="{4576A426-7EEE-44D2-8D39-CD9C10358D7E}">
      <dgm:prSet/>
      <dgm:spPr/>
      <dgm:t>
        <a:bodyPr/>
        <a:lstStyle/>
        <a:p>
          <a:endParaRPr lang="en-US"/>
        </a:p>
      </dgm:t>
    </dgm:pt>
    <dgm:pt modelId="{89F4EC52-02AD-4BB3-8639-AAF842A93131}" type="sibTrans" cxnId="{4576A426-7EEE-44D2-8D39-CD9C10358D7E}">
      <dgm:prSet/>
      <dgm:spPr/>
      <dgm:t>
        <a:bodyPr/>
        <a:lstStyle/>
        <a:p>
          <a:endParaRPr lang="en-US"/>
        </a:p>
      </dgm:t>
    </dgm:pt>
    <dgm:pt modelId="{F5BABA8D-1EE4-4DAC-BB56-59871FD4F31D}" type="pres">
      <dgm:prSet presAssocID="{4B776648-25C9-456C-878A-4345B70358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1069E3-A9E5-40C2-8090-C07C544E2D8D}" type="pres">
      <dgm:prSet presAssocID="{F12E55E9-E821-4565-B62C-38FE59A958E5}" presName="hierRoot1" presStyleCnt="0"/>
      <dgm:spPr/>
    </dgm:pt>
    <dgm:pt modelId="{B06BB1A6-860E-4209-B7C3-9D1DB27653F2}" type="pres">
      <dgm:prSet presAssocID="{F12E55E9-E821-4565-B62C-38FE59A958E5}" presName="composite" presStyleCnt="0"/>
      <dgm:spPr/>
    </dgm:pt>
    <dgm:pt modelId="{77EDDFFD-0134-48B6-986E-B4B2A882C191}" type="pres">
      <dgm:prSet presAssocID="{F12E55E9-E821-4565-B62C-38FE59A958E5}" presName="background" presStyleLbl="node0" presStyleIdx="0" presStyleCnt="2"/>
      <dgm:spPr/>
    </dgm:pt>
    <dgm:pt modelId="{64886F04-EC32-468A-A7D5-B346FD801C24}" type="pres">
      <dgm:prSet presAssocID="{F12E55E9-E821-4565-B62C-38FE59A958E5}" presName="text" presStyleLbl="fgAcc0" presStyleIdx="0" presStyleCnt="2">
        <dgm:presLayoutVars>
          <dgm:chPref val="3"/>
        </dgm:presLayoutVars>
      </dgm:prSet>
      <dgm:spPr/>
    </dgm:pt>
    <dgm:pt modelId="{A9F7DF1C-82C8-468B-93EE-F1734F701A47}" type="pres">
      <dgm:prSet presAssocID="{F12E55E9-E821-4565-B62C-38FE59A958E5}" presName="hierChild2" presStyleCnt="0"/>
      <dgm:spPr/>
    </dgm:pt>
    <dgm:pt modelId="{A38071F0-4E95-43C4-A4B5-4E4D9B2C6B55}" type="pres">
      <dgm:prSet presAssocID="{3D83DA83-6633-4883-A7D9-FBB04B8ECF11}" presName="hierRoot1" presStyleCnt="0"/>
      <dgm:spPr/>
    </dgm:pt>
    <dgm:pt modelId="{B99EC7A1-7852-47D9-8403-CE8872EAB7B3}" type="pres">
      <dgm:prSet presAssocID="{3D83DA83-6633-4883-A7D9-FBB04B8ECF11}" presName="composite" presStyleCnt="0"/>
      <dgm:spPr/>
    </dgm:pt>
    <dgm:pt modelId="{F2861F12-CA9C-4CA6-8C6C-94F967A510BD}" type="pres">
      <dgm:prSet presAssocID="{3D83DA83-6633-4883-A7D9-FBB04B8ECF11}" presName="background" presStyleLbl="node0" presStyleIdx="1" presStyleCnt="2"/>
      <dgm:spPr/>
    </dgm:pt>
    <dgm:pt modelId="{10D77190-4E3C-4F3F-AAC5-5755C91C0501}" type="pres">
      <dgm:prSet presAssocID="{3D83DA83-6633-4883-A7D9-FBB04B8ECF11}" presName="text" presStyleLbl="fgAcc0" presStyleIdx="1" presStyleCnt="2">
        <dgm:presLayoutVars>
          <dgm:chPref val="3"/>
        </dgm:presLayoutVars>
      </dgm:prSet>
      <dgm:spPr/>
    </dgm:pt>
    <dgm:pt modelId="{88737450-AC6A-4211-BF04-2CA1237EDF41}" type="pres">
      <dgm:prSet presAssocID="{3D83DA83-6633-4883-A7D9-FBB04B8ECF11}" presName="hierChild2" presStyleCnt="0"/>
      <dgm:spPr/>
    </dgm:pt>
  </dgm:ptLst>
  <dgm:cxnLst>
    <dgm:cxn modelId="{4576A426-7EEE-44D2-8D39-CD9C10358D7E}" srcId="{4B776648-25C9-456C-878A-4345B7035860}" destId="{3D83DA83-6633-4883-A7D9-FBB04B8ECF11}" srcOrd="1" destOrd="0" parTransId="{E8B12849-59F8-42AD-BBAC-E172BF3537FC}" sibTransId="{89F4EC52-02AD-4BB3-8639-AAF842A93131}"/>
    <dgm:cxn modelId="{8F50CC5F-4FAD-4E81-BCE2-FCFAE037CF4B}" srcId="{4B776648-25C9-456C-878A-4345B7035860}" destId="{F12E55E9-E821-4565-B62C-38FE59A958E5}" srcOrd="0" destOrd="0" parTransId="{D4B9F46F-4EB5-4DB2-B7DF-D8EFE9DDBA0F}" sibTransId="{7CE5AE5A-ADBC-4CD2-835A-64B8CB9C6EB4}"/>
    <dgm:cxn modelId="{C7143296-61F3-48EC-8A33-2C7BA5A20A06}" type="presOf" srcId="{F12E55E9-E821-4565-B62C-38FE59A958E5}" destId="{64886F04-EC32-468A-A7D5-B346FD801C24}" srcOrd="0" destOrd="0" presId="urn:microsoft.com/office/officeart/2005/8/layout/hierarchy1"/>
    <dgm:cxn modelId="{357DD9A6-8453-4EA9-BB26-43F2D99114B8}" type="presOf" srcId="{3D83DA83-6633-4883-A7D9-FBB04B8ECF11}" destId="{10D77190-4E3C-4F3F-AAC5-5755C91C0501}" srcOrd="0" destOrd="0" presId="urn:microsoft.com/office/officeart/2005/8/layout/hierarchy1"/>
    <dgm:cxn modelId="{CB5E37D3-9438-405C-899A-610E98790326}" type="presOf" srcId="{4B776648-25C9-456C-878A-4345B7035860}" destId="{F5BABA8D-1EE4-4DAC-BB56-59871FD4F31D}" srcOrd="0" destOrd="0" presId="urn:microsoft.com/office/officeart/2005/8/layout/hierarchy1"/>
    <dgm:cxn modelId="{2BB43B5D-9266-4562-B944-BF66C037DD92}" type="presParOf" srcId="{F5BABA8D-1EE4-4DAC-BB56-59871FD4F31D}" destId="{EA1069E3-A9E5-40C2-8090-C07C544E2D8D}" srcOrd="0" destOrd="0" presId="urn:microsoft.com/office/officeart/2005/8/layout/hierarchy1"/>
    <dgm:cxn modelId="{512315D4-E5FE-4A90-A3F2-BB0AC2C7B55A}" type="presParOf" srcId="{EA1069E3-A9E5-40C2-8090-C07C544E2D8D}" destId="{B06BB1A6-860E-4209-B7C3-9D1DB27653F2}" srcOrd="0" destOrd="0" presId="urn:microsoft.com/office/officeart/2005/8/layout/hierarchy1"/>
    <dgm:cxn modelId="{38851C65-6C4E-4F9F-8A28-6C2A3F3534F1}" type="presParOf" srcId="{B06BB1A6-860E-4209-B7C3-9D1DB27653F2}" destId="{77EDDFFD-0134-48B6-986E-B4B2A882C191}" srcOrd="0" destOrd="0" presId="urn:microsoft.com/office/officeart/2005/8/layout/hierarchy1"/>
    <dgm:cxn modelId="{76A9098A-A714-4223-ADC6-B26D2B051677}" type="presParOf" srcId="{B06BB1A6-860E-4209-B7C3-9D1DB27653F2}" destId="{64886F04-EC32-468A-A7D5-B346FD801C24}" srcOrd="1" destOrd="0" presId="urn:microsoft.com/office/officeart/2005/8/layout/hierarchy1"/>
    <dgm:cxn modelId="{2ADC4E68-3FBF-441C-A914-4F2464AFA356}" type="presParOf" srcId="{EA1069E3-A9E5-40C2-8090-C07C544E2D8D}" destId="{A9F7DF1C-82C8-468B-93EE-F1734F701A47}" srcOrd="1" destOrd="0" presId="urn:microsoft.com/office/officeart/2005/8/layout/hierarchy1"/>
    <dgm:cxn modelId="{D454E1D3-7B17-4C4C-964F-F8F77928E78D}" type="presParOf" srcId="{F5BABA8D-1EE4-4DAC-BB56-59871FD4F31D}" destId="{A38071F0-4E95-43C4-A4B5-4E4D9B2C6B55}" srcOrd="1" destOrd="0" presId="urn:microsoft.com/office/officeart/2005/8/layout/hierarchy1"/>
    <dgm:cxn modelId="{7735CABF-271E-466E-B7B5-557B40B5F6C7}" type="presParOf" srcId="{A38071F0-4E95-43C4-A4B5-4E4D9B2C6B55}" destId="{B99EC7A1-7852-47D9-8403-CE8872EAB7B3}" srcOrd="0" destOrd="0" presId="urn:microsoft.com/office/officeart/2005/8/layout/hierarchy1"/>
    <dgm:cxn modelId="{CE5C270A-77C7-426A-BFA0-D94E3EA9F1DC}" type="presParOf" srcId="{B99EC7A1-7852-47D9-8403-CE8872EAB7B3}" destId="{F2861F12-CA9C-4CA6-8C6C-94F967A510BD}" srcOrd="0" destOrd="0" presId="urn:microsoft.com/office/officeart/2005/8/layout/hierarchy1"/>
    <dgm:cxn modelId="{C30CE977-59D6-4A79-AB33-9A96CA2A34EE}" type="presParOf" srcId="{B99EC7A1-7852-47D9-8403-CE8872EAB7B3}" destId="{10D77190-4E3C-4F3F-AAC5-5755C91C0501}" srcOrd="1" destOrd="0" presId="urn:microsoft.com/office/officeart/2005/8/layout/hierarchy1"/>
    <dgm:cxn modelId="{131BC5DF-2A2A-4D25-B4C8-4C45029F4830}" type="presParOf" srcId="{A38071F0-4E95-43C4-A4B5-4E4D9B2C6B55}" destId="{88737450-AC6A-4211-BF04-2CA1237EDF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1224A8-78CF-4F20-AB10-1EA5FB53113B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7A72D-E371-4692-AAA9-E2204EF3E803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AA8D5-1CA5-41AE-980D-DBE6942E690A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Only a few articles were found connecting between voice and Essential Oils</a:t>
          </a:r>
        </a:p>
      </dsp:txBody>
      <dsp:txXfrm>
        <a:off x="1312541" y="828340"/>
        <a:ext cx="2148945" cy="911674"/>
      </dsp:txXfrm>
    </dsp:sp>
    <dsp:sp modelId="{BD747CF4-5DE9-4F7F-B4E3-CBF073A93351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6C8B1-2D60-484A-A558-F09587778B0F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4A9E8-CC29-4C40-9878-A4E7AB8717B7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General Health  benefits were shown but only in lab conditions and rarely with human subjects</a:t>
          </a:r>
        </a:p>
      </dsp:txBody>
      <dsp:txXfrm>
        <a:off x="4942957" y="828340"/>
        <a:ext cx="2148945" cy="911674"/>
      </dsp:txXfrm>
    </dsp:sp>
    <dsp:sp modelId="{67B52358-A31E-4A8C-8861-3C3BAC61F152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71A46-F20E-4489-981E-6B14B87308CE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28F5C-E5D0-4DC5-B19A-6A90D49CAE8B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Very few risks were shown but that also implies lack of studies in human subjects</a:t>
          </a:r>
        </a:p>
      </dsp:txBody>
      <dsp:txXfrm>
        <a:off x="8573374" y="828340"/>
        <a:ext cx="2148945" cy="911674"/>
      </dsp:txXfrm>
    </dsp:sp>
    <dsp:sp modelId="{9200DE6D-2A95-4534-8170-D0A6758F8E6A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65486-3C4F-448F-A090-0C39487A8259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77B8A-ED65-4710-8927-47F0BB73A759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Essential Oils have an inconsistent chemical composition making it hard to supervise, is it a supplement or a medicine?</a:t>
          </a:r>
        </a:p>
      </dsp:txBody>
      <dsp:txXfrm>
        <a:off x="1312541" y="2452790"/>
        <a:ext cx="2148945" cy="911674"/>
      </dsp:txXfrm>
    </dsp:sp>
    <dsp:sp modelId="{E524B264-7245-431D-9FEB-CB9CC6FDE49D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DAFCE-588F-4AE3-AFF5-A5EA07A942E0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8CEA1-24F9-4DA9-B3B4-09FB90BBA0D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Lack of supervision is a global problem and seems like many organizations and trends are trying to find new path for alternative care</a:t>
          </a:r>
        </a:p>
      </dsp:txBody>
      <dsp:txXfrm>
        <a:off x="4942957" y="2452790"/>
        <a:ext cx="2148945" cy="911674"/>
      </dsp:txXfrm>
    </dsp:sp>
    <dsp:sp modelId="{7B90FA07-4FD0-4D4B-B624-C9172B5231F4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1BAC2-BF02-48C8-8002-1A23CC9DBE7C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A5C8EE-C513-4C63-961C-D18E5C5E42ED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Malpractice and risks exist in all types of medicine and in these times, most of the responsibility lies on the user</a:t>
          </a:r>
        </a:p>
      </dsp:txBody>
      <dsp:txXfrm>
        <a:off x="8573374" y="2452790"/>
        <a:ext cx="2148945" cy="911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DDFFD-0134-48B6-986E-B4B2A882C191}">
      <dsp:nvSpPr>
        <dsp:cNvPr id="0" name=""/>
        <dsp:cNvSpPr/>
      </dsp:nvSpPr>
      <dsp:spPr>
        <a:xfrm>
          <a:off x="1333" y="3626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86F04-EC32-468A-A7D5-B346FD801C24}">
      <dsp:nvSpPr>
        <dsp:cNvPr id="0" name=""/>
        <dsp:cNvSpPr/>
      </dsp:nvSpPr>
      <dsp:spPr>
        <a:xfrm>
          <a:off x="521579" y="8569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Ethical considerations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Avoid instructions of usage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Learn more on common behaviors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Online anonymous</a:t>
          </a:r>
        </a:p>
      </dsp:txBody>
      <dsp:txXfrm>
        <a:off x="608661" y="943998"/>
        <a:ext cx="4508047" cy="2799040"/>
      </dsp:txXfrm>
    </dsp:sp>
    <dsp:sp modelId="{F2861F12-CA9C-4CA6-8C6C-94F967A510BD}">
      <dsp:nvSpPr>
        <dsp:cNvPr id="0" name=""/>
        <dsp:cNvSpPr/>
      </dsp:nvSpPr>
      <dsp:spPr>
        <a:xfrm>
          <a:off x="5724037" y="3626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77190-4E3C-4F3F-AAC5-5755C91C0501}">
      <dsp:nvSpPr>
        <dsp:cNvPr id="0" name=""/>
        <dsp:cNvSpPr/>
      </dsp:nvSpPr>
      <dsp:spPr>
        <a:xfrm>
          <a:off x="6244283" y="8569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SVHI – validated tool to assess voice perception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Thematic Analysis – using coding to compare group answers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questionnaire was open to all users and non-users</a:t>
          </a:r>
        </a:p>
      </dsp:txBody>
      <dsp:txXfrm>
        <a:off x="6331365" y="943998"/>
        <a:ext cx="4508047" cy="2799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DDFFD-0134-48B6-986E-B4B2A882C191}">
      <dsp:nvSpPr>
        <dsp:cNvPr id="0" name=""/>
        <dsp:cNvSpPr/>
      </dsp:nvSpPr>
      <dsp:spPr>
        <a:xfrm>
          <a:off x="1333" y="3626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86F04-EC32-468A-A7D5-B346FD801C24}">
      <dsp:nvSpPr>
        <dsp:cNvPr id="0" name=""/>
        <dsp:cNvSpPr/>
      </dsp:nvSpPr>
      <dsp:spPr>
        <a:xfrm>
          <a:off x="521579" y="8569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Quantitate data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No significant difference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 between users and non-users concerning singing style, age or SVHI results.</a:t>
          </a:r>
        </a:p>
      </dsp:txBody>
      <dsp:txXfrm>
        <a:off x="608661" y="943998"/>
        <a:ext cx="4508047" cy="2799040"/>
      </dsp:txXfrm>
    </dsp:sp>
    <dsp:sp modelId="{F2861F12-CA9C-4CA6-8C6C-94F967A510BD}">
      <dsp:nvSpPr>
        <dsp:cNvPr id="0" name=""/>
        <dsp:cNvSpPr/>
      </dsp:nvSpPr>
      <dsp:spPr>
        <a:xfrm>
          <a:off x="5724037" y="3626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77190-4E3C-4F3F-AAC5-5755C91C0501}">
      <dsp:nvSpPr>
        <dsp:cNvPr id="0" name=""/>
        <dsp:cNvSpPr/>
      </dsp:nvSpPr>
      <dsp:spPr>
        <a:xfrm>
          <a:off x="6244283" y="8569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Qualitative data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Lack of professional guidance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Reflux, dryness, allergy, no reaction</a:t>
          </a:r>
          <a:br>
            <a:rPr lang="en-US" sz="2200" kern="1200" dirty="0"/>
          </a:br>
          <a:r>
            <a:rPr lang="en-US" sz="2200" kern="1200" dirty="0"/>
            <a:t>Aromatherapy versus supplements</a:t>
          </a:r>
          <a:br>
            <a:rPr lang="en-US" sz="2200" kern="1200" dirty="0"/>
          </a:br>
          <a:r>
            <a:rPr lang="en-US" sz="2200" kern="1200" dirty="0"/>
            <a:t>Aromatherapy relaxation</a:t>
          </a:r>
          <a:br>
            <a:rPr lang="en-US" sz="2200" kern="1200" dirty="0"/>
          </a:br>
          <a:r>
            <a:rPr lang="en-US" sz="2200" kern="1200" dirty="0"/>
            <a:t>Benefits of antibacterial or anti-inflammatory response</a:t>
          </a:r>
        </a:p>
      </dsp:txBody>
      <dsp:txXfrm>
        <a:off x="6331365" y="9439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שקופית כותר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e-IL"/>
              <a:t>לחץ כדי לערוך סגנון כותרת משנה של תבנית בסיס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9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כותרת ותוכ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053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כותרת מקטע עליונ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147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שני תכנים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759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השווא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1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כותרת בלבד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115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ריק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758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תוכן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180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תמונה עם כיתוב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he-IL"/>
              <a:t>לחץ על הסמל כדי להוסיף תמונה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e-IL"/>
              <a:t>לחץ כדי לערוך סגנונות טקסט של תבנית בסיס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64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כותרת וטקסט אנכ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410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כותרת אנכית וטקס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379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e-IL"/>
              <a:t>לחץ כדי לערוך סגנון כותרת של תבנית בסיס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e-IL"/>
              <a:t>לחץ כדי לערוך סגנונות טקסט של תבנית בסיס</a:t>
            </a:r>
          </a:p>
          <a:p>
            <a:pPr lvl="1"/>
            <a:r>
              <a:rPr lang="he-IL"/>
              <a:t>רמה שנייה</a:t>
            </a:r>
          </a:p>
          <a:p>
            <a:pPr lvl="2"/>
            <a:r>
              <a:rPr lang="he-IL"/>
              <a:t>רמה שלישית</a:t>
            </a:r>
          </a:p>
          <a:p>
            <a:pPr lvl="3"/>
            <a:r>
              <a:rPr lang="he-IL"/>
              <a:t>רמה רביעית</a:t>
            </a:r>
          </a:p>
          <a:p>
            <a:pPr lvl="4"/>
            <a:r>
              <a:rPr lang="he-IL"/>
              <a:t>רמה חמישית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2A47D37-D14F-417F-99EC-D689444D5EFB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31BCB7C1-61AA-4316-8AF9-6D8D51E636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9509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_chrisuk/90421276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בדוק שפופרות באמצעות שפופרת אחת מחשב בתום עם טיפות">
            <a:extLst>
              <a:ext uri="{FF2B5EF4-FFF2-40B4-BE49-F238E27FC236}">
                <a16:creationId xmlns:a16="http://schemas.microsoft.com/office/drawing/2014/main" id="{6C34B2BD-8765-6A81-9134-EBD7B93BE5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9108" b="847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91766FC9-CE3B-9DEB-5DEF-414ACB3508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</a:rPr>
              <a:t>Eseential Oils Usage Among Singers and Voice Teachers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כותרת משנה 2">
            <a:extLst>
              <a:ext uri="{FF2B5EF4-FFF2-40B4-BE49-F238E27FC236}">
                <a16:creationId xmlns:a16="http://schemas.microsoft.com/office/drawing/2014/main" id="{AF56A3C3-A073-C953-FDCD-CBE7DF5A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FFFFFF"/>
                </a:solidFill>
              </a:rPr>
              <a:t>Aramat Arnheim Sharon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9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185D4005-4905-AA8B-3035-253B32FF2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Aims and Reasons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E6828344-D00F-4CF8-F53C-46D3BA682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Exposure to the industry, Recommendations </a:t>
            </a:r>
          </a:p>
          <a:p>
            <a:r>
              <a:rPr lang="en-US" sz="2000"/>
              <a:t>As a voice teacher – Clients are users</a:t>
            </a:r>
          </a:p>
          <a:p>
            <a:r>
              <a:rPr lang="en-US" sz="2000"/>
              <a:t>As a singer – want to maintain my health</a:t>
            </a:r>
          </a:p>
          <a:p>
            <a:r>
              <a:rPr lang="en-US" sz="2000"/>
              <a:t>Are there Guidelines?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מציין מיקום תוכן 2">
            <a:extLst>
              <a:ext uri="{FF2B5EF4-FFF2-40B4-BE49-F238E27FC236}">
                <a16:creationId xmlns:a16="http://schemas.microsoft.com/office/drawing/2014/main" id="{46E0FB5E-9B7C-07F3-2ADF-FD72D8944AB3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/>
            <a:r>
              <a:rPr lang="en-US" sz="2000"/>
              <a:t>Literature Review – Benefits and Risks</a:t>
            </a:r>
          </a:p>
          <a:p>
            <a:pPr algn="l" rtl="0"/>
            <a:r>
              <a:rPr lang="en-US" sz="2000"/>
              <a:t>Questionnaire - Learning about usage, reasons, patterns</a:t>
            </a:r>
          </a:p>
          <a:p>
            <a:pPr algn="l" rtl="0"/>
            <a:r>
              <a:rPr lang="en-US" sz="2000"/>
              <a:t>Establishing guidelines and future recommendations to study</a:t>
            </a:r>
          </a:p>
        </p:txBody>
      </p:sp>
      <p:sp>
        <p:nvSpPr>
          <p:cNvPr id="5" name="תיבת טקסט 4">
            <a:extLst>
              <a:ext uri="{FF2B5EF4-FFF2-40B4-BE49-F238E27FC236}">
                <a16:creationId xmlns:a16="http://schemas.microsoft.com/office/drawing/2014/main" id="{F236B139-D094-8547-BAAE-1CC2202A61E7}"/>
              </a:ext>
            </a:extLst>
          </p:cNvPr>
          <p:cNvSpPr txBox="1"/>
          <p:nvPr/>
        </p:nvSpPr>
        <p:spPr>
          <a:xfrm>
            <a:off x="4572000" y="620002"/>
            <a:ext cx="55631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WHY							HOW</a:t>
            </a:r>
          </a:p>
        </p:txBody>
      </p:sp>
      <p:pic>
        <p:nvPicPr>
          <p:cNvPr id="7" name="תמונה 6" descr="תמונה שמכילה טקסט, גופן, כתב יד, קליגרפיה&#10;&#10;התיאור נוצר באופן אוטומטי">
            <a:extLst>
              <a:ext uri="{FF2B5EF4-FFF2-40B4-BE49-F238E27FC236}">
                <a16:creationId xmlns:a16="http://schemas.microsoft.com/office/drawing/2014/main" id="{9BC4F470-AC93-3813-2097-9A123DD292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158" y="3970951"/>
            <a:ext cx="4523358" cy="2469294"/>
          </a:xfrm>
          <a:prstGeom prst="rect">
            <a:avLst/>
          </a:prstGeom>
        </p:spPr>
      </p:pic>
      <p:sp>
        <p:nvSpPr>
          <p:cNvPr id="8" name="תיבת טקסט 7">
            <a:extLst>
              <a:ext uri="{FF2B5EF4-FFF2-40B4-BE49-F238E27FC236}">
                <a16:creationId xmlns:a16="http://schemas.microsoft.com/office/drawing/2014/main" id="{0C805AE8-D2FA-D469-D062-9639A3464BAB}"/>
              </a:ext>
            </a:extLst>
          </p:cNvPr>
          <p:cNvSpPr txBox="1"/>
          <p:nvPr/>
        </p:nvSpPr>
        <p:spPr>
          <a:xfrm>
            <a:off x="179158" y="6594243"/>
            <a:ext cx="45233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flickr.com/photos/_chrisuk/9042127677"/>
              </a:rPr>
              <a:t>תמונה זו</a:t>
            </a:r>
            <a:r>
              <a:rPr lang="en-US" sz="900"/>
              <a:t> מאת מחבר לא ידוע ניתן ברשיון במסגרת </a:t>
            </a:r>
            <a:r>
              <a:rPr lang="en-US" sz="900"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23131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4D9A98C3-3AF8-B3EF-95CC-9481848C4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Literature</a:t>
            </a:r>
          </a:p>
        </p:txBody>
      </p:sp>
      <p:graphicFrame>
        <p:nvGraphicFramePr>
          <p:cNvPr id="5" name="מציין מיקום תוכן 2">
            <a:extLst>
              <a:ext uri="{FF2B5EF4-FFF2-40B4-BE49-F238E27FC236}">
                <a16:creationId xmlns:a16="http://schemas.microsoft.com/office/drawing/2014/main" id="{8E794672-ECE0-CBC3-4AB3-7E5C96262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468299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תיבת טקסט 2">
            <a:extLst>
              <a:ext uri="{FF2B5EF4-FFF2-40B4-BE49-F238E27FC236}">
                <a16:creationId xmlns:a16="http://schemas.microsoft.com/office/drawing/2014/main" id="{98CBDF45-892F-8879-CF5E-1CD33EE4E51A}"/>
              </a:ext>
            </a:extLst>
          </p:cNvPr>
          <p:cNvSpPr txBox="1"/>
          <p:nvPr/>
        </p:nvSpPr>
        <p:spPr>
          <a:xfrm>
            <a:off x="1179646" y="1226594"/>
            <a:ext cx="9451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Alternative medicine is making progress – But the responsibility still lies in the user judgement</a:t>
            </a:r>
          </a:p>
        </p:txBody>
      </p:sp>
    </p:spTree>
    <p:extLst>
      <p:ext uri="{BB962C8B-B14F-4D97-AF65-F5344CB8AC3E}">
        <p14:creationId xmlns:p14="http://schemas.microsoft.com/office/powerpoint/2010/main" val="1141976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947280-63E6-6D90-2F44-4F6803F8D4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A15898-CD55-1A95-5B39-8F85652E2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C1AE44E-AD7B-E077-A874-CD8C35ACA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D65633-C202-7548-E6AB-5F2EF084D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FCD418-7BCA-A21A-DE7F-F469CDE5A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5571C4FC-BF86-685D-F9EC-009B9DC75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Questionnaire - Why? </a:t>
            </a:r>
          </a:p>
        </p:txBody>
      </p:sp>
      <p:graphicFrame>
        <p:nvGraphicFramePr>
          <p:cNvPr id="5" name="מציין מיקום תוכן 2">
            <a:extLst>
              <a:ext uri="{FF2B5EF4-FFF2-40B4-BE49-F238E27FC236}">
                <a16:creationId xmlns:a16="http://schemas.microsoft.com/office/drawing/2014/main" id="{8E3B1F9E-A05E-CE23-6D13-7123CD652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04634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7385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5CC1C7-DCE3-977E-FC52-A63E2105D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03F3244C-FB85-46F8-0588-06B96D3BA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Questionnaire – Results</a:t>
            </a:r>
          </a:p>
        </p:txBody>
      </p:sp>
      <p:graphicFrame>
        <p:nvGraphicFramePr>
          <p:cNvPr id="5" name="מציין מיקום תוכן 2">
            <a:extLst>
              <a:ext uri="{FF2B5EF4-FFF2-40B4-BE49-F238E27FC236}">
                <a16:creationId xmlns:a16="http://schemas.microsoft.com/office/drawing/2014/main" id="{7FAA4CE8-6FC6-8BE4-54B3-2904509DD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1625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1243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41E1C82E-170C-4C6B-053C-36FB04B84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Key Findings</a:t>
            </a:r>
          </a:p>
        </p:txBody>
      </p:sp>
      <p:sp>
        <p:nvSpPr>
          <p:cNvPr id="3" name="מציין מיקום תוכן 2">
            <a:extLst>
              <a:ext uri="{FF2B5EF4-FFF2-40B4-BE49-F238E27FC236}">
                <a16:creationId xmlns:a16="http://schemas.microsoft.com/office/drawing/2014/main" id="{8C38227E-526D-A415-D493-654C6E9B1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lvl="0"/>
            <a:r>
              <a:rPr lang="en-US" sz="1700" dirty="0">
                <a:solidFill>
                  <a:schemeClr val="tx2"/>
                </a:solidFill>
              </a:rPr>
              <a:t>Out of 93 </a:t>
            </a:r>
            <a:r>
              <a:rPr lang="en-US" sz="1700" dirty="0" err="1">
                <a:solidFill>
                  <a:schemeClr val="tx2"/>
                </a:solidFill>
              </a:rPr>
              <a:t>uers</a:t>
            </a:r>
            <a:r>
              <a:rPr lang="en-US" sz="1700" dirty="0">
                <a:solidFill>
                  <a:schemeClr val="tx2"/>
                </a:solidFill>
              </a:rPr>
              <a:t> almost 40% are users, and almost half of them use them for health reasons, the rest for aromatherapy</a:t>
            </a:r>
          </a:p>
          <a:p>
            <a:pPr lvl="0"/>
            <a:r>
              <a:rPr lang="en-US" sz="1700" dirty="0">
                <a:solidFill>
                  <a:schemeClr val="tx2"/>
                </a:solidFill>
              </a:rPr>
              <a:t>Users and teachers should be educated and encouraged for responsible usage until the regulatory system presents a safer model for EOs (Guidelines suggested)</a:t>
            </a:r>
          </a:p>
          <a:p>
            <a:pPr lvl="0"/>
            <a:r>
              <a:rPr lang="en-US" sz="1700" dirty="0">
                <a:solidFill>
                  <a:schemeClr val="tx2"/>
                </a:solidFill>
              </a:rPr>
              <a:t>Benefits of EOs usage may include prevention of illness, relaxation, especially under supplement regulation. </a:t>
            </a:r>
          </a:p>
          <a:p>
            <a:pPr lvl="0"/>
            <a:r>
              <a:rPr lang="en-US" sz="1700" dirty="0">
                <a:solidFill>
                  <a:schemeClr val="tx2"/>
                </a:solidFill>
              </a:rPr>
              <a:t>Risks of EO usage include reflux, allergy reactions, placebo effects and unknown factors.</a:t>
            </a:r>
          </a:p>
          <a:p>
            <a:pPr lvl="0"/>
            <a:endParaRPr lang="en-US" sz="1700" dirty="0">
              <a:solidFill>
                <a:schemeClr val="tx2"/>
              </a:solidFill>
            </a:endParaRPr>
          </a:p>
          <a:p>
            <a:pPr lvl="0"/>
            <a:endParaRPr lang="en-US" sz="1700" dirty="0">
              <a:solidFill>
                <a:schemeClr val="tx2"/>
              </a:solidFill>
            </a:endParaRPr>
          </a:p>
          <a:p>
            <a:endParaRPr lang="en-US" sz="17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685FCE41-0E34-FCE2-59CE-00D211E85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542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80FB46-B74F-0112-81FA-353C452AC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8FC4D3E0-15DA-2627-9E84-80A60B3D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Tools</a:t>
            </a:r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46883D14-59EA-F9DB-E59E-F1D4097B4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5986" y="2365285"/>
            <a:ext cx="3938756" cy="3938756"/>
          </a:xfrm>
          <a:prstGeom prst="rect">
            <a:avLst/>
          </a:prstGeom>
        </p:spPr>
      </p:pic>
      <p:pic>
        <p:nvPicPr>
          <p:cNvPr id="11" name="תמונה 10">
            <a:extLst>
              <a:ext uri="{FF2B5EF4-FFF2-40B4-BE49-F238E27FC236}">
                <a16:creationId xmlns:a16="http://schemas.microsoft.com/office/drawing/2014/main" id="{B75ED149-1725-FF73-2E0D-E857CFE476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7021" y="299767"/>
            <a:ext cx="7026580" cy="625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8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BAE5C2-5506-8DDC-2046-9BD9BA5DD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A14B83C-B379-41FC-8327-600DA7EFD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כותרת 1">
            <a:extLst>
              <a:ext uri="{FF2B5EF4-FFF2-40B4-BE49-F238E27FC236}">
                <a16:creationId xmlns:a16="http://schemas.microsoft.com/office/drawing/2014/main" id="{4F02AD6F-F14D-8EB7-B5CB-A4E1E94B1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7" y="458033"/>
            <a:ext cx="5257798" cy="726224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sz="2200"/>
              <a:t>Tools</a:t>
            </a:r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E5E85BC5-D1FA-AA9A-5E04-8F18E1B902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1638" y="1557339"/>
            <a:ext cx="4752000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4" name="תמונה 3">
            <a:extLst>
              <a:ext uri="{FF2B5EF4-FFF2-40B4-BE49-F238E27FC236}">
                <a16:creationId xmlns:a16="http://schemas.microsoft.com/office/drawing/2014/main" id="{E7CE0252-6CC8-3A6A-840C-0ED00F10E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613672"/>
            <a:ext cx="5663074" cy="5125082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2805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88B7FA-108D-7DCF-E623-DCCB9E37B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ABDDB8-594C-0399-1A34-059326E2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כותרת 1">
            <a:extLst>
              <a:ext uri="{FF2B5EF4-FFF2-40B4-BE49-F238E27FC236}">
                <a16:creationId xmlns:a16="http://schemas.microsoft.com/office/drawing/2014/main" id="{4A01BEA0-6F6A-DD1B-9BAD-7ABCB82C7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Tools</a:t>
            </a:r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E9EC0170-EF5D-5737-C0A6-B90229F1E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5986" y="2365285"/>
            <a:ext cx="3938756" cy="3938756"/>
          </a:xfrm>
          <a:prstGeom prst="rect">
            <a:avLst/>
          </a:prstGeom>
        </p:spPr>
      </p:pic>
      <p:pic>
        <p:nvPicPr>
          <p:cNvPr id="8" name="תמונה 7">
            <a:extLst>
              <a:ext uri="{FF2B5EF4-FFF2-40B4-BE49-F238E27FC236}">
                <a16:creationId xmlns:a16="http://schemas.microsoft.com/office/drawing/2014/main" id="{E5DB4D1E-7EF1-C6FC-3DA9-150360FCD1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6441" y="679315"/>
            <a:ext cx="6469845" cy="5499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075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663E07-993C-3C0B-7195-64A912195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B48BE3-4BF9-D188-03B3-F254DA612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C5AE033-578E-F1C2-36D5-6DCD693E4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FCD3B20-40C3-A258-D3A0-1F2AAB3C7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853F96-C284-FD1B-688D-740DDA53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C889759-D8A6-BC17-214C-174438BE9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E4ABB-7D13-A3AA-BB5F-EBF55DE49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0F91FEF-CFD7-DBCD-3E9F-0572B8AF0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E25FAD7F-62DA-E42F-FC48-39415A01AA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2" name="כותרת 1">
            <a:extLst>
              <a:ext uri="{FF2B5EF4-FFF2-40B4-BE49-F238E27FC236}">
                <a16:creationId xmlns:a16="http://schemas.microsoft.com/office/drawing/2014/main" id="{7D78761A-4C76-5E41-E996-09BBD3169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15" y="98660"/>
            <a:ext cx="4977976" cy="934404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chemeClr val="tx2"/>
                </a:solidFill>
              </a:rPr>
              <a:t>Refrences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תיבת טקסט 2">
            <a:extLst>
              <a:ext uri="{FF2B5EF4-FFF2-40B4-BE49-F238E27FC236}">
                <a16:creationId xmlns:a16="http://schemas.microsoft.com/office/drawing/2014/main" id="{842E4F3A-28C4-1917-D7DF-5E6F002E53B4}"/>
              </a:ext>
            </a:extLst>
          </p:cNvPr>
          <p:cNvSpPr txBox="1"/>
          <p:nvPr/>
        </p:nvSpPr>
        <p:spPr>
          <a:xfrm>
            <a:off x="0" y="874823"/>
            <a:ext cx="6174452" cy="5888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Al-Azzawi, M.A.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(2020) ‘Therapeutic effects of black seed oil supplementation on chronic obstructive pulmonary disease patients: A randomized controlled double blind clinical trial’, </a:t>
            </a:r>
            <a:r>
              <a:rPr lang="en-US" sz="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Heliyon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6(8). Available at: https://doi.org/10.1016/j.heliyon.2020.e04711.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Angulo-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Milhem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(2021) ‘Indoor use of essential oils: Emission rates, exposure time and impact on air quality’,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Atmospheric Environment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244, p. 117863. Available at: https://doi.org/10.1016/j.atmosenv.2020.117863.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Arvola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(2007) ‘Consumers’ beliefs about whole and refined grain products in the UK, Italy and Finland’,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Cereal Science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46(3), pp. 197–206. Available at: https://doi.org/10.1016/j.jcs.2007.06.001.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Baracca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(2014) ‘Validation of the Italian version of the Singing Voice Handicap Index’,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European Archives of Oto-Rhino-Laryngology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271(4), pp. 817–823. Available at: https://doi.org/10.1007/s00405-013-2658-y.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Benninger, M.S., Murry, T. and Michael M. Johns (2016)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Performer’s Voice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2nd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Plural Publishing.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Caulfield, T. and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Feasby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 (2001) ‘Potions, promises and paradoxes: complementary medicine and alternative medicine and malpractice law in Canada.’,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law journal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9, pp. 183–203.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Chen, P.-H.A.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(2019) ‘Socially transmitted placebo effects’,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Nature Human </a:t>
            </a:r>
            <a:r>
              <a:rPr lang="en-US" sz="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3(12), pp. 1295–1305. Available at: https://doi.org/10.1038/s41562-019-0749-5.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Clarke, V. and Braun, V. (2017) ‘Thematic analysis’,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Journal of Positive Psychology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12(3), pp. 297–298. Available at: https://doi.org/10.1080/17439760.2016.1262613.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Green, D.W., Horne, R. and Shephard, E.A. (2013) ‘Public perceptions of the risks, benefits and use of natural remedies, pharmaceutical medicines and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personalised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medicines’,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Complementary Therapies in Medicine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21(5), pp. 487–491. Available at: https://doi.org/10.1016/j.ctim.2013.07.007.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Grondona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(2014) ‘Bio-efficacy of the Essential Oil of Oregano (Origanum vulgare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Lamiaceae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Ssp.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Hirtum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Plant Foods for Human Nutrition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69(4), pp. 351–357. Available at: https://doi.org/10.1007/s11130-014-0441-x.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Herz, R.S. (2009) ‘Aromatherapy Facts and Fictions: A Scientific Analysis of Olfactory Effects on Mood, Physiology and Behavior’,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International Journal of Neuroscience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119(2), pp. 263–290. Available at: https://doi.org/10.1080/00207450802333953.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Kalaiselvan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(2022) ‘Ability of Essential Oil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Vapours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to Reduce Numbers of Culturable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Aerosolised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Coronavirus, Bacteria and Fungi’,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Antibiotics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11(3), p. 393. Available at: https://doi.org/10.3390/antibiotics11030393.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Keservani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R.K., Sharma, A.K. and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Kesherwani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R.K. (2019)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Nutraceutical and Functional Foods in Disease Prevention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Edited by Raj K.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Keservani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Anil K. Sharma, and R.K. 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Kesharwani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IGI Global. Available at: https://doi.org/10.4018/978-1-5225-3267-5.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Kitch, J.A. and Oates, J. (1994) ‘The perceptual features of vocal fatigue as self-reported by a group of actors and singers’,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8(3), pp. 207–214. Available at: https://doi.org/10.1016/S0892-1997(05)80291-7.</a:t>
            </a:r>
            <a:endParaRPr lang="en-US" sz="800" dirty="0"/>
          </a:p>
        </p:txBody>
      </p:sp>
      <p:sp>
        <p:nvSpPr>
          <p:cNvPr id="4" name="תיבת טקסט 3">
            <a:extLst>
              <a:ext uri="{FF2B5EF4-FFF2-40B4-BE49-F238E27FC236}">
                <a16:creationId xmlns:a16="http://schemas.microsoft.com/office/drawing/2014/main" id="{F8FFDAFA-980F-8C2D-721F-943FE7884647}"/>
              </a:ext>
            </a:extLst>
          </p:cNvPr>
          <p:cNvSpPr txBox="1"/>
          <p:nvPr/>
        </p:nvSpPr>
        <p:spPr>
          <a:xfrm>
            <a:off x="6017548" y="172733"/>
            <a:ext cx="6174452" cy="616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lnSpc>
                <a:spcPct val="115000"/>
              </a:lnSpc>
            </a:pP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Koban, L.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(2017) ‘What’s in a word? How instructions, suggestions, and social information change pain and emotion’,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Neuroscience &amp; Biobehavioral Reviews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81, pp. 29–42. Available at: https://doi.org/10.1016/j.neubiorev.2017.02.014.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Lam, R.P.K.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(2021) ‘Traditional Chinese medicine poisoning in the emergency departments in Hong Kong: Trend, clinical presentation and predictors for poor outcome’,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Journal of Emergency Medicine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Second Affiliated Hospital, Zhejiang University School of Medicine, pp. 143–150. Available at: https://doi.org/10.5847/WJEM.J.1920-8642.2021.02.010.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Mavraj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(2022a) ‘Alternative and Complimentary Medication Use in Singers: A Pilot Survey’,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[Preprint]. Available at: https://doi.org/10.1016/j.jvoice.2022.08.021.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Osaili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T.M.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 ‘A Status Review on Health-Promoting Properties and Global Regulation of Essential Oils’,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Molecules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28(4), p. 1809. Available at: https://doi.org/10.3390/molecules28041809.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Pelvan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(2022) ‘Immunomodulatory effects of selected medicinal herbs and their essential oils: A comprehensive review’,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Functional Foods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94, p. 105108. Available at: https://doi.org/10.1016/j.jff.2022.105108.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Reiter, R.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(2015) ‘Hoarseness-causes and treatments.’, </a:t>
            </a:r>
            <a:r>
              <a:rPr lang="en-US" sz="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Deutsches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Arzteblatt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international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112(19), pp. 329–37. Available at: https://doi.org/10.3238/arztebl.2015.0329.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he-IL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Sadlon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A.E. and Lamson, D.W. (2010) ‘Immune-modifying and antimicrobial effects of Eucalyptus oil and simple inhalation devices.’,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Alternative medicine review : a journal of clinical therapeutic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15(1), pp. 33–47.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Searl, J.P. (2001) ‘Peer-reviewed Article Potential Adverse Effects of Herbs and Vitamins on Voice and Speech’,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Voice and Speech Review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2(1), pp. 254–268. Available at: https://doi.org/10.1080/23268263.2001.10761476.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Titze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I.R.,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Švec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J.G. and Popolo, P.S. (2003) ‘Vocal Dose Measures’,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Speech, Language, and Hearing Research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46(4), pp. 919–932. Available at: https://doi.org/10.1044/1092-4388(2003/072).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Welling, P.G. (1996) ‘Effects of Food on Drug Absorption’,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Annual Review of Nutrition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16(1), pp. 383–415. Available at: https://doi.org/10.1146/annurev.nu.16.070196.002123.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Witkowska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D. and 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Sowińska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(2013) ‘The effectiveness of peppermint and thyme essential oil mist in reducing bacterial contamination in broiler houses’,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Poultry Science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92(11), pp. 2834–2843. Available at: https://doi.org/10.3382/ps.2013-03147.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Woolf, A. (1999)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Essential Oil Poisoning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Clinical Toxicology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www.dekker.com.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Naturopathic Federation (2023)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Naturopathic Education Accreditation Standards Comparison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www.worldnaturopathicfederation.org.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Zhang, L.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 al.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(2020) ‘Six herbs essential oils suppressing inflammatory responses via inhibiting COX-2/TNF-α/IL-6/NF-</a:t>
            </a:r>
            <a:r>
              <a:rPr lang="en-US" sz="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κB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activation’, </a:t>
            </a:r>
            <a:r>
              <a:rPr lang="en-US" sz="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Microchemical Journal</a:t>
            </a: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156, p. 104769. Available at: https://doi.org/10.1016/j.microc.2020.104769.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</a:pPr>
            <a:r>
              <a:rPr lang="en-US" sz="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994168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ערכת נושא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ערכת נושא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ערכת נושא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5505</TotalTime>
  <Words>1779</Words>
  <Application>Microsoft Office PowerPoint</Application>
  <PresentationFormat>מסך רחב</PresentationFormat>
  <Paragraphs>99</Paragraphs>
  <Slides>10</Slides>
  <Notes>0</Notes>
  <HiddenSlides>0</HiddenSlides>
  <MMClips>0</MMClips>
  <ScaleCrop>false</ScaleCrop>
  <HeadingPairs>
    <vt:vector size="6" baseType="variant">
      <vt:variant>
        <vt:lpstr>גופנים בשימוש</vt:lpstr>
      </vt:variant>
      <vt:variant>
        <vt:i4>4</vt:i4>
      </vt:variant>
      <vt:variant>
        <vt:lpstr>ערכת נושא</vt:lpstr>
      </vt:variant>
      <vt:variant>
        <vt:i4>1</vt:i4>
      </vt:variant>
      <vt:variant>
        <vt:lpstr>כותרות שקופיות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Eseential Oils Usage Among Singers and Voice Teachers</vt:lpstr>
      <vt:lpstr>Aims and Reasons</vt:lpstr>
      <vt:lpstr>Literature</vt:lpstr>
      <vt:lpstr>Questionnaire - Why? </vt:lpstr>
      <vt:lpstr>Questionnaire – Results</vt:lpstr>
      <vt:lpstr>Key Findings</vt:lpstr>
      <vt:lpstr>Tools</vt:lpstr>
      <vt:lpstr>Tools</vt:lpstr>
      <vt:lpstr>Tools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Aramat Arnheim</dc:creator>
  <cp:lastModifiedBy>Aramat Arnheim</cp:lastModifiedBy>
  <cp:revision>4</cp:revision>
  <dcterms:created xsi:type="dcterms:W3CDTF">2025-01-17T12:40:22Z</dcterms:created>
  <dcterms:modified xsi:type="dcterms:W3CDTF">2025-02-10T07:59:23Z</dcterms:modified>
</cp:coreProperties>
</file>