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57" r:id="rId2"/>
    <p:sldId id="258" r:id="rId3"/>
    <p:sldId id="259" r:id="rId4"/>
    <p:sldId id="260" r:id="rId5"/>
    <p:sldId id="261" r:id="rId6"/>
    <p:sldId id="262"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84EDB5FD-2A54-7077-2A6B-D63175E0D560}" name="jo kelleher" initials="jk" userId="c9a714fdcaaffe47"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01" autoAdjust="0"/>
    <p:restoredTop sz="94694"/>
  </p:normalViewPr>
  <p:slideViewPr>
    <p:cSldViewPr snapToGrid="0">
      <p:cViewPr varScale="1">
        <p:scale>
          <a:sx n="80" d="100"/>
          <a:sy n="80" d="100"/>
        </p:scale>
        <p:origin x="80" y="56"/>
      </p:cViewPr>
      <p:guideLst/>
    </p:cSldViewPr>
  </p:slideViewPr>
  <p:notesTextViewPr>
    <p:cViewPr>
      <p:scale>
        <a:sx n="1" d="1"/>
        <a:sy n="1" d="1"/>
      </p:scale>
      <p:origin x="0" y="-18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8/10/relationships/authors" Targe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EEBD80-B3E7-45F1-BA43-D49A6E6BFC86}" type="datetimeFigureOut">
              <a:rPr lang="en-GB" smtClean="0"/>
              <a:t>18/08/2022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E4E3CB-1675-4E32-9C4A-DB2C3D537EB9}" type="slidenum">
              <a:rPr lang="en-GB" smtClean="0"/>
              <a:t>‹#›</a:t>
            </a:fld>
            <a:endParaRPr lang="en-GB"/>
          </a:p>
        </p:txBody>
      </p:sp>
    </p:spTree>
    <p:extLst>
      <p:ext uri="{BB962C8B-B14F-4D97-AF65-F5344CB8AC3E}">
        <p14:creationId xmlns:p14="http://schemas.microsoft.com/office/powerpoint/2010/main" val="28755573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b="1" dirty="0">
                <a:latin typeface="Times New Roman" panose="02020603050405020304" pitchFamily="18" charset="0"/>
                <a:cs typeface="Times New Roman" panose="02020603050405020304" pitchFamily="18" charset="0"/>
              </a:rPr>
              <a:t>Describe what Abuse is, in terms of wrongful action towards a human being.</a:t>
            </a:r>
          </a:p>
          <a:p>
            <a:r>
              <a:rPr lang="en-GB" sz="1400" b="1" dirty="0">
                <a:latin typeface="Times New Roman" panose="02020603050405020304" pitchFamily="18" charset="0"/>
                <a:cs typeface="Times New Roman" panose="02020603050405020304" pitchFamily="18" charset="0"/>
              </a:rPr>
              <a:t>Briefly mention the Children Act 1989 which also applies in its majority, to Wales too.</a:t>
            </a:r>
          </a:p>
          <a:p>
            <a:r>
              <a:rPr lang="en-GB" sz="1400" b="1" dirty="0">
                <a:latin typeface="Times New Roman" panose="02020603050405020304" pitchFamily="18" charset="0"/>
                <a:cs typeface="Times New Roman" panose="02020603050405020304" pitchFamily="18" charset="0"/>
              </a:rPr>
              <a:t>The Children Act provides guidelines on how the legislation works in relation to children protection. </a:t>
            </a:r>
          </a:p>
          <a:p>
            <a:r>
              <a:rPr lang="en-GB" sz="1400" b="1" dirty="0">
                <a:latin typeface="Times New Roman" panose="02020603050405020304" pitchFamily="18" charset="0"/>
                <a:cs typeface="Times New Roman" panose="02020603050405020304" pitchFamily="18" charset="0"/>
              </a:rPr>
              <a:t>No more than 2 minutes, as this aims to be a brief introduction. Main focus on slides 3 and 4.</a:t>
            </a:r>
          </a:p>
          <a:p>
            <a:endParaRPr lang="en-GB" sz="1400" b="1"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AE4E3CB-1675-4E32-9C4A-DB2C3D537EB9}" type="slidenum">
              <a:rPr lang="en-GB" smtClean="0"/>
              <a:t>1</a:t>
            </a:fld>
            <a:endParaRPr lang="en-GB"/>
          </a:p>
        </p:txBody>
      </p:sp>
    </p:spTree>
    <p:extLst>
      <p:ext uri="{BB962C8B-B14F-4D97-AF65-F5344CB8AC3E}">
        <p14:creationId xmlns:p14="http://schemas.microsoft.com/office/powerpoint/2010/main" val="14560278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Briefly describe common signs of abuse and the differences between types of abuse.</a:t>
            </a:r>
          </a:p>
          <a:p>
            <a:r>
              <a:rPr lang="en-GB" b="1" dirty="0"/>
              <a:t>Use examples on how a Practitioner can identify signs of abuse or neglect in young people.</a:t>
            </a:r>
          </a:p>
          <a:p>
            <a:r>
              <a:rPr lang="en-GB" b="1" i="1" dirty="0"/>
              <a:t>Gibbs Reflective Scheme.</a:t>
            </a:r>
          </a:p>
          <a:p>
            <a:r>
              <a:rPr lang="en-GB" b="1" i="0" dirty="0"/>
              <a:t>To identify signs of abuse, professionals such as Youth Workers, use e process of reflection as a powerful tool to review both practice and gather precious information when working with vulnerable individuals. These concepts can be applied by Parents and Guardians as well, fitting them in a domestic environment.</a:t>
            </a:r>
          </a:p>
          <a:p>
            <a:r>
              <a:rPr lang="en-GB" b="1" i="0" dirty="0"/>
              <a:t>Focus on how Parents and Guardians can identify signs of Abuse (examples from Youth Work Practice).</a:t>
            </a:r>
          </a:p>
          <a:p>
            <a:r>
              <a:rPr lang="en-GB" b="1" i="0" dirty="0"/>
              <a:t>Between 2-3 minutes.</a:t>
            </a:r>
          </a:p>
        </p:txBody>
      </p:sp>
      <p:sp>
        <p:nvSpPr>
          <p:cNvPr id="4" name="Slide Number Placeholder 3"/>
          <p:cNvSpPr>
            <a:spLocks noGrp="1"/>
          </p:cNvSpPr>
          <p:nvPr>
            <p:ph type="sldNum" sz="quarter" idx="5"/>
          </p:nvPr>
        </p:nvSpPr>
        <p:spPr/>
        <p:txBody>
          <a:bodyPr/>
          <a:lstStyle/>
          <a:p>
            <a:fld id="{DAE4E3CB-1675-4E32-9C4A-DB2C3D537EB9}" type="slidenum">
              <a:rPr lang="en-GB" smtClean="0"/>
              <a:t>2</a:t>
            </a:fld>
            <a:endParaRPr lang="en-GB"/>
          </a:p>
        </p:txBody>
      </p:sp>
    </p:spTree>
    <p:extLst>
      <p:ext uri="{BB962C8B-B14F-4D97-AF65-F5344CB8AC3E}">
        <p14:creationId xmlns:p14="http://schemas.microsoft.com/office/powerpoint/2010/main" val="42665642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a:t>Maslow’s Hierarchy of Needs. </a:t>
            </a:r>
            <a:r>
              <a:rPr lang="en-GB" b="1" i="0" dirty="0"/>
              <a:t>Mention this</a:t>
            </a:r>
            <a:r>
              <a:rPr lang="en-GB" b="1" dirty="0"/>
              <a:t> to explain how a correct development of a child should look like, meeting the essential needs of a person</a:t>
            </a:r>
            <a:r>
              <a:rPr lang="en-GB" dirty="0"/>
              <a:t>. </a:t>
            </a:r>
            <a:r>
              <a:rPr lang="en-GB" b="1" dirty="0"/>
              <a:t>If these needs are not met, the child risks long term alterations on his/her development.</a:t>
            </a:r>
          </a:p>
          <a:p>
            <a:r>
              <a:rPr lang="en-GB" b="1" dirty="0"/>
              <a:t>Evidences to support this statement, rely on Psycho/Medical assessments to individuals with mental disorders, post trauma syndromes and more. These cases may occur in Youth Work Practice as well, where Youth Workers deal with young people who present signs of abuse or </a:t>
            </a:r>
            <a:r>
              <a:rPr lang="en-GB" b="1" dirty="0" err="1"/>
              <a:t>neglet</a:t>
            </a:r>
            <a:r>
              <a:rPr lang="en-GB" b="1" dirty="0"/>
              <a:t>.</a:t>
            </a:r>
          </a:p>
          <a:p>
            <a:r>
              <a:rPr lang="en-GB" b="1" dirty="0"/>
              <a:t>Between 4 – 6 minutes.</a:t>
            </a:r>
            <a:endParaRPr lang="en-GB" dirty="0"/>
          </a:p>
        </p:txBody>
      </p:sp>
      <p:sp>
        <p:nvSpPr>
          <p:cNvPr id="4" name="Slide Number Placeholder 3"/>
          <p:cNvSpPr>
            <a:spLocks noGrp="1"/>
          </p:cNvSpPr>
          <p:nvPr>
            <p:ph type="sldNum" sz="quarter" idx="5"/>
          </p:nvPr>
        </p:nvSpPr>
        <p:spPr/>
        <p:txBody>
          <a:bodyPr/>
          <a:lstStyle/>
          <a:p>
            <a:fld id="{DAE4E3CB-1675-4E32-9C4A-DB2C3D537EB9}" type="slidenum">
              <a:rPr lang="en-GB" smtClean="0"/>
              <a:t>3</a:t>
            </a:fld>
            <a:endParaRPr lang="en-GB"/>
          </a:p>
        </p:txBody>
      </p:sp>
    </p:spTree>
    <p:extLst>
      <p:ext uri="{BB962C8B-B14F-4D97-AF65-F5344CB8AC3E}">
        <p14:creationId xmlns:p14="http://schemas.microsoft.com/office/powerpoint/2010/main" val="14445469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a:t>Erikson’s Stages of Development</a:t>
            </a:r>
            <a:r>
              <a:rPr lang="en-GB" b="1" dirty="0"/>
              <a:t>. How abuse can affect the development of a child or young person?</a:t>
            </a:r>
          </a:p>
          <a:p>
            <a:r>
              <a:rPr lang="en-GB" b="1" i="0" dirty="0"/>
              <a:t>Mention the idea of how behaviours may change, through traumatic experiences. </a:t>
            </a:r>
            <a:r>
              <a:rPr lang="en-GB" b="1" i="1" dirty="0"/>
              <a:t>Behavioural Perspective. </a:t>
            </a:r>
          </a:p>
          <a:p>
            <a:r>
              <a:rPr lang="en-GB" b="1" i="1" dirty="0"/>
              <a:t>Behaviourists such as Watson and Skinner support the concept of how the development and learning process of a child/young person is purely affected by experiences. If these are traumatic, the learning curve will shape along deviant behaviour.</a:t>
            </a:r>
          </a:p>
          <a:p>
            <a:r>
              <a:rPr lang="en-GB" b="1" i="1" dirty="0"/>
              <a:t>Mention the inability to process concepts such as right or wrong, in young people who are victims of abuse (emotional and sexual).</a:t>
            </a:r>
          </a:p>
          <a:p>
            <a:r>
              <a:rPr lang="en-GB" b="1" i="1" dirty="0"/>
              <a:t>If needed, use case studies or examples to simplify the understanding. (This Seminar is for Parents and Guardians)</a:t>
            </a:r>
          </a:p>
          <a:p>
            <a:r>
              <a:rPr lang="en-GB" b="1" i="1" dirty="0"/>
              <a:t>Between 5-7 minutes.</a:t>
            </a:r>
            <a:endParaRPr lang="en-GB" b="1" i="0" dirty="0"/>
          </a:p>
        </p:txBody>
      </p:sp>
      <p:sp>
        <p:nvSpPr>
          <p:cNvPr id="4" name="Slide Number Placeholder 3"/>
          <p:cNvSpPr>
            <a:spLocks noGrp="1"/>
          </p:cNvSpPr>
          <p:nvPr>
            <p:ph type="sldNum" sz="quarter" idx="5"/>
          </p:nvPr>
        </p:nvSpPr>
        <p:spPr/>
        <p:txBody>
          <a:bodyPr/>
          <a:lstStyle/>
          <a:p>
            <a:fld id="{DAE4E3CB-1675-4E32-9C4A-DB2C3D537EB9}" type="slidenum">
              <a:rPr lang="en-GB" smtClean="0"/>
              <a:t>4</a:t>
            </a:fld>
            <a:endParaRPr lang="en-GB"/>
          </a:p>
        </p:txBody>
      </p:sp>
    </p:spTree>
    <p:extLst>
      <p:ext uri="{BB962C8B-B14F-4D97-AF65-F5344CB8AC3E}">
        <p14:creationId xmlns:p14="http://schemas.microsoft.com/office/powerpoint/2010/main" val="6938825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Explain how being informed, is a key element on preventing Abuse.</a:t>
            </a:r>
          </a:p>
          <a:p>
            <a:r>
              <a:rPr lang="en-GB" b="1" dirty="0"/>
              <a:t>Both Parents/Guardians and Young People should know who to contact, what is reliable information, in order to prevent or deal with Abuse.</a:t>
            </a:r>
          </a:p>
          <a:p>
            <a:r>
              <a:rPr lang="en-GB" b="1" dirty="0"/>
              <a:t>Between 2 – 3 minutes.</a:t>
            </a:r>
          </a:p>
        </p:txBody>
      </p:sp>
      <p:sp>
        <p:nvSpPr>
          <p:cNvPr id="4" name="Slide Number Placeholder 3"/>
          <p:cNvSpPr>
            <a:spLocks noGrp="1"/>
          </p:cNvSpPr>
          <p:nvPr>
            <p:ph type="sldNum" sz="quarter" idx="5"/>
          </p:nvPr>
        </p:nvSpPr>
        <p:spPr/>
        <p:txBody>
          <a:bodyPr/>
          <a:lstStyle/>
          <a:p>
            <a:fld id="{DAE4E3CB-1675-4E32-9C4A-DB2C3D537EB9}" type="slidenum">
              <a:rPr lang="en-GB" smtClean="0"/>
              <a:t>5</a:t>
            </a:fld>
            <a:endParaRPr lang="en-GB"/>
          </a:p>
        </p:txBody>
      </p:sp>
    </p:spTree>
    <p:extLst>
      <p:ext uri="{BB962C8B-B14F-4D97-AF65-F5344CB8AC3E}">
        <p14:creationId xmlns:p14="http://schemas.microsoft.com/office/powerpoint/2010/main" val="27488078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36D0B-BC9F-31A9-6F84-163C95108BB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624ED32-3945-1BE4-8D85-575C958C3BC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230E642-DD27-C69F-5E3F-B08E4ADF7BBB}"/>
              </a:ext>
            </a:extLst>
          </p:cNvPr>
          <p:cNvSpPr>
            <a:spLocks noGrp="1"/>
          </p:cNvSpPr>
          <p:nvPr>
            <p:ph type="dt" sz="half" idx="10"/>
          </p:nvPr>
        </p:nvSpPr>
        <p:spPr/>
        <p:txBody>
          <a:bodyPr/>
          <a:lstStyle/>
          <a:p>
            <a:fld id="{40E45BB7-C9FC-4D57-94C8-0639223F6FCB}" type="datetimeFigureOut">
              <a:rPr lang="en-GB" smtClean="0"/>
              <a:t>18/08/2022</a:t>
            </a:fld>
            <a:endParaRPr lang="en-GB"/>
          </a:p>
        </p:txBody>
      </p:sp>
      <p:sp>
        <p:nvSpPr>
          <p:cNvPr id="5" name="Footer Placeholder 4">
            <a:extLst>
              <a:ext uri="{FF2B5EF4-FFF2-40B4-BE49-F238E27FC236}">
                <a16:creationId xmlns:a16="http://schemas.microsoft.com/office/drawing/2014/main" id="{B04FF6FF-F381-C099-A9C3-B14EF906AD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F317F8-64F7-9542-063E-C46D412BDA86}"/>
              </a:ext>
            </a:extLst>
          </p:cNvPr>
          <p:cNvSpPr>
            <a:spLocks noGrp="1"/>
          </p:cNvSpPr>
          <p:nvPr>
            <p:ph type="sldNum" sz="quarter" idx="12"/>
          </p:nvPr>
        </p:nvSpPr>
        <p:spPr/>
        <p:txBody>
          <a:bodyPr/>
          <a:lstStyle/>
          <a:p>
            <a:fld id="{3DF497CA-0D4B-4981-A037-0606D4191735}" type="slidenum">
              <a:rPr lang="en-GB" smtClean="0"/>
              <a:t>‹#›</a:t>
            </a:fld>
            <a:endParaRPr lang="en-GB"/>
          </a:p>
        </p:txBody>
      </p:sp>
    </p:spTree>
    <p:extLst>
      <p:ext uri="{BB962C8B-B14F-4D97-AF65-F5344CB8AC3E}">
        <p14:creationId xmlns:p14="http://schemas.microsoft.com/office/powerpoint/2010/main" val="32157424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FF1C2-385A-2E49-0E5C-B78FCC36FC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CFDB39E-A4C6-A3FA-B7E7-EC6A80DF325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2AFA27-FE14-217E-304D-8DF240125AD6}"/>
              </a:ext>
            </a:extLst>
          </p:cNvPr>
          <p:cNvSpPr>
            <a:spLocks noGrp="1"/>
          </p:cNvSpPr>
          <p:nvPr>
            <p:ph type="dt" sz="half" idx="10"/>
          </p:nvPr>
        </p:nvSpPr>
        <p:spPr/>
        <p:txBody>
          <a:bodyPr/>
          <a:lstStyle/>
          <a:p>
            <a:fld id="{40E45BB7-C9FC-4D57-94C8-0639223F6FCB}" type="datetimeFigureOut">
              <a:rPr lang="en-GB" smtClean="0"/>
              <a:t>18/08/2022</a:t>
            </a:fld>
            <a:endParaRPr lang="en-GB"/>
          </a:p>
        </p:txBody>
      </p:sp>
      <p:sp>
        <p:nvSpPr>
          <p:cNvPr id="5" name="Footer Placeholder 4">
            <a:extLst>
              <a:ext uri="{FF2B5EF4-FFF2-40B4-BE49-F238E27FC236}">
                <a16:creationId xmlns:a16="http://schemas.microsoft.com/office/drawing/2014/main" id="{30481C1D-9C62-977A-B016-04F2788438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FF12A6-7587-79E9-15C9-9EF72B0625D4}"/>
              </a:ext>
            </a:extLst>
          </p:cNvPr>
          <p:cNvSpPr>
            <a:spLocks noGrp="1"/>
          </p:cNvSpPr>
          <p:nvPr>
            <p:ph type="sldNum" sz="quarter" idx="12"/>
          </p:nvPr>
        </p:nvSpPr>
        <p:spPr/>
        <p:txBody>
          <a:bodyPr/>
          <a:lstStyle/>
          <a:p>
            <a:fld id="{3DF497CA-0D4B-4981-A037-0606D4191735}" type="slidenum">
              <a:rPr lang="en-GB" smtClean="0"/>
              <a:t>‹#›</a:t>
            </a:fld>
            <a:endParaRPr lang="en-GB"/>
          </a:p>
        </p:txBody>
      </p:sp>
    </p:spTree>
    <p:extLst>
      <p:ext uri="{BB962C8B-B14F-4D97-AF65-F5344CB8AC3E}">
        <p14:creationId xmlns:p14="http://schemas.microsoft.com/office/powerpoint/2010/main" val="12056417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03323-AEE5-0387-1AFF-44FBC30741D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CCCBC59-38C6-C904-F635-4343FC4E90D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CEB1A71-0183-52B0-8EDF-CBC40D863F03}"/>
              </a:ext>
            </a:extLst>
          </p:cNvPr>
          <p:cNvSpPr>
            <a:spLocks noGrp="1"/>
          </p:cNvSpPr>
          <p:nvPr>
            <p:ph type="dt" sz="half" idx="10"/>
          </p:nvPr>
        </p:nvSpPr>
        <p:spPr/>
        <p:txBody>
          <a:bodyPr/>
          <a:lstStyle/>
          <a:p>
            <a:fld id="{40E45BB7-C9FC-4D57-94C8-0639223F6FCB}" type="datetimeFigureOut">
              <a:rPr lang="en-GB" smtClean="0"/>
              <a:t>18/08/2022</a:t>
            </a:fld>
            <a:endParaRPr lang="en-GB"/>
          </a:p>
        </p:txBody>
      </p:sp>
      <p:sp>
        <p:nvSpPr>
          <p:cNvPr id="5" name="Footer Placeholder 4">
            <a:extLst>
              <a:ext uri="{FF2B5EF4-FFF2-40B4-BE49-F238E27FC236}">
                <a16:creationId xmlns:a16="http://schemas.microsoft.com/office/drawing/2014/main" id="{F260B694-8799-F735-E495-3D9ACFC5C1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36FDC4-4429-653B-095D-ECCA41E3BE7D}"/>
              </a:ext>
            </a:extLst>
          </p:cNvPr>
          <p:cNvSpPr>
            <a:spLocks noGrp="1"/>
          </p:cNvSpPr>
          <p:nvPr>
            <p:ph type="sldNum" sz="quarter" idx="12"/>
          </p:nvPr>
        </p:nvSpPr>
        <p:spPr/>
        <p:txBody>
          <a:bodyPr/>
          <a:lstStyle/>
          <a:p>
            <a:fld id="{3DF497CA-0D4B-4981-A037-0606D4191735}" type="slidenum">
              <a:rPr lang="en-GB" smtClean="0"/>
              <a:t>‹#›</a:t>
            </a:fld>
            <a:endParaRPr lang="en-GB"/>
          </a:p>
        </p:txBody>
      </p:sp>
    </p:spTree>
    <p:extLst>
      <p:ext uri="{BB962C8B-B14F-4D97-AF65-F5344CB8AC3E}">
        <p14:creationId xmlns:p14="http://schemas.microsoft.com/office/powerpoint/2010/main" val="19924223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EE1D9-C1EB-123F-B3EB-5A96A0B5F3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DABEAF9-B1E0-45C3-9AC6-6C3FDB18C11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AC1D3FD-FDD0-5065-CB50-67DC2B298D3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A5E75AB-F36B-69E1-485C-CDED5F98B080}"/>
              </a:ext>
            </a:extLst>
          </p:cNvPr>
          <p:cNvSpPr>
            <a:spLocks noGrp="1"/>
          </p:cNvSpPr>
          <p:nvPr>
            <p:ph type="dt" sz="half" idx="10"/>
          </p:nvPr>
        </p:nvSpPr>
        <p:spPr/>
        <p:txBody>
          <a:bodyPr/>
          <a:lstStyle/>
          <a:p>
            <a:fld id="{40E45BB7-C9FC-4D57-94C8-0639223F6FCB}" type="datetimeFigureOut">
              <a:rPr lang="en-GB" smtClean="0"/>
              <a:t>18/08/2022</a:t>
            </a:fld>
            <a:endParaRPr lang="en-GB"/>
          </a:p>
        </p:txBody>
      </p:sp>
      <p:sp>
        <p:nvSpPr>
          <p:cNvPr id="6" name="Footer Placeholder 5">
            <a:extLst>
              <a:ext uri="{FF2B5EF4-FFF2-40B4-BE49-F238E27FC236}">
                <a16:creationId xmlns:a16="http://schemas.microsoft.com/office/drawing/2014/main" id="{14E684CD-6B87-ABB1-A3F7-F03AF510D2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AAF220-5C0A-3496-EA9D-7B89640CC839}"/>
              </a:ext>
            </a:extLst>
          </p:cNvPr>
          <p:cNvSpPr>
            <a:spLocks noGrp="1"/>
          </p:cNvSpPr>
          <p:nvPr>
            <p:ph type="sldNum" sz="quarter" idx="12"/>
          </p:nvPr>
        </p:nvSpPr>
        <p:spPr/>
        <p:txBody>
          <a:bodyPr/>
          <a:lstStyle/>
          <a:p>
            <a:fld id="{3DF497CA-0D4B-4981-A037-0606D4191735}" type="slidenum">
              <a:rPr lang="en-GB" smtClean="0"/>
              <a:t>‹#›</a:t>
            </a:fld>
            <a:endParaRPr lang="en-GB"/>
          </a:p>
        </p:txBody>
      </p:sp>
    </p:spTree>
    <p:extLst>
      <p:ext uri="{BB962C8B-B14F-4D97-AF65-F5344CB8AC3E}">
        <p14:creationId xmlns:p14="http://schemas.microsoft.com/office/powerpoint/2010/main" val="24710246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15EDF-FD90-65D5-84D2-28BB829268D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4A526E-5844-541A-096D-69DA4463ED8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EDA2F34-8355-6175-F429-226A08A91FF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0CEC016-05D6-E93E-F05D-F5C53AFF1B3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C95AFDA-AB45-2013-07CA-7C7D6A53FBC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986B135-968F-B572-97B1-31FFAA37AA63}"/>
              </a:ext>
            </a:extLst>
          </p:cNvPr>
          <p:cNvSpPr>
            <a:spLocks noGrp="1"/>
          </p:cNvSpPr>
          <p:nvPr>
            <p:ph type="dt" sz="half" idx="10"/>
          </p:nvPr>
        </p:nvSpPr>
        <p:spPr/>
        <p:txBody>
          <a:bodyPr/>
          <a:lstStyle/>
          <a:p>
            <a:fld id="{40E45BB7-C9FC-4D57-94C8-0639223F6FCB}" type="datetimeFigureOut">
              <a:rPr lang="en-GB" smtClean="0"/>
              <a:t>18/08/2022</a:t>
            </a:fld>
            <a:endParaRPr lang="en-GB"/>
          </a:p>
        </p:txBody>
      </p:sp>
      <p:sp>
        <p:nvSpPr>
          <p:cNvPr id="8" name="Footer Placeholder 7">
            <a:extLst>
              <a:ext uri="{FF2B5EF4-FFF2-40B4-BE49-F238E27FC236}">
                <a16:creationId xmlns:a16="http://schemas.microsoft.com/office/drawing/2014/main" id="{4B1DEB7B-B23D-BB43-EAB8-F2DC9EDDEEC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C9DA7D5-E6B8-C754-FBA8-2A4581452F24}"/>
              </a:ext>
            </a:extLst>
          </p:cNvPr>
          <p:cNvSpPr>
            <a:spLocks noGrp="1"/>
          </p:cNvSpPr>
          <p:nvPr>
            <p:ph type="sldNum" sz="quarter" idx="12"/>
          </p:nvPr>
        </p:nvSpPr>
        <p:spPr/>
        <p:txBody>
          <a:bodyPr/>
          <a:lstStyle/>
          <a:p>
            <a:fld id="{3DF497CA-0D4B-4981-A037-0606D4191735}" type="slidenum">
              <a:rPr lang="en-GB" smtClean="0"/>
              <a:t>‹#›</a:t>
            </a:fld>
            <a:endParaRPr lang="en-GB"/>
          </a:p>
        </p:txBody>
      </p:sp>
    </p:spTree>
    <p:extLst>
      <p:ext uri="{BB962C8B-B14F-4D97-AF65-F5344CB8AC3E}">
        <p14:creationId xmlns:p14="http://schemas.microsoft.com/office/powerpoint/2010/main" val="1231469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9D21B-F9C2-BADF-18C6-18D3F6436DE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6D0F915-5DF2-3F8B-A696-9A1E96C7CD28}"/>
              </a:ext>
            </a:extLst>
          </p:cNvPr>
          <p:cNvSpPr>
            <a:spLocks noGrp="1"/>
          </p:cNvSpPr>
          <p:nvPr>
            <p:ph type="dt" sz="half" idx="10"/>
          </p:nvPr>
        </p:nvSpPr>
        <p:spPr/>
        <p:txBody>
          <a:bodyPr/>
          <a:lstStyle/>
          <a:p>
            <a:fld id="{40E45BB7-C9FC-4D57-94C8-0639223F6FCB}" type="datetimeFigureOut">
              <a:rPr lang="en-GB" smtClean="0"/>
              <a:t>18/08/2022</a:t>
            </a:fld>
            <a:endParaRPr lang="en-GB"/>
          </a:p>
        </p:txBody>
      </p:sp>
      <p:sp>
        <p:nvSpPr>
          <p:cNvPr id="4" name="Footer Placeholder 3">
            <a:extLst>
              <a:ext uri="{FF2B5EF4-FFF2-40B4-BE49-F238E27FC236}">
                <a16:creationId xmlns:a16="http://schemas.microsoft.com/office/drawing/2014/main" id="{A7E9EC51-3F80-F43C-895F-579811D2049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AE93287-A663-7A59-BBDB-985615742A83}"/>
              </a:ext>
            </a:extLst>
          </p:cNvPr>
          <p:cNvSpPr>
            <a:spLocks noGrp="1"/>
          </p:cNvSpPr>
          <p:nvPr>
            <p:ph type="sldNum" sz="quarter" idx="12"/>
          </p:nvPr>
        </p:nvSpPr>
        <p:spPr/>
        <p:txBody>
          <a:bodyPr/>
          <a:lstStyle/>
          <a:p>
            <a:fld id="{3DF497CA-0D4B-4981-A037-0606D4191735}" type="slidenum">
              <a:rPr lang="en-GB" smtClean="0"/>
              <a:t>‹#›</a:t>
            </a:fld>
            <a:endParaRPr lang="en-GB"/>
          </a:p>
        </p:txBody>
      </p:sp>
    </p:spTree>
    <p:extLst>
      <p:ext uri="{BB962C8B-B14F-4D97-AF65-F5344CB8AC3E}">
        <p14:creationId xmlns:p14="http://schemas.microsoft.com/office/powerpoint/2010/main" val="3142600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17960C4-1B8F-0927-F36D-A40DA29EAA52}"/>
              </a:ext>
            </a:extLst>
          </p:cNvPr>
          <p:cNvSpPr>
            <a:spLocks noGrp="1"/>
          </p:cNvSpPr>
          <p:nvPr>
            <p:ph type="dt" sz="half" idx="10"/>
          </p:nvPr>
        </p:nvSpPr>
        <p:spPr/>
        <p:txBody>
          <a:bodyPr/>
          <a:lstStyle/>
          <a:p>
            <a:fld id="{40E45BB7-C9FC-4D57-94C8-0639223F6FCB}" type="datetimeFigureOut">
              <a:rPr lang="en-GB" smtClean="0"/>
              <a:t>18/08/2022</a:t>
            </a:fld>
            <a:endParaRPr lang="en-GB"/>
          </a:p>
        </p:txBody>
      </p:sp>
      <p:sp>
        <p:nvSpPr>
          <p:cNvPr id="3" name="Footer Placeholder 2">
            <a:extLst>
              <a:ext uri="{FF2B5EF4-FFF2-40B4-BE49-F238E27FC236}">
                <a16:creationId xmlns:a16="http://schemas.microsoft.com/office/drawing/2014/main" id="{BA1059EA-3D45-FD77-A60C-C906D6D28A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EF7536C-55E3-291F-8BCD-2C59150A61B5}"/>
              </a:ext>
            </a:extLst>
          </p:cNvPr>
          <p:cNvSpPr>
            <a:spLocks noGrp="1"/>
          </p:cNvSpPr>
          <p:nvPr>
            <p:ph type="sldNum" sz="quarter" idx="12"/>
          </p:nvPr>
        </p:nvSpPr>
        <p:spPr/>
        <p:txBody>
          <a:bodyPr/>
          <a:lstStyle/>
          <a:p>
            <a:fld id="{3DF497CA-0D4B-4981-A037-0606D4191735}" type="slidenum">
              <a:rPr lang="en-GB" smtClean="0"/>
              <a:t>‹#›</a:t>
            </a:fld>
            <a:endParaRPr lang="en-GB"/>
          </a:p>
        </p:txBody>
      </p:sp>
    </p:spTree>
    <p:extLst>
      <p:ext uri="{BB962C8B-B14F-4D97-AF65-F5344CB8AC3E}">
        <p14:creationId xmlns:p14="http://schemas.microsoft.com/office/powerpoint/2010/main" val="20982625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F18C1-B656-58A5-54B2-3C873DD6C5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7DC568B-6171-1503-6904-4646567EBF5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EDD1829-AF7D-D92A-BEF6-3032FD99E1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213533-C025-8A3B-3EEC-98502B767C31}"/>
              </a:ext>
            </a:extLst>
          </p:cNvPr>
          <p:cNvSpPr>
            <a:spLocks noGrp="1"/>
          </p:cNvSpPr>
          <p:nvPr>
            <p:ph type="dt" sz="half" idx="10"/>
          </p:nvPr>
        </p:nvSpPr>
        <p:spPr/>
        <p:txBody>
          <a:bodyPr/>
          <a:lstStyle/>
          <a:p>
            <a:fld id="{40E45BB7-C9FC-4D57-94C8-0639223F6FCB}" type="datetimeFigureOut">
              <a:rPr lang="en-GB" smtClean="0"/>
              <a:t>18/08/2022</a:t>
            </a:fld>
            <a:endParaRPr lang="en-GB"/>
          </a:p>
        </p:txBody>
      </p:sp>
      <p:sp>
        <p:nvSpPr>
          <p:cNvPr id="6" name="Footer Placeholder 5">
            <a:extLst>
              <a:ext uri="{FF2B5EF4-FFF2-40B4-BE49-F238E27FC236}">
                <a16:creationId xmlns:a16="http://schemas.microsoft.com/office/drawing/2014/main" id="{7FDC3F8A-B23E-7243-C5CC-3723C22954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98E349-33DB-CE33-DE4E-29CEC26E2CE5}"/>
              </a:ext>
            </a:extLst>
          </p:cNvPr>
          <p:cNvSpPr>
            <a:spLocks noGrp="1"/>
          </p:cNvSpPr>
          <p:nvPr>
            <p:ph type="sldNum" sz="quarter" idx="12"/>
          </p:nvPr>
        </p:nvSpPr>
        <p:spPr/>
        <p:txBody>
          <a:bodyPr/>
          <a:lstStyle/>
          <a:p>
            <a:fld id="{3DF497CA-0D4B-4981-A037-0606D4191735}" type="slidenum">
              <a:rPr lang="en-GB" smtClean="0"/>
              <a:t>‹#›</a:t>
            </a:fld>
            <a:endParaRPr lang="en-GB"/>
          </a:p>
        </p:txBody>
      </p:sp>
    </p:spTree>
    <p:extLst>
      <p:ext uri="{BB962C8B-B14F-4D97-AF65-F5344CB8AC3E}">
        <p14:creationId xmlns:p14="http://schemas.microsoft.com/office/powerpoint/2010/main" val="17698674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6CEA0-295A-CC1D-955D-1D9CDD57C2F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FDDB6C0-5C15-78FF-6603-5487F522AC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415CC1E-36DD-8493-8098-EB1F46791E3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D881560-EBF9-F026-F820-4CA4296010A8}"/>
              </a:ext>
            </a:extLst>
          </p:cNvPr>
          <p:cNvSpPr>
            <a:spLocks noGrp="1"/>
          </p:cNvSpPr>
          <p:nvPr>
            <p:ph type="dt" sz="half" idx="10"/>
          </p:nvPr>
        </p:nvSpPr>
        <p:spPr/>
        <p:txBody>
          <a:bodyPr/>
          <a:lstStyle/>
          <a:p>
            <a:fld id="{40E45BB7-C9FC-4D57-94C8-0639223F6FCB}" type="datetimeFigureOut">
              <a:rPr lang="en-GB" smtClean="0"/>
              <a:t>18/08/2022</a:t>
            </a:fld>
            <a:endParaRPr lang="en-GB"/>
          </a:p>
        </p:txBody>
      </p:sp>
      <p:sp>
        <p:nvSpPr>
          <p:cNvPr id="6" name="Footer Placeholder 5">
            <a:extLst>
              <a:ext uri="{FF2B5EF4-FFF2-40B4-BE49-F238E27FC236}">
                <a16:creationId xmlns:a16="http://schemas.microsoft.com/office/drawing/2014/main" id="{5FFB95FB-64AA-707B-2A04-06C81B0F730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9A9390B-91E6-4D8E-9874-CAF0E2153893}"/>
              </a:ext>
            </a:extLst>
          </p:cNvPr>
          <p:cNvSpPr>
            <a:spLocks noGrp="1"/>
          </p:cNvSpPr>
          <p:nvPr>
            <p:ph type="sldNum" sz="quarter" idx="12"/>
          </p:nvPr>
        </p:nvSpPr>
        <p:spPr/>
        <p:txBody>
          <a:bodyPr/>
          <a:lstStyle/>
          <a:p>
            <a:fld id="{3DF497CA-0D4B-4981-A037-0606D4191735}" type="slidenum">
              <a:rPr lang="en-GB" smtClean="0"/>
              <a:t>‹#›</a:t>
            </a:fld>
            <a:endParaRPr lang="en-GB"/>
          </a:p>
        </p:txBody>
      </p:sp>
    </p:spTree>
    <p:extLst>
      <p:ext uri="{BB962C8B-B14F-4D97-AF65-F5344CB8AC3E}">
        <p14:creationId xmlns:p14="http://schemas.microsoft.com/office/powerpoint/2010/main" val="10884638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099A4-462B-D4A5-A92B-D7C69A9194B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A2995F2-0747-DDA9-0C8B-C0B0EB5194D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938EFA-C1B7-A60B-AA09-403A078DA1B5}"/>
              </a:ext>
            </a:extLst>
          </p:cNvPr>
          <p:cNvSpPr>
            <a:spLocks noGrp="1"/>
          </p:cNvSpPr>
          <p:nvPr>
            <p:ph type="dt" sz="half" idx="10"/>
          </p:nvPr>
        </p:nvSpPr>
        <p:spPr/>
        <p:txBody>
          <a:bodyPr/>
          <a:lstStyle/>
          <a:p>
            <a:fld id="{40E45BB7-C9FC-4D57-94C8-0639223F6FCB}" type="datetimeFigureOut">
              <a:rPr lang="en-GB" smtClean="0"/>
              <a:t>18/08/2022</a:t>
            </a:fld>
            <a:endParaRPr lang="en-GB"/>
          </a:p>
        </p:txBody>
      </p:sp>
      <p:sp>
        <p:nvSpPr>
          <p:cNvPr id="5" name="Footer Placeholder 4">
            <a:extLst>
              <a:ext uri="{FF2B5EF4-FFF2-40B4-BE49-F238E27FC236}">
                <a16:creationId xmlns:a16="http://schemas.microsoft.com/office/drawing/2014/main" id="{952670C4-0189-193E-A930-6F7994C3DB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C16E70-3751-FC51-4FAE-EE7F7B5B61A2}"/>
              </a:ext>
            </a:extLst>
          </p:cNvPr>
          <p:cNvSpPr>
            <a:spLocks noGrp="1"/>
          </p:cNvSpPr>
          <p:nvPr>
            <p:ph type="sldNum" sz="quarter" idx="12"/>
          </p:nvPr>
        </p:nvSpPr>
        <p:spPr/>
        <p:txBody>
          <a:bodyPr/>
          <a:lstStyle/>
          <a:p>
            <a:fld id="{3DF497CA-0D4B-4981-A037-0606D4191735}" type="slidenum">
              <a:rPr lang="en-GB" smtClean="0"/>
              <a:t>‹#›</a:t>
            </a:fld>
            <a:endParaRPr lang="en-GB"/>
          </a:p>
        </p:txBody>
      </p:sp>
    </p:spTree>
    <p:extLst>
      <p:ext uri="{BB962C8B-B14F-4D97-AF65-F5344CB8AC3E}">
        <p14:creationId xmlns:p14="http://schemas.microsoft.com/office/powerpoint/2010/main" val="16597896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5AD1A5-2F5B-000A-D987-14B6520F724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4CCB60-12AD-2B31-535F-BD1D8C1D902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C79969-0629-565E-620E-570EDE04260A}"/>
              </a:ext>
            </a:extLst>
          </p:cNvPr>
          <p:cNvSpPr>
            <a:spLocks noGrp="1"/>
          </p:cNvSpPr>
          <p:nvPr>
            <p:ph type="dt" sz="half" idx="10"/>
          </p:nvPr>
        </p:nvSpPr>
        <p:spPr/>
        <p:txBody>
          <a:bodyPr/>
          <a:lstStyle/>
          <a:p>
            <a:fld id="{40E45BB7-C9FC-4D57-94C8-0639223F6FCB}" type="datetimeFigureOut">
              <a:rPr lang="en-GB" smtClean="0"/>
              <a:t>18/08/2022</a:t>
            </a:fld>
            <a:endParaRPr lang="en-GB"/>
          </a:p>
        </p:txBody>
      </p:sp>
      <p:sp>
        <p:nvSpPr>
          <p:cNvPr id="5" name="Footer Placeholder 4">
            <a:extLst>
              <a:ext uri="{FF2B5EF4-FFF2-40B4-BE49-F238E27FC236}">
                <a16:creationId xmlns:a16="http://schemas.microsoft.com/office/drawing/2014/main" id="{AEC2AED1-C586-8942-DF8B-C1350659BC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DDBDB9-FA50-6863-2C18-AF15CACC554B}"/>
              </a:ext>
            </a:extLst>
          </p:cNvPr>
          <p:cNvSpPr>
            <a:spLocks noGrp="1"/>
          </p:cNvSpPr>
          <p:nvPr>
            <p:ph type="sldNum" sz="quarter" idx="12"/>
          </p:nvPr>
        </p:nvSpPr>
        <p:spPr/>
        <p:txBody>
          <a:bodyPr/>
          <a:lstStyle/>
          <a:p>
            <a:fld id="{3DF497CA-0D4B-4981-A037-0606D4191735}" type="slidenum">
              <a:rPr lang="en-GB" smtClean="0"/>
              <a:t>‹#›</a:t>
            </a:fld>
            <a:endParaRPr lang="en-GB"/>
          </a:p>
        </p:txBody>
      </p:sp>
    </p:spTree>
    <p:extLst>
      <p:ext uri="{BB962C8B-B14F-4D97-AF65-F5344CB8AC3E}">
        <p14:creationId xmlns:p14="http://schemas.microsoft.com/office/powerpoint/2010/main" val="4702055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973CF4-F8CA-E86C-AFE5-DFF305FC035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477BA43-F2B7-2D21-B7F0-7546288512C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2A8057-8ABD-63DD-FC2A-DCEB9773BD1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E45BB7-C9FC-4D57-94C8-0639223F6FCB}" type="datetimeFigureOut">
              <a:rPr lang="en-GB" smtClean="0"/>
              <a:t>18/08/2022</a:t>
            </a:fld>
            <a:endParaRPr lang="en-GB"/>
          </a:p>
        </p:txBody>
      </p:sp>
      <p:sp>
        <p:nvSpPr>
          <p:cNvPr id="5" name="Footer Placeholder 4">
            <a:extLst>
              <a:ext uri="{FF2B5EF4-FFF2-40B4-BE49-F238E27FC236}">
                <a16:creationId xmlns:a16="http://schemas.microsoft.com/office/drawing/2014/main" id="{28BDFE27-7DBD-4DD3-59D6-F93754571B0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915F4D2-2CB3-A0C8-8F3B-52A37190251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DF497CA-0D4B-4981-A037-0606D4191735}" type="slidenum">
              <a:rPr lang="en-GB" smtClean="0"/>
              <a:t>‹#›</a:t>
            </a:fld>
            <a:endParaRPr lang="en-GB"/>
          </a:p>
        </p:txBody>
      </p:sp>
    </p:spTree>
    <p:extLst>
      <p:ext uri="{BB962C8B-B14F-4D97-AF65-F5344CB8AC3E}">
        <p14:creationId xmlns:p14="http://schemas.microsoft.com/office/powerpoint/2010/main" val="21281837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hyperlink" Target="http://www.18u.org.uk/" TargetMode="External"/><Relationship Id="rId7" Type="http://schemas.openxmlformats.org/officeDocument/2006/relationships/hyperlink" Target="http://www.themix.org.uk/"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mailto:help@nyas.net" TargetMode="External"/><Relationship Id="rId5" Type="http://schemas.openxmlformats.org/officeDocument/2006/relationships/hyperlink" Target="https://youngpeople.nyas.net/" TargetMode="External"/><Relationship Id="rId4" Type="http://schemas.openxmlformats.org/officeDocument/2006/relationships/hyperlink" Target="http://www.childline.org.uk/" TargetMode="External"/></Relationships>
</file>

<file path=ppt/slides/_rels/slide6.xml.rels><?xml version="1.0" encoding="UTF-8" standalone="yes"?>
<Relationships xmlns="http://schemas.openxmlformats.org/package/2006/relationships"><Relationship Id="rId8" Type="http://schemas.openxmlformats.org/officeDocument/2006/relationships/hyperlink" Target="https://www.nspcc.org.uk/" TargetMode="External"/><Relationship Id="rId3" Type="http://schemas.openxmlformats.org/officeDocument/2006/relationships/hyperlink" Target="http://CHhttps:/www.citizensadvice.org.uk/wales/" TargetMode="External"/><Relationship Id="rId7" Type="http://schemas.openxmlformats.org/officeDocument/2006/relationships/hyperlink" Target="https://www.swansea.ac.uk/law/lawclinic/#accept" TargetMode="Externa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hyperlink" Target="https://www.snapcymru.org/" TargetMode="External"/><Relationship Id="rId5" Type="http://schemas.openxmlformats.org/officeDocument/2006/relationships/hyperlink" Target="https://www.gov.uk/civil-legal-advice" TargetMode="External"/><Relationship Id="rId4" Type="http://schemas.openxmlformats.org/officeDocument/2006/relationships/hyperlink" Target="https://www.lawworks.org.uk/legal-advice/individuals/cardiff-court-family-advice-clinic" TargetMode="External"/><Relationship Id="rId9" Type="http://schemas.openxmlformats.org/officeDocument/2006/relationships/hyperlink" Target="http://&#160;(https:/www.betterhelp.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21A75659-5A6F-4F77-9679-678A00B9D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CBAFED32-024C-A746-9A89-98B2EFE3FEFD}"/>
              </a:ext>
            </a:extLst>
          </p:cNvPr>
          <p:cNvPicPr>
            <a:picLocks noChangeAspect="1"/>
          </p:cNvPicPr>
          <p:nvPr/>
        </p:nvPicPr>
        <p:blipFill rotWithShape="1">
          <a:blip r:embed="rId3"/>
          <a:srcRect l="11229" r="12838" b="2320"/>
          <a:stretch/>
        </p:blipFill>
        <p:spPr>
          <a:xfrm>
            <a:off x="-82173" y="10"/>
            <a:ext cx="9524124" cy="6857990"/>
          </a:xfrm>
          <a:prstGeom prst="rect">
            <a:avLst/>
          </a:prstGeom>
        </p:spPr>
      </p:pic>
      <p:sp>
        <p:nvSpPr>
          <p:cNvPr id="44" name="Rectangle 43">
            <a:extLst>
              <a:ext uri="{FF2B5EF4-FFF2-40B4-BE49-F238E27FC236}">
                <a16:creationId xmlns:a16="http://schemas.microsoft.com/office/drawing/2014/main" id="{E30A3A45-140E-431E-AED0-07EF836310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F666A710-BABB-6669-5D28-13768F31A0BB}"/>
              </a:ext>
            </a:extLst>
          </p:cNvPr>
          <p:cNvSpPr>
            <a:spLocks noGrp="1"/>
          </p:cNvSpPr>
          <p:nvPr>
            <p:ph type="title"/>
          </p:nvPr>
        </p:nvSpPr>
        <p:spPr>
          <a:xfrm>
            <a:off x="6095238" y="1161288"/>
            <a:ext cx="5738774" cy="1124712"/>
          </a:xfrm>
        </p:spPr>
        <p:txBody>
          <a:bodyPr anchor="b">
            <a:normAutofit/>
          </a:bodyPr>
          <a:lstStyle/>
          <a:p>
            <a:r>
              <a:rPr lang="en-GB" sz="2800" dirty="0">
                <a:latin typeface="Times New Roman" panose="02020603050405020304" pitchFamily="18" charset="0"/>
                <a:cs typeface="Times New Roman" panose="02020603050405020304" pitchFamily="18" charset="0"/>
              </a:rPr>
              <a:t>What is child abuse?</a:t>
            </a:r>
          </a:p>
        </p:txBody>
      </p:sp>
      <p:sp>
        <p:nvSpPr>
          <p:cNvPr id="46" name="Rectangle 45">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8" name="Rectangle 4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ontent Placeholder 4">
            <a:extLst>
              <a:ext uri="{FF2B5EF4-FFF2-40B4-BE49-F238E27FC236}">
                <a16:creationId xmlns:a16="http://schemas.microsoft.com/office/drawing/2014/main" id="{50DA745B-09F7-D681-DEBC-2322E1BC76AC}"/>
              </a:ext>
            </a:extLst>
          </p:cNvPr>
          <p:cNvSpPr>
            <a:spLocks noGrp="1"/>
          </p:cNvSpPr>
          <p:nvPr>
            <p:ph idx="1"/>
          </p:nvPr>
        </p:nvSpPr>
        <p:spPr>
          <a:xfrm>
            <a:off x="6096000" y="2718054"/>
            <a:ext cx="5738774" cy="3207258"/>
          </a:xfrm>
        </p:spPr>
        <p:txBody>
          <a:bodyPr anchor="t">
            <a:normAutofit/>
          </a:bodyPr>
          <a:lstStyle/>
          <a:p>
            <a:pPr marL="0" indent="0">
              <a:buNone/>
            </a:pPr>
            <a:r>
              <a:rPr lang="en-GB" sz="1600" dirty="0">
                <a:latin typeface="Times New Roman"/>
                <a:cs typeface="Times New Roman"/>
              </a:rPr>
              <a:t>Child abuse is the wrongful treatment of a child (Powell, 2012).</a:t>
            </a:r>
          </a:p>
          <a:p>
            <a:pPr marL="0" indent="0">
              <a:buNone/>
            </a:pPr>
            <a:r>
              <a:rPr lang="en-GB" sz="1600" dirty="0">
                <a:latin typeface="Times New Roman" panose="02020603050405020304" pitchFamily="18" charset="0"/>
                <a:cs typeface="Times New Roman" panose="02020603050405020304" pitchFamily="18" charset="0"/>
              </a:rPr>
              <a:t>It may be in the form of physical, emotional, or sexual abuse. This form of abuse may also be recognized as exploitation.</a:t>
            </a:r>
          </a:p>
          <a:p>
            <a:pPr marL="0" indent="0">
              <a:buNone/>
            </a:pPr>
            <a:r>
              <a:rPr lang="en-GB" sz="1600" dirty="0">
                <a:latin typeface="Times New Roman"/>
                <a:cs typeface="Times New Roman"/>
              </a:rPr>
              <a:t>The act of abuse have different effects on the victim. Physical abuse may be visible on the victim through evidences on the body. Emotional abuse may be not visible to the eye, but recognised through post-trauma behaviours; Sexual abuse, may be appear as combination of both physical evidences and behavioural traumas (NSPCC, 2022).</a:t>
            </a:r>
            <a:endParaRPr lang="en-GB" sz="1600" dirty="0">
              <a:latin typeface="Times New Roman" panose="02020603050405020304" pitchFamily="18" charset="0"/>
              <a:cs typeface="Times New Roman" panose="02020603050405020304" pitchFamily="18" charset="0"/>
            </a:endParaRPr>
          </a:p>
          <a:p>
            <a:pPr marL="0" indent="0">
              <a:buNone/>
            </a:pPr>
            <a:endParaRPr lang="en-GB" sz="1600" dirty="0"/>
          </a:p>
        </p:txBody>
      </p:sp>
    </p:spTree>
    <p:extLst>
      <p:ext uri="{BB962C8B-B14F-4D97-AF65-F5344CB8AC3E}">
        <p14:creationId xmlns:p14="http://schemas.microsoft.com/office/powerpoint/2010/main" val="222914249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666A710-BABB-6669-5D28-13768F31A0BB}"/>
              </a:ext>
            </a:extLst>
          </p:cNvPr>
          <p:cNvSpPr>
            <a:spLocks noGrp="1"/>
          </p:cNvSpPr>
          <p:nvPr>
            <p:ph type="title"/>
          </p:nvPr>
        </p:nvSpPr>
        <p:spPr>
          <a:xfrm>
            <a:off x="5069940" y="365124"/>
            <a:ext cx="6172200" cy="1828800"/>
          </a:xfrm>
        </p:spPr>
        <p:txBody>
          <a:bodyPr>
            <a:normAutofit/>
          </a:bodyPr>
          <a:lstStyle/>
          <a:p>
            <a:r>
              <a:rPr lang="en-GB" dirty="0"/>
              <a:t>How to recognise signs of abuse?</a:t>
            </a:r>
          </a:p>
        </p:txBody>
      </p:sp>
      <p:pic>
        <p:nvPicPr>
          <p:cNvPr id="2" name="Picture 1">
            <a:extLst>
              <a:ext uri="{FF2B5EF4-FFF2-40B4-BE49-F238E27FC236}">
                <a16:creationId xmlns:a16="http://schemas.microsoft.com/office/drawing/2014/main" id="{A587E6C4-9B22-9862-6CA6-7BF187D690CA}"/>
              </a:ext>
            </a:extLst>
          </p:cNvPr>
          <p:cNvPicPr>
            <a:picLocks noChangeAspect="1"/>
          </p:cNvPicPr>
          <p:nvPr/>
        </p:nvPicPr>
        <p:blipFill rotWithShape="1">
          <a:blip r:embed="rId3"/>
          <a:srcRect l="33386" r="21454" b="-1"/>
          <a:stretch/>
        </p:blipFill>
        <p:spPr>
          <a:xfrm>
            <a:off x="20" y="10"/>
            <a:ext cx="4639713" cy="6857990"/>
          </a:xfrm>
          <a:prstGeom prst="rect">
            <a:avLst/>
          </a:prstGeom>
        </p:spPr>
      </p:pic>
      <p:sp>
        <p:nvSpPr>
          <p:cNvPr id="5" name="Content Placeholder 4">
            <a:extLst>
              <a:ext uri="{FF2B5EF4-FFF2-40B4-BE49-F238E27FC236}">
                <a16:creationId xmlns:a16="http://schemas.microsoft.com/office/drawing/2014/main" id="{50DA745B-09F7-D681-DEBC-2322E1BC76AC}"/>
              </a:ext>
            </a:extLst>
          </p:cNvPr>
          <p:cNvSpPr>
            <a:spLocks noGrp="1"/>
          </p:cNvSpPr>
          <p:nvPr>
            <p:ph idx="1"/>
          </p:nvPr>
        </p:nvSpPr>
        <p:spPr>
          <a:xfrm>
            <a:off x="5069940" y="1995777"/>
            <a:ext cx="6172200" cy="4185567"/>
          </a:xfrm>
        </p:spPr>
        <p:txBody>
          <a:bodyPr vert="horz" lIns="91440" tIns="45720" rIns="91440" bIns="45720" rtlCol="0" anchor="t">
            <a:normAutofit lnSpcReduction="10000"/>
          </a:bodyPr>
          <a:lstStyle/>
          <a:p>
            <a:r>
              <a:rPr lang="en-GB" sz="1800" dirty="0"/>
              <a:t>Physical abuse: bruises, redness on the body.</a:t>
            </a:r>
          </a:p>
          <a:p>
            <a:pPr marL="0" indent="0">
              <a:buNone/>
            </a:pPr>
            <a:r>
              <a:rPr lang="en-GB" sz="1800" dirty="0"/>
              <a:t>The victim may also shows signs of behavioural swings, rejection of physical touch and feeling easily affected by loud noises, due maltreatment (Collins, 2008).</a:t>
            </a:r>
            <a:endParaRPr lang="en-GB" sz="1800" dirty="0">
              <a:ea typeface="Calibri"/>
              <a:cs typeface="Calibri"/>
            </a:endParaRPr>
          </a:p>
          <a:p>
            <a:r>
              <a:rPr lang="en-GB" sz="1800" dirty="0"/>
              <a:t>Sexual abuse: total rejection of physical affection, extreme shyness. Or inappropriate sexual tendencies or behaviours.</a:t>
            </a:r>
          </a:p>
          <a:p>
            <a:pPr marL="0" indent="0">
              <a:buNone/>
            </a:pPr>
            <a:r>
              <a:rPr lang="en-GB" sz="1800" dirty="0"/>
              <a:t>The victim may wear extra clothing, to hide the feeling of shame and hide from the attention, if with other peers. The abuse may also cause physical damage such as scars, cuts and evidence of violence (NSPCC, 2022).</a:t>
            </a:r>
            <a:endParaRPr lang="en-GB" sz="1800">
              <a:ea typeface="Calibri"/>
              <a:cs typeface="Calibri"/>
            </a:endParaRPr>
          </a:p>
          <a:p>
            <a:r>
              <a:rPr lang="en-GB" sz="1800" dirty="0"/>
              <a:t>Emotional abuse: severe lack of social skills, poor behaviours, from deviant to disaffection. </a:t>
            </a:r>
          </a:p>
          <a:p>
            <a:pPr marL="0" indent="0">
              <a:buNone/>
            </a:pPr>
            <a:r>
              <a:rPr lang="en-GB" sz="1800" dirty="0"/>
              <a:t>The victim may shows signs of antisocial behaviour, mental health conditions and have difficulty to express feelings clearly (Collins, 2008).</a:t>
            </a:r>
            <a:endParaRPr lang="en-GB" sz="1800" dirty="0">
              <a:ea typeface="Calibri"/>
              <a:cs typeface="Calibri"/>
            </a:endParaRPr>
          </a:p>
          <a:p>
            <a:pPr marL="0" indent="0">
              <a:buNone/>
            </a:pPr>
            <a:endParaRPr lang="en-GB" sz="1800" dirty="0"/>
          </a:p>
        </p:txBody>
      </p:sp>
    </p:spTree>
    <p:extLst>
      <p:ext uri="{BB962C8B-B14F-4D97-AF65-F5344CB8AC3E}">
        <p14:creationId xmlns:p14="http://schemas.microsoft.com/office/powerpoint/2010/main" val="121399075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666A710-BABB-6669-5D28-13768F31A0BB}"/>
              </a:ext>
            </a:extLst>
          </p:cNvPr>
          <p:cNvSpPr>
            <a:spLocks noGrp="1"/>
          </p:cNvSpPr>
          <p:nvPr>
            <p:ph type="title"/>
          </p:nvPr>
        </p:nvSpPr>
        <p:spPr>
          <a:xfrm>
            <a:off x="838200" y="365125"/>
            <a:ext cx="6254496" cy="1828800"/>
          </a:xfrm>
        </p:spPr>
        <p:txBody>
          <a:bodyPr>
            <a:normAutofit/>
          </a:bodyPr>
          <a:lstStyle/>
          <a:p>
            <a:r>
              <a:rPr lang="en-GB" sz="4100" dirty="0"/>
              <a:t>How does abuse and exploitation affect a young person development?</a:t>
            </a:r>
          </a:p>
        </p:txBody>
      </p:sp>
      <p:sp>
        <p:nvSpPr>
          <p:cNvPr id="5" name="Content Placeholder 4">
            <a:extLst>
              <a:ext uri="{FF2B5EF4-FFF2-40B4-BE49-F238E27FC236}">
                <a16:creationId xmlns:a16="http://schemas.microsoft.com/office/drawing/2014/main" id="{50DA745B-09F7-D681-DEBC-2322E1BC76AC}"/>
              </a:ext>
            </a:extLst>
          </p:cNvPr>
          <p:cNvSpPr>
            <a:spLocks noGrp="1"/>
          </p:cNvSpPr>
          <p:nvPr>
            <p:ph idx="1"/>
          </p:nvPr>
        </p:nvSpPr>
        <p:spPr>
          <a:xfrm>
            <a:off x="838200" y="2322576"/>
            <a:ext cx="6254496" cy="3858768"/>
          </a:xfrm>
        </p:spPr>
        <p:txBody>
          <a:bodyPr vert="horz" lIns="91440" tIns="45720" rIns="91440" bIns="45720" rtlCol="0" anchor="t">
            <a:normAutofit fontScale="92500" lnSpcReduction="20000"/>
          </a:bodyPr>
          <a:lstStyle/>
          <a:p>
            <a:pPr marL="0" indent="0">
              <a:buNone/>
            </a:pPr>
            <a:endParaRPr lang="en-GB" sz="2000" dirty="0"/>
          </a:p>
          <a:p>
            <a:pPr marL="0" indent="0">
              <a:buNone/>
            </a:pPr>
            <a:r>
              <a:rPr lang="en-GB" sz="2000" dirty="0"/>
              <a:t>Because childhood abuse, neglect, and trauma change brain structure and chemical function, maltreatment can also affect the way children behave, regulate their emotions, and function socially. These potential effects include:</a:t>
            </a:r>
          </a:p>
          <a:p>
            <a:pPr marL="0" indent="0">
              <a:buNone/>
            </a:pPr>
            <a:endParaRPr lang="en-GB" sz="2000" dirty="0"/>
          </a:p>
          <a:p>
            <a:r>
              <a:rPr lang="en-GB" sz="2000" dirty="0"/>
              <a:t>Being constantly on alert and unable to relax.</a:t>
            </a:r>
          </a:p>
          <a:p>
            <a:r>
              <a:rPr lang="en-GB" sz="2000" dirty="0"/>
              <a:t>Feeling fearful.</a:t>
            </a:r>
          </a:p>
          <a:p>
            <a:r>
              <a:rPr lang="en-GB" sz="2000" dirty="0"/>
              <a:t>Finding social situations more challenging.</a:t>
            </a:r>
          </a:p>
          <a:p>
            <a:r>
              <a:rPr lang="en-GB" sz="2000" dirty="0"/>
              <a:t>Learning deficits.</a:t>
            </a:r>
          </a:p>
          <a:p>
            <a:r>
              <a:rPr lang="en-GB" sz="2000" dirty="0"/>
              <a:t>A tendency to develop a mental health condition.</a:t>
            </a:r>
          </a:p>
          <a:p>
            <a:r>
              <a:rPr lang="en-GB" sz="2000" dirty="0"/>
              <a:t>Inability to process positive feedback (Sapin, 2013).</a:t>
            </a:r>
            <a:endParaRPr lang="en-GB" sz="2000" dirty="0">
              <a:ea typeface="Calibri"/>
              <a:cs typeface="Calibri"/>
            </a:endParaRPr>
          </a:p>
          <a:p>
            <a:pPr marL="0" indent="0">
              <a:buNone/>
            </a:pPr>
            <a:endParaRPr lang="en-GB" sz="2000" dirty="0"/>
          </a:p>
        </p:txBody>
      </p:sp>
      <p:pic>
        <p:nvPicPr>
          <p:cNvPr id="2" name="Picture 1">
            <a:extLst>
              <a:ext uri="{FF2B5EF4-FFF2-40B4-BE49-F238E27FC236}">
                <a16:creationId xmlns:a16="http://schemas.microsoft.com/office/drawing/2014/main" id="{5CDB4D3C-9AAD-D54F-793E-5C2C73F24EE5}"/>
              </a:ext>
            </a:extLst>
          </p:cNvPr>
          <p:cNvPicPr>
            <a:picLocks noChangeAspect="1"/>
          </p:cNvPicPr>
          <p:nvPr/>
        </p:nvPicPr>
        <p:blipFill rotWithShape="1">
          <a:blip r:embed="rId3"/>
          <a:srcRect r="9794"/>
          <a:stretch/>
        </p:blipFill>
        <p:spPr>
          <a:xfrm>
            <a:off x="7552266" y="10"/>
            <a:ext cx="4639733" cy="6857990"/>
          </a:xfrm>
          <a:prstGeom prst="rect">
            <a:avLst/>
          </a:prstGeom>
        </p:spPr>
      </p:pic>
    </p:spTree>
    <p:extLst>
      <p:ext uri="{BB962C8B-B14F-4D97-AF65-F5344CB8AC3E}">
        <p14:creationId xmlns:p14="http://schemas.microsoft.com/office/powerpoint/2010/main" val="246541657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666A710-BABB-6669-5D28-13768F31A0BB}"/>
              </a:ext>
            </a:extLst>
          </p:cNvPr>
          <p:cNvSpPr>
            <a:spLocks noGrp="1"/>
          </p:cNvSpPr>
          <p:nvPr>
            <p:ph type="title"/>
          </p:nvPr>
        </p:nvSpPr>
        <p:spPr>
          <a:xfrm>
            <a:off x="838200" y="365125"/>
            <a:ext cx="6254496" cy="1828800"/>
          </a:xfrm>
        </p:spPr>
        <p:txBody>
          <a:bodyPr>
            <a:normAutofit/>
          </a:bodyPr>
          <a:lstStyle/>
          <a:p>
            <a:r>
              <a:rPr lang="en-GB" dirty="0"/>
              <a:t>Emotional / Psychological effects of abuse.</a:t>
            </a:r>
          </a:p>
        </p:txBody>
      </p:sp>
      <p:sp>
        <p:nvSpPr>
          <p:cNvPr id="5" name="Content Placeholder 4">
            <a:extLst>
              <a:ext uri="{FF2B5EF4-FFF2-40B4-BE49-F238E27FC236}">
                <a16:creationId xmlns:a16="http://schemas.microsoft.com/office/drawing/2014/main" id="{50DA745B-09F7-D681-DEBC-2322E1BC76AC}"/>
              </a:ext>
            </a:extLst>
          </p:cNvPr>
          <p:cNvSpPr>
            <a:spLocks noGrp="1"/>
          </p:cNvSpPr>
          <p:nvPr>
            <p:ph idx="1"/>
          </p:nvPr>
        </p:nvSpPr>
        <p:spPr>
          <a:xfrm>
            <a:off x="598714" y="2193925"/>
            <a:ext cx="6254496" cy="3858768"/>
          </a:xfrm>
        </p:spPr>
        <p:txBody>
          <a:bodyPr vert="horz" lIns="91440" tIns="45720" rIns="91440" bIns="45720" rtlCol="0" anchor="t">
            <a:normAutofit/>
          </a:bodyPr>
          <a:lstStyle/>
          <a:p>
            <a:pPr marL="0" indent="0">
              <a:buNone/>
            </a:pPr>
            <a:r>
              <a:rPr lang="en-GB" sz="1700" dirty="0"/>
              <a:t>Children and Young People who suffer abuse face both short and long term effect on their development.</a:t>
            </a:r>
          </a:p>
          <a:p>
            <a:pPr marL="0" indent="0">
              <a:buNone/>
            </a:pPr>
            <a:r>
              <a:rPr lang="en-GB" sz="1700" dirty="0"/>
              <a:t>The trauma of abuse can be seen as a permanent scar a child will carry for the rest of his/her life. </a:t>
            </a:r>
          </a:p>
          <a:p>
            <a:pPr marL="0" indent="0">
              <a:buNone/>
            </a:pPr>
            <a:r>
              <a:rPr lang="en-GB" sz="1700" dirty="0"/>
              <a:t>Emotional abuse of child or young person can increase the risk of:</a:t>
            </a:r>
          </a:p>
          <a:p>
            <a:r>
              <a:rPr lang="en-GB" sz="1700" dirty="0"/>
              <a:t>Mental health problems, including depression, anxiety and suicidal thoughts.</a:t>
            </a:r>
          </a:p>
          <a:p>
            <a:r>
              <a:rPr lang="en-GB" sz="1700" dirty="0"/>
              <a:t>Eating disorders.</a:t>
            </a:r>
          </a:p>
          <a:p>
            <a:r>
              <a:rPr lang="en-GB" sz="1700" dirty="0"/>
              <a:t>Self-harm.</a:t>
            </a:r>
          </a:p>
          <a:p>
            <a:r>
              <a:rPr lang="en-GB" sz="1700" dirty="0"/>
              <a:t>Language development.</a:t>
            </a:r>
          </a:p>
          <a:p>
            <a:r>
              <a:rPr lang="en-GB" sz="1700" dirty="0"/>
              <a:t>Problems forming healthy relationships (</a:t>
            </a:r>
            <a:r>
              <a:rPr lang="en-GB" sz="1700" dirty="0" err="1"/>
              <a:t>BetterHelp</a:t>
            </a:r>
            <a:r>
              <a:rPr lang="en-GB" sz="1700" dirty="0"/>
              <a:t>, 2022).</a:t>
            </a:r>
            <a:endParaRPr lang="en-GB" sz="1700" dirty="0">
              <a:ea typeface="Calibri"/>
              <a:cs typeface="Calibri"/>
            </a:endParaRPr>
          </a:p>
          <a:p>
            <a:pPr marL="0" indent="0">
              <a:buNone/>
            </a:pPr>
            <a:endParaRPr lang="en-GB" sz="1700" dirty="0"/>
          </a:p>
          <a:p>
            <a:pPr marL="0" indent="0">
              <a:buNone/>
            </a:pPr>
            <a:endParaRPr lang="en-GB" sz="1700" dirty="0"/>
          </a:p>
        </p:txBody>
      </p:sp>
      <p:pic>
        <p:nvPicPr>
          <p:cNvPr id="2" name="Picture 1">
            <a:extLst>
              <a:ext uri="{FF2B5EF4-FFF2-40B4-BE49-F238E27FC236}">
                <a16:creationId xmlns:a16="http://schemas.microsoft.com/office/drawing/2014/main" id="{8852129A-29B2-8C3A-CCD5-DDABB3C5B966}"/>
              </a:ext>
            </a:extLst>
          </p:cNvPr>
          <p:cNvPicPr>
            <a:picLocks noChangeAspect="1"/>
          </p:cNvPicPr>
          <p:nvPr/>
        </p:nvPicPr>
        <p:blipFill rotWithShape="1">
          <a:blip r:embed="rId3"/>
          <a:srcRect l="12683" r="49207" b="-1"/>
          <a:stretch/>
        </p:blipFill>
        <p:spPr>
          <a:xfrm>
            <a:off x="7552266" y="10"/>
            <a:ext cx="4639733" cy="6857990"/>
          </a:xfrm>
          <a:prstGeom prst="rect">
            <a:avLst/>
          </a:prstGeom>
        </p:spPr>
      </p:pic>
    </p:spTree>
    <p:extLst>
      <p:ext uri="{BB962C8B-B14F-4D97-AF65-F5344CB8AC3E}">
        <p14:creationId xmlns:p14="http://schemas.microsoft.com/office/powerpoint/2010/main" val="3657654250"/>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666A710-BABB-6669-5D28-13768F31A0BB}"/>
              </a:ext>
            </a:extLst>
          </p:cNvPr>
          <p:cNvSpPr>
            <a:spLocks noGrp="1"/>
          </p:cNvSpPr>
          <p:nvPr>
            <p:ph type="title"/>
          </p:nvPr>
        </p:nvSpPr>
        <p:spPr>
          <a:xfrm>
            <a:off x="838200" y="365125"/>
            <a:ext cx="6254496" cy="1828800"/>
          </a:xfrm>
        </p:spPr>
        <p:txBody>
          <a:bodyPr>
            <a:normAutofit/>
          </a:bodyPr>
          <a:lstStyle/>
          <a:p>
            <a:r>
              <a:rPr lang="en-GB"/>
              <a:t>Signposting</a:t>
            </a:r>
          </a:p>
        </p:txBody>
      </p:sp>
      <p:sp>
        <p:nvSpPr>
          <p:cNvPr id="5" name="Content Placeholder 4">
            <a:extLst>
              <a:ext uri="{FF2B5EF4-FFF2-40B4-BE49-F238E27FC236}">
                <a16:creationId xmlns:a16="http://schemas.microsoft.com/office/drawing/2014/main" id="{50DA745B-09F7-D681-DEBC-2322E1BC76AC}"/>
              </a:ext>
            </a:extLst>
          </p:cNvPr>
          <p:cNvSpPr>
            <a:spLocks noGrp="1"/>
          </p:cNvSpPr>
          <p:nvPr>
            <p:ph idx="1"/>
          </p:nvPr>
        </p:nvSpPr>
        <p:spPr>
          <a:xfrm>
            <a:off x="838201" y="2322576"/>
            <a:ext cx="5059168" cy="3858768"/>
          </a:xfrm>
        </p:spPr>
        <p:txBody>
          <a:bodyPr>
            <a:noAutofit/>
          </a:bodyPr>
          <a:lstStyle/>
          <a:p>
            <a:r>
              <a:rPr lang="en-GB" sz="1600" dirty="0">
                <a:hlinkClick r:id="rId3"/>
              </a:rPr>
              <a:t>www.18u.org.uk</a:t>
            </a:r>
            <a:r>
              <a:rPr lang="en-GB" sz="1600" dirty="0"/>
              <a:t> Support and information for young people under 18 who have experienced any type of abuse.</a:t>
            </a:r>
          </a:p>
          <a:p>
            <a:r>
              <a:rPr lang="en-GB" sz="1600" dirty="0"/>
              <a:t>Childline: 0800 1111 - </a:t>
            </a:r>
            <a:r>
              <a:rPr lang="en-GB" sz="1600" dirty="0">
                <a:hlinkClick r:id="rId4"/>
              </a:rPr>
              <a:t>www.childline.org.uk</a:t>
            </a:r>
            <a:r>
              <a:rPr lang="en-GB" sz="1600" dirty="0"/>
              <a:t> A confidential 24hr free telephone helpline. </a:t>
            </a:r>
          </a:p>
          <a:p>
            <a:r>
              <a:rPr lang="en-GB" sz="1600" dirty="0"/>
              <a:t>National Youth Advocacy Service: 0808 808 1001 -  </a:t>
            </a:r>
            <a:r>
              <a:rPr lang="en-GB" sz="1600" dirty="0">
                <a:hlinkClick r:id="rId5"/>
              </a:rPr>
              <a:t>https://youngpeople.nyas.net/</a:t>
            </a:r>
            <a:r>
              <a:rPr lang="en-GB" sz="1600" dirty="0"/>
              <a:t> - </a:t>
            </a:r>
            <a:r>
              <a:rPr lang="en-GB" sz="1600" dirty="0">
                <a:hlinkClick r:id="rId6"/>
              </a:rPr>
              <a:t>help@nyas.net</a:t>
            </a:r>
            <a:r>
              <a:rPr lang="en-GB" sz="1600" dirty="0"/>
              <a:t> Provides information, advice, advocacy and legal representation to young people up to the age of 25 through a network of advocates through England and Wales.</a:t>
            </a:r>
          </a:p>
          <a:p>
            <a:r>
              <a:rPr lang="en-GB" sz="1600" dirty="0"/>
              <a:t>The Mix (formerly Get Connected) - 0808 808 4994 - </a:t>
            </a:r>
            <a:r>
              <a:rPr lang="en-GB" sz="1600" dirty="0">
                <a:hlinkClick r:id="rId7"/>
              </a:rPr>
              <a:t>www.themix.org.uk</a:t>
            </a:r>
            <a:r>
              <a:rPr lang="en-GB" sz="1600" dirty="0"/>
              <a:t> Essential support for under 25s. Phone, Email, Web support and Counselling.</a:t>
            </a:r>
          </a:p>
        </p:txBody>
      </p:sp>
      <p:pic>
        <p:nvPicPr>
          <p:cNvPr id="2" name="Picture 1">
            <a:extLst>
              <a:ext uri="{FF2B5EF4-FFF2-40B4-BE49-F238E27FC236}">
                <a16:creationId xmlns:a16="http://schemas.microsoft.com/office/drawing/2014/main" id="{3C26D87D-4709-0388-35F8-A8E25CFB808D}"/>
              </a:ext>
            </a:extLst>
          </p:cNvPr>
          <p:cNvPicPr>
            <a:picLocks noChangeAspect="1"/>
          </p:cNvPicPr>
          <p:nvPr/>
        </p:nvPicPr>
        <p:blipFill rotWithShape="1">
          <a:blip r:embed="rId8"/>
          <a:srcRect l="52374" r="9570"/>
          <a:stretch/>
        </p:blipFill>
        <p:spPr>
          <a:xfrm>
            <a:off x="5897368" y="10"/>
            <a:ext cx="6387100" cy="6857990"/>
          </a:xfrm>
          <a:prstGeom prst="rect">
            <a:avLst/>
          </a:prstGeom>
        </p:spPr>
      </p:pic>
    </p:spTree>
    <p:extLst>
      <p:ext uri="{BB962C8B-B14F-4D97-AF65-F5344CB8AC3E}">
        <p14:creationId xmlns:p14="http://schemas.microsoft.com/office/powerpoint/2010/main" val="275484783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666A710-BABB-6669-5D28-13768F31A0BB}"/>
              </a:ext>
            </a:extLst>
          </p:cNvPr>
          <p:cNvSpPr>
            <a:spLocks noGrp="1"/>
          </p:cNvSpPr>
          <p:nvPr>
            <p:ph type="title"/>
          </p:nvPr>
        </p:nvSpPr>
        <p:spPr>
          <a:xfrm>
            <a:off x="5069940" y="365124"/>
            <a:ext cx="6172200" cy="1828800"/>
          </a:xfrm>
        </p:spPr>
        <p:txBody>
          <a:bodyPr>
            <a:normAutofit/>
          </a:bodyPr>
          <a:lstStyle/>
          <a:p>
            <a:r>
              <a:rPr lang="en-GB" dirty="0"/>
              <a:t>Reference List:</a:t>
            </a:r>
          </a:p>
        </p:txBody>
      </p:sp>
      <p:pic>
        <p:nvPicPr>
          <p:cNvPr id="2" name="Picture 1">
            <a:extLst>
              <a:ext uri="{FF2B5EF4-FFF2-40B4-BE49-F238E27FC236}">
                <a16:creationId xmlns:a16="http://schemas.microsoft.com/office/drawing/2014/main" id="{3C26D87D-4709-0388-35F8-A8E25CFB808D}"/>
              </a:ext>
            </a:extLst>
          </p:cNvPr>
          <p:cNvPicPr>
            <a:picLocks noChangeAspect="1"/>
          </p:cNvPicPr>
          <p:nvPr/>
        </p:nvPicPr>
        <p:blipFill rotWithShape="1">
          <a:blip r:embed="rId2"/>
          <a:srcRect l="52374" r="9571"/>
          <a:stretch/>
        </p:blipFill>
        <p:spPr>
          <a:xfrm>
            <a:off x="20" y="10"/>
            <a:ext cx="4639713" cy="6857990"/>
          </a:xfrm>
          <a:prstGeom prst="rect">
            <a:avLst/>
          </a:prstGeom>
        </p:spPr>
      </p:pic>
      <p:sp>
        <p:nvSpPr>
          <p:cNvPr id="5" name="Content Placeholder 4">
            <a:extLst>
              <a:ext uri="{FF2B5EF4-FFF2-40B4-BE49-F238E27FC236}">
                <a16:creationId xmlns:a16="http://schemas.microsoft.com/office/drawing/2014/main" id="{50DA745B-09F7-D681-DEBC-2322E1BC76AC}"/>
              </a:ext>
            </a:extLst>
          </p:cNvPr>
          <p:cNvSpPr>
            <a:spLocks noGrp="1"/>
          </p:cNvSpPr>
          <p:nvPr>
            <p:ph idx="1"/>
          </p:nvPr>
        </p:nvSpPr>
        <p:spPr>
          <a:xfrm>
            <a:off x="5069940" y="2322576"/>
            <a:ext cx="6172200" cy="3858768"/>
          </a:xfrm>
        </p:spPr>
        <p:txBody>
          <a:bodyPr vert="horz" lIns="91440" tIns="45720" rIns="91440" bIns="45720" rtlCol="0" anchor="t">
            <a:normAutofit fontScale="40000" lnSpcReduction="20000"/>
          </a:bodyPr>
          <a:lstStyle/>
          <a:p>
            <a:r>
              <a:rPr lang="en-GB" sz="2000" dirty="0">
                <a:ea typeface="Calibri"/>
                <a:cs typeface="Calibri"/>
              </a:rPr>
              <a:t>Citizens Advice (2022). Available at:</a:t>
            </a:r>
            <a:endParaRPr lang="en-GB" sz="2000" dirty="0"/>
          </a:p>
          <a:p>
            <a:r>
              <a:rPr lang="en-GB" sz="2000" dirty="0">
                <a:hlinkClick r:id="rId3"/>
              </a:rPr>
              <a:t>https://www.citizensadvice.org.uk/wales/</a:t>
            </a:r>
            <a:r>
              <a:rPr lang="en-GB" sz="2000" dirty="0"/>
              <a:t>  (Accessed: 12/08/22)</a:t>
            </a:r>
            <a:endParaRPr lang="en-GB" dirty="0"/>
          </a:p>
          <a:p>
            <a:r>
              <a:rPr lang="en-GB" sz="2000" dirty="0">
                <a:ea typeface="Calibri"/>
                <a:cs typeface="Calibri"/>
              </a:rPr>
              <a:t>Law works (2022). Available at:</a:t>
            </a:r>
            <a:endParaRPr lang="en-GB" sz="2000" dirty="0"/>
          </a:p>
          <a:p>
            <a:r>
              <a:rPr lang="en-GB" sz="2000" dirty="0">
                <a:hlinkClick r:id="rId4"/>
              </a:rPr>
              <a:t>https://www.lawworks.org.uk/legal-advice/individuals/cardiff-court-family-advice-clinic</a:t>
            </a:r>
            <a:r>
              <a:rPr lang="en-GB" sz="2000" dirty="0"/>
              <a:t> (Accessed: 14/08/22)</a:t>
            </a:r>
          </a:p>
          <a:p>
            <a:r>
              <a:rPr lang="en-GB" sz="2000" dirty="0">
                <a:ea typeface="Calibri" panose="020F0502020204030204"/>
                <a:cs typeface="Calibri" panose="020F0502020204030204"/>
              </a:rPr>
              <a:t>Gov.uk (2022) Legal advice and information. Available at:</a:t>
            </a:r>
          </a:p>
          <a:p>
            <a:r>
              <a:rPr lang="en-GB" sz="2000" dirty="0">
                <a:hlinkClick r:id="rId5"/>
              </a:rPr>
              <a:t>https://www.gov.uk/civil-legal-advice</a:t>
            </a:r>
            <a:r>
              <a:rPr lang="en-GB" sz="2000" dirty="0"/>
              <a:t>  (Accessed: 12/08/22)</a:t>
            </a:r>
          </a:p>
          <a:p>
            <a:r>
              <a:rPr lang="en-GB" sz="2000" dirty="0">
                <a:ea typeface="Calibri"/>
                <a:cs typeface="Calibri"/>
              </a:rPr>
              <a:t>Snap Cymru (no date). Available at:</a:t>
            </a:r>
            <a:endParaRPr lang="en-GB" sz="2000" dirty="0"/>
          </a:p>
          <a:p>
            <a:r>
              <a:rPr lang="en-GB" sz="2000" dirty="0">
                <a:hlinkClick r:id="rId6"/>
              </a:rPr>
              <a:t>https://www.snapcymru.org/</a:t>
            </a:r>
            <a:r>
              <a:rPr lang="en-GB" sz="2000" dirty="0"/>
              <a:t>  (Accessed: 17/08/22)</a:t>
            </a:r>
          </a:p>
          <a:p>
            <a:r>
              <a:rPr lang="en-GB" sz="2000" dirty="0">
                <a:ea typeface="Calibri"/>
                <a:cs typeface="Calibri"/>
              </a:rPr>
              <a:t>University of Swansea (2022). Law clinic. Available at:</a:t>
            </a:r>
            <a:endParaRPr lang="en-GB" sz="2000" dirty="0"/>
          </a:p>
          <a:p>
            <a:r>
              <a:rPr lang="en-GB" sz="2000" dirty="0">
                <a:hlinkClick r:id="rId7"/>
              </a:rPr>
              <a:t>https://www.swansea.ac.uk/law/lawclinic/#accept</a:t>
            </a:r>
            <a:r>
              <a:rPr lang="en-GB" sz="2000" dirty="0"/>
              <a:t>    (Accessed: 13/08/22)</a:t>
            </a:r>
          </a:p>
          <a:p>
            <a:r>
              <a:rPr lang="en-GB" sz="2000" dirty="0">
                <a:ea typeface="Calibri"/>
                <a:cs typeface="Calibri"/>
              </a:rPr>
              <a:t>NSPCC (2022) Available at:</a:t>
            </a:r>
            <a:endParaRPr lang="en-GB" sz="2000" dirty="0"/>
          </a:p>
          <a:p>
            <a:r>
              <a:rPr lang="en-GB" sz="2000" dirty="0">
                <a:hlinkClick r:id="rId8"/>
              </a:rPr>
              <a:t>https://www.nspcc.org.uk/</a:t>
            </a:r>
            <a:r>
              <a:rPr lang="en-GB" sz="2000" dirty="0"/>
              <a:t>   (Accessed: 12/08/22)</a:t>
            </a:r>
          </a:p>
          <a:p>
            <a:r>
              <a:rPr lang="en-GB" sz="2000" dirty="0">
                <a:ea typeface="Calibri"/>
                <a:cs typeface="Calibri"/>
              </a:rPr>
              <a:t>Better help (2022). Available at: </a:t>
            </a:r>
          </a:p>
          <a:p>
            <a:r>
              <a:rPr lang="en-GB" sz="2000" dirty="0">
                <a:ea typeface="Calibri"/>
                <a:cs typeface="Calibri"/>
                <a:hlinkClick r:id="rId9"/>
              </a:rPr>
              <a:t> (</a:t>
            </a:r>
            <a:r>
              <a:rPr lang="en-GB" sz="2000" dirty="0">
                <a:hlinkClick r:id="rId9"/>
              </a:rPr>
              <a:t>https://www.betterhelp.org.uk/</a:t>
            </a:r>
            <a:r>
              <a:rPr lang="en-GB" sz="2000" dirty="0"/>
              <a:t>  (Accessed: 18/08/22)</a:t>
            </a:r>
            <a:endParaRPr lang="en-GB" sz="2000" dirty="0">
              <a:ea typeface="Calibri"/>
              <a:cs typeface="Calibri"/>
            </a:endParaRPr>
          </a:p>
          <a:p>
            <a:endParaRPr lang="en-GB" sz="2000" dirty="0"/>
          </a:p>
          <a:p>
            <a:r>
              <a:rPr lang="en-GB" sz="2000" dirty="0" err="1"/>
              <a:t>Sapin</a:t>
            </a:r>
            <a:r>
              <a:rPr lang="en-GB" sz="2000" dirty="0"/>
              <a:t>, K. (2013) </a:t>
            </a:r>
            <a:r>
              <a:rPr lang="en-GB" sz="2000" i="1" dirty="0"/>
              <a:t>Essential Skills for Youth Work Practice </a:t>
            </a:r>
            <a:r>
              <a:rPr lang="en-GB" sz="2000" dirty="0"/>
              <a:t>Sage Publications: London.</a:t>
            </a:r>
          </a:p>
          <a:p>
            <a:r>
              <a:rPr lang="en-GB" sz="2000" dirty="0"/>
              <a:t>Collins, J. (2008) </a:t>
            </a:r>
            <a:r>
              <a:rPr lang="en-GB" sz="2000" i="1" dirty="0"/>
              <a:t>Promoting children’s wellbeing </a:t>
            </a:r>
            <a:r>
              <a:rPr lang="en-GB" sz="2000" dirty="0"/>
              <a:t>The Open University: Milton Keyes.</a:t>
            </a:r>
          </a:p>
          <a:p>
            <a:r>
              <a:rPr lang="en-GB" sz="2000" dirty="0"/>
              <a:t>Powell, J. (2012) </a:t>
            </a:r>
            <a:r>
              <a:rPr lang="en-GB" sz="2000" i="1" dirty="0"/>
              <a:t>Safeguarding Babies and Young Children </a:t>
            </a:r>
            <a:r>
              <a:rPr lang="en-GB" sz="2000" dirty="0"/>
              <a:t>Two Penn Plaza: New York.</a:t>
            </a:r>
          </a:p>
          <a:p>
            <a:endParaRPr lang="en-GB" sz="2000" dirty="0"/>
          </a:p>
          <a:p>
            <a:endParaRPr lang="en-GB" sz="2000" i="1" dirty="0"/>
          </a:p>
        </p:txBody>
      </p:sp>
    </p:spTree>
    <p:extLst>
      <p:ext uri="{BB962C8B-B14F-4D97-AF65-F5344CB8AC3E}">
        <p14:creationId xmlns:p14="http://schemas.microsoft.com/office/powerpoint/2010/main" val="415291186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4267</TotalTime>
  <Words>1266</Words>
  <Application>Microsoft Office PowerPoint</Application>
  <PresentationFormat>Widescreen</PresentationFormat>
  <Paragraphs>81</Paragraphs>
  <Slides>6</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Calibri Light</vt:lpstr>
      <vt:lpstr>Times New Roman</vt:lpstr>
      <vt:lpstr>Office Theme</vt:lpstr>
      <vt:lpstr>What is child abuse?</vt:lpstr>
      <vt:lpstr>How to recognise signs of abuse?</vt:lpstr>
      <vt:lpstr>How does abuse and exploitation affect a young person development?</vt:lpstr>
      <vt:lpstr>Emotional / Psychological effects of abuse.</vt:lpstr>
      <vt:lpstr>Signposting</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Impact of exploitation and abuse</dc:title>
  <dc:creator>Toby Lugano (1901988)</dc:creator>
  <cp:lastModifiedBy>Toby Lugano (1901988)</cp:lastModifiedBy>
  <cp:revision>87</cp:revision>
  <dcterms:created xsi:type="dcterms:W3CDTF">2022-08-12T11:03:04Z</dcterms:created>
  <dcterms:modified xsi:type="dcterms:W3CDTF">2022-08-19T10:48:38Z</dcterms:modified>
</cp:coreProperties>
</file>