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9"/>
  </p:notesMasterIdLst>
  <p:sldIdLst>
    <p:sldId id="468" r:id="rId6"/>
    <p:sldId id="460" r:id="rId7"/>
    <p:sldId id="259" r:id="rId8"/>
    <p:sldId id="260" r:id="rId9"/>
    <p:sldId id="469" r:id="rId10"/>
    <p:sldId id="461" r:id="rId11"/>
    <p:sldId id="256" r:id="rId12"/>
    <p:sldId id="462" r:id="rId13"/>
    <p:sldId id="326" r:id="rId14"/>
    <p:sldId id="463" r:id="rId15"/>
    <p:sldId id="327" r:id="rId16"/>
    <p:sldId id="470" r:id="rId17"/>
    <p:sldId id="303" r:id="rId18"/>
    <p:sldId id="464" r:id="rId19"/>
    <p:sldId id="465" r:id="rId20"/>
    <p:sldId id="313" r:id="rId21"/>
    <p:sldId id="314" r:id="rId22"/>
    <p:sldId id="328" r:id="rId23"/>
    <p:sldId id="333" r:id="rId24"/>
    <p:sldId id="467" r:id="rId25"/>
    <p:sldId id="466" r:id="rId26"/>
    <p:sldId id="471" r:id="rId27"/>
    <p:sldId id="32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38" autoAdjust="0"/>
    <p:restoredTop sz="78378" autoAdjust="0"/>
  </p:normalViewPr>
  <p:slideViewPr>
    <p:cSldViewPr snapToGrid="0">
      <p:cViewPr varScale="1">
        <p:scale>
          <a:sx n="67" d="100"/>
          <a:sy n="67" d="100"/>
        </p:scale>
        <p:origin x="6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1001EF-C4AA-4E60-B0D5-397783F55C91}" type="datetimeFigureOut">
              <a:rPr lang="en-GB" smtClean="0"/>
              <a:t>27/02/2023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729ECD-0C82-47CD-90CB-5351F2F6E4B0}" type="slidenum">
              <a:rPr lang="en-GB" smtClean="0"/>
              <a:t>‹#›</a:t>
            </a:fld>
            <a:endParaRPr lang="en-GB"/>
          </a:p>
        </p:txBody>
      </p:sp>
    </p:spTree>
    <p:extLst>
      <p:ext uri="{BB962C8B-B14F-4D97-AF65-F5344CB8AC3E}">
        <p14:creationId xmlns:p14="http://schemas.microsoft.com/office/powerpoint/2010/main" val="1779162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3</a:t>
            </a:fld>
            <a:endParaRPr lang="en-GB"/>
          </a:p>
        </p:txBody>
      </p:sp>
    </p:spTree>
    <p:extLst>
      <p:ext uri="{BB962C8B-B14F-4D97-AF65-F5344CB8AC3E}">
        <p14:creationId xmlns:p14="http://schemas.microsoft.com/office/powerpoint/2010/main" val="1047228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4</a:t>
            </a:fld>
            <a:endParaRPr lang="en-GB"/>
          </a:p>
        </p:txBody>
      </p:sp>
    </p:spTree>
    <p:extLst>
      <p:ext uri="{BB962C8B-B14F-4D97-AF65-F5344CB8AC3E}">
        <p14:creationId xmlns:p14="http://schemas.microsoft.com/office/powerpoint/2010/main" val="3100546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29ECD-0C82-47CD-90CB-5351F2F6E4B0}" type="slidenum">
              <a:rPr lang="en-GB" smtClean="0"/>
              <a:t>9</a:t>
            </a:fld>
            <a:endParaRPr lang="en-GB"/>
          </a:p>
        </p:txBody>
      </p:sp>
    </p:spTree>
    <p:extLst>
      <p:ext uri="{BB962C8B-B14F-4D97-AF65-F5344CB8AC3E}">
        <p14:creationId xmlns:p14="http://schemas.microsoft.com/office/powerpoint/2010/main" val="2641184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29ECD-0C82-47CD-90CB-5351F2F6E4B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5006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29ECD-0C82-47CD-90CB-5351F2F6E4B0}" type="slidenum">
              <a:rPr lang="en-GB" smtClean="0"/>
              <a:t>11</a:t>
            </a:fld>
            <a:endParaRPr lang="en-GB"/>
          </a:p>
        </p:txBody>
      </p:sp>
    </p:spTree>
    <p:extLst>
      <p:ext uri="{BB962C8B-B14F-4D97-AF65-F5344CB8AC3E}">
        <p14:creationId xmlns:p14="http://schemas.microsoft.com/office/powerpoint/2010/main" val="17329176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Artefacts</a:t>
            </a:r>
          </a:p>
          <a:p>
            <a:r>
              <a:rPr lang="en-GB" dirty="0"/>
              <a:t>Places of worship</a:t>
            </a:r>
          </a:p>
        </p:txBody>
      </p:sp>
      <p:sp>
        <p:nvSpPr>
          <p:cNvPr id="4" name="Slide Number Placeholder 3"/>
          <p:cNvSpPr>
            <a:spLocks noGrp="1"/>
          </p:cNvSpPr>
          <p:nvPr>
            <p:ph type="sldNum" sz="quarter" idx="5"/>
          </p:nvPr>
        </p:nvSpPr>
        <p:spPr/>
        <p:txBody>
          <a:bodyPr/>
          <a:lstStyle/>
          <a:p>
            <a:fld id="{01729ECD-0C82-47CD-90CB-5351F2F6E4B0}" type="slidenum">
              <a:rPr lang="en-GB" smtClean="0"/>
              <a:t>14</a:t>
            </a:fld>
            <a:endParaRPr lang="en-GB"/>
          </a:p>
        </p:txBody>
      </p:sp>
    </p:spTree>
    <p:extLst>
      <p:ext uri="{BB962C8B-B14F-4D97-AF65-F5344CB8AC3E}">
        <p14:creationId xmlns:p14="http://schemas.microsoft.com/office/powerpoint/2010/main" val="1870386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Guest speakers</a:t>
            </a:r>
          </a:p>
          <a:p>
            <a:r>
              <a:rPr lang="en-GB" dirty="0"/>
              <a:t>VR</a:t>
            </a:r>
          </a:p>
        </p:txBody>
      </p:sp>
      <p:sp>
        <p:nvSpPr>
          <p:cNvPr id="4" name="Slide Number Placeholder 3"/>
          <p:cNvSpPr>
            <a:spLocks noGrp="1"/>
          </p:cNvSpPr>
          <p:nvPr>
            <p:ph type="sldNum" sz="quarter" idx="5"/>
          </p:nvPr>
        </p:nvSpPr>
        <p:spPr/>
        <p:txBody>
          <a:bodyPr/>
          <a:lstStyle/>
          <a:p>
            <a:fld id="{01729ECD-0C82-47CD-90CB-5351F2F6E4B0}" type="slidenum">
              <a:rPr lang="en-GB" smtClean="0"/>
              <a:t>15</a:t>
            </a:fld>
            <a:endParaRPr lang="en-GB"/>
          </a:p>
        </p:txBody>
      </p:sp>
    </p:spTree>
    <p:extLst>
      <p:ext uri="{BB962C8B-B14F-4D97-AF65-F5344CB8AC3E}">
        <p14:creationId xmlns:p14="http://schemas.microsoft.com/office/powerpoint/2010/main" val="29041278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29ECD-0C82-47CD-90CB-5351F2F6E4B0}" type="slidenum">
              <a:rPr lang="en-GB" smtClean="0"/>
              <a:t>16</a:t>
            </a:fld>
            <a:endParaRPr lang="en-GB"/>
          </a:p>
        </p:txBody>
      </p:sp>
    </p:spTree>
    <p:extLst>
      <p:ext uri="{BB962C8B-B14F-4D97-AF65-F5344CB8AC3E}">
        <p14:creationId xmlns:p14="http://schemas.microsoft.com/office/powerpoint/2010/main" val="3012378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29ECD-0C82-47CD-90CB-5351F2F6E4B0}" type="slidenum">
              <a:rPr lang="en-GB" smtClean="0"/>
              <a:t>17</a:t>
            </a:fld>
            <a:endParaRPr lang="en-GB"/>
          </a:p>
        </p:txBody>
      </p:sp>
    </p:spTree>
    <p:extLst>
      <p:ext uri="{BB962C8B-B14F-4D97-AF65-F5344CB8AC3E}">
        <p14:creationId xmlns:p14="http://schemas.microsoft.com/office/powerpoint/2010/main" val="3831128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29ECD-0C82-47CD-90CB-5351F2F6E4B0}" type="slidenum">
              <a:rPr lang="en-GB" smtClean="0"/>
              <a:t>18</a:t>
            </a:fld>
            <a:endParaRPr lang="en-GB"/>
          </a:p>
        </p:txBody>
      </p:sp>
    </p:spTree>
    <p:extLst>
      <p:ext uri="{BB962C8B-B14F-4D97-AF65-F5344CB8AC3E}">
        <p14:creationId xmlns:p14="http://schemas.microsoft.com/office/powerpoint/2010/main" val="28977844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29ECD-0C82-47CD-90CB-5351F2F6E4B0}" type="slidenum">
              <a:rPr lang="en-GB" smtClean="0"/>
              <a:t>19</a:t>
            </a:fld>
            <a:endParaRPr lang="en-GB"/>
          </a:p>
        </p:txBody>
      </p:sp>
    </p:spTree>
    <p:extLst>
      <p:ext uri="{BB962C8B-B14F-4D97-AF65-F5344CB8AC3E}">
        <p14:creationId xmlns:p14="http://schemas.microsoft.com/office/powerpoint/2010/main" val="24018812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29ECD-0C82-47CD-90CB-5351F2F6E4B0}" type="slidenum">
              <a:rPr lang="en-GB" smtClean="0"/>
              <a:t>20</a:t>
            </a:fld>
            <a:endParaRPr lang="en-GB"/>
          </a:p>
        </p:txBody>
      </p:sp>
    </p:spTree>
    <p:extLst>
      <p:ext uri="{BB962C8B-B14F-4D97-AF65-F5344CB8AC3E}">
        <p14:creationId xmlns:p14="http://schemas.microsoft.com/office/powerpoint/2010/main" val="13591756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 a couple of readings and critically evaluate the place of authentic learning in light of Curriculum for Wales guidance.</a:t>
            </a:r>
          </a:p>
        </p:txBody>
      </p:sp>
      <p:sp>
        <p:nvSpPr>
          <p:cNvPr id="4" name="Slide Number Placeholder 3"/>
          <p:cNvSpPr>
            <a:spLocks noGrp="1"/>
          </p:cNvSpPr>
          <p:nvPr>
            <p:ph type="sldNum" sz="quarter" idx="5"/>
          </p:nvPr>
        </p:nvSpPr>
        <p:spPr/>
        <p:txBody>
          <a:bodyPr/>
          <a:lstStyle/>
          <a:p>
            <a:fld id="{01729ECD-0C82-47CD-90CB-5351F2F6E4B0}" type="slidenum">
              <a:rPr lang="en-GB" smtClean="0"/>
              <a:t>21</a:t>
            </a:fld>
            <a:endParaRPr lang="en-GB"/>
          </a:p>
        </p:txBody>
      </p:sp>
    </p:spTree>
    <p:extLst>
      <p:ext uri="{BB962C8B-B14F-4D97-AF65-F5344CB8AC3E}">
        <p14:creationId xmlns:p14="http://schemas.microsoft.com/office/powerpoint/2010/main" val="1339304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2A82B-4558-4E4D-987A-D98AE15F63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5B0011-F1C5-4F9C-A186-D9BF68D407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77FC93-2DC1-4816-9CC1-63FACFE5E1A6}"/>
              </a:ext>
            </a:extLst>
          </p:cNvPr>
          <p:cNvSpPr>
            <a:spLocks noGrp="1"/>
          </p:cNvSpPr>
          <p:nvPr>
            <p:ph type="dt" sz="half" idx="10"/>
          </p:nvPr>
        </p:nvSpPr>
        <p:spPr/>
        <p:txBody>
          <a:bodyPr/>
          <a:lstStyle/>
          <a:p>
            <a:fld id="{0C34697A-077C-4287-B188-F2EFF2D1CD5E}" type="datetimeFigureOut">
              <a:rPr lang="en-GB" smtClean="0"/>
              <a:t>27/02/2023</a:t>
            </a:fld>
            <a:endParaRPr lang="en-GB"/>
          </a:p>
        </p:txBody>
      </p:sp>
      <p:sp>
        <p:nvSpPr>
          <p:cNvPr id="5" name="Footer Placeholder 4">
            <a:extLst>
              <a:ext uri="{FF2B5EF4-FFF2-40B4-BE49-F238E27FC236}">
                <a16:creationId xmlns:a16="http://schemas.microsoft.com/office/drawing/2014/main" id="{CE19C0C1-1B5A-40A2-8F8E-8A3E8899D0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CE45FC-E2DA-4A08-B85F-502BE1D7F32C}"/>
              </a:ext>
            </a:extLst>
          </p:cNvPr>
          <p:cNvSpPr>
            <a:spLocks noGrp="1"/>
          </p:cNvSpPr>
          <p:nvPr>
            <p:ph type="sldNum" sz="quarter" idx="12"/>
          </p:nvPr>
        </p:nvSpPr>
        <p:spPr/>
        <p:txBody>
          <a:bodyPr/>
          <a:lstStyle/>
          <a:p>
            <a:fld id="{C226E304-E05D-47B7-8D0D-D57A1B58B730}" type="slidenum">
              <a:rPr lang="en-GB" smtClean="0"/>
              <a:t>‹#›</a:t>
            </a:fld>
            <a:endParaRPr lang="en-GB"/>
          </a:p>
        </p:txBody>
      </p:sp>
    </p:spTree>
    <p:extLst>
      <p:ext uri="{BB962C8B-B14F-4D97-AF65-F5344CB8AC3E}">
        <p14:creationId xmlns:p14="http://schemas.microsoft.com/office/powerpoint/2010/main" val="12012982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17FF9-9529-4DFA-AEE4-0586198677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AE2C22-7C42-40B6-9F3B-0FDCAA65E5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81AB0A-2C7A-4463-BA50-88D92664AACE}"/>
              </a:ext>
            </a:extLst>
          </p:cNvPr>
          <p:cNvSpPr>
            <a:spLocks noGrp="1"/>
          </p:cNvSpPr>
          <p:nvPr>
            <p:ph type="dt" sz="half" idx="10"/>
          </p:nvPr>
        </p:nvSpPr>
        <p:spPr/>
        <p:txBody>
          <a:bodyPr/>
          <a:lstStyle/>
          <a:p>
            <a:fld id="{0C34697A-077C-4287-B188-F2EFF2D1CD5E}" type="datetimeFigureOut">
              <a:rPr lang="en-GB" smtClean="0"/>
              <a:t>27/02/2023</a:t>
            </a:fld>
            <a:endParaRPr lang="en-GB"/>
          </a:p>
        </p:txBody>
      </p:sp>
      <p:sp>
        <p:nvSpPr>
          <p:cNvPr id="5" name="Footer Placeholder 4">
            <a:extLst>
              <a:ext uri="{FF2B5EF4-FFF2-40B4-BE49-F238E27FC236}">
                <a16:creationId xmlns:a16="http://schemas.microsoft.com/office/drawing/2014/main" id="{A3C8C588-1693-4423-9743-355EDD560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3703C4-661B-4BBC-B16F-70BDEC461C54}"/>
              </a:ext>
            </a:extLst>
          </p:cNvPr>
          <p:cNvSpPr>
            <a:spLocks noGrp="1"/>
          </p:cNvSpPr>
          <p:nvPr>
            <p:ph type="sldNum" sz="quarter" idx="12"/>
          </p:nvPr>
        </p:nvSpPr>
        <p:spPr/>
        <p:txBody>
          <a:bodyPr/>
          <a:lstStyle/>
          <a:p>
            <a:fld id="{C226E304-E05D-47B7-8D0D-D57A1B58B730}" type="slidenum">
              <a:rPr lang="en-GB" smtClean="0"/>
              <a:t>‹#›</a:t>
            </a:fld>
            <a:endParaRPr lang="en-GB"/>
          </a:p>
        </p:txBody>
      </p:sp>
    </p:spTree>
    <p:extLst>
      <p:ext uri="{BB962C8B-B14F-4D97-AF65-F5344CB8AC3E}">
        <p14:creationId xmlns:p14="http://schemas.microsoft.com/office/powerpoint/2010/main" val="3022295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E6E22-AABF-4F36-A914-7A62288C75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2D9A80-DF33-426E-8969-EE5866D4BB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76E40D-F3E4-4EB9-840D-2FFFC193E2EB}"/>
              </a:ext>
            </a:extLst>
          </p:cNvPr>
          <p:cNvSpPr>
            <a:spLocks noGrp="1"/>
          </p:cNvSpPr>
          <p:nvPr>
            <p:ph type="dt" sz="half" idx="10"/>
          </p:nvPr>
        </p:nvSpPr>
        <p:spPr/>
        <p:txBody>
          <a:bodyPr/>
          <a:lstStyle/>
          <a:p>
            <a:fld id="{0C34697A-077C-4287-B188-F2EFF2D1CD5E}" type="datetimeFigureOut">
              <a:rPr lang="en-GB" smtClean="0"/>
              <a:t>27/02/2023</a:t>
            </a:fld>
            <a:endParaRPr lang="en-GB"/>
          </a:p>
        </p:txBody>
      </p:sp>
      <p:sp>
        <p:nvSpPr>
          <p:cNvPr id="5" name="Footer Placeholder 4">
            <a:extLst>
              <a:ext uri="{FF2B5EF4-FFF2-40B4-BE49-F238E27FC236}">
                <a16:creationId xmlns:a16="http://schemas.microsoft.com/office/drawing/2014/main" id="{692360F3-6DAA-4488-BABA-93052396D6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901DC5-1BE2-4207-B3D4-5AFD9BCC77E1}"/>
              </a:ext>
            </a:extLst>
          </p:cNvPr>
          <p:cNvSpPr>
            <a:spLocks noGrp="1"/>
          </p:cNvSpPr>
          <p:nvPr>
            <p:ph type="sldNum" sz="quarter" idx="12"/>
          </p:nvPr>
        </p:nvSpPr>
        <p:spPr/>
        <p:txBody>
          <a:bodyPr/>
          <a:lstStyle/>
          <a:p>
            <a:fld id="{C226E304-E05D-47B7-8D0D-D57A1B58B730}" type="slidenum">
              <a:rPr lang="en-GB" smtClean="0"/>
              <a:t>‹#›</a:t>
            </a:fld>
            <a:endParaRPr lang="en-GB"/>
          </a:p>
        </p:txBody>
      </p:sp>
    </p:spTree>
    <p:extLst>
      <p:ext uri="{BB962C8B-B14F-4D97-AF65-F5344CB8AC3E}">
        <p14:creationId xmlns:p14="http://schemas.microsoft.com/office/powerpoint/2010/main" val="435444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4C359-F829-472B-AE2C-5EB4331F55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C878C8-6DD3-4C89-9113-FFE447D520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3985DD-1FD6-482B-B17E-1321173434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EF3B0B-A5E7-4345-8061-27AD5968386F}"/>
              </a:ext>
            </a:extLst>
          </p:cNvPr>
          <p:cNvSpPr>
            <a:spLocks noGrp="1"/>
          </p:cNvSpPr>
          <p:nvPr>
            <p:ph type="dt" sz="half" idx="10"/>
          </p:nvPr>
        </p:nvSpPr>
        <p:spPr/>
        <p:txBody>
          <a:bodyPr/>
          <a:lstStyle/>
          <a:p>
            <a:fld id="{0C34697A-077C-4287-B188-F2EFF2D1CD5E}" type="datetimeFigureOut">
              <a:rPr lang="en-GB" smtClean="0"/>
              <a:t>27/02/2023</a:t>
            </a:fld>
            <a:endParaRPr lang="en-GB"/>
          </a:p>
        </p:txBody>
      </p:sp>
      <p:sp>
        <p:nvSpPr>
          <p:cNvPr id="6" name="Footer Placeholder 5">
            <a:extLst>
              <a:ext uri="{FF2B5EF4-FFF2-40B4-BE49-F238E27FC236}">
                <a16:creationId xmlns:a16="http://schemas.microsoft.com/office/drawing/2014/main" id="{563E7629-9BAC-4963-BF8C-421F5FAAC8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71E9A7-3829-4BD9-B15D-0561D23753EC}"/>
              </a:ext>
            </a:extLst>
          </p:cNvPr>
          <p:cNvSpPr>
            <a:spLocks noGrp="1"/>
          </p:cNvSpPr>
          <p:nvPr>
            <p:ph type="sldNum" sz="quarter" idx="12"/>
          </p:nvPr>
        </p:nvSpPr>
        <p:spPr/>
        <p:txBody>
          <a:bodyPr/>
          <a:lstStyle/>
          <a:p>
            <a:fld id="{C226E304-E05D-47B7-8D0D-D57A1B58B730}" type="slidenum">
              <a:rPr lang="en-GB" smtClean="0"/>
              <a:t>‹#›</a:t>
            </a:fld>
            <a:endParaRPr lang="en-GB"/>
          </a:p>
        </p:txBody>
      </p:sp>
    </p:spTree>
    <p:extLst>
      <p:ext uri="{BB962C8B-B14F-4D97-AF65-F5344CB8AC3E}">
        <p14:creationId xmlns:p14="http://schemas.microsoft.com/office/powerpoint/2010/main" val="2799860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EF6C9-E710-4743-8017-14EA64B882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60F82E-D758-4CE4-A1B0-1C876E1A7C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066435-85F8-469B-89BE-DFBB8848EF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B9A9B5-08BE-4BD5-9481-BDDF1845C5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C394E79-1AA0-47FA-8107-2F174667BD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81A0AB-D636-4887-830E-4A0B834EC06E}"/>
              </a:ext>
            </a:extLst>
          </p:cNvPr>
          <p:cNvSpPr>
            <a:spLocks noGrp="1"/>
          </p:cNvSpPr>
          <p:nvPr>
            <p:ph type="dt" sz="half" idx="10"/>
          </p:nvPr>
        </p:nvSpPr>
        <p:spPr/>
        <p:txBody>
          <a:bodyPr/>
          <a:lstStyle/>
          <a:p>
            <a:fld id="{0C34697A-077C-4287-B188-F2EFF2D1CD5E}" type="datetimeFigureOut">
              <a:rPr lang="en-GB" smtClean="0"/>
              <a:t>27/02/2023</a:t>
            </a:fld>
            <a:endParaRPr lang="en-GB"/>
          </a:p>
        </p:txBody>
      </p:sp>
      <p:sp>
        <p:nvSpPr>
          <p:cNvPr id="8" name="Footer Placeholder 7">
            <a:extLst>
              <a:ext uri="{FF2B5EF4-FFF2-40B4-BE49-F238E27FC236}">
                <a16:creationId xmlns:a16="http://schemas.microsoft.com/office/drawing/2014/main" id="{51606248-A39D-487B-8ACD-F02D052AE2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F47E9A-90D6-43B5-ACF7-48461E837315}"/>
              </a:ext>
            </a:extLst>
          </p:cNvPr>
          <p:cNvSpPr>
            <a:spLocks noGrp="1"/>
          </p:cNvSpPr>
          <p:nvPr>
            <p:ph type="sldNum" sz="quarter" idx="12"/>
          </p:nvPr>
        </p:nvSpPr>
        <p:spPr/>
        <p:txBody>
          <a:bodyPr/>
          <a:lstStyle/>
          <a:p>
            <a:fld id="{C226E304-E05D-47B7-8D0D-D57A1B58B730}" type="slidenum">
              <a:rPr lang="en-GB" smtClean="0"/>
              <a:t>‹#›</a:t>
            </a:fld>
            <a:endParaRPr lang="en-GB"/>
          </a:p>
        </p:txBody>
      </p:sp>
    </p:spTree>
    <p:extLst>
      <p:ext uri="{BB962C8B-B14F-4D97-AF65-F5344CB8AC3E}">
        <p14:creationId xmlns:p14="http://schemas.microsoft.com/office/powerpoint/2010/main" val="719731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86A1D-9B93-40CD-BB05-AC07753121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2805CA-B192-4549-A7AB-E040CACB8FA1}"/>
              </a:ext>
            </a:extLst>
          </p:cNvPr>
          <p:cNvSpPr>
            <a:spLocks noGrp="1"/>
          </p:cNvSpPr>
          <p:nvPr>
            <p:ph type="dt" sz="half" idx="10"/>
          </p:nvPr>
        </p:nvSpPr>
        <p:spPr/>
        <p:txBody>
          <a:bodyPr/>
          <a:lstStyle/>
          <a:p>
            <a:fld id="{0C34697A-077C-4287-B188-F2EFF2D1CD5E}" type="datetimeFigureOut">
              <a:rPr lang="en-GB" smtClean="0"/>
              <a:t>27/02/2023</a:t>
            </a:fld>
            <a:endParaRPr lang="en-GB"/>
          </a:p>
        </p:txBody>
      </p:sp>
      <p:sp>
        <p:nvSpPr>
          <p:cNvPr id="4" name="Footer Placeholder 3">
            <a:extLst>
              <a:ext uri="{FF2B5EF4-FFF2-40B4-BE49-F238E27FC236}">
                <a16:creationId xmlns:a16="http://schemas.microsoft.com/office/drawing/2014/main" id="{A0BA2427-1AEB-4BC9-9EE3-DE1AFDA9F3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A34622-6BAB-46AC-B448-37CBA1C580D5}"/>
              </a:ext>
            </a:extLst>
          </p:cNvPr>
          <p:cNvSpPr>
            <a:spLocks noGrp="1"/>
          </p:cNvSpPr>
          <p:nvPr>
            <p:ph type="sldNum" sz="quarter" idx="12"/>
          </p:nvPr>
        </p:nvSpPr>
        <p:spPr/>
        <p:txBody>
          <a:bodyPr/>
          <a:lstStyle/>
          <a:p>
            <a:fld id="{C226E304-E05D-47B7-8D0D-D57A1B58B730}" type="slidenum">
              <a:rPr lang="en-GB" smtClean="0"/>
              <a:t>‹#›</a:t>
            </a:fld>
            <a:endParaRPr lang="en-GB"/>
          </a:p>
        </p:txBody>
      </p:sp>
    </p:spTree>
    <p:extLst>
      <p:ext uri="{BB962C8B-B14F-4D97-AF65-F5344CB8AC3E}">
        <p14:creationId xmlns:p14="http://schemas.microsoft.com/office/powerpoint/2010/main" val="2187945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BEA099-EDD9-466A-B17C-086BA2D08CE4}"/>
              </a:ext>
            </a:extLst>
          </p:cNvPr>
          <p:cNvSpPr>
            <a:spLocks noGrp="1"/>
          </p:cNvSpPr>
          <p:nvPr>
            <p:ph type="dt" sz="half" idx="10"/>
          </p:nvPr>
        </p:nvSpPr>
        <p:spPr/>
        <p:txBody>
          <a:bodyPr/>
          <a:lstStyle/>
          <a:p>
            <a:fld id="{0C34697A-077C-4287-B188-F2EFF2D1CD5E}" type="datetimeFigureOut">
              <a:rPr lang="en-GB" smtClean="0"/>
              <a:t>27/02/2023</a:t>
            </a:fld>
            <a:endParaRPr lang="en-GB"/>
          </a:p>
        </p:txBody>
      </p:sp>
      <p:sp>
        <p:nvSpPr>
          <p:cNvPr id="3" name="Footer Placeholder 2">
            <a:extLst>
              <a:ext uri="{FF2B5EF4-FFF2-40B4-BE49-F238E27FC236}">
                <a16:creationId xmlns:a16="http://schemas.microsoft.com/office/drawing/2014/main" id="{840C2099-565A-4C74-A1C2-E8AABA61C55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3A864C-4704-4696-800E-6AA6509B0B53}"/>
              </a:ext>
            </a:extLst>
          </p:cNvPr>
          <p:cNvSpPr>
            <a:spLocks noGrp="1"/>
          </p:cNvSpPr>
          <p:nvPr>
            <p:ph type="sldNum" sz="quarter" idx="12"/>
          </p:nvPr>
        </p:nvSpPr>
        <p:spPr/>
        <p:txBody>
          <a:bodyPr/>
          <a:lstStyle/>
          <a:p>
            <a:fld id="{C226E304-E05D-47B7-8D0D-D57A1B58B730}" type="slidenum">
              <a:rPr lang="en-GB" smtClean="0"/>
              <a:t>‹#›</a:t>
            </a:fld>
            <a:endParaRPr lang="en-GB"/>
          </a:p>
        </p:txBody>
      </p:sp>
    </p:spTree>
    <p:extLst>
      <p:ext uri="{BB962C8B-B14F-4D97-AF65-F5344CB8AC3E}">
        <p14:creationId xmlns:p14="http://schemas.microsoft.com/office/powerpoint/2010/main" val="2520090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84AD3-FE09-4C1A-AB19-9E748109A7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7F40006-FFFB-41FB-A607-E702B87B4D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F3B95A-95D0-45ED-939C-259001DE52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A0EFEB-8CF8-4C6F-ACF9-4CD9FDFDEF06}"/>
              </a:ext>
            </a:extLst>
          </p:cNvPr>
          <p:cNvSpPr>
            <a:spLocks noGrp="1"/>
          </p:cNvSpPr>
          <p:nvPr>
            <p:ph type="dt" sz="half" idx="10"/>
          </p:nvPr>
        </p:nvSpPr>
        <p:spPr/>
        <p:txBody>
          <a:bodyPr/>
          <a:lstStyle/>
          <a:p>
            <a:fld id="{0C34697A-077C-4287-B188-F2EFF2D1CD5E}" type="datetimeFigureOut">
              <a:rPr lang="en-GB" smtClean="0"/>
              <a:t>27/02/2023</a:t>
            </a:fld>
            <a:endParaRPr lang="en-GB"/>
          </a:p>
        </p:txBody>
      </p:sp>
      <p:sp>
        <p:nvSpPr>
          <p:cNvPr id="6" name="Footer Placeholder 5">
            <a:extLst>
              <a:ext uri="{FF2B5EF4-FFF2-40B4-BE49-F238E27FC236}">
                <a16:creationId xmlns:a16="http://schemas.microsoft.com/office/drawing/2014/main" id="{264D0D08-8195-45BA-866F-958A066547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E7434F-D4BF-4634-8C36-CCD3885E3AA5}"/>
              </a:ext>
            </a:extLst>
          </p:cNvPr>
          <p:cNvSpPr>
            <a:spLocks noGrp="1"/>
          </p:cNvSpPr>
          <p:nvPr>
            <p:ph type="sldNum" sz="quarter" idx="12"/>
          </p:nvPr>
        </p:nvSpPr>
        <p:spPr/>
        <p:txBody>
          <a:bodyPr/>
          <a:lstStyle/>
          <a:p>
            <a:fld id="{C226E304-E05D-47B7-8D0D-D57A1B58B730}" type="slidenum">
              <a:rPr lang="en-GB" smtClean="0"/>
              <a:t>‹#›</a:t>
            </a:fld>
            <a:endParaRPr lang="en-GB"/>
          </a:p>
        </p:txBody>
      </p:sp>
    </p:spTree>
    <p:extLst>
      <p:ext uri="{BB962C8B-B14F-4D97-AF65-F5344CB8AC3E}">
        <p14:creationId xmlns:p14="http://schemas.microsoft.com/office/powerpoint/2010/main" val="1255341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BDD12-F067-4A22-9A9D-694C18B9CC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AA742D-3007-4975-A672-A8B833E199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E722E6-4A62-496A-AAC5-34C29FF72B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C196DA-5591-4E2B-847E-E101785D6506}"/>
              </a:ext>
            </a:extLst>
          </p:cNvPr>
          <p:cNvSpPr>
            <a:spLocks noGrp="1"/>
          </p:cNvSpPr>
          <p:nvPr>
            <p:ph type="dt" sz="half" idx="10"/>
          </p:nvPr>
        </p:nvSpPr>
        <p:spPr/>
        <p:txBody>
          <a:bodyPr/>
          <a:lstStyle/>
          <a:p>
            <a:fld id="{0C34697A-077C-4287-B188-F2EFF2D1CD5E}" type="datetimeFigureOut">
              <a:rPr lang="en-GB" smtClean="0"/>
              <a:t>27/02/2023</a:t>
            </a:fld>
            <a:endParaRPr lang="en-GB"/>
          </a:p>
        </p:txBody>
      </p:sp>
      <p:sp>
        <p:nvSpPr>
          <p:cNvPr id="6" name="Footer Placeholder 5">
            <a:extLst>
              <a:ext uri="{FF2B5EF4-FFF2-40B4-BE49-F238E27FC236}">
                <a16:creationId xmlns:a16="http://schemas.microsoft.com/office/drawing/2014/main" id="{225AEFA7-DB04-48D3-B745-2655A3EEFC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42A82E-1D1D-42EB-86EB-AFFC1AF3730A}"/>
              </a:ext>
            </a:extLst>
          </p:cNvPr>
          <p:cNvSpPr>
            <a:spLocks noGrp="1"/>
          </p:cNvSpPr>
          <p:nvPr>
            <p:ph type="sldNum" sz="quarter" idx="12"/>
          </p:nvPr>
        </p:nvSpPr>
        <p:spPr/>
        <p:txBody>
          <a:bodyPr/>
          <a:lstStyle/>
          <a:p>
            <a:fld id="{C226E304-E05D-47B7-8D0D-D57A1B58B730}" type="slidenum">
              <a:rPr lang="en-GB" smtClean="0"/>
              <a:t>‹#›</a:t>
            </a:fld>
            <a:endParaRPr lang="en-GB"/>
          </a:p>
        </p:txBody>
      </p:sp>
    </p:spTree>
    <p:extLst>
      <p:ext uri="{BB962C8B-B14F-4D97-AF65-F5344CB8AC3E}">
        <p14:creationId xmlns:p14="http://schemas.microsoft.com/office/powerpoint/2010/main" val="43294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E0C5-6ED4-4C0E-ADEC-C0FA940E49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508091-A307-465A-A8C4-B27BC19F7D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146F3C-D487-4CA6-9283-941A4D69921F}"/>
              </a:ext>
            </a:extLst>
          </p:cNvPr>
          <p:cNvSpPr>
            <a:spLocks noGrp="1"/>
          </p:cNvSpPr>
          <p:nvPr>
            <p:ph type="dt" sz="half" idx="10"/>
          </p:nvPr>
        </p:nvSpPr>
        <p:spPr/>
        <p:txBody>
          <a:bodyPr/>
          <a:lstStyle/>
          <a:p>
            <a:fld id="{0C34697A-077C-4287-B188-F2EFF2D1CD5E}" type="datetimeFigureOut">
              <a:rPr lang="en-GB" smtClean="0"/>
              <a:t>27/02/2023</a:t>
            </a:fld>
            <a:endParaRPr lang="en-GB"/>
          </a:p>
        </p:txBody>
      </p:sp>
      <p:sp>
        <p:nvSpPr>
          <p:cNvPr id="5" name="Footer Placeholder 4">
            <a:extLst>
              <a:ext uri="{FF2B5EF4-FFF2-40B4-BE49-F238E27FC236}">
                <a16:creationId xmlns:a16="http://schemas.microsoft.com/office/drawing/2014/main" id="{971361A6-CF22-43BE-A9E2-7AF999C37F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AFBF2A-A4DA-4625-8229-85E7FF238525}"/>
              </a:ext>
            </a:extLst>
          </p:cNvPr>
          <p:cNvSpPr>
            <a:spLocks noGrp="1"/>
          </p:cNvSpPr>
          <p:nvPr>
            <p:ph type="sldNum" sz="quarter" idx="12"/>
          </p:nvPr>
        </p:nvSpPr>
        <p:spPr/>
        <p:txBody>
          <a:bodyPr/>
          <a:lstStyle/>
          <a:p>
            <a:fld id="{C226E304-E05D-47B7-8D0D-D57A1B58B730}" type="slidenum">
              <a:rPr lang="en-GB" smtClean="0"/>
              <a:t>‹#›</a:t>
            </a:fld>
            <a:endParaRPr lang="en-GB"/>
          </a:p>
        </p:txBody>
      </p:sp>
    </p:spTree>
    <p:extLst>
      <p:ext uri="{BB962C8B-B14F-4D97-AF65-F5344CB8AC3E}">
        <p14:creationId xmlns:p14="http://schemas.microsoft.com/office/powerpoint/2010/main" val="668700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C4DDA5-F1D2-4559-9139-B8CFE8EEE2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1F2679-ABF6-47DE-B993-1C61283749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4865B6-8ED8-4FC9-9F46-0CAC61D962D6}"/>
              </a:ext>
            </a:extLst>
          </p:cNvPr>
          <p:cNvSpPr>
            <a:spLocks noGrp="1"/>
          </p:cNvSpPr>
          <p:nvPr>
            <p:ph type="dt" sz="half" idx="10"/>
          </p:nvPr>
        </p:nvSpPr>
        <p:spPr/>
        <p:txBody>
          <a:bodyPr/>
          <a:lstStyle/>
          <a:p>
            <a:fld id="{0C34697A-077C-4287-B188-F2EFF2D1CD5E}" type="datetimeFigureOut">
              <a:rPr lang="en-GB" smtClean="0"/>
              <a:t>27/02/2023</a:t>
            </a:fld>
            <a:endParaRPr lang="en-GB"/>
          </a:p>
        </p:txBody>
      </p:sp>
      <p:sp>
        <p:nvSpPr>
          <p:cNvPr id="5" name="Footer Placeholder 4">
            <a:extLst>
              <a:ext uri="{FF2B5EF4-FFF2-40B4-BE49-F238E27FC236}">
                <a16:creationId xmlns:a16="http://schemas.microsoft.com/office/drawing/2014/main" id="{AF0A5D6D-A18B-437F-87CF-C274A276B9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F393C1-BAF8-498F-B904-B846B88C46E1}"/>
              </a:ext>
            </a:extLst>
          </p:cNvPr>
          <p:cNvSpPr>
            <a:spLocks noGrp="1"/>
          </p:cNvSpPr>
          <p:nvPr>
            <p:ph type="sldNum" sz="quarter" idx="12"/>
          </p:nvPr>
        </p:nvSpPr>
        <p:spPr/>
        <p:txBody>
          <a:bodyPr/>
          <a:lstStyle/>
          <a:p>
            <a:fld id="{C226E304-E05D-47B7-8D0D-D57A1B58B730}" type="slidenum">
              <a:rPr lang="en-GB" smtClean="0"/>
              <a:t>‹#›</a:t>
            </a:fld>
            <a:endParaRPr lang="en-GB"/>
          </a:p>
        </p:txBody>
      </p:sp>
    </p:spTree>
    <p:extLst>
      <p:ext uri="{BB962C8B-B14F-4D97-AF65-F5344CB8AC3E}">
        <p14:creationId xmlns:p14="http://schemas.microsoft.com/office/powerpoint/2010/main" val="3444039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49471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2/27/2023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143883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541534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12242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216275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525542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710869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1722669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126861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747652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249177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3DCAAA-8FAB-9249-84B1-F47C85932D7F}" type="datetimeFigureOut">
              <a:rPr lang="en-US" smtClean="0"/>
              <a:pPr/>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4CCDC6-BA90-AE4F-A7EA-5C058C2A8C35}" type="slidenum">
              <a:rPr lang="en-US" smtClean="0"/>
              <a:pPr/>
              <a:t>‹#›</a:t>
            </a:fld>
            <a:endParaRPr lang="en-US"/>
          </a:p>
        </p:txBody>
      </p:sp>
    </p:spTree>
    <p:extLst>
      <p:ext uri="{BB962C8B-B14F-4D97-AF65-F5344CB8AC3E}">
        <p14:creationId xmlns:p14="http://schemas.microsoft.com/office/powerpoint/2010/main" val="152359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83F931-DB27-49E0-866A-2B2A53DEA8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44DCF9-809A-4C5D-8C33-611BAD3F6B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6E157F-856B-4964-A58C-D763726787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34697A-077C-4287-B188-F2EFF2D1CD5E}" type="datetimeFigureOut">
              <a:rPr lang="en-GB" smtClean="0"/>
              <a:t>27/02/2023</a:t>
            </a:fld>
            <a:endParaRPr lang="en-GB"/>
          </a:p>
        </p:txBody>
      </p:sp>
      <p:sp>
        <p:nvSpPr>
          <p:cNvPr id="5" name="Footer Placeholder 4">
            <a:extLst>
              <a:ext uri="{FF2B5EF4-FFF2-40B4-BE49-F238E27FC236}">
                <a16:creationId xmlns:a16="http://schemas.microsoft.com/office/drawing/2014/main" id="{74722504-C637-47F8-BDA8-A4B24CB428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3A18425-75DF-4F40-9D57-28011C381F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26E304-E05D-47B7-8D0D-D57A1B58B730}" type="slidenum">
              <a:rPr lang="en-GB" smtClean="0"/>
              <a:t>‹#›</a:t>
            </a:fld>
            <a:endParaRPr lang="en-GB"/>
          </a:p>
        </p:txBody>
      </p:sp>
    </p:spTree>
    <p:extLst>
      <p:ext uri="{BB962C8B-B14F-4D97-AF65-F5344CB8AC3E}">
        <p14:creationId xmlns:p14="http://schemas.microsoft.com/office/powerpoint/2010/main" val="36707891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2/27/2023</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34112214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ro.uow.edu.au/cgi/viewcontent.cgi?article=2212&amp;context=edupapers"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Post-Truth in an Age of Authenticity - Areo">
            <a:extLst>
              <a:ext uri="{FF2B5EF4-FFF2-40B4-BE49-F238E27FC236}">
                <a16:creationId xmlns:a16="http://schemas.microsoft.com/office/drawing/2014/main" id="{74A9F39D-D400-7009-083A-6223697A684A}"/>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27790" r="-1" b="16099"/>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7CDE7DB-90C0-DF6C-7326-0BF776EED4BD}"/>
              </a:ext>
            </a:extLst>
          </p:cNvPr>
          <p:cNvSpPr>
            <a:spLocks noGrp="1"/>
          </p:cNvSpPr>
          <p:nvPr>
            <p:ph type="ctrTitle"/>
          </p:nvPr>
        </p:nvSpPr>
        <p:spPr>
          <a:xfrm>
            <a:off x="1881188" y="1372393"/>
            <a:ext cx="9144000" cy="2900518"/>
          </a:xfrm>
        </p:spPr>
        <p:txBody>
          <a:bodyPr>
            <a:normAutofit/>
          </a:bodyPr>
          <a:lstStyle/>
          <a:p>
            <a:r>
              <a:rPr lang="en-GB" dirty="0" err="1">
                <a:solidFill>
                  <a:srgbClr val="FFFFFF"/>
                </a:solidFill>
              </a:rPr>
              <a:t>Dilysrwydd</a:t>
            </a:r>
            <a:r>
              <a:rPr lang="en-GB" dirty="0">
                <a:solidFill>
                  <a:srgbClr val="FFFFFF"/>
                </a:solidFill>
              </a:rPr>
              <a:t> </a:t>
            </a:r>
            <a:r>
              <a:rPr lang="en-GB" dirty="0" err="1">
                <a:solidFill>
                  <a:srgbClr val="FFFFFF"/>
                </a:solidFill>
              </a:rPr>
              <a:t>wrth</a:t>
            </a:r>
            <a:r>
              <a:rPr lang="en-GB" dirty="0">
                <a:solidFill>
                  <a:srgbClr val="FFFFFF"/>
                </a:solidFill>
              </a:rPr>
              <a:t> </a:t>
            </a:r>
            <a:r>
              <a:rPr lang="en-GB" dirty="0" err="1">
                <a:solidFill>
                  <a:srgbClr val="FFFFFF"/>
                </a:solidFill>
              </a:rPr>
              <a:t>gynllunio</a:t>
            </a:r>
            <a:br>
              <a:rPr lang="en-GB" dirty="0">
                <a:solidFill>
                  <a:srgbClr val="FFFFFF"/>
                </a:solidFill>
              </a:rPr>
            </a:br>
            <a:r>
              <a:rPr lang="en-GB" dirty="0">
                <a:solidFill>
                  <a:srgbClr val="FFFFFF"/>
                </a:solidFill>
              </a:rPr>
              <a:t>Authenticity when planning</a:t>
            </a:r>
          </a:p>
        </p:txBody>
      </p:sp>
    </p:spTree>
    <p:extLst>
      <p:ext uri="{BB962C8B-B14F-4D97-AF65-F5344CB8AC3E}">
        <p14:creationId xmlns:p14="http://schemas.microsoft.com/office/powerpoint/2010/main" val="754086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8A2AF-7817-94CF-359C-E7D63032C461}"/>
              </a:ext>
            </a:extLst>
          </p:cNvPr>
          <p:cNvSpPr>
            <a:spLocks noGrp="1"/>
          </p:cNvSpPr>
          <p:nvPr>
            <p:ph type="title"/>
          </p:nvPr>
        </p:nvSpPr>
        <p:spPr>
          <a:xfrm>
            <a:off x="838200" y="963507"/>
            <a:ext cx="3494362" cy="4930986"/>
          </a:xfrm>
        </p:spPr>
        <p:txBody>
          <a:bodyPr>
            <a:normAutofit/>
          </a:bodyPr>
          <a:lstStyle/>
          <a:p>
            <a:pPr algn="r"/>
            <a:r>
              <a:rPr lang="en-GB" b="1" dirty="0" err="1">
                <a:solidFill>
                  <a:schemeClr val="accent1"/>
                </a:solidFill>
              </a:rPr>
              <a:t>Safonau</a:t>
            </a:r>
            <a:r>
              <a:rPr lang="en-GB" b="1" dirty="0">
                <a:solidFill>
                  <a:schemeClr val="accent1"/>
                </a:solidFill>
              </a:rPr>
              <a:t> </a:t>
            </a:r>
            <a:r>
              <a:rPr lang="en-GB" b="1" dirty="0" err="1">
                <a:solidFill>
                  <a:schemeClr val="accent1"/>
                </a:solidFill>
              </a:rPr>
              <a:t>Proffesiynol</a:t>
            </a:r>
            <a:br>
              <a:rPr lang="en-GB" b="1" dirty="0">
                <a:solidFill>
                  <a:schemeClr val="accent1"/>
                </a:solidFill>
              </a:rPr>
            </a:br>
            <a:br>
              <a:rPr lang="en-GB" b="1" dirty="0">
                <a:solidFill>
                  <a:schemeClr val="accent1"/>
                </a:solidFill>
              </a:rPr>
            </a:br>
            <a:r>
              <a:rPr lang="en-GB" b="1" dirty="0">
                <a:solidFill>
                  <a:schemeClr val="accent1"/>
                </a:solidFill>
              </a:rPr>
              <a:t>Professional Standards</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6529E0-3965-7981-EC4D-8AFC7356C48C}"/>
              </a:ext>
            </a:extLst>
          </p:cNvPr>
          <p:cNvSpPr>
            <a:spLocks noGrp="1"/>
          </p:cNvSpPr>
          <p:nvPr>
            <p:ph sz="half" idx="1"/>
          </p:nvPr>
        </p:nvSpPr>
        <p:spPr>
          <a:xfrm>
            <a:off x="4976030" y="963507"/>
            <a:ext cx="6250940" cy="2304627"/>
          </a:xfrm>
        </p:spPr>
        <p:txBody>
          <a:bodyPr anchor="b">
            <a:normAutofit/>
          </a:bodyPr>
          <a:lstStyle/>
          <a:p>
            <a:pPr marL="0" indent="0">
              <a:buNone/>
            </a:pPr>
            <a:r>
              <a:rPr lang="en-GB" sz="2000" b="1"/>
              <a:t>Cyd-destunau bywyd go iawn, dilys </a:t>
            </a:r>
          </a:p>
          <a:p>
            <a:pPr marL="0" indent="0">
              <a:buNone/>
            </a:pPr>
            <a:r>
              <a:rPr lang="en-GB" sz="2000"/>
              <a:t>Mae’r athro’n arddangos gwybodaeth am ddefnyddio cyd-destunau bywyd go iawn dilys, a hynny fel rhan naturiol o’r profiad dysgu. Mae hyn yn ehangu profiad diwylliannol, ieithyddol, crefyddol ac economaidd-gymdeithasol y dysgwr, ac yn rhoi enghreifftiau ymarferol o gysyniadau a haniaethau.</a:t>
            </a:r>
          </a:p>
        </p:txBody>
      </p:sp>
      <p:sp>
        <p:nvSpPr>
          <p:cNvPr id="4" name="Content Placeholder 3">
            <a:extLst>
              <a:ext uri="{FF2B5EF4-FFF2-40B4-BE49-F238E27FC236}">
                <a16:creationId xmlns:a16="http://schemas.microsoft.com/office/drawing/2014/main" id="{C6E11610-BBC2-E8A9-6472-DFCC945AD2D7}"/>
              </a:ext>
            </a:extLst>
          </p:cNvPr>
          <p:cNvSpPr>
            <a:spLocks noGrp="1"/>
          </p:cNvSpPr>
          <p:nvPr>
            <p:ph sz="half" idx="2"/>
          </p:nvPr>
        </p:nvSpPr>
        <p:spPr>
          <a:xfrm>
            <a:off x="4976030" y="3589866"/>
            <a:ext cx="6250940" cy="2304628"/>
          </a:xfrm>
        </p:spPr>
        <p:txBody>
          <a:bodyPr>
            <a:normAutofit/>
          </a:bodyPr>
          <a:lstStyle/>
          <a:p>
            <a:pPr marL="0" indent="0">
              <a:buNone/>
            </a:pPr>
            <a:r>
              <a:rPr lang="en-GB" sz="2000" b="1"/>
              <a:t>Real life, authentic contexts</a:t>
            </a:r>
          </a:p>
          <a:p>
            <a:pPr marL="0" indent="0">
              <a:buNone/>
            </a:pPr>
            <a:r>
              <a:rPr lang="en-GB" sz="2000"/>
              <a:t>The teacher demonstrates an understanding of the use of real life, authentic contexts for learning being provided as a natural part of the learning experience. This extends the learner’s cultural, linguistic, religious and socio-economic experience and illustrates applications of concepts and abstracts in practice.</a:t>
            </a:r>
          </a:p>
        </p:txBody>
      </p:sp>
    </p:spTree>
    <p:extLst>
      <p:ext uri="{BB962C8B-B14F-4D97-AF65-F5344CB8AC3E}">
        <p14:creationId xmlns:p14="http://schemas.microsoft.com/office/powerpoint/2010/main" val="1655011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92F476-B2BD-440F-9191-094E95298908}"/>
              </a:ext>
            </a:extLst>
          </p:cNvPr>
          <p:cNvSpPr txBox="1"/>
          <p:nvPr/>
        </p:nvSpPr>
        <p:spPr>
          <a:xfrm>
            <a:off x="838200" y="143301"/>
            <a:ext cx="10017457" cy="1446550"/>
          </a:xfrm>
          <a:prstGeom prst="rect">
            <a:avLst/>
          </a:prstGeom>
          <a:noFill/>
        </p:spPr>
        <p:txBody>
          <a:bodyPr wrap="square" rtlCol="0">
            <a:spAutoFit/>
          </a:bodyPr>
          <a:lstStyle/>
          <a:p>
            <a:r>
              <a:rPr lang="en-GB" sz="4400" b="1" dirty="0" err="1"/>
              <a:t>Cyswllt</a:t>
            </a:r>
            <a:r>
              <a:rPr lang="en-GB" sz="4400" b="1" dirty="0"/>
              <a:t> at </a:t>
            </a:r>
            <a:r>
              <a:rPr lang="en-GB" sz="4400" b="1" dirty="0" err="1"/>
              <a:t>yr</a:t>
            </a:r>
            <a:r>
              <a:rPr lang="en-GB" sz="4400" b="1" dirty="0"/>
              <a:t> </a:t>
            </a:r>
            <a:r>
              <a:rPr lang="en-GB" sz="4400" b="1" dirty="0" err="1"/>
              <a:t>egwyddorion</a:t>
            </a:r>
            <a:r>
              <a:rPr lang="en-GB" sz="4400" b="1" dirty="0"/>
              <a:t> </a:t>
            </a:r>
            <a:r>
              <a:rPr lang="en-GB" sz="4400" b="1" dirty="0" err="1"/>
              <a:t>addysgegol</a:t>
            </a:r>
            <a:endParaRPr lang="en-GB" sz="4400" b="1" dirty="0"/>
          </a:p>
          <a:p>
            <a:r>
              <a:rPr lang="en-GB" sz="4400" b="1" dirty="0"/>
              <a:t>Link to pedagogical principles:</a:t>
            </a:r>
          </a:p>
        </p:txBody>
      </p:sp>
      <p:sp>
        <p:nvSpPr>
          <p:cNvPr id="6" name="Content Placeholder 5">
            <a:extLst>
              <a:ext uri="{FF2B5EF4-FFF2-40B4-BE49-F238E27FC236}">
                <a16:creationId xmlns:a16="http://schemas.microsoft.com/office/drawing/2014/main" id="{8B072AF3-1B3E-D99B-D796-690DCCA40A55}"/>
              </a:ext>
            </a:extLst>
          </p:cNvPr>
          <p:cNvSpPr>
            <a:spLocks noGrp="1"/>
          </p:cNvSpPr>
          <p:nvPr>
            <p:ph sz="half" idx="1"/>
          </p:nvPr>
        </p:nvSpPr>
        <p:spPr/>
        <p:txBody>
          <a:bodyPr/>
          <a:lstStyle/>
          <a:p>
            <a:pPr marL="514350" indent="-514350">
              <a:buFont typeface="+mj-lt"/>
              <a:buAutoNum type="arabicPeriod"/>
            </a:pPr>
            <a:r>
              <a:rPr lang="en-GB" dirty="0"/>
              <a:t>Mae </a:t>
            </a:r>
            <a:r>
              <a:rPr lang="en-GB" dirty="0" err="1"/>
              <a:t>addysgu</a:t>
            </a:r>
            <a:r>
              <a:rPr lang="en-GB" dirty="0"/>
              <a:t> a </a:t>
            </a:r>
            <a:r>
              <a:rPr lang="en-GB" dirty="0" err="1"/>
              <a:t>dysgu</a:t>
            </a:r>
            <a:r>
              <a:rPr lang="en-GB" dirty="0"/>
              <a:t> da </a:t>
            </a:r>
            <a:r>
              <a:rPr lang="en-GB" dirty="0" err="1"/>
              <a:t>yn</a:t>
            </a:r>
            <a:r>
              <a:rPr lang="en-GB" dirty="0"/>
              <a:t> </a:t>
            </a:r>
            <a:r>
              <a:rPr lang="en-GB" dirty="0" err="1"/>
              <a:t>canolbwyntio’n</a:t>
            </a:r>
            <a:r>
              <a:rPr lang="en-GB" dirty="0"/>
              <a:t> </a:t>
            </a:r>
            <a:r>
              <a:rPr lang="en-GB" dirty="0" err="1"/>
              <a:t>gyson</a:t>
            </a:r>
            <a:r>
              <a:rPr lang="en-GB" dirty="0"/>
              <a:t> </a:t>
            </a:r>
            <a:r>
              <a:rPr lang="en-GB" dirty="0" err="1"/>
              <a:t>ar</a:t>
            </a:r>
            <a:r>
              <a:rPr lang="en-GB" dirty="0"/>
              <a:t> </a:t>
            </a:r>
            <a:r>
              <a:rPr lang="en-GB" dirty="0" err="1"/>
              <a:t>ddibenion</a:t>
            </a:r>
            <a:r>
              <a:rPr lang="en-GB" dirty="0"/>
              <a:t> </a:t>
            </a:r>
            <a:r>
              <a:rPr lang="en-GB" dirty="0" err="1"/>
              <a:t>cyffredinol</a:t>
            </a:r>
            <a:r>
              <a:rPr lang="en-GB" dirty="0"/>
              <a:t> y </a:t>
            </a:r>
            <a:r>
              <a:rPr lang="en-GB" dirty="0" err="1"/>
              <a:t>cwricwlwm</a:t>
            </a:r>
            <a:r>
              <a:rPr lang="en-GB" dirty="0"/>
              <a:t>.</a:t>
            </a:r>
          </a:p>
          <a:p>
            <a:pPr marL="0" indent="0">
              <a:buNone/>
            </a:pPr>
            <a:endParaRPr lang="en-GB" sz="2800" dirty="0"/>
          </a:p>
          <a:p>
            <a:pPr marL="514350" indent="-514350">
              <a:buAutoNum type="arabicPeriod" startAt="6"/>
            </a:pPr>
            <a:r>
              <a:rPr lang="en-GB" dirty="0"/>
              <a:t>Mae </a:t>
            </a:r>
            <a:r>
              <a:rPr lang="en-GB" dirty="0" err="1"/>
              <a:t>addysgu</a:t>
            </a:r>
            <a:r>
              <a:rPr lang="en-GB" dirty="0"/>
              <a:t> a </a:t>
            </a:r>
            <a:r>
              <a:rPr lang="en-GB" dirty="0" err="1"/>
              <a:t>dysgu</a:t>
            </a:r>
            <a:r>
              <a:rPr lang="en-GB" dirty="0"/>
              <a:t> da </a:t>
            </a:r>
            <a:r>
              <a:rPr lang="en-GB" dirty="0" err="1"/>
              <a:t>yn</a:t>
            </a:r>
            <a:r>
              <a:rPr lang="en-GB" dirty="0"/>
              <a:t> </a:t>
            </a:r>
            <a:r>
              <a:rPr lang="en-GB" dirty="0" err="1"/>
              <a:t>creu</a:t>
            </a:r>
            <a:r>
              <a:rPr lang="en-GB" dirty="0"/>
              <a:t> </a:t>
            </a:r>
            <a:r>
              <a:rPr lang="en-GB" dirty="0" err="1"/>
              <a:t>cyd-destunau</a:t>
            </a:r>
            <a:r>
              <a:rPr lang="en-GB" dirty="0"/>
              <a:t> </a:t>
            </a:r>
            <a:r>
              <a:rPr lang="en-GB" dirty="0" err="1"/>
              <a:t>dilys</a:t>
            </a:r>
            <a:r>
              <a:rPr lang="en-GB" dirty="0"/>
              <a:t> </a:t>
            </a:r>
            <a:r>
              <a:rPr lang="en-GB" dirty="0" err="1"/>
              <a:t>ar</a:t>
            </a:r>
            <a:r>
              <a:rPr lang="en-GB" dirty="0"/>
              <a:t> </a:t>
            </a:r>
            <a:r>
              <a:rPr lang="en-GB" dirty="0" err="1"/>
              <a:t>gyfer</a:t>
            </a:r>
            <a:r>
              <a:rPr lang="en-GB" dirty="0"/>
              <a:t> </a:t>
            </a:r>
            <a:r>
              <a:rPr lang="en-GB" dirty="0" err="1"/>
              <a:t>dysgu</a:t>
            </a:r>
            <a:r>
              <a:rPr lang="en-GB" dirty="0"/>
              <a:t>. </a:t>
            </a:r>
          </a:p>
        </p:txBody>
      </p:sp>
      <p:sp>
        <p:nvSpPr>
          <p:cNvPr id="7" name="Content Placeholder 6">
            <a:extLst>
              <a:ext uri="{FF2B5EF4-FFF2-40B4-BE49-F238E27FC236}">
                <a16:creationId xmlns:a16="http://schemas.microsoft.com/office/drawing/2014/main" id="{131A9172-0349-C5D9-E39A-8CEDC1A213D2}"/>
              </a:ext>
            </a:extLst>
          </p:cNvPr>
          <p:cNvSpPr>
            <a:spLocks noGrp="1"/>
          </p:cNvSpPr>
          <p:nvPr>
            <p:ph sz="half" idx="2"/>
          </p:nvPr>
        </p:nvSpPr>
        <p:spPr/>
        <p:txBody>
          <a:bodyPr/>
          <a:lstStyle/>
          <a:p>
            <a:pPr marL="514350" indent="-514350">
              <a:buAutoNum type="arabicPeriod"/>
            </a:pPr>
            <a:r>
              <a:rPr lang="en-GB" sz="2800" dirty="0"/>
              <a:t>Good teaching and learning maintains a consistent focus on the overall purpose of the curriculum</a:t>
            </a:r>
          </a:p>
          <a:p>
            <a:endParaRPr lang="en-GB" sz="2800" dirty="0"/>
          </a:p>
          <a:p>
            <a:pPr marL="514350" indent="-514350">
              <a:buAutoNum type="arabicPeriod" startAt="6"/>
            </a:pPr>
            <a:r>
              <a:rPr lang="en-GB" sz="2800" dirty="0"/>
              <a:t>Good teaching and learning creates authentic contexts for       learning</a:t>
            </a:r>
          </a:p>
          <a:p>
            <a:endParaRPr lang="en-GB" dirty="0"/>
          </a:p>
        </p:txBody>
      </p:sp>
    </p:spTree>
    <p:extLst>
      <p:ext uri="{BB962C8B-B14F-4D97-AF65-F5344CB8AC3E}">
        <p14:creationId xmlns:p14="http://schemas.microsoft.com/office/powerpoint/2010/main" val="6130041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154C45-9EEE-4117-B36A-784C12DCE356}"/>
              </a:ext>
            </a:extLst>
          </p:cNvPr>
          <p:cNvSpPr txBox="1"/>
          <p:nvPr/>
        </p:nvSpPr>
        <p:spPr>
          <a:xfrm>
            <a:off x="801099" y="1396289"/>
            <a:ext cx="4906281" cy="1325563"/>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400" b="1" kern="1200" dirty="0" err="1">
                <a:solidFill>
                  <a:schemeClr val="tx1"/>
                </a:solidFill>
                <a:latin typeface="+mj-lt"/>
                <a:ea typeface="+mj-ea"/>
                <a:cs typeface="+mj-cs"/>
              </a:rPr>
              <a:t>Amcan</a:t>
            </a:r>
            <a:r>
              <a:rPr lang="en-US" sz="4400" b="1" kern="1200" dirty="0">
                <a:solidFill>
                  <a:schemeClr val="tx1"/>
                </a:solidFill>
                <a:latin typeface="+mj-lt"/>
                <a:ea typeface="+mj-ea"/>
                <a:cs typeface="+mj-cs"/>
              </a:rPr>
              <a:t> y </a:t>
            </a:r>
            <a:r>
              <a:rPr lang="en-US" sz="4400" b="1" kern="1200" dirty="0" err="1">
                <a:solidFill>
                  <a:schemeClr val="tx1"/>
                </a:solidFill>
                <a:latin typeface="+mj-lt"/>
                <a:ea typeface="+mj-ea"/>
                <a:cs typeface="+mj-cs"/>
              </a:rPr>
              <a:t>sesiwn</a:t>
            </a:r>
            <a:endParaRPr lang="en-US" sz="4400" b="1" kern="1200" dirty="0">
              <a:solidFill>
                <a:schemeClr val="tx1"/>
              </a:solidFill>
              <a:latin typeface="+mj-lt"/>
              <a:ea typeface="+mj-ea"/>
              <a:cs typeface="+mj-cs"/>
            </a:endParaRPr>
          </a:p>
          <a:p>
            <a:pPr>
              <a:lnSpc>
                <a:spcPct val="90000"/>
              </a:lnSpc>
              <a:spcBef>
                <a:spcPct val="0"/>
              </a:spcBef>
              <a:spcAft>
                <a:spcPts val="600"/>
              </a:spcAft>
            </a:pPr>
            <a:r>
              <a:rPr lang="en-US" sz="4400" b="1" kern="1200" dirty="0">
                <a:solidFill>
                  <a:schemeClr val="tx1"/>
                </a:solidFill>
                <a:latin typeface="+mj-lt"/>
                <a:ea typeface="+mj-ea"/>
                <a:cs typeface="+mj-cs"/>
              </a:rPr>
              <a:t>Session aim</a:t>
            </a:r>
          </a:p>
        </p:txBody>
      </p:sp>
      <p:sp>
        <p:nvSpPr>
          <p:cNvPr id="4" name="TextBox 3">
            <a:extLst>
              <a:ext uri="{FF2B5EF4-FFF2-40B4-BE49-F238E27FC236}">
                <a16:creationId xmlns:a16="http://schemas.microsoft.com/office/drawing/2014/main" id="{EE20789C-959E-4264-9CFF-A601572F843F}"/>
              </a:ext>
            </a:extLst>
          </p:cNvPr>
          <p:cNvSpPr txBox="1"/>
          <p:nvPr/>
        </p:nvSpPr>
        <p:spPr>
          <a:xfrm>
            <a:off x="805543" y="2871982"/>
            <a:ext cx="5006336" cy="3181684"/>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endParaRPr lang="en-US" dirty="0"/>
          </a:p>
          <a:p>
            <a:pPr marL="457200" indent="-228600">
              <a:lnSpc>
                <a:spcPct val="90000"/>
              </a:lnSpc>
              <a:spcAft>
                <a:spcPts val="600"/>
              </a:spcAft>
              <a:buFont typeface="Arial" panose="020B0604020202020204" pitchFamily="34" charset="0"/>
              <a:buChar char="•"/>
            </a:pPr>
            <a:r>
              <a:rPr lang="en-US" sz="3200" dirty="0" err="1"/>
              <a:t>Ymgorffori</a:t>
            </a:r>
            <a:r>
              <a:rPr lang="en-US" sz="3200" dirty="0"/>
              <a:t> </a:t>
            </a:r>
            <a:r>
              <a:rPr lang="en-US" sz="3200" dirty="0" err="1"/>
              <a:t>dilysrwydd</a:t>
            </a:r>
            <a:r>
              <a:rPr lang="en-US" sz="3200" dirty="0"/>
              <a:t> </a:t>
            </a:r>
            <a:r>
              <a:rPr lang="en-US" sz="3200" dirty="0" err="1"/>
              <a:t>wrth</a:t>
            </a:r>
            <a:r>
              <a:rPr lang="en-US" sz="3200" dirty="0"/>
              <a:t> </a:t>
            </a:r>
            <a:r>
              <a:rPr lang="en-US" sz="3200" dirty="0" err="1"/>
              <a:t>gynllunio</a:t>
            </a:r>
            <a:r>
              <a:rPr lang="en-US" sz="3200" dirty="0"/>
              <a:t> </a:t>
            </a:r>
            <a:r>
              <a:rPr lang="en-US" sz="3200" dirty="0" err="1"/>
              <a:t>gwersi</a:t>
            </a:r>
            <a:r>
              <a:rPr lang="en-US" sz="3200" dirty="0"/>
              <a:t> CGM</a:t>
            </a:r>
          </a:p>
          <a:p>
            <a:pPr marL="457200" indent="-228600">
              <a:lnSpc>
                <a:spcPct val="90000"/>
              </a:lnSpc>
              <a:spcAft>
                <a:spcPts val="600"/>
              </a:spcAft>
              <a:buFont typeface="Arial" panose="020B0604020202020204" pitchFamily="34" charset="0"/>
              <a:buChar char="•"/>
            </a:pPr>
            <a:r>
              <a:rPr lang="en-US" sz="3200" dirty="0"/>
              <a:t>Incorporate authenticity when planning RVE lessons </a:t>
            </a:r>
          </a:p>
          <a:p>
            <a:pPr indent="-228600">
              <a:lnSpc>
                <a:spcPct val="90000"/>
              </a:lnSpc>
              <a:spcAft>
                <a:spcPts val="600"/>
              </a:spcAft>
              <a:buFont typeface="Arial" panose="020B0604020202020204" pitchFamily="34" charset="0"/>
              <a:buChar char="•"/>
            </a:pPr>
            <a:endParaRPr lang="en-US" dirty="0"/>
          </a:p>
          <a:p>
            <a:pPr marL="457200" indent="-228600">
              <a:lnSpc>
                <a:spcPct val="90000"/>
              </a:lnSpc>
              <a:spcAft>
                <a:spcPts val="600"/>
              </a:spcAft>
              <a:buFont typeface="Arial" panose="020B0604020202020204" pitchFamily="34" charset="0"/>
              <a:buChar char="•"/>
            </a:pPr>
            <a:endParaRPr lang="en-US" dirty="0"/>
          </a:p>
          <a:p>
            <a:pPr marL="457200" indent="-228600">
              <a:lnSpc>
                <a:spcPct val="90000"/>
              </a:lnSpc>
              <a:spcAft>
                <a:spcPts val="600"/>
              </a:spcAft>
              <a:buFont typeface="Arial" panose="020B0604020202020204" pitchFamily="34" charset="0"/>
              <a:buChar char="•"/>
            </a:pPr>
            <a:endParaRPr lang="en-US" dirty="0"/>
          </a:p>
          <a:p>
            <a:pPr marL="457200" indent="-228600">
              <a:lnSpc>
                <a:spcPct val="90000"/>
              </a:lnSpc>
              <a:spcAft>
                <a:spcPts val="600"/>
              </a:spcAft>
              <a:buFont typeface="Arial" panose="020B0604020202020204" pitchFamily="34" charset="0"/>
              <a:buChar char="•"/>
            </a:pPr>
            <a:endParaRPr lang="en-US" dirty="0"/>
          </a:p>
          <a:p>
            <a:pPr marL="457200" indent="-228600">
              <a:lnSpc>
                <a:spcPct val="90000"/>
              </a:lnSpc>
              <a:spcAft>
                <a:spcPts val="600"/>
              </a:spcAft>
              <a:buFont typeface="Arial" panose="020B0604020202020204" pitchFamily="34" charset="0"/>
              <a:buChar char="•"/>
            </a:pPr>
            <a:endParaRPr lang="en-US" dirty="0"/>
          </a:p>
        </p:txBody>
      </p:sp>
      <p:sp>
        <p:nvSpPr>
          <p:cNvPr id="12" name="Freeform: Shape 8">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846"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DFA910A8-C908-427A-86EC-B9DC8B94991B}"/>
              </a:ext>
            </a:extLst>
          </p:cNvPr>
          <p:cNvPicPr>
            <a:picLocks noChangeAspect="1"/>
          </p:cNvPicPr>
          <p:nvPr/>
        </p:nvPicPr>
        <p:blipFill rotWithShape="1">
          <a:blip r:embed="rId3"/>
          <a:srcRect b="10794"/>
          <a:stretch/>
        </p:blipFill>
        <p:spPr>
          <a:xfrm>
            <a:off x="7800975" y="716563"/>
            <a:ext cx="4105275" cy="3959082"/>
          </a:xfrm>
          <a:prstGeom prst="rect">
            <a:avLst/>
          </a:prstGeom>
        </p:spPr>
      </p:pic>
    </p:spTree>
    <p:extLst>
      <p:ext uri="{BB962C8B-B14F-4D97-AF65-F5344CB8AC3E}">
        <p14:creationId xmlns:p14="http://schemas.microsoft.com/office/powerpoint/2010/main" val="426090134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B763B-0E43-A594-B772-22AAA3305F46}"/>
              </a:ext>
            </a:extLst>
          </p:cNvPr>
          <p:cNvSpPr>
            <a:spLocks noGrp="1"/>
          </p:cNvSpPr>
          <p:nvPr>
            <p:ph type="title"/>
          </p:nvPr>
        </p:nvSpPr>
        <p:spPr>
          <a:xfrm>
            <a:off x="567277" y="5462570"/>
            <a:ext cx="10906061" cy="671540"/>
          </a:xfrm>
          <a:noFill/>
        </p:spPr>
        <p:txBody>
          <a:bodyPr vert="horz" lIns="91440" tIns="45720" rIns="91440" bIns="45720" rtlCol="0" anchor="ctr">
            <a:noAutofit/>
          </a:bodyPr>
          <a:lstStyle/>
          <a:p>
            <a:pPr algn="ctr"/>
            <a:br>
              <a:rPr lang="en-US" b="1" kern="1200" dirty="0">
                <a:solidFill>
                  <a:schemeClr val="tx1"/>
                </a:solidFill>
                <a:latin typeface="+mj-lt"/>
                <a:ea typeface="+mj-ea"/>
                <a:cs typeface="+mj-cs"/>
              </a:rPr>
            </a:br>
            <a:r>
              <a:rPr lang="en-US" b="1" kern="1200" dirty="0">
                <a:solidFill>
                  <a:schemeClr val="tx1"/>
                </a:solidFill>
                <a:latin typeface="+mj-lt"/>
                <a:ea typeface="+mj-ea"/>
                <a:cs typeface="+mj-cs"/>
              </a:rPr>
              <a:t>Pam? </a:t>
            </a:r>
            <a:br>
              <a:rPr lang="en-US" b="1" dirty="0"/>
            </a:br>
            <a:r>
              <a:rPr lang="en-US" b="1" kern="1200" dirty="0">
                <a:solidFill>
                  <a:schemeClr val="tx1"/>
                </a:solidFill>
                <a:latin typeface="+mj-lt"/>
                <a:ea typeface="+mj-ea"/>
                <a:cs typeface="+mj-cs"/>
              </a:rPr>
              <a:t>Why?</a:t>
            </a:r>
            <a:br>
              <a:rPr lang="en-US" b="1" kern="1200" dirty="0">
                <a:solidFill>
                  <a:schemeClr val="tx1"/>
                </a:solidFill>
                <a:latin typeface="+mj-lt"/>
                <a:ea typeface="+mj-ea"/>
                <a:cs typeface="+mj-cs"/>
              </a:rPr>
            </a:br>
            <a:endParaRPr lang="en-US" b="1" kern="1200" dirty="0">
              <a:solidFill>
                <a:schemeClr val="tx1"/>
              </a:solidFill>
              <a:latin typeface="+mj-lt"/>
              <a:ea typeface="+mj-ea"/>
              <a:cs typeface="+mj-cs"/>
            </a:endParaRPr>
          </a:p>
        </p:txBody>
      </p:sp>
      <p:sp>
        <p:nvSpPr>
          <p:cNvPr id="24" name="Rectangle 23">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Video 3">
            <a:extLst>
              <a:ext uri="{FF2B5EF4-FFF2-40B4-BE49-F238E27FC236}">
                <a16:creationId xmlns:a16="http://schemas.microsoft.com/office/drawing/2014/main" id="{6490D16E-B2D4-4F48-666B-68675AA0BBB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2927289" y="804672"/>
            <a:ext cx="6337422" cy="3554676"/>
          </a:xfrm>
          <a:prstGeom prst="rect">
            <a:avLst/>
          </a:prstGeom>
          <a:effectLst/>
        </p:spPr>
      </p:pic>
    </p:spTree>
    <p:extLst>
      <p:ext uri="{BB962C8B-B14F-4D97-AF65-F5344CB8AC3E}">
        <p14:creationId xmlns:p14="http://schemas.microsoft.com/office/powerpoint/2010/main" val="28927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Dyfodol Llwyddiannus: adolygiad o'r cwricwlwm a'r trefniadau asesu |  LLYW.CYMRU">
            <a:extLst>
              <a:ext uri="{FF2B5EF4-FFF2-40B4-BE49-F238E27FC236}">
                <a16:creationId xmlns:a16="http://schemas.microsoft.com/office/drawing/2014/main" id="{1E70525E-FD8D-FF47-E7AE-E339B0AC6C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798" b="-1"/>
          <a:stretch/>
        </p:blipFill>
        <p:spPr bwMode="auto">
          <a:xfrm>
            <a:off x="20" y="10"/>
            <a:ext cx="4637226"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1030">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6CB67-7167-8ED4-CB82-09DDE36C0AAE}"/>
              </a:ext>
            </a:extLst>
          </p:cNvPr>
          <p:cNvSpPr>
            <a:spLocks noGrp="1"/>
          </p:cNvSpPr>
          <p:nvPr>
            <p:ph type="title"/>
          </p:nvPr>
        </p:nvSpPr>
        <p:spPr>
          <a:xfrm>
            <a:off x="5277328" y="640081"/>
            <a:ext cx="6274591" cy="4320879"/>
          </a:xfrm>
        </p:spPr>
        <p:txBody>
          <a:bodyPr vert="horz" lIns="91440" tIns="45720" rIns="91440" bIns="45720" rtlCol="0" anchor="b">
            <a:normAutofit/>
          </a:bodyPr>
          <a:lstStyle/>
          <a:p>
            <a:r>
              <a:rPr lang="en-GB" sz="3600" dirty="0">
                <a:solidFill>
                  <a:schemeClr val="bg1"/>
                </a:solidFill>
              </a:rPr>
              <a:t>‘</a:t>
            </a:r>
            <a:r>
              <a:rPr lang="en-GB" sz="3600" dirty="0" err="1">
                <a:solidFill>
                  <a:schemeClr val="bg1"/>
                </a:solidFill>
              </a:rPr>
              <a:t>Mae’n</a:t>
            </a:r>
            <a:r>
              <a:rPr lang="en-GB" sz="3600" dirty="0">
                <a:solidFill>
                  <a:schemeClr val="bg1"/>
                </a:solidFill>
              </a:rPr>
              <a:t> </a:t>
            </a:r>
            <a:r>
              <a:rPr lang="en-GB" sz="3600" dirty="0" err="1">
                <a:solidFill>
                  <a:schemeClr val="bg1"/>
                </a:solidFill>
              </a:rPr>
              <a:t>bwysig</a:t>
            </a:r>
            <a:r>
              <a:rPr lang="en-GB" sz="3600" dirty="0">
                <a:solidFill>
                  <a:schemeClr val="bg1"/>
                </a:solidFill>
              </a:rPr>
              <a:t> bod plant a </a:t>
            </a:r>
            <a:r>
              <a:rPr lang="en-GB" sz="3600" dirty="0" err="1">
                <a:solidFill>
                  <a:schemeClr val="bg1"/>
                </a:solidFill>
              </a:rPr>
              <a:t>phobl</a:t>
            </a:r>
            <a:r>
              <a:rPr lang="en-GB" sz="3600" dirty="0">
                <a:solidFill>
                  <a:schemeClr val="bg1"/>
                </a:solidFill>
              </a:rPr>
              <a:t> </a:t>
            </a:r>
            <a:r>
              <a:rPr lang="en-GB" sz="3600" dirty="0" err="1">
                <a:solidFill>
                  <a:schemeClr val="bg1"/>
                </a:solidFill>
              </a:rPr>
              <a:t>ifanc</a:t>
            </a:r>
            <a:r>
              <a:rPr lang="en-GB" sz="3600" dirty="0">
                <a:solidFill>
                  <a:schemeClr val="bg1"/>
                </a:solidFill>
              </a:rPr>
              <a:t> </a:t>
            </a:r>
            <a:r>
              <a:rPr lang="en-GB" sz="3600" dirty="0" err="1">
                <a:solidFill>
                  <a:schemeClr val="bg1"/>
                </a:solidFill>
              </a:rPr>
              <a:t>yn</a:t>
            </a:r>
            <a:r>
              <a:rPr lang="en-GB" sz="3600" dirty="0">
                <a:solidFill>
                  <a:schemeClr val="bg1"/>
                </a:solidFill>
              </a:rPr>
              <a:t> </a:t>
            </a:r>
            <a:r>
              <a:rPr lang="en-GB" sz="3600" dirty="0" err="1">
                <a:solidFill>
                  <a:schemeClr val="bg1"/>
                </a:solidFill>
              </a:rPr>
              <a:t>gweld</a:t>
            </a:r>
            <a:r>
              <a:rPr lang="en-GB" sz="3600" dirty="0">
                <a:solidFill>
                  <a:schemeClr val="bg1"/>
                </a:solidFill>
              </a:rPr>
              <a:t> bod </a:t>
            </a:r>
            <a:r>
              <a:rPr lang="en-GB" sz="3600" dirty="0" err="1">
                <a:solidFill>
                  <a:schemeClr val="bg1"/>
                </a:solidFill>
              </a:rPr>
              <a:t>eu</a:t>
            </a:r>
            <a:r>
              <a:rPr lang="en-GB" sz="3600" dirty="0">
                <a:solidFill>
                  <a:schemeClr val="bg1"/>
                </a:solidFill>
              </a:rPr>
              <a:t> </a:t>
            </a:r>
            <a:r>
              <a:rPr lang="en-GB" sz="3600" dirty="0" err="1">
                <a:solidFill>
                  <a:schemeClr val="bg1"/>
                </a:solidFill>
              </a:rPr>
              <a:t>dysgu’n</a:t>
            </a:r>
            <a:r>
              <a:rPr lang="en-GB" sz="3600" dirty="0">
                <a:solidFill>
                  <a:schemeClr val="bg1"/>
                </a:solidFill>
              </a:rPr>
              <a:t> </a:t>
            </a:r>
            <a:r>
              <a:rPr lang="en-GB" sz="3600" dirty="0" err="1">
                <a:solidFill>
                  <a:schemeClr val="bg1"/>
                </a:solidFill>
              </a:rPr>
              <a:t>berthnasol</a:t>
            </a:r>
            <a:r>
              <a:rPr lang="en-GB" sz="3600" dirty="0">
                <a:solidFill>
                  <a:schemeClr val="bg1"/>
                </a:solidFill>
              </a:rPr>
              <a:t> </a:t>
            </a:r>
            <a:r>
              <a:rPr lang="en-GB" sz="3600" dirty="0" err="1">
                <a:solidFill>
                  <a:schemeClr val="bg1"/>
                </a:solidFill>
              </a:rPr>
              <a:t>i’r</a:t>
            </a:r>
            <a:r>
              <a:rPr lang="en-GB" sz="3600" dirty="0">
                <a:solidFill>
                  <a:schemeClr val="bg1"/>
                </a:solidFill>
              </a:rPr>
              <a:t> </a:t>
            </a:r>
            <a:r>
              <a:rPr lang="en-GB" sz="3600" dirty="0" err="1">
                <a:solidFill>
                  <a:schemeClr val="bg1"/>
                </a:solidFill>
              </a:rPr>
              <a:t>byd</a:t>
            </a:r>
            <a:r>
              <a:rPr lang="en-GB" sz="3600" dirty="0">
                <a:solidFill>
                  <a:schemeClr val="bg1"/>
                </a:solidFill>
              </a:rPr>
              <a:t> y </a:t>
            </a:r>
            <a:r>
              <a:rPr lang="en-GB" sz="3600" dirty="0" err="1">
                <a:solidFill>
                  <a:schemeClr val="bg1"/>
                </a:solidFill>
              </a:rPr>
              <a:t>tu</a:t>
            </a:r>
            <a:r>
              <a:rPr lang="en-GB" sz="3600" dirty="0">
                <a:solidFill>
                  <a:schemeClr val="bg1"/>
                </a:solidFill>
              </a:rPr>
              <a:t> </a:t>
            </a:r>
            <a:r>
              <a:rPr lang="en-GB" sz="3600" dirty="0" err="1">
                <a:solidFill>
                  <a:schemeClr val="bg1"/>
                </a:solidFill>
              </a:rPr>
              <a:t>allan</a:t>
            </a:r>
            <a:r>
              <a:rPr lang="en-GB" sz="3600" dirty="0">
                <a:solidFill>
                  <a:schemeClr val="bg1"/>
                </a:solidFill>
              </a:rPr>
              <a:t> </a:t>
            </a:r>
            <a:r>
              <a:rPr lang="en-GB" sz="3600" dirty="0" err="1">
                <a:solidFill>
                  <a:schemeClr val="bg1"/>
                </a:solidFill>
              </a:rPr>
              <a:t>i’r</a:t>
            </a:r>
            <a:r>
              <a:rPr lang="en-GB" sz="3600" dirty="0">
                <a:solidFill>
                  <a:schemeClr val="bg1"/>
                </a:solidFill>
              </a:rPr>
              <a:t> </a:t>
            </a:r>
            <a:r>
              <a:rPr lang="en-GB" sz="3600" dirty="0" err="1">
                <a:solidFill>
                  <a:schemeClr val="bg1"/>
                </a:solidFill>
              </a:rPr>
              <a:t>ysgol</a:t>
            </a:r>
            <a:r>
              <a:rPr lang="en-GB" sz="3600" dirty="0">
                <a:solidFill>
                  <a:schemeClr val="bg1"/>
                </a:solidFill>
              </a:rPr>
              <a:t> a bod </a:t>
            </a:r>
            <a:r>
              <a:rPr lang="en-GB" sz="3600" dirty="0" err="1">
                <a:solidFill>
                  <a:schemeClr val="bg1"/>
                </a:solidFill>
              </a:rPr>
              <a:t>cyfleoedd</a:t>
            </a:r>
            <a:r>
              <a:rPr lang="en-GB" sz="3600" dirty="0">
                <a:solidFill>
                  <a:schemeClr val="bg1"/>
                </a:solidFill>
              </a:rPr>
              <a:t> </a:t>
            </a:r>
            <a:r>
              <a:rPr lang="en-GB" sz="3600" dirty="0" err="1">
                <a:solidFill>
                  <a:schemeClr val="bg1"/>
                </a:solidFill>
              </a:rPr>
              <a:t>i</a:t>
            </a:r>
            <a:r>
              <a:rPr lang="en-GB" sz="3600" dirty="0">
                <a:solidFill>
                  <a:schemeClr val="bg1"/>
                </a:solidFill>
              </a:rPr>
              <a:t> </a:t>
            </a:r>
            <a:r>
              <a:rPr lang="en-GB" sz="3600" dirty="0" err="1">
                <a:solidFill>
                  <a:schemeClr val="bg1"/>
                </a:solidFill>
              </a:rPr>
              <a:t>ffurfio</a:t>
            </a:r>
            <a:r>
              <a:rPr lang="en-GB" sz="3600" dirty="0">
                <a:solidFill>
                  <a:schemeClr val="bg1"/>
                </a:solidFill>
              </a:rPr>
              <a:t> </a:t>
            </a:r>
            <a:r>
              <a:rPr lang="en-GB" sz="3600" dirty="0" err="1">
                <a:solidFill>
                  <a:schemeClr val="bg1"/>
                </a:solidFill>
              </a:rPr>
              <a:t>cysylltiadau</a:t>
            </a:r>
            <a:r>
              <a:rPr lang="en-GB" sz="3600" dirty="0">
                <a:solidFill>
                  <a:schemeClr val="bg1"/>
                </a:solidFill>
              </a:rPr>
              <a:t> </a:t>
            </a:r>
            <a:r>
              <a:rPr lang="en-GB" sz="3600" dirty="0" err="1">
                <a:solidFill>
                  <a:schemeClr val="bg1"/>
                </a:solidFill>
              </a:rPr>
              <a:t>â’r</a:t>
            </a:r>
            <a:r>
              <a:rPr lang="en-GB" sz="3600" dirty="0">
                <a:solidFill>
                  <a:schemeClr val="bg1"/>
                </a:solidFill>
              </a:rPr>
              <a:t> </a:t>
            </a:r>
            <a:r>
              <a:rPr lang="en-GB" sz="3600" dirty="0" err="1">
                <a:solidFill>
                  <a:schemeClr val="bg1"/>
                </a:solidFill>
              </a:rPr>
              <a:t>byd</a:t>
            </a:r>
            <a:r>
              <a:rPr lang="en-GB" sz="3600" dirty="0">
                <a:solidFill>
                  <a:schemeClr val="bg1"/>
                </a:solidFill>
              </a:rPr>
              <a:t> </a:t>
            </a:r>
            <a:r>
              <a:rPr lang="en-GB" sz="3600" dirty="0" err="1">
                <a:solidFill>
                  <a:schemeClr val="bg1"/>
                </a:solidFill>
              </a:rPr>
              <a:t>hwnnw’n</a:t>
            </a:r>
            <a:r>
              <a:rPr lang="en-GB" sz="3600" dirty="0">
                <a:solidFill>
                  <a:schemeClr val="bg1"/>
                </a:solidFill>
              </a:rPr>
              <a:t> </a:t>
            </a:r>
            <a:r>
              <a:rPr lang="en-GB" sz="3600" dirty="0" err="1">
                <a:solidFill>
                  <a:schemeClr val="bg1"/>
                </a:solidFill>
              </a:rPr>
              <a:t>cael</a:t>
            </a:r>
            <a:r>
              <a:rPr lang="en-GB" sz="3600" dirty="0">
                <a:solidFill>
                  <a:schemeClr val="bg1"/>
                </a:solidFill>
              </a:rPr>
              <a:t> </a:t>
            </a:r>
            <a:r>
              <a:rPr lang="en-GB" sz="3600" dirty="0" err="1">
                <a:solidFill>
                  <a:schemeClr val="bg1"/>
                </a:solidFill>
              </a:rPr>
              <a:t>eu</a:t>
            </a:r>
            <a:r>
              <a:rPr lang="en-GB" sz="3600" dirty="0">
                <a:solidFill>
                  <a:schemeClr val="bg1"/>
                </a:solidFill>
              </a:rPr>
              <a:t> </a:t>
            </a:r>
            <a:r>
              <a:rPr lang="en-GB" sz="3600" dirty="0" err="1">
                <a:solidFill>
                  <a:schemeClr val="bg1"/>
                </a:solidFill>
              </a:rPr>
              <a:t>gwireddu</a:t>
            </a:r>
            <a:r>
              <a:rPr lang="en-GB" sz="3600" dirty="0">
                <a:solidFill>
                  <a:schemeClr val="bg1"/>
                </a:solidFill>
              </a:rPr>
              <a:t>.’</a:t>
            </a:r>
            <a:br>
              <a:rPr lang="en-GB" sz="3600" dirty="0">
                <a:solidFill>
                  <a:schemeClr val="bg1"/>
                </a:solidFill>
              </a:rPr>
            </a:br>
            <a:br>
              <a:rPr lang="en-GB" sz="2800" dirty="0">
                <a:solidFill>
                  <a:schemeClr val="bg1"/>
                </a:solidFill>
              </a:rPr>
            </a:br>
            <a:r>
              <a:rPr lang="en-GB" sz="2800" dirty="0">
                <a:solidFill>
                  <a:schemeClr val="bg1"/>
                </a:solidFill>
              </a:rPr>
              <a:t>                                     Donaldson (2015: 68)</a:t>
            </a:r>
            <a:endParaRPr lang="en-US" sz="6000" dirty="0">
              <a:solidFill>
                <a:schemeClr val="bg1"/>
              </a:solidFill>
            </a:endParaRPr>
          </a:p>
        </p:txBody>
      </p:sp>
    </p:spTree>
    <p:extLst>
      <p:ext uri="{BB962C8B-B14F-4D97-AF65-F5344CB8AC3E}">
        <p14:creationId xmlns:p14="http://schemas.microsoft.com/office/powerpoint/2010/main" val="2345987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7E9FD1-4BD7-4232-AD64-28CC49AC336A}"/>
              </a:ext>
            </a:extLst>
          </p:cNvPr>
          <p:cNvPicPr>
            <a:picLocks noChangeAspect="1"/>
          </p:cNvPicPr>
          <p:nvPr/>
        </p:nvPicPr>
        <p:blipFill rotWithShape="1">
          <a:blip r:embed="rId2"/>
          <a:srcRect l="1888" r="19487"/>
          <a:stretch/>
        </p:blipFill>
        <p:spPr>
          <a:xfrm>
            <a:off x="20" y="10"/>
            <a:ext cx="4637226" cy="6857990"/>
          </a:xfrm>
          <a:prstGeom prst="rect">
            <a:avLst/>
          </a:prstGeom>
        </p:spPr>
      </p:pic>
      <p:sp>
        <p:nvSpPr>
          <p:cNvPr id="13" name="Rectangle 12">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7483959-5497-6632-1415-A0C2B896A69B}"/>
              </a:ext>
            </a:extLst>
          </p:cNvPr>
          <p:cNvSpPr txBox="1">
            <a:spLocks noGrp="1"/>
          </p:cNvSpPr>
          <p:nvPr>
            <p:ph type="title"/>
          </p:nvPr>
        </p:nvSpPr>
        <p:spPr>
          <a:xfrm>
            <a:off x="5276930" y="1224543"/>
            <a:ext cx="6275388" cy="3914918"/>
          </a:xfrm>
          <a:prstGeom prst="rect">
            <a:avLst/>
          </a:prstGeom>
          <a:noFill/>
        </p:spPr>
        <p:txBody>
          <a:bodyPr wrap="square" rtlCol="0">
            <a:spAutoFit/>
          </a:bodyPr>
          <a:lstStyle/>
          <a:p>
            <a:r>
              <a:rPr lang="en-GB" sz="3600" dirty="0">
                <a:solidFill>
                  <a:schemeClr val="bg1"/>
                </a:solidFill>
              </a:rPr>
              <a:t>‘It is important that children and young people see the relevance in their learning to the world beyond the school gates and that opportunities are taken to forge links to that world.’</a:t>
            </a:r>
            <a:br>
              <a:rPr lang="en-GB" sz="3600" dirty="0">
                <a:solidFill>
                  <a:schemeClr val="bg1"/>
                </a:solidFill>
              </a:rPr>
            </a:br>
            <a:endParaRPr lang="en-GB" sz="3600" dirty="0">
              <a:solidFill>
                <a:schemeClr val="bg1"/>
              </a:solidFill>
            </a:endParaRPr>
          </a:p>
          <a:p>
            <a:pPr algn="r"/>
            <a:r>
              <a:rPr lang="en-GB" sz="2400" dirty="0">
                <a:solidFill>
                  <a:schemeClr val="bg1"/>
                </a:solidFill>
              </a:rPr>
              <a:t>Donaldson (2015: 67) </a:t>
            </a:r>
          </a:p>
        </p:txBody>
      </p:sp>
    </p:spTree>
    <p:extLst>
      <p:ext uri="{BB962C8B-B14F-4D97-AF65-F5344CB8AC3E}">
        <p14:creationId xmlns:p14="http://schemas.microsoft.com/office/powerpoint/2010/main" val="3889050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85753A-5324-F86C-DE19-B896C357A6B4}"/>
              </a:ext>
            </a:extLst>
          </p:cNvPr>
          <p:cNvSpPr>
            <a:spLocks noGrp="1"/>
          </p:cNvSpPr>
          <p:nvPr>
            <p:ph type="title"/>
          </p:nvPr>
        </p:nvSpPr>
        <p:spPr>
          <a:xfrm>
            <a:off x="5320835" y="1425639"/>
            <a:ext cx="6716489" cy="5077519"/>
          </a:xfrm>
          <a:noFill/>
        </p:spPr>
        <p:txBody>
          <a:bodyPr vert="horz" lIns="91440" tIns="45720" rIns="91440" bIns="45720" rtlCol="0" anchor="b">
            <a:normAutofit fontScale="90000"/>
          </a:bodyPr>
          <a:lstStyle/>
          <a:p>
            <a:br>
              <a:rPr lang="en-GB" sz="2400" dirty="0"/>
            </a:br>
            <a:r>
              <a:rPr lang="en-GB" sz="4000" b="1" dirty="0" err="1">
                <a:latin typeface="+mn-lt"/>
              </a:rPr>
              <a:t>Cyd-destunau</a:t>
            </a:r>
            <a:r>
              <a:rPr lang="en-GB" sz="4000" b="1" dirty="0">
                <a:latin typeface="+mn-lt"/>
              </a:rPr>
              <a:t> </a:t>
            </a:r>
            <a:r>
              <a:rPr lang="en-GB" sz="4000" b="1" dirty="0" err="1">
                <a:latin typeface="+mn-lt"/>
              </a:rPr>
              <a:t>lleol</a:t>
            </a:r>
            <a:r>
              <a:rPr lang="en-GB" sz="4000" b="1" dirty="0">
                <a:latin typeface="+mn-lt"/>
              </a:rPr>
              <a:t>, </a:t>
            </a:r>
            <a:r>
              <a:rPr lang="en-GB" sz="4000" b="1" dirty="0" err="1">
                <a:latin typeface="+mn-lt"/>
              </a:rPr>
              <a:t>cenedlaethol</a:t>
            </a:r>
            <a:r>
              <a:rPr lang="en-GB" sz="4000" b="1" dirty="0">
                <a:latin typeface="+mn-lt"/>
              </a:rPr>
              <a:t> a </a:t>
            </a:r>
            <a:r>
              <a:rPr lang="en-GB" sz="4000" b="1" dirty="0" err="1">
                <a:latin typeface="+mn-lt"/>
              </a:rPr>
              <a:t>rhyngwladol</a:t>
            </a:r>
            <a:r>
              <a:rPr lang="en-GB" sz="4000" b="1" dirty="0">
                <a:latin typeface="+mn-lt"/>
              </a:rPr>
              <a:t>:</a:t>
            </a:r>
            <a:br>
              <a:rPr lang="en-GB" sz="4000" b="1" dirty="0">
                <a:latin typeface="+mn-lt"/>
              </a:rPr>
            </a:br>
            <a:br>
              <a:rPr lang="en-GB" sz="2400" b="1" dirty="0">
                <a:latin typeface="+mn-lt"/>
              </a:rPr>
            </a:br>
            <a:r>
              <a:rPr lang="en-GB" sz="3100" b="1" dirty="0">
                <a:latin typeface="+mn-lt"/>
              </a:rPr>
              <a:t>‘</a:t>
            </a:r>
            <a:r>
              <a:rPr lang="en-GB" sz="3100" dirty="0" err="1">
                <a:latin typeface="+mn-lt"/>
              </a:rPr>
              <a:t>Mae'r</a:t>
            </a:r>
            <a:r>
              <a:rPr lang="en-GB" sz="3100" dirty="0">
                <a:latin typeface="+mn-lt"/>
              </a:rPr>
              <a:t> </a:t>
            </a:r>
            <a:r>
              <a:rPr lang="en-GB" sz="3100" dirty="0" err="1">
                <a:latin typeface="+mn-lt"/>
              </a:rPr>
              <a:t>cyd-destunau</a:t>
            </a:r>
            <a:r>
              <a:rPr lang="en-GB" sz="3100" dirty="0">
                <a:latin typeface="+mn-lt"/>
              </a:rPr>
              <a:t> </a:t>
            </a:r>
            <a:r>
              <a:rPr lang="en-GB" sz="3100" dirty="0" err="1">
                <a:latin typeface="+mn-lt"/>
              </a:rPr>
              <a:t>hyn</a:t>
            </a:r>
            <a:r>
              <a:rPr lang="en-GB" sz="3100" dirty="0">
                <a:latin typeface="+mn-lt"/>
              </a:rPr>
              <a:t> </a:t>
            </a:r>
            <a:r>
              <a:rPr lang="en-GB" sz="3100" dirty="0" err="1">
                <a:latin typeface="+mn-lt"/>
              </a:rPr>
              <a:t>yn</a:t>
            </a:r>
            <a:r>
              <a:rPr lang="en-GB" sz="3100" dirty="0">
                <a:latin typeface="+mn-lt"/>
              </a:rPr>
              <a:t> </a:t>
            </a:r>
            <a:r>
              <a:rPr lang="en-GB" sz="3100" dirty="0" err="1">
                <a:latin typeface="+mn-lt"/>
              </a:rPr>
              <a:t>helpu</a:t>
            </a:r>
            <a:r>
              <a:rPr lang="en-GB" sz="3100" dirty="0">
                <a:latin typeface="+mn-lt"/>
              </a:rPr>
              <a:t> [</a:t>
            </a:r>
            <a:r>
              <a:rPr lang="en-GB" sz="3100" dirty="0" err="1">
                <a:latin typeface="+mn-lt"/>
              </a:rPr>
              <a:t>dysgwyr</a:t>
            </a:r>
            <a:r>
              <a:rPr lang="en-GB" sz="3100" dirty="0">
                <a:latin typeface="+mn-lt"/>
              </a:rPr>
              <a:t>] </a:t>
            </a:r>
            <a:r>
              <a:rPr lang="en-GB" sz="3100" dirty="0" err="1">
                <a:latin typeface="+mn-lt"/>
              </a:rPr>
              <a:t>i</a:t>
            </a:r>
            <a:r>
              <a:rPr lang="en-GB" sz="3100" dirty="0">
                <a:latin typeface="+mn-lt"/>
              </a:rPr>
              <a:t> </a:t>
            </a:r>
            <a:r>
              <a:rPr lang="en-GB" sz="3100" dirty="0" err="1">
                <a:latin typeface="+mn-lt"/>
              </a:rPr>
              <a:t>wneud</a:t>
            </a:r>
            <a:r>
              <a:rPr lang="en-GB" sz="3100" dirty="0">
                <a:latin typeface="+mn-lt"/>
              </a:rPr>
              <a:t> </a:t>
            </a:r>
            <a:r>
              <a:rPr lang="en-GB" sz="3100" dirty="0" err="1">
                <a:latin typeface="+mn-lt"/>
              </a:rPr>
              <a:t>synnwyr</a:t>
            </a:r>
            <a:r>
              <a:rPr lang="en-GB" sz="3100" dirty="0">
                <a:latin typeface="+mn-lt"/>
              </a:rPr>
              <a:t> </a:t>
            </a:r>
            <a:r>
              <a:rPr lang="en-GB" sz="3100" dirty="0" err="1">
                <a:latin typeface="+mn-lt"/>
              </a:rPr>
              <a:t>o'u</a:t>
            </a:r>
            <a:r>
              <a:rPr lang="en-GB" sz="3100" dirty="0">
                <a:latin typeface="+mn-lt"/>
              </a:rPr>
              <a:t> </a:t>
            </a:r>
            <a:r>
              <a:rPr lang="en-GB" sz="3100" dirty="0" err="1">
                <a:latin typeface="+mn-lt"/>
              </a:rPr>
              <a:t>perthynas</a:t>
            </a:r>
            <a:r>
              <a:rPr lang="en-GB" sz="3100" dirty="0">
                <a:latin typeface="+mn-lt"/>
              </a:rPr>
              <a:t> </a:t>
            </a:r>
            <a:r>
              <a:rPr lang="en-GB" sz="3100" dirty="0" err="1">
                <a:latin typeface="+mn-lt"/>
              </a:rPr>
              <a:t>â'u</a:t>
            </a:r>
            <a:r>
              <a:rPr lang="en-GB" sz="3100" dirty="0">
                <a:latin typeface="+mn-lt"/>
              </a:rPr>
              <a:t> </a:t>
            </a:r>
            <a:r>
              <a:rPr lang="en-GB" sz="3100" dirty="0" err="1">
                <a:latin typeface="+mn-lt"/>
              </a:rPr>
              <a:t>cymunedau</a:t>
            </a:r>
            <a:r>
              <a:rPr lang="en-GB" sz="3100" dirty="0">
                <a:latin typeface="+mn-lt"/>
              </a:rPr>
              <a:t>, </a:t>
            </a:r>
            <a:r>
              <a:rPr lang="en-GB" sz="3100" dirty="0" err="1">
                <a:latin typeface="+mn-lt"/>
              </a:rPr>
              <a:t>eu</a:t>
            </a:r>
            <a:r>
              <a:rPr lang="en-GB" sz="3100" dirty="0">
                <a:latin typeface="+mn-lt"/>
              </a:rPr>
              <a:t> </a:t>
            </a:r>
            <a:r>
              <a:rPr lang="en-GB" sz="3100" dirty="0" err="1">
                <a:latin typeface="+mn-lt"/>
              </a:rPr>
              <a:t>hunaniaeth</a:t>
            </a:r>
            <a:r>
              <a:rPr lang="en-GB" sz="3100" dirty="0">
                <a:latin typeface="+mn-lt"/>
              </a:rPr>
              <a:t> </a:t>
            </a:r>
            <a:r>
              <a:rPr lang="en-GB" sz="3100" dirty="0" err="1">
                <a:latin typeface="+mn-lt"/>
              </a:rPr>
              <a:t>genedlaethol</a:t>
            </a:r>
            <a:r>
              <a:rPr lang="en-GB" sz="3100" dirty="0">
                <a:latin typeface="+mn-lt"/>
              </a:rPr>
              <a:t> </a:t>
            </a:r>
            <a:r>
              <a:rPr lang="en-GB" sz="3100" dirty="0" err="1">
                <a:latin typeface="+mn-lt"/>
              </a:rPr>
              <a:t>a'r</a:t>
            </a:r>
            <a:r>
              <a:rPr lang="en-GB" sz="3100" dirty="0">
                <a:latin typeface="+mn-lt"/>
              </a:rPr>
              <a:t> </a:t>
            </a:r>
            <a:r>
              <a:rPr lang="en-GB" sz="3100" dirty="0" err="1">
                <a:latin typeface="+mn-lt"/>
              </a:rPr>
              <a:t>byd</a:t>
            </a:r>
            <a:r>
              <a:rPr lang="en-GB" sz="3100" dirty="0">
                <a:latin typeface="+mn-lt"/>
              </a:rPr>
              <a:t> </a:t>
            </a:r>
            <a:r>
              <a:rPr lang="en-GB" sz="3100" dirty="0" err="1">
                <a:latin typeface="+mn-lt"/>
              </a:rPr>
              <a:t>ehangach</a:t>
            </a:r>
            <a:r>
              <a:rPr lang="en-GB" sz="3100" dirty="0">
                <a:latin typeface="+mn-lt"/>
              </a:rPr>
              <a:t>. Mae </a:t>
            </a:r>
            <a:r>
              <a:rPr lang="en-GB" sz="3100" dirty="0" err="1">
                <a:latin typeface="+mn-lt"/>
              </a:rPr>
              <a:t>hyn</a:t>
            </a:r>
            <a:r>
              <a:rPr lang="en-GB" sz="3100" dirty="0">
                <a:latin typeface="+mn-lt"/>
              </a:rPr>
              <a:t> </a:t>
            </a:r>
            <a:r>
              <a:rPr lang="en-GB" sz="3100" dirty="0" err="1">
                <a:latin typeface="+mn-lt"/>
              </a:rPr>
              <a:t>yn</a:t>
            </a:r>
            <a:r>
              <a:rPr lang="en-GB" sz="3100" dirty="0">
                <a:latin typeface="+mn-lt"/>
              </a:rPr>
              <a:t> </a:t>
            </a:r>
            <a:r>
              <a:rPr lang="en-GB" sz="3100" dirty="0" err="1">
                <a:latin typeface="+mn-lt"/>
              </a:rPr>
              <a:t>cefnogi</a:t>
            </a:r>
            <a:r>
              <a:rPr lang="en-GB" sz="3100" dirty="0">
                <a:latin typeface="+mn-lt"/>
              </a:rPr>
              <a:t> </a:t>
            </a:r>
            <a:r>
              <a:rPr lang="en-GB" sz="3100" dirty="0" err="1">
                <a:latin typeface="+mn-lt"/>
              </a:rPr>
              <a:t>dysgwyr</a:t>
            </a:r>
            <a:r>
              <a:rPr lang="en-GB" sz="3100" dirty="0">
                <a:latin typeface="+mn-lt"/>
              </a:rPr>
              <a:t> </a:t>
            </a:r>
            <a:r>
              <a:rPr lang="en-GB" sz="3100" dirty="0" err="1">
                <a:latin typeface="+mn-lt"/>
              </a:rPr>
              <a:t>i</a:t>
            </a:r>
            <a:r>
              <a:rPr lang="en-GB" sz="3100" dirty="0">
                <a:latin typeface="+mn-lt"/>
              </a:rPr>
              <a:t> </a:t>
            </a:r>
            <a:r>
              <a:rPr lang="en-GB" sz="3100" dirty="0" err="1">
                <a:latin typeface="+mn-lt"/>
              </a:rPr>
              <a:t>ddatblygu</a:t>
            </a:r>
            <a:r>
              <a:rPr lang="en-GB" sz="3100" dirty="0">
                <a:latin typeface="+mn-lt"/>
              </a:rPr>
              <a:t> </a:t>
            </a:r>
            <a:r>
              <a:rPr lang="en-GB" sz="3100" dirty="0" err="1">
                <a:latin typeface="+mn-lt"/>
              </a:rPr>
              <a:t>dinasyddiaeth</a:t>
            </a:r>
            <a:r>
              <a:rPr lang="en-GB" sz="3100" dirty="0">
                <a:latin typeface="+mn-lt"/>
              </a:rPr>
              <a:t> </a:t>
            </a:r>
            <a:r>
              <a:rPr lang="en-GB" sz="3100" dirty="0" err="1">
                <a:latin typeface="+mn-lt"/>
              </a:rPr>
              <a:t>amlochrog</a:t>
            </a:r>
            <a:r>
              <a:rPr lang="en-GB" sz="3100" dirty="0">
                <a:latin typeface="+mn-lt"/>
              </a:rPr>
              <a:t>, </a:t>
            </a:r>
            <a:r>
              <a:rPr lang="en-GB" sz="3100" dirty="0" err="1">
                <a:latin typeface="+mn-lt"/>
              </a:rPr>
              <a:t>gan</a:t>
            </a:r>
            <a:r>
              <a:rPr lang="en-GB" sz="3100" dirty="0">
                <a:latin typeface="+mn-lt"/>
              </a:rPr>
              <a:t> </a:t>
            </a:r>
            <a:r>
              <a:rPr lang="en-GB" sz="3100" dirty="0" err="1">
                <a:latin typeface="+mn-lt"/>
              </a:rPr>
              <a:t>fyfyrio</a:t>
            </a:r>
            <a:r>
              <a:rPr lang="en-GB" sz="3100" dirty="0">
                <a:latin typeface="+mn-lt"/>
              </a:rPr>
              <a:t> </a:t>
            </a:r>
            <a:r>
              <a:rPr lang="en-GB" sz="3100" dirty="0" err="1">
                <a:latin typeface="+mn-lt"/>
              </a:rPr>
              <a:t>ar</a:t>
            </a:r>
            <a:r>
              <a:rPr lang="en-GB" sz="3100" dirty="0">
                <a:latin typeface="+mn-lt"/>
              </a:rPr>
              <a:t> </a:t>
            </a:r>
            <a:r>
              <a:rPr lang="en-GB" sz="3100" dirty="0" err="1">
                <a:latin typeface="+mn-lt"/>
              </a:rPr>
              <a:t>eu</a:t>
            </a:r>
            <a:r>
              <a:rPr lang="en-GB" sz="3100" dirty="0">
                <a:latin typeface="+mn-lt"/>
              </a:rPr>
              <a:t> </a:t>
            </a:r>
            <a:r>
              <a:rPr lang="en-GB" sz="3100" dirty="0" err="1">
                <a:latin typeface="+mn-lt"/>
              </a:rPr>
              <a:t>rolau</a:t>
            </a:r>
            <a:r>
              <a:rPr lang="en-GB" sz="3100" dirty="0">
                <a:latin typeface="+mn-lt"/>
              </a:rPr>
              <a:t> </a:t>
            </a:r>
            <a:r>
              <a:rPr lang="en-GB" sz="3100" dirty="0" err="1">
                <a:latin typeface="+mn-lt"/>
              </a:rPr>
              <a:t>a'u</a:t>
            </a:r>
            <a:r>
              <a:rPr lang="en-GB" sz="3100" dirty="0">
                <a:latin typeface="+mn-lt"/>
              </a:rPr>
              <a:t> </a:t>
            </a:r>
            <a:r>
              <a:rPr lang="en-GB" sz="3100" dirty="0" err="1">
                <a:latin typeface="+mn-lt"/>
              </a:rPr>
              <a:t>cyfrifoldebau</a:t>
            </a:r>
            <a:r>
              <a:rPr lang="en-GB" sz="3100" dirty="0">
                <a:latin typeface="+mn-lt"/>
              </a:rPr>
              <a:t> </a:t>
            </a:r>
            <a:r>
              <a:rPr lang="en-GB" sz="3100" dirty="0" err="1">
                <a:latin typeface="+mn-lt"/>
              </a:rPr>
              <a:t>ym</a:t>
            </a:r>
            <a:r>
              <a:rPr lang="en-GB" sz="3100" dirty="0">
                <a:latin typeface="+mn-lt"/>
              </a:rPr>
              <a:t> </a:t>
            </a:r>
            <a:r>
              <a:rPr lang="en-GB" sz="3100" dirty="0" err="1">
                <a:latin typeface="+mn-lt"/>
              </a:rPr>
              <a:t>mhob</a:t>
            </a:r>
            <a:r>
              <a:rPr lang="en-GB" sz="3100" dirty="0">
                <a:latin typeface="+mn-lt"/>
              </a:rPr>
              <a:t> </a:t>
            </a:r>
            <a:r>
              <a:rPr lang="en-GB" sz="3100" dirty="0" err="1">
                <a:latin typeface="+mn-lt"/>
              </a:rPr>
              <a:t>cyd-destun</a:t>
            </a:r>
            <a:r>
              <a:rPr lang="en-GB" sz="3100" dirty="0">
                <a:latin typeface="+mn-lt"/>
              </a:rPr>
              <a:t> a </a:t>
            </a:r>
            <a:r>
              <a:rPr lang="en-GB" sz="3100" dirty="0" err="1">
                <a:latin typeface="+mn-lt"/>
              </a:rPr>
              <a:t>chydnabod</a:t>
            </a:r>
            <a:r>
              <a:rPr lang="en-GB" sz="3100" dirty="0">
                <a:latin typeface="+mn-lt"/>
              </a:rPr>
              <a:t> </a:t>
            </a:r>
            <a:r>
              <a:rPr lang="en-GB" sz="3100" dirty="0" err="1">
                <a:latin typeface="+mn-lt"/>
              </a:rPr>
              <a:t>amrywiaeth</a:t>
            </a:r>
            <a:r>
              <a:rPr lang="en-GB" sz="3100" dirty="0">
                <a:latin typeface="+mn-lt"/>
              </a:rPr>
              <a:t> </a:t>
            </a:r>
            <a:r>
              <a:rPr lang="en-GB" sz="3100" dirty="0" err="1">
                <a:latin typeface="+mn-lt"/>
              </a:rPr>
              <a:t>pob</a:t>
            </a:r>
            <a:r>
              <a:rPr lang="en-GB" sz="3100" dirty="0">
                <a:latin typeface="+mn-lt"/>
              </a:rPr>
              <a:t> un </a:t>
            </a:r>
            <a:r>
              <a:rPr lang="en-GB" sz="3100" dirty="0" err="1">
                <a:latin typeface="+mn-lt"/>
              </a:rPr>
              <a:t>ohonyn</a:t>
            </a:r>
            <a:r>
              <a:rPr lang="en-GB" sz="3100" dirty="0">
                <a:latin typeface="+mn-lt"/>
              </a:rPr>
              <a:t> </a:t>
            </a:r>
            <a:r>
              <a:rPr lang="en-GB" sz="3100" dirty="0" err="1">
                <a:latin typeface="+mn-lt"/>
              </a:rPr>
              <a:t>nhw</a:t>
            </a:r>
            <a:r>
              <a:rPr lang="en-GB" sz="3100" dirty="0">
                <a:latin typeface="+mn-lt"/>
              </a:rPr>
              <a:t>. </a:t>
            </a:r>
            <a:r>
              <a:rPr lang="en-GB" sz="3100" dirty="0" err="1">
                <a:latin typeface="+mn-lt"/>
              </a:rPr>
              <a:t>Bydd</a:t>
            </a:r>
            <a:r>
              <a:rPr lang="en-GB" sz="3100" dirty="0">
                <a:latin typeface="+mn-lt"/>
              </a:rPr>
              <a:t> </a:t>
            </a:r>
            <a:r>
              <a:rPr lang="en-GB" sz="3100" dirty="0" err="1">
                <a:latin typeface="+mn-lt"/>
              </a:rPr>
              <a:t>cyddestunau</a:t>
            </a:r>
            <a:r>
              <a:rPr lang="en-GB" sz="3100" dirty="0">
                <a:latin typeface="+mn-lt"/>
              </a:rPr>
              <a:t> </a:t>
            </a:r>
            <a:r>
              <a:rPr lang="en-GB" sz="3100" dirty="0" err="1">
                <a:latin typeface="+mn-lt"/>
              </a:rPr>
              <a:t>lleol</a:t>
            </a:r>
            <a:r>
              <a:rPr lang="en-GB" sz="3100" dirty="0">
                <a:latin typeface="+mn-lt"/>
              </a:rPr>
              <a:t>, </a:t>
            </a:r>
            <a:r>
              <a:rPr lang="en-GB" sz="3100" dirty="0" err="1">
                <a:latin typeface="+mn-lt"/>
              </a:rPr>
              <a:t>cenedlaethol</a:t>
            </a:r>
            <a:r>
              <a:rPr lang="en-GB" sz="3100" dirty="0">
                <a:latin typeface="+mn-lt"/>
              </a:rPr>
              <a:t> a </a:t>
            </a:r>
            <a:r>
              <a:rPr lang="en-GB" sz="3100" dirty="0" err="1">
                <a:latin typeface="+mn-lt"/>
              </a:rPr>
              <a:t>rhyngwladol</a:t>
            </a:r>
            <a:r>
              <a:rPr lang="en-GB" sz="3100" dirty="0">
                <a:latin typeface="+mn-lt"/>
              </a:rPr>
              <a:t> </a:t>
            </a:r>
            <a:r>
              <a:rPr lang="en-GB" sz="3100" dirty="0" err="1">
                <a:latin typeface="+mn-lt"/>
              </a:rPr>
              <a:t>yn</a:t>
            </a:r>
            <a:r>
              <a:rPr lang="en-GB" sz="3100" dirty="0">
                <a:latin typeface="+mn-lt"/>
              </a:rPr>
              <a:t> </a:t>
            </a:r>
            <a:r>
              <a:rPr lang="en-GB" sz="3100" dirty="0" err="1">
                <a:latin typeface="+mn-lt"/>
              </a:rPr>
              <a:t>gwneud</a:t>
            </a:r>
            <a:r>
              <a:rPr lang="en-GB" sz="3100" dirty="0">
                <a:latin typeface="+mn-lt"/>
              </a:rPr>
              <a:t> </a:t>
            </a:r>
            <a:r>
              <a:rPr lang="en-GB" sz="3100" dirty="0" err="1">
                <a:latin typeface="+mn-lt"/>
              </a:rPr>
              <a:t>eu</a:t>
            </a:r>
            <a:r>
              <a:rPr lang="en-GB" sz="3100" dirty="0">
                <a:latin typeface="+mn-lt"/>
              </a:rPr>
              <a:t> </a:t>
            </a:r>
            <a:r>
              <a:rPr lang="en-GB" sz="3100" dirty="0" err="1">
                <a:latin typeface="+mn-lt"/>
              </a:rPr>
              <a:t>cyfraniadau</a:t>
            </a:r>
            <a:r>
              <a:rPr lang="en-GB" sz="3100" dirty="0">
                <a:latin typeface="+mn-lt"/>
              </a:rPr>
              <a:t> </a:t>
            </a:r>
            <a:r>
              <a:rPr lang="en-GB" sz="3100" dirty="0" err="1">
                <a:latin typeface="+mn-lt"/>
              </a:rPr>
              <a:t>arbennig</a:t>
            </a:r>
            <a:r>
              <a:rPr lang="en-GB" sz="3100" dirty="0">
                <a:latin typeface="+mn-lt"/>
              </a:rPr>
              <a:t> </a:t>
            </a:r>
            <a:r>
              <a:rPr lang="en-GB" sz="3100" dirty="0" err="1">
                <a:latin typeface="+mn-lt"/>
              </a:rPr>
              <a:t>eu</a:t>
            </a:r>
            <a:r>
              <a:rPr lang="en-GB" sz="3100" dirty="0">
                <a:latin typeface="+mn-lt"/>
              </a:rPr>
              <a:t> </a:t>
            </a:r>
            <a:r>
              <a:rPr lang="en-GB" sz="3100" dirty="0" err="1">
                <a:latin typeface="+mn-lt"/>
              </a:rPr>
              <a:t>hunain</a:t>
            </a:r>
            <a:r>
              <a:rPr lang="en-GB" sz="3100" dirty="0">
                <a:latin typeface="+mn-lt"/>
              </a:rPr>
              <a:t> at </a:t>
            </a:r>
            <a:r>
              <a:rPr lang="en-GB" sz="3100" dirty="0" err="1">
                <a:latin typeface="+mn-lt"/>
              </a:rPr>
              <a:t>ddysgu</a:t>
            </a:r>
            <a:r>
              <a:rPr lang="en-GB" sz="3100" dirty="0">
                <a:latin typeface="+mn-lt"/>
              </a:rPr>
              <a:t>, </a:t>
            </a:r>
            <a:r>
              <a:rPr lang="en-GB" sz="3100" dirty="0" err="1">
                <a:latin typeface="+mn-lt"/>
              </a:rPr>
              <a:t>ond</a:t>
            </a:r>
            <a:r>
              <a:rPr lang="en-GB" sz="3100" dirty="0">
                <a:latin typeface="+mn-lt"/>
              </a:rPr>
              <a:t> </a:t>
            </a:r>
            <a:r>
              <a:rPr lang="en-GB" sz="3100" dirty="0" err="1">
                <a:latin typeface="+mn-lt"/>
              </a:rPr>
              <a:t>mae</a:t>
            </a:r>
            <a:r>
              <a:rPr lang="en-GB" sz="3100" dirty="0">
                <a:latin typeface="+mn-lt"/>
              </a:rPr>
              <a:t> </a:t>
            </a:r>
            <a:r>
              <a:rPr lang="en-GB" sz="3100" dirty="0" err="1">
                <a:latin typeface="+mn-lt"/>
              </a:rPr>
              <a:t>hefyd</a:t>
            </a:r>
            <a:r>
              <a:rPr lang="en-GB" sz="3100" dirty="0">
                <a:latin typeface="+mn-lt"/>
              </a:rPr>
              <a:t> </a:t>
            </a:r>
            <a:r>
              <a:rPr lang="en-GB" sz="3100" dirty="0" err="1">
                <a:latin typeface="+mn-lt"/>
              </a:rPr>
              <a:t>cysylltiadau</a:t>
            </a:r>
            <a:r>
              <a:rPr lang="en-GB" sz="3100" dirty="0">
                <a:latin typeface="+mn-lt"/>
              </a:rPr>
              <a:t> </a:t>
            </a:r>
            <a:r>
              <a:rPr lang="en-GB" sz="3100" dirty="0" err="1">
                <a:latin typeface="+mn-lt"/>
              </a:rPr>
              <a:t>cryf</a:t>
            </a:r>
            <a:r>
              <a:rPr lang="en-GB" sz="3100" dirty="0">
                <a:latin typeface="+mn-lt"/>
              </a:rPr>
              <a:t> </a:t>
            </a:r>
            <a:r>
              <a:rPr lang="en-GB" sz="3100" dirty="0" err="1">
                <a:latin typeface="+mn-lt"/>
              </a:rPr>
              <a:t>rhyngddyn</a:t>
            </a:r>
            <a:r>
              <a:rPr lang="en-GB" sz="3100" dirty="0">
                <a:latin typeface="+mn-lt"/>
              </a:rPr>
              <a:t> </a:t>
            </a:r>
            <a:r>
              <a:rPr lang="en-GB" sz="3100" dirty="0" err="1">
                <a:latin typeface="+mn-lt"/>
              </a:rPr>
              <a:t>nhw</a:t>
            </a:r>
            <a:r>
              <a:rPr lang="en-GB" sz="3100" dirty="0">
                <a:latin typeface="+mn-lt"/>
              </a:rPr>
              <a:t>.’</a:t>
            </a:r>
            <a:br>
              <a:rPr lang="en-GB" sz="3100" dirty="0">
                <a:latin typeface="+mn-lt"/>
              </a:rPr>
            </a:br>
            <a:r>
              <a:rPr lang="en-GB" sz="3100" dirty="0">
                <a:latin typeface="+mn-lt"/>
              </a:rPr>
              <a:t>                                                </a:t>
            </a:r>
            <a:r>
              <a:rPr lang="en-GB" sz="2000" dirty="0" err="1">
                <a:latin typeface="+mn-lt"/>
              </a:rPr>
              <a:t>Llywodraeth</a:t>
            </a:r>
            <a:r>
              <a:rPr lang="en-GB" sz="2000" dirty="0">
                <a:latin typeface="+mn-lt"/>
              </a:rPr>
              <a:t> Cymru, 2020</a:t>
            </a:r>
            <a:endParaRPr lang="en-US" sz="2000" dirty="0">
              <a:latin typeface="+mn-lt"/>
            </a:endParaRPr>
          </a:p>
        </p:txBody>
      </p:sp>
      <p:pic>
        <p:nvPicPr>
          <p:cNvPr id="2052" name="Picture 4" descr="Canllawiau Cwricwlwm i Gymru">
            <a:extLst>
              <a:ext uri="{FF2B5EF4-FFF2-40B4-BE49-F238E27FC236}">
                <a16:creationId xmlns:a16="http://schemas.microsoft.com/office/drawing/2014/main" id="{EF1A5182-9FE0-63D9-61C0-AA2C07CABC8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773"/>
          <a:stretch/>
        </p:blipFill>
        <p:spPr bwMode="auto">
          <a:xfrm>
            <a:off x="20" y="10"/>
            <a:ext cx="4992985"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319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6449E34-8DFC-4B61-B335-256403D8EE00}"/>
              </a:ext>
            </a:extLst>
          </p:cNvPr>
          <p:cNvPicPr>
            <a:picLocks noChangeAspect="1"/>
          </p:cNvPicPr>
          <p:nvPr/>
        </p:nvPicPr>
        <p:blipFill rotWithShape="1">
          <a:blip r:embed="rId3"/>
          <a:srcRect l="36618" t="12393" r="37176" b="28157"/>
          <a:stretch/>
        </p:blipFill>
        <p:spPr>
          <a:xfrm>
            <a:off x="355002" y="691179"/>
            <a:ext cx="4290938" cy="5475642"/>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E1103B63-FD79-48E3-A48D-A1C3AD257C80}"/>
              </a:ext>
            </a:extLst>
          </p:cNvPr>
          <p:cNvSpPr txBox="1"/>
          <p:nvPr/>
        </p:nvSpPr>
        <p:spPr>
          <a:xfrm>
            <a:off x="4830185" y="215153"/>
            <a:ext cx="7006813" cy="6063198"/>
          </a:xfrm>
          <a:prstGeom prst="rect">
            <a:avLst/>
          </a:prstGeom>
          <a:noFill/>
        </p:spPr>
        <p:txBody>
          <a:bodyPr wrap="square" rtlCol="0">
            <a:spAutoFit/>
          </a:bodyPr>
          <a:lstStyle/>
          <a:p>
            <a:r>
              <a:rPr lang="en-GB" sz="3600" b="1" dirty="0"/>
              <a:t>Local, national and international contexts:</a:t>
            </a:r>
          </a:p>
          <a:p>
            <a:endParaRPr lang="en-GB" dirty="0"/>
          </a:p>
          <a:p>
            <a:r>
              <a:rPr lang="en-GB" sz="2800" dirty="0"/>
              <a:t>‘…These contexts help [learners]make sense of their relationship with their communities, their national identity and the wider world.  This supports learners to develop a citizenship which is multi-faceted, reflecting on their roles and responsibilities within each context and recognising the diversity within each.  While local, national and international contexts provide distinct contributions to learning, they are profoundly interconnected…’</a:t>
            </a:r>
          </a:p>
          <a:p>
            <a:pPr algn="r"/>
            <a:r>
              <a:rPr lang="en-GB" dirty="0"/>
              <a:t>Welsh Government (2020) </a:t>
            </a:r>
          </a:p>
        </p:txBody>
      </p:sp>
    </p:spTree>
    <p:extLst>
      <p:ext uri="{BB962C8B-B14F-4D97-AF65-F5344CB8AC3E}">
        <p14:creationId xmlns:p14="http://schemas.microsoft.com/office/powerpoint/2010/main" val="88916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5942F508-9A4C-49BB-B8D7-45F896EF43A4}"/>
              </a:ext>
            </a:extLst>
          </p:cNvPr>
          <p:cNvPicPr>
            <a:picLocks noChangeAspect="1"/>
          </p:cNvPicPr>
          <p:nvPr/>
        </p:nvPicPr>
        <p:blipFill rotWithShape="1">
          <a:blip r:embed="rId3"/>
          <a:srcRect l="13372" r="19298"/>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6" name="TextBox 5">
            <a:extLst>
              <a:ext uri="{FF2B5EF4-FFF2-40B4-BE49-F238E27FC236}">
                <a16:creationId xmlns:a16="http://schemas.microsoft.com/office/drawing/2014/main" id="{20A92F14-9EA4-4617-A9C9-A1F18401FD38}"/>
              </a:ext>
            </a:extLst>
          </p:cNvPr>
          <p:cNvSpPr txBox="1"/>
          <p:nvPr/>
        </p:nvSpPr>
        <p:spPr>
          <a:xfrm>
            <a:off x="6096000" y="204716"/>
            <a:ext cx="5484125" cy="6516806"/>
          </a:xfrm>
          <a:prstGeom prst="rect">
            <a:avLst/>
          </a:prstGeom>
        </p:spPr>
        <p:txBody>
          <a:bodyPr vert="horz" lIns="91440" tIns="45720" rIns="91440" bIns="45720" rtlCol="0" anchor="t">
            <a:normAutofit lnSpcReduction="10000"/>
          </a:bodyPr>
          <a:lstStyle/>
          <a:p>
            <a:pPr marR="0" lvl="0" algn="l" defTabSz="914400" rtl="0" eaLnBrk="1" fontAlgn="auto" latinLnBrk="0" hangingPunct="1">
              <a:lnSpc>
                <a:spcPct val="90000"/>
              </a:lnSpc>
              <a:spcBef>
                <a:spcPts val="0"/>
              </a:spcBef>
              <a:spcAft>
                <a:spcPts val="600"/>
              </a:spcAft>
              <a:buClrTx/>
              <a:buSzTx/>
              <a:tabLst/>
              <a:defRPr/>
            </a:pPr>
            <a:r>
              <a:rPr lang="en-US" sz="3600" b="1" dirty="0" err="1">
                <a:solidFill>
                  <a:prstClr val="white"/>
                </a:solidFill>
                <a:latin typeface="Calibri" panose="020F0502020204030204"/>
              </a:rPr>
              <a:t>MDaPh</a:t>
            </a:r>
            <a:r>
              <a:rPr lang="en-US" sz="3600" b="1" dirty="0">
                <a:solidFill>
                  <a:prstClr val="white"/>
                </a:solidFill>
                <a:latin typeface="Calibri" panose="020F0502020204030204"/>
              </a:rPr>
              <a:t> Y </a:t>
            </a:r>
            <a:r>
              <a:rPr lang="en-US" sz="3600" b="1" dirty="0" err="1">
                <a:solidFill>
                  <a:prstClr val="white"/>
                </a:solidFill>
                <a:latin typeface="Calibri" panose="020F0502020204030204"/>
              </a:rPr>
              <a:t>Dyniaethau</a:t>
            </a:r>
            <a:r>
              <a:rPr kumimoji="0" lang="en-US" sz="3600" b="1" i="0" u="none" strike="noStrike" kern="1200" cap="none" spc="0" normalizeH="0" baseline="0" noProof="0" dirty="0">
                <a:ln>
                  <a:noFill/>
                </a:ln>
                <a:solidFill>
                  <a:prstClr val="white"/>
                </a:solidFill>
                <a:effectLst/>
                <a:uLnTx/>
                <a:uFillTx/>
                <a:latin typeface="Calibri" panose="020F0502020204030204"/>
                <a:ea typeface="+mn-ea"/>
                <a:cs typeface="+mn-cs"/>
              </a:rPr>
              <a: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lang="en-GB" sz="2800" dirty="0" err="1"/>
              <a:t>Hyrwyddo</a:t>
            </a:r>
            <a:r>
              <a:rPr lang="en-GB" sz="2800" dirty="0"/>
              <a:t> </a:t>
            </a:r>
            <a:r>
              <a:rPr lang="en-GB" sz="2800" dirty="0" err="1"/>
              <a:t>dealltwriaeth</a:t>
            </a:r>
            <a:r>
              <a:rPr lang="en-GB" sz="2800" dirty="0"/>
              <a:t> </a:t>
            </a:r>
            <a:r>
              <a:rPr lang="en-GB" sz="2800" dirty="0" err="1"/>
              <a:t>o’r</a:t>
            </a:r>
            <a:r>
              <a:rPr lang="en-GB" sz="2800" dirty="0"/>
              <a:t> </a:t>
            </a:r>
            <a:r>
              <a:rPr lang="en-GB" sz="2800" dirty="0" err="1"/>
              <a:t>ffordd</a:t>
            </a:r>
            <a:r>
              <a:rPr lang="en-GB" sz="2800" dirty="0"/>
              <a:t> y </a:t>
            </a:r>
            <a:r>
              <a:rPr lang="en-GB" sz="2800" dirty="0" err="1"/>
              <a:t>mae</a:t>
            </a:r>
            <a:r>
              <a:rPr lang="en-GB" sz="2800" dirty="0"/>
              <a:t> </a:t>
            </a:r>
            <a:r>
              <a:rPr lang="en-GB" sz="2800" dirty="0" err="1"/>
              <a:t>pobl</a:t>
            </a:r>
            <a:r>
              <a:rPr lang="en-GB" sz="2800" dirty="0"/>
              <a:t> Cymru, </a:t>
            </a:r>
            <a:r>
              <a:rPr lang="en-GB" sz="2800" dirty="0" err="1"/>
              <a:t>ei</a:t>
            </a:r>
            <a:r>
              <a:rPr lang="en-GB" sz="2800" dirty="0"/>
              <a:t> </a:t>
            </a:r>
            <a:r>
              <a:rPr lang="en-GB" sz="2800" dirty="0" err="1"/>
              <a:t>chymunedau</a:t>
            </a:r>
            <a:r>
              <a:rPr lang="en-GB" sz="2800" dirty="0"/>
              <a:t>, </a:t>
            </a:r>
            <a:r>
              <a:rPr lang="en-GB" sz="2800" dirty="0" err="1"/>
              <a:t>ei</a:t>
            </a:r>
            <a:r>
              <a:rPr lang="en-GB" sz="2800" dirty="0"/>
              <a:t> </a:t>
            </a:r>
            <a:r>
              <a:rPr lang="en-GB" sz="2800" dirty="0" err="1"/>
              <a:t>hanes</a:t>
            </a:r>
            <a:r>
              <a:rPr lang="en-GB" sz="2800" dirty="0"/>
              <a:t>, </a:t>
            </a:r>
            <a:r>
              <a:rPr lang="en-GB" sz="2800" dirty="0" err="1"/>
              <a:t>ei</a:t>
            </a:r>
            <a:r>
              <a:rPr lang="en-GB" sz="2800" dirty="0"/>
              <a:t> </a:t>
            </a:r>
            <a:r>
              <a:rPr lang="en-GB" sz="2800" dirty="0" err="1"/>
              <a:t>diwylliant</a:t>
            </a:r>
            <a:r>
              <a:rPr lang="en-GB" sz="2800" dirty="0"/>
              <a:t>, </a:t>
            </a:r>
            <a:r>
              <a:rPr lang="en-GB" sz="2800" dirty="0" err="1"/>
              <a:t>ei</a:t>
            </a:r>
            <a:r>
              <a:rPr lang="en-GB" sz="2800" dirty="0"/>
              <a:t> </a:t>
            </a:r>
            <a:r>
              <a:rPr lang="en-GB" sz="2800" dirty="0" err="1"/>
              <a:t>thirwedd</a:t>
            </a:r>
            <a:r>
              <a:rPr lang="en-GB" sz="2800" dirty="0"/>
              <a:t>, </a:t>
            </a:r>
            <a:r>
              <a:rPr lang="en-GB" sz="2800" dirty="0" err="1"/>
              <a:t>ei</a:t>
            </a:r>
            <a:r>
              <a:rPr lang="en-GB" sz="2800" dirty="0"/>
              <a:t> </a:t>
            </a:r>
            <a:r>
              <a:rPr lang="en-GB" sz="2800" dirty="0" err="1"/>
              <a:t>hadnoddau</a:t>
            </a:r>
            <a:r>
              <a:rPr lang="en-GB" sz="2800" dirty="0"/>
              <a:t> </a:t>
            </a:r>
            <a:r>
              <a:rPr lang="en-GB" sz="2800" dirty="0" err="1"/>
              <a:t>a’i</a:t>
            </a:r>
            <a:r>
              <a:rPr lang="en-GB" sz="2800" dirty="0"/>
              <a:t> </a:t>
            </a:r>
            <a:r>
              <a:rPr lang="en-GB" sz="2800" dirty="0" err="1"/>
              <a:t>diwydiannau</a:t>
            </a:r>
            <a:r>
              <a:rPr lang="en-GB" sz="2800" dirty="0"/>
              <a:t> </a:t>
            </a:r>
            <a:r>
              <a:rPr lang="en-GB" sz="2800" dirty="0" err="1"/>
              <a:t>yn</a:t>
            </a:r>
            <a:r>
              <a:rPr lang="en-GB" sz="2800" dirty="0"/>
              <a:t> </a:t>
            </a:r>
            <a:r>
              <a:rPr lang="en-GB" sz="2800" dirty="0" err="1"/>
              <a:t>cydberthyn</a:t>
            </a:r>
            <a:r>
              <a:rPr lang="en-GB" sz="2800" dirty="0"/>
              <a:t> </a:t>
            </a:r>
            <a:r>
              <a:rPr lang="en-GB" sz="2800" dirty="0" err="1"/>
              <a:t>i</a:t>
            </a:r>
            <a:r>
              <a:rPr lang="en-GB" sz="2800" dirty="0"/>
              <a:t> </a:t>
            </a:r>
            <a:r>
              <a:rPr lang="en-GB" sz="2800" dirty="0" err="1"/>
              <a:t>weddill</a:t>
            </a:r>
            <a:r>
              <a:rPr lang="en-GB" sz="2800" dirty="0"/>
              <a:t> y </a:t>
            </a:r>
            <a:r>
              <a:rPr lang="en-GB" sz="2800" dirty="0" err="1"/>
              <a:t>byd</a:t>
            </a:r>
            <a:r>
              <a:rPr lang="en-GB" sz="2800" dirty="0"/>
              <a:t>.</a:t>
            </a: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lang="en-GB" sz="2800" dirty="0"/>
              <a:t>Gall </a:t>
            </a:r>
            <a:r>
              <a:rPr lang="en-GB" sz="2800" dirty="0" err="1"/>
              <a:t>dysgwyr</a:t>
            </a:r>
            <a:r>
              <a:rPr lang="en-GB" sz="2800" dirty="0"/>
              <a:t> </a:t>
            </a:r>
            <a:r>
              <a:rPr lang="en-GB" sz="2800" dirty="0" err="1"/>
              <a:t>ddatblygu</a:t>
            </a:r>
            <a:r>
              <a:rPr lang="en-GB" sz="2800" dirty="0"/>
              <a:t> sail </a:t>
            </a:r>
            <a:r>
              <a:rPr lang="en-GB" sz="2800" dirty="0" err="1"/>
              <a:t>gadarn</a:t>
            </a:r>
            <a:r>
              <a:rPr lang="en-GB" sz="2800" dirty="0"/>
              <a:t> o </a:t>
            </a:r>
            <a:r>
              <a:rPr lang="en-GB" sz="2800" dirty="0" err="1"/>
              <a:t>wybodaeth</a:t>
            </a:r>
            <a:r>
              <a:rPr lang="en-GB" sz="2800" dirty="0"/>
              <a:t> am </a:t>
            </a:r>
            <a:r>
              <a:rPr lang="en-GB" sz="2800" dirty="0" err="1"/>
              <a:t>gysyniadau</a:t>
            </a:r>
            <a:r>
              <a:rPr lang="en-GB" sz="2800" dirty="0"/>
              <a:t> </a:t>
            </a:r>
            <a:r>
              <a:rPr lang="en-GB" sz="2800" dirty="0" err="1"/>
              <a:t>daearyddol</a:t>
            </a:r>
            <a:r>
              <a:rPr lang="en-GB" sz="2800" dirty="0"/>
              <a:t>, </a:t>
            </a:r>
            <a:r>
              <a:rPr lang="en-GB" sz="2800" dirty="0" err="1"/>
              <a:t>hanesyddol</a:t>
            </a:r>
            <a:r>
              <a:rPr lang="en-GB" sz="2800" dirty="0"/>
              <a:t>, </a:t>
            </a:r>
            <a:r>
              <a:rPr lang="en-GB" sz="2800" dirty="0" err="1"/>
              <a:t>crefyddol</a:t>
            </a:r>
            <a:r>
              <a:rPr lang="en-GB" sz="2800" dirty="0"/>
              <a:t>, </a:t>
            </a:r>
            <a:r>
              <a:rPr lang="en-GB" sz="2800" dirty="0" err="1"/>
              <a:t>anghrefyddol</a:t>
            </a:r>
            <a:r>
              <a:rPr lang="en-GB" sz="2800" dirty="0"/>
              <a:t>, </a:t>
            </a:r>
            <a:r>
              <a:rPr lang="en-GB" sz="2800" dirty="0" err="1"/>
              <a:t>busnes</a:t>
            </a:r>
            <a:r>
              <a:rPr lang="en-GB" sz="2800" dirty="0"/>
              <a:t>, ac </a:t>
            </a:r>
            <a:r>
              <a:rPr lang="en-GB" sz="2800" dirty="0" err="1"/>
              <a:t>astudiaethau</a:t>
            </a:r>
            <a:r>
              <a:rPr lang="en-GB" sz="2800" dirty="0"/>
              <a:t> </a:t>
            </a:r>
            <a:r>
              <a:rPr lang="en-GB" sz="2800" dirty="0" err="1"/>
              <a:t>cymdeithasol</a:t>
            </a:r>
            <a:r>
              <a:rPr lang="en-GB" sz="2800" dirty="0"/>
              <a:t>, </a:t>
            </a:r>
            <a:r>
              <a:rPr lang="en-GB" sz="2800" dirty="0" err="1"/>
              <a:t>ynghyd</a:t>
            </a:r>
            <a:r>
              <a:rPr lang="en-GB" sz="2800" dirty="0"/>
              <a:t> â </a:t>
            </a:r>
            <a:r>
              <a:rPr lang="en-GB" sz="2800" dirty="0" err="1"/>
              <a:t>dealltwriaeth</a:t>
            </a:r>
            <a:r>
              <a:rPr lang="en-GB" sz="2800" dirty="0"/>
              <a:t> </a:t>
            </a:r>
            <a:r>
              <a:rPr lang="en-GB" sz="2800" dirty="0" err="1"/>
              <a:t>ohonyn</a:t>
            </a:r>
            <a:r>
              <a:rPr lang="en-GB" sz="2800" dirty="0"/>
              <a:t> </a:t>
            </a:r>
            <a:r>
              <a:rPr lang="en-GB" sz="2800" dirty="0" err="1"/>
              <a:t>nhw</a:t>
            </a:r>
            <a:r>
              <a:rPr lang="en-GB" sz="2800" dirty="0"/>
              <a:t>. </a:t>
            </a:r>
          </a:p>
          <a:p>
            <a:pPr marL="57150" marR="0" lvl="0" algn="l" defTabSz="914400" rtl="0" eaLnBrk="1" fontAlgn="auto" latinLnBrk="0" hangingPunct="1">
              <a:lnSpc>
                <a:spcPct val="90000"/>
              </a:lnSpc>
              <a:spcBef>
                <a:spcPts val="0"/>
              </a:spcBef>
              <a:spcAft>
                <a:spcPts val="600"/>
              </a:spcAft>
              <a:buClrTx/>
              <a:buSzTx/>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57150" marR="0" lvl="0" algn="l" defTabSz="914400" rtl="0" eaLnBrk="1" fontAlgn="auto" latinLnBrk="0" hangingPunct="1">
              <a:lnSpc>
                <a:spcPct val="90000"/>
              </a:lnSpc>
              <a:spcBef>
                <a:spcPts val="0"/>
              </a:spcBef>
              <a:spcAft>
                <a:spcPts val="600"/>
              </a:spcAft>
              <a:buClrTx/>
              <a:buSzTx/>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1800" b="0" i="0" u="none" strike="noStrike" kern="1200" cap="none" spc="0" normalizeH="0" baseline="0" noProof="0" dirty="0" err="1">
                <a:ln>
                  <a:noFill/>
                </a:ln>
                <a:solidFill>
                  <a:prstClr val="white"/>
                </a:solidFill>
                <a:effectLst/>
                <a:uLnTx/>
                <a:uFillTx/>
                <a:latin typeface="Calibri" panose="020F0502020204030204"/>
                <a:ea typeface="+mn-ea"/>
                <a:cs typeface="+mn-cs"/>
              </a:rPr>
              <a:t>Llywodraeth</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 Cymru (2020)</a:t>
            </a:r>
          </a:p>
        </p:txBody>
      </p:sp>
    </p:spTree>
    <p:extLst>
      <p:ext uri="{BB962C8B-B14F-4D97-AF65-F5344CB8AC3E}">
        <p14:creationId xmlns:p14="http://schemas.microsoft.com/office/powerpoint/2010/main" val="388117267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group of people jumping in the air&#10;&#10;Description automatically generated with low confidence">
            <a:extLst>
              <a:ext uri="{FF2B5EF4-FFF2-40B4-BE49-F238E27FC236}">
                <a16:creationId xmlns:a16="http://schemas.microsoft.com/office/drawing/2014/main" id="{5942F508-9A4C-49BB-B8D7-45F896EF43A4}"/>
              </a:ext>
            </a:extLst>
          </p:cNvPr>
          <p:cNvPicPr>
            <a:picLocks noChangeAspect="1"/>
          </p:cNvPicPr>
          <p:nvPr/>
        </p:nvPicPr>
        <p:blipFill rotWithShape="1">
          <a:blip r:embed="rId3"/>
          <a:srcRect l="13372" r="19298"/>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6" name="TextBox 5">
            <a:extLst>
              <a:ext uri="{FF2B5EF4-FFF2-40B4-BE49-F238E27FC236}">
                <a16:creationId xmlns:a16="http://schemas.microsoft.com/office/drawing/2014/main" id="{20A92F14-9EA4-4617-A9C9-A1F18401FD38}"/>
              </a:ext>
            </a:extLst>
          </p:cNvPr>
          <p:cNvSpPr txBox="1"/>
          <p:nvPr/>
        </p:nvSpPr>
        <p:spPr>
          <a:xfrm>
            <a:off x="6096000" y="927889"/>
            <a:ext cx="5314543" cy="5090773"/>
          </a:xfrm>
          <a:prstGeom prst="rect">
            <a:avLst/>
          </a:prstGeom>
        </p:spPr>
        <p:txBody>
          <a:bodyPr vert="horz" lIns="91440" tIns="45720" rIns="91440" bIns="45720" rtlCol="0" anchor="t">
            <a:normAutofit lnSpcReduction="10000"/>
          </a:bodyPr>
          <a:lstStyle/>
          <a:p>
            <a:pPr>
              <a:lnSpc>
                <a:spcPct val="90000"/>
              </a:lnSpc>
              <a:spcAft>
                <a:spcPts val="600"/>
              </a:spcAft>
            </a:pPr>
            <a:r>
              <a:rPr lang="en-US" sz="3600" b="1" dirty="0"/>
              <a:t>Humanities </a:t>
            </a:r>
            <a:r>
              <a:rPr lang="en-US" sz="3600" b="1" dirty="0" err="1"/>
              <a:t>AoLE</a:t>
            </a:r>
            <a:r>
              <a:rPr lang="en-US" sz="3600" b="1" dirty="0"/>
              <a:t>:</a:t>
            </a:r>
          </a:p>
          <a:p>
            <a:pPr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r>
              <a:rPr lang="en-US" sz="2800" dirty="0"/>
              <a:t>Promote an understanding of how the people of Wales, its communities, history, culture, landscape and industries inter-relate with the rest of the world</a:t>
            </a:r>
          </a:p>
          <a:p>
            <a:pPr marL="285750" indent="-228600">
              <a:lnSpc>
                <a:spcPct val="90000"/>
              </a:lnSpc>
              <a:spcAft>
                <a:spcPts val="600"/>
              </a:spcAft>
              <a:buFont typeface="Arial" panose="020B0604020202020204" pitchFamily="34" charset="0"/>
              <a:buChar char="•"/>
            </a:pPr>
            <a:r>
              <a:rPr lang="en-US" sz="2800" dirty="0"/>
              <a:t>Learners can establish a solid base of knowledge and understanding of geographical, historical, religious, non-religious, business and social studies concepts</a:t>
            </a:r>
          </a:p>
          <a:p>
            <a:pPr>
              <a:lnSpc>
                <a:spcPct val="90000"/>
              </a:lnSpc>
              <a:spcAft>
                <a:spcPts val="600"/>
              </a:spcAft>
            </a:pPr>
            <a:r>
              <a:rPr lang="en-US" dirty="0"/>
              <a:t>                                                Welsh Government (2020)</a:t>
            </a:r>
          </a:p>
        </p:txBody>
      </p:sp>
    </p:spTree>
    <p:extLst>
      <p:ext uri="{BB962C8B-B14F-4D97-AF65-F5344CB8AC3E}">
        <p14:creationId xmlns:p14="http://schemas.microsoft.com/office/powerpoint/2010/main" val="103274887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B763B-0E43-A594-B772-22AAA3305F46}"/>
              </a:ext>
            </a:extLst>
          </p:cNvPr>
          <p:cNvSpPr>
            <a:spLocks noGrp="1"/>
          </p:cNvSpPr>
          <p:nvPr>
            <p:ph type="title"/>
          </p:nvPr>
        </p:nvSpPr>
        <p:spPr>
          <a:xfrm>
            <a:off x="567277" y="5462570"/>
            <a:ext cx="10906061" cy="671540"/>
          </a:xfrm>
          <a:noFill/>
        </p:spPr>
        <p:txBody>
          <a:bodyPr vert="horz" lIns="91440" tIns="45720" rIns="91440" bIns="45720" rtlCol="0" anchor="ctr">
            <a:noAutofit/>
          </a:bodyPr>
          <a:lstStyle/>
          <a:p>
            <a:pPr algn="ctr"/>
            <a:br>
              <a:rPr lang="en-US" b="1" kern="1200" dirty="0">
                <a:solidFill>
                  <a:schemeClr val="tx1"/>
                </a:solidFill>
                <a:latin typeface="+mj-lt"/>
                <a:ea typeface="+mj-ea"/>
                <a:cs typeface="+mj-cs"/>
              </a:rPr>
            </a:br>
            <a:r>
              <a:rPr lang="en-US" b="1" kern="1200" dirty="0">
                <a:solidFill>
                  <a:schemeClr val="tx1"/>
                </a:solidFill>
                <a:latin typeface="+mj-lt"/>
                <a:ea typeface="+mj-ea"/>
                <a:cs typeface="+mj-cs"/>
              </a:rPr>
              <a:t>Sut? </a:t>
            </a:r>
            <a:br>
              <a:rPr lang="en-US" b="1" dirty="0"/>
            </a:br>
            <a:r>
              <a:rPr lang="en-US" b="1" dirty="0"/>
              <a:t>How</a:t>
            </a:r>
            <a:r>
              <a:rPr lang="en-US" b="1" kern="1200" dirty="0">
                <a:solidFill>
                  <a:schemeClr val="tx1"/>
                </a:solidFill>
                <a:latin typeface="+mj-lt"/>
                <a:ea typeface="+mj-ea"/>
                <a:cs typeface="+mj-cs"/>
              </a:rPr>
              <a:t>?</a:t>
            </a:r>
            <a:br>
              <a:rPr lang="en-US" b="1" kern="1200" dirty="0">
                <a:solidFill>
                  <a:schemeClr val="tx1"/>
                </a:solidFill>
                <a:latin typeface="+mj-lt"/>
                <a:ea typeface="+mj-ea"/>
                <a:cs typeface="+mj-cs"/>
              </a:rPr>
            </a:br>
            <a:endParaRPr lang="en-US" b="1" kern="1200" dirty="0">
              <a:solidFill>
                <a:schemeClr val="tx1"/>
              </a:solidFill>
              <a:latin typeface="+mj-lt"/>
              <a:ea typeface="+mj-ea"/>
              <a:cs typeface="+mj-cs"/>
            </a:endParaRPr>
          </a:p>
        </p:txBody>
      </p:sp>
      <p:pic>
        <p:nvPicPr>
          <p:cNvPr id="4" name="Video 3">
            <a:extLst>
              <a:ext uri="{FF2B5EF4-FFF2-40B4-BE49-F238E27FC236}">
                <a16:creationId xmlns:a16="http://schemas.microsoft.com/office/drawing/2014/main" id="{6490D16E-B2D4-4F48-666B-68675AA0BBB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2927289" y="804672"/>
            <a:ext cx="6337422" cy="3554676"/>
          </a:xfrm>
          <a:prstGeom prst="rect">
            <a:avLst/>
          </a:prstGeom>
          <a:effectLst/>
        </p:spPr>
      </p:pic>
    </p:spTree>
    <p:extLst>
      <p:ext uri="{BB962C8B-B14F-4D97-AF65-F5344CB8AC3E}">
        <p14:creationId xmlns:p14="http://schemas.microsoft.com/office/powerpoint/2010/main" val="415480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E79D6D-D0CF-4DB8-8706-3B129322D4A5}"/>
              </a:ext>
            </a:extLst>
          </p:cNvPr>
          <p:cNvSpPr txBox="1"/>
          <p:nvPr/>
        </p:nvSpPr>
        <p:spPr>
          <a:xfrm>
            <a:off x="329332" y="839197"/>
            <a:ext cx="11299371" cy="5047536"/>
          </a:xfrm>
          <a:prstGeom prst="rect">
            <a:avLst/>
          </a:prstGeom>
          <a:noFill/>
        </p:spPr>
        <p:txBody>
          <a:bodyPr wrap="square" rtlCol="0">
            <a:spAutoFit/>
          </a:bodyPr>
          <a:lstStyle/>
          <a:p>
            <a:pPr algn="ctr"/>
            <a:r>
              <a:rPr lang="en-GB" sz="8000" b="1" dirty="0" err="1"/>
              <a:t>Gwneud</a:t>
            </a:r>
            <a:r>
              <a:rPr lang="en-GB" sz="8000" b="1" dirty="0"/>
              <a:t> </a:t>
            </a:r>
            <a:r>
              <a:rPr lang="en-GB" sz="8000" b="1" dirty="0" err="1"/>
              <a:t>dysgu</a:t>
            </a:r>
            <a:r>
              <a:rPr lang="en-GB" sz="8000" b="1" dirty="0"/>
              <a:t> </a:t>
            </a:r>
            <a:r>
              <a:rPr lang="en-GB" sz="8000" b="1" dirty="0" err="1"/>
              <a:t>yn</a:t>
            </a:r>
            <a:r>
              <a:rPr lang="en-GB" sz="8000" b="1" dirty="0"/>
              <a:t> </a:t>
            </a:r>
            <a:r>
              <a:rPr lang="en-GB" sz="8000" b="1" dirty="0" err="1"/>
              <a:t>ddilys</a:t>
            </a:r>
            <a:endParaRPr lang="en-GB" sz="8000" b="1" dirty="0"/>
          </a:p>
          <a:p>
            <a:pPr algn="ctr"/>
            <a:r>
              <a:rPr lang="en-GB" sz="5400" dirty="0"/>
              <a:t>Pa </a:t>
            </a:r>
            <a:r>
              <a:rPr lang="en-GB" sz="5400" dirty="0" err="1"/>
              <a:t>ffynonellau</a:t>
            </a:r>
            <a:r>
              <a:rPr lang="en-GB" sz="5400" dirty="0"/>
              <a:t> </a:t>
            </a:r>
            <a:r>
              <a:rPr lang="en-GB" sz="5400" dirty="0" err="1"/>
              <a:t>medrwch</a:t>
            </a:r>
            <a:r>
              <a:rPr lang="en-GB" sz="5400" dirty="0"/>
              <a:t> </a:t>
            </a:r>
            <a:r>
              <a:rPr lang="en-GB" sz="5400" dirty="0" err="1"/>
              <a:t>eu</a:t>
            </a:r>
            <a:r>
              <a:rPr lang="en-GB" sz="5400" dirty="0"/>
              <a:t> </a:t>
            </a:r>
            <a:r>
              <a:rPr lang="en-GB" sz="5400" dirty="0" err="1"/>
              <a:t>defnyddio</a:t>
            </a:r>
            <a:endParaRPr lang="en-GB" sz="5400" dirty="0"/>
          </a:p>
          <a:p>
            <a:pPr algn="ctr"/>
            <a:endParaRPr lang="en-GB" sz="5400" dirty="0"/>
          </a:p>
          <a:p>
            <a:pPr algn="ctr"/>
            <a:r>
              <a:rPr lang="en-GB" sz="8000" b="1" dirty="0"/>
              <a:t>Making learning authentic</a:t>
            </a:r>
          </a:p>
          <a:p>
            <a:pPr algn="ctr"/>
            <a:r>
              <a:rPr lang="en-GB" sz="5400" dirty="0"/>
              <a:t>What sources can you use? </a:t>
            </a:r>
          </a:p>
        </p:txBody>
      </p:sp>
    </p:spTree>
    <p:extLst>
      <p:ext uri="{BB962C8B-B14F-4D97-AF65-F5344CB8AC3E}">
        <p14:creationId xmlns:p14="http://schemas.microsoft.com/office/powerpoint/2010/main" val="4174308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RCAHMW | Recording The Last Synagogue of the Welsh Valleys">
            <a:extLst>
              <a:ext uri="{FF2B5EF4-FFF2-40B4-BE49-F238E27FC236}">
                <a16:creationId xmlns:a16="http://schemas.microsoft.com/office/drawing/2014/main" id="{FE3EAAEC-F56A-89BF-8236-8F7A118683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462" r="2" b="21047"/>
          <a:stretch/>
        </p:blipFill>
        <p:spPr bwMode="auto">
          <a:xfrm>
            <a:off x="6421035" y="643467"/>
            <a:ext cx="5129784" cy="5571066"/>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Hinduism - Artefacts To Order">
            <a:extLst>
              <a:ext uri="{FF2B5EF4-FFF2-40B4-BE49-F238E27FC236}">
                <a16:creationId xmlns:a16="http://schemas.microsoft.com/office/drawing/2014/main" id="{92B2709B-2320-4C94-09A7-2E13B7EFC06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368" r="11572" b="-1"/>
          <a:stretch/>
        </p:blipFill>
        <p:spPr bwMode="auto">
          <a:xfrm>
            <a:off x="641180" y="643467"/>
            <a:ext cx="5129784"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C2ECB63-9CE6-FB85-875A-6FC222F78970}"/>
              </a:ext>
            </a:extLst>
          </p:cNvPr>
          <p:cNvSpPr txBox="1"/>
          <p:nvPr/>
        </p:nvSpPr>
        <p:spPr>
          <a:xfrm>
            <a:off x="627746" y="314325"/>
            <a:ext cx="850107" cy="1569660"/>
          </a:xfrm>
          <a:prstGeom prst="rect">
            <a:avLst/>
          </a:prstGeom>
          <a:noFill/>
        </p:spPr>
        <p:txBody>
          <a:bodyPr wrap="square" rtlCol="0">
            <a:spAutoFit/>
          </a:bodyPr>
          <a:lstStyle/>
          <a:p>
            <a:r>
              <a:rPr lang="en-GB" sz="9600" b="1" dirty="0">
                <a:solidFill>
                  <a:srgbClr val="92D050"/>
                </a:solidFill>
              </a:rPr>
              <a:t>A</a:t>
            </a:r>
          </a:p>
        </p:txBody>
      </p:sp>
      <p:sp>
        <p:nvSpPr>
          <p:cNvPr id="3" name="TextBox 2">
            <a:extLst>
              <a:ext uri="{FF2B5EF4-FFF2-40B4-BE49-F238E27FC236}">
                <a16:creationId xmlns:a16="http://schemas.microsoft.com/office/drawing/2014/main" id="{CE5A55C8-59E2-0C5C-3F57-A914FFE06FE3}"/>
              </a:ext>
            </a:extLst>
          </p:cNvPr>
          <p:cNvSpPr txBox="1"/>
          <p:nvPr/>
        </p:nvSpPr>
        <p:spPr>
          <a:xfrm>
            <a:off x="6562879" y="314325"/>
            <a:ext cx="850107" cy="1569660"/>
          </a:xfrm>
          <a:prstGeom prst="rect">
            <a:avLst/>
          </a:prstGeom>
          <a:noFill/>
        </p:spPr>
        <p:txBody>
          <a:bodyPr wrap="square" rtlCol="0">
            <a:spAutoFit/>
          </a:bodyPr>
          <a:lstStyle/>
          <a:p>
            <a:r>
              <a:rPr lang="en-GB" sz="9600" b="1" dirty="0">
                <a:solidFill>
                  <a:srgbClr val="0070C0"/>
                </a:solidFill>
              </a:rPr>
              <a:t>B</a:t>
            </a:r>
          </a:p>
        </p:txBody>
      </p:sp>
    </p:spTree>
    <p:extLst>
      <p:ext uri="{BB962C8B-B14F-4D97-AF65-F5344CB8AC3E}">
        <p14:creationId xmlns:p14="http://schemas.microsoft.com/office/powerpoint/2010/main" val="1585103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5" name="Rectangle 4104">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Body Full Man Vr Stock Illustrations – 31 Body Full Man Vr Stock  Illustrations, Vectors &amp; Clipart - Dreamstime">
            <a:extLst>
              <a:ext uri="{FF2B5EF4-FFF2-40B4-BE49-F238E27FC236}">
                <a16:creationId xmlns:a16="http://schemas.microsoft.com/office/drawing/2014/main" id="{17E7FF6A-6FDF-E2A6-C329-AB6660044A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673" r="19863" b="-2"/>
          <a:stretch/>
        </p:blipFill>
        <p:spPr bwMode="auto">
          <a:xfrm>
            <a:off x="6421035" y="643467"/>
            <a:ext cx="5129784" cy="5571066"/>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How to Spot an Effective Guest Speaker | Northstar Meetings Group">
            <a:extLst>
              <a:ext uri="{FF2B5EF4-FFF2-40B4-BE49-F238E27FC236}">
                <a16:creationId xmlns:a16="http://schemas.microsoft.com/office/drawing/2014/main" id="{D742C2A1-1971-80AD-F04C-5D073EC9313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6154" r="16656"/>
          <a:stretch/>
        </p:blipFill>
        <p:spPr bwMode="auto">
          <a:xfrm>
            <a:off x="641180" y="643467"/>
            <a:ext cx="5129784" cy="557106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F9C7EF6-9746-BDE0-AAD2-0317C6B9127C}"/>
              </a:ext>
            </a:extLst>
          </p:cNvPr>
          <p:cNvSpPr txBox="1"/>
          <p:nvPr/>
        </p:nvSpPr>
        <p:spPr>
          <a:xfrm>
            <a:off x="627746" y="314325"/>
            <a:ext cx="850107" cy="1569660"/>
          </a:xfrm>
          <a:prstGeom prst="rect">
            <a:avLst/>
          </a:prstGeom>
          <a:noFill/>
        </p:spPr>
        <p:txBody>
          <a:bodyPr wrap="square" rtlCol="0">
            <a:spAutoFit/>
          </a:bodyPr>
          <a:lstStyle/>
          <a:p>
            <a:r>
              <a:rPr lang="en-GB" sz="9600" b="1" dirty="0">
                <a:solidFill>
                  <a:srgbClr val="FF0000"/>
                </a:solidFill>
              </a:rPr>
              <a:t>c</a:t>
            </a:r>
          </a:p>
        </p:txBody>
      </p:sp>
      <p:sp>
        <p:nvSpPr>
          <p:cNvPr id="3" name="TextBox 2">
            <a:extLst>
              <a:ext uri="{FF2B5EF4-FFF2-40B4-BE49-F238E27FC236}">
                <a16:creationId xmlns:a16="http://schemas.microsoft.com/office/drawing/2014/main" id="{DFB771A5-64D7-9D13-CD00-393C41B7BE9D}"/>
              </a:ext>
            </a:extLst>
          </p:cNvPr>
          <p:cNvSpPr txBox="1"/>
          <p:nvPr/>
        </p:nvSpPr>
        <p:spPr>
          <a:xfrm>
            <a:off x="6355256" y="163407"/>
            <a:ext cx="1731043" cy="1569660"/>
          </a:xfrm>
          <a:prstGeom prst="rect">
            <a:avLst/>
          </a:prstGeom>
          <a:noFill/>
        </p:spPr>
        <p:txBody>
          <a:bodyPr wrap="square" rtlCol="0">
            <a:spAutoFit/>
          </a:bodyPr>
          <a:lstStyle/>
          <a:p>
            <a:r>
              <a:rPr lang="en-GB" sz="9600" b="1" dirty="0">
                <a:solidFill>
                  <a:srgbClr val="FFC000"/>
                </a:solidFill>
              </a:rPr>
              <a:t>CH</a:t>
            </a:r>
          </a:p>
        </p:txBody>
      </p:sp>
    </p:spTree>
    <p:extLst>
      <p:ext uri="{BB962C8B-B14F-4D97-AF65-F5344CB8AC3E}">
        <p14:creationId xmlns:p14="http://schemas.microsoft.com/office/powerpoint/2010/main" val="743665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A3B893-755E-435D-8D1B-1EF617B94F33}"/>
              </a:ext>
            </a:extLst>
          </p:cNvPr>
          <p:cNvSpPr txBox="1"/>
          <p:nvPr/>
        </p:nvSpPr>
        <p:spPr>
          <a:xfrm>
            <a:off x="547396" y="466531"/>
            <a:ext cx="11084767" cy="2308324"/>
          </a:xfrm>
          <a:prstGeom prst="rect">
            <a:avLst/>
          </a:prstGeom>
          <a:noFill/>
        </p:spPr>
        <p:txBody>
          <a:bodyPr wrap="square" rtlCol="0">
            <a:spAutoFit/>
          </a:bodyPr>
          <a:lstStyle/>
          <a:p>
            <a:r>
              <a:rPr lang="en-GB" sz="3600" b="1" u="sng" dirty="0"/>
              <a:t>LESSON PLAN </a:t>
            </a:r>
            <a:r>
              <a:rPr lang="en-GB" sz="3600" b="1" u="sng" dirty="0">
                <a:solidFill>
                  <a:srgbClr val="00B050"/>
                </a:solidFill>
              </a:rPr>
              <a:t>A</a:t>
            </a:r>
            <a:r>
              <a:rPr lang="en-GB" sz="3600" b="1" u="sng" dirty="0"/>
              <a:t>: </a:t>
            </a:r>
          </a:p>
          <a:p>
            <a:r>
              <a:rPr lang="en-GB" sz="3600" b="1" dirty="0"/>
              <a:t>Introducing the concept of </a:t>
            </a:r>
            <a:r>
              <a:rPr lang="en-GB" sz="3600" b="1" dirty="0">
                <a:solidFill>
                  <a:srgbClr val="00B050"/>
                </a:solidFill>
              </a:rPr>
              <a:t>Puja</a:t>
            </a:r>
          </a:p>
          <a:p>
            <a:endParaRPr lang="en-GB" sz="3600" b="1" dirty="0"/>
          </a:p>
          <a:p>
            <a:endParaRPr lang="en-GB" dirty="0"/>
          </a:p>
          <a:p>
            <a:endParaRPr lang="en-GB" dirty="0"/>
          </a:p>
        </p:txBody>
      </p:sp>
      <p:graphicFrame>
        <p:nvGraphicFramePr>
          <p:cNvPr id="5" name="Table 4">
            <a:extLst>
              <a:ext uri="{FF2B5EF4-FFF2-40B4-BE49-F238E27FC236}">
                <a16:creationId xmlns:a16="http://schemas.microsoft.com/office/drawing/2014/main" id="{9D1E46C3-A10B-4696-8CD3-8FCD41A442E2}"/>
              </a:ext>
            </a:extLst>
          </p:cNvPr>
          <p:cNvGraphicFramePr>
            <a:graphicFrameLocks noGrp="1"/>
          </p:cNvGraphicFramePr>
          <p:nvPr>
            <p:extLst>
              <p:ext uri="{D42A27DB-BD31-4B8C-83A1-F6EECF244321}">
                <p14:modId xmlns:p14="http://schemas.microsoft.com/office/powerpoint/2010/main" val="2513243761"/>
              </p:ext>
            </p:extLst>
          </p:nvPr>
        </p:nvGraphicFramePr>
        <p:xfrm>
          <a:off x="1399591" y="1847461"/>
          <a:ext cx="9713168" cy="4810086"/>
        </p:xfrm>
        <a:graphic>
          <a:graphicData uri="http://schemas.openxmlformats.org/drawingml/2006/table">
            <a:tbl>
              <a:tblPr firstRow="1" firstCol="1" bandRow="1"/>
              <a:tblGrid>
                <a:gridCol w="4856584">
                  <a:extLst>
                    <a:ext uri="{9D8B030D-6E8A-4147-A177-3AD203B41FA5}">
                      <a16:colId xmlns:a16="http://schemas.microsoft.com/office/drawing/2014/main" val="1051469599"/>
                    </a:ext>
                  </a:extLst>
                </a:gridCol>
                <a:gridCol w="4856584">
                  <a:extLst>
                    <a:ext uri="{9D8B030D-6E8A-4147-A177-3AD203B41FA5}">
                      <a16:colId xmlns:a16="http://schemas.microsoft.com/office/drawing/2014/main" val="1967696095"/>
                    </a:ext>
                  </a:extLst>
                </a:gridCol>
              </a:tblGrid>
              <a:tr h="1136002">
                <a:tc>
                  <a:txBody>
                    <a:bodyPr/>
                    <a:lstStyle/>
                    <a:p>
                      <a:r>
                        <a:rPr lang="cy-GB" sz="4400" dirty="0">
                          <a:effectLst/>
                          <a:latin typeface="Calibri" panose="020F0502020204030204" pitchFamily="34" charset="0"/>
                          <a:ea typeface="Calibri" panose="020F0502020204030204" pitchFamily="34" charset="0"/>
                          <a:cs typeface="Arial" panose="020B0604020202020204" pitchFamily="34" charset="0"/>
                        </a:rPr>
                        <a:t>Success Crit</a:t>
                      </a:r>
                      <a:r>
                        <a:rPr lang="cy-GB" sz="44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eria</a:t>
                      </a:r>
                      <a:endParaRPr lang="en-GB" sz="4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r>
                        <a:rPr lang="cy-GB" sz="36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Assessment of Pupils’ Learning</a:t>
                      </a:r>
                      <a:endParaRPr lang="en-GB" sz="3600" dirty="0">
                        <a:effectLst/>
                        <a:latin typeface="Calibri" panose="020F0502020204030204" pitchFamily="34" charset="0"/>
                        <a:ea typeface="Calibri" panose="020F0502020204030204" pitchFamily="34" charset="0"/>
                        <a:cs typeface="Arial" panose="020B0604020202020204" pitchFamily="34" charset="0"/>
                      </a:endParaRPr>
                    </a:p>
                    <a:p>
                      <a:endParaRPr lang="en-GB" sz="20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3053735100"/>
                  </a:ext>
                </a:extLst>
              </a:tr>
              <a:tr h="3408006">
                <a:tc>
                  <a:txBody>
                    <a:bodyPr/>
                    <a:lstStyle/>
                    <a:p>
                      <a:pPr marL="28575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Learners accurately understand the terms: Worship, Puja, arti</a:t>
                      </a:r>
                    </a:p>
                    <a:p>
                      <a:pPr marL="28575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Learners understand and are able to explain the main features of a Hindu Puja ceremony</a:t>
                      </a:r>
                    </a:p>
                    <a:p>
                      <a:pPr marL="0" indent="0">
                        <a:buFont typeface="Arial" panose="020B0604020202020204" pitchFamily="34" charset="0"/>
                        <a:buNone/>
                      </a:pP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85750" indent="-285750">
                        <a:buFont typeface="Arial" panose="020B0604020202020204" pitchFamily="34" charset="0"/>
                        <a:buChar char="•"/>
                      </a:pPr>
                      <a:r>
                        <a:rPr lang="cy-GB" sz="2000" dirty="0">
                          <a:effectLst/>
                          <a:latin typeface="Calibri" panose="020F0502020204030204" pitchFamily="34" charset="0"/>
                          <a:ea typeface="Calibri" panose="020F0502020204030204" pitchFamily="34" charset="0"/>
                          <a:cs typeface="Arial" panose="020B0604020202020204" pitchFamily="34" charset="0"/>
                        </a:rPr>
                        <a:t>Accurate </a:t>
                      </a:r>
                      <a:r>
                        <a:rPr lang="cy-GB" sz="2000" dirty="0" err="1">
                          <a:effectLst/>
                          <a:latin typeface="Calibri" panose="020F0502020204030204" pitchFamily="34" charset="0"/>
                          <a:ea typeface="Calibri" panose="020F0502020204030204" pitchFamily="34" charset="0"/>
                          <a:cs typeface="Arial" panose="020B0604020202020204" pitchFamily="34" charset="0"/>
                        </a:rPr>
                        <a:t>completion</a:t>
                      </a:r>
                      <a:r>
                        <a:rPr lang="cy-GB" sz="2000" dirty="0">
                          <a:effectLst/>
                          <a:latin typeface="Calibri" panose="020F0502020204030204" pitchFamily="34" charset="0"/>
                          <a:ea typeface="Calibri" panose="020F0502020204030204" pitchFamily="34" charset="0"/>
                          <a:cs typeface="Arial" panose="020B0604020202020204" pitchFamily="34" charset="0"/>
                        </a:rPr>
                        <a:t> of a </a:t>
                      </a:r>
                      <a:r>
                        <a:rPr lang="cy-GB" sz="2000" dirty="0" err="1">
                          <a:effectLst/>
                          <a:latin typeface="Calibri" panose="020F0502020204030204" pitchFamily="34" charset="0"/>
                          <a:ea typeface="Calibri" panose="020F0502020204030204" pitchFamily="34" charset="0"/>
                          <a:cs typeface="Arial" panose="020B0604020202020204" pitchFamily="34" charset="0"/>
                        </a:rPr>
                        <a:t>description</a:t>
                      </a:r>
                      <a:r>
                        <a:rPr lang="cy-GB" sz="2000" dirty="0">
                          <a:effectLst/>
                          <a:latin typeface="Calibri" panose="020F0502020204030204" pitchFamily="34" charset="0"/>
                          <a:ea typeface="Calibri" panose="020F0502020204030204" pitchFamily="34" charset="0"/>
                          <a:cs typeface="Arial" panose="020B0604020202020204" pitchFamily="34" charset="0"/>
                        </a:rPr>
                        <a:t> of a </a:t>
                      </a:r>
                      <a:r>
                        <a:rPr lang="cy-GB" sz="2000" dirty="0" err="1">
                          <a:effectLst/>
                          <a:latin typeface="Calibri" panose="020F0502020204030204" pitchFamily="34" charset="0"/>
                          <a:ea typeface="Calibri" panose="020F0502020204030204" pitchFamily="34" charset="0"/>
                          <a:cs typeface="Arial" panose="020B0604020202020204" pitchFamily="34" charset="0"/>
                        </a:rPr>
                        <a:t>Puja</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ceremony</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in</a:t>
                      </a:r>
                      <a:r>
                        <a:rPr lang="cy-GB" sz="2000" dirty="0">
                          <a:effectLst/>
                          <a:latin typeface="Calibri" panose="020F0502020204030204" pitchFamily="34" charset="0"/>
                          <a:ea typeface="Calibri" panose="020F0502020204030204" pitchFamily="34" charset="0"/>
                          <a:cs typeface="Arial" panose="020B0604020202020204" pitchFamily="34" charset="0"/>
                        </a:rPr>
                        <a:t> the </a:t>
                      </a:r>
                      <a:r>
                        <a:rPr lang="cy-GB" sz="2000" dirty="0" err="1">
                          <a:effectLst/>
                          <a:latin typeface="Calibri" panose="020F0502020204030204" pitchFamily="34" charset="0"/>
                          <a:ea typeface="Calibri" panose="020F0502020204030204" pitchFamily="34" charset="0"/>
                          <a:cs typeface="Arial" panose="020B0604020202020204" pitchFamily="34" charset="0"/>
                        </a:rPr>
                        <a:t>home</a:t>
                      </a:r>
                      <a:endParaRPr lang="cy-GB" sz="2000" dirty="0">
                        <a:effectLst/>
                        <a:latin typeface="Calibri" panose="020F0502020204030204" pitchFamily="34" charset="0"/>
                        <a:ea typeface="Calibri" panose="020F0502020204030204" pitchFamily="34" charset="0"/>
                        <a:cs typeface="Arial" panose="020B0604020202020204" pitchFamily="34" charset="0"/>
                      </a:endParaRPr>
                    </a:p>
                    <a:p>
                      <a:pPr marL="0" indent="0">
                        <a:buFont typeface="Arial" panose="020B0604020202020204" pitchFamily="34" charset="0"/>
                        <a:buNone/>
                      </a:pPr>
                      <a:r>
                        <a:rPr lang="cy-GB" sz="2000" dirty="0">
                          <a:effectLst/>
                          <a:latin typeface="Calibri" panose="020F0502020204030204" pitchFamily="34" charset="0"/>
                          <a:ea typeface="Calibri" panose="020F0502020204030204" pitchFamily="34" charset="0"/>
                          <a:cs typeface="Arial" panose="020B0604020202020204" pitchFamily="34" charset="0"/>
                        </a:rPr>
                        <a:t> </a:t>
                      </a:r>
                      <a:endParaRPr lang="en-GB" sz="20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7991763"/>
                  </a:ext>
                </a:extLst>
              </a:tr>
            </a:tbl>
          </a:graphicData>
        </a:graphic>
      </p:graphicFrame>
    </p:spTree>
    <p:extLst>
      <p:ext uri="{BB962C8B-B14F-4D97-AF65-F5344CB8AC3E}">
        <p14:creationId xmlns:p14="http://schemas.microsoft.com/office/powerpoint/2010/main" val="3274516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A3B893-755E-435D-8D1B-1EF617B94F33}"/>
              </a:ext>
            </a:extLst>
          </p:cNvPr>
          <p:cNvSpPr txBox="1"/>
          <p:nvPr/>
        </p:nvSpPr>
        <p:spPr>
          <a:xfrm>
            <a:off x="547396" y="466531"/>
            <a:ext cx="11084767" cy="2308324"/>
          </a:xfrm>
          <a:prstGeom prst="rect">
            <a:avLst/>
          </a:prstGeom>
          <a:noFill/>
        </p:spPr>
        <p:txBody>
          <a:bodyPr wrap="square" rtlCol="0">
            <a:spAutoFit/>
          </a:bodyPr>
          <a:lstStyle/>
          <a:p>
            <a:r>
              <a:rPr lang="en-GB" sz="3600" b="1" u="sng" dirty="0"/>
              <a:t>LESSON PLAN </a:t>
            </a:r>
            <a:r>
              <a:rPr lang="en-GB" sz="3600" b="1" u="sng" dirty="0">
                <a:solidFill>
                  <a:srgbClr val="0070C0"/>
                </a:solidFill>
              </a:rPr>
              <a:t>B</a:t>
            </a:r>
            <a:r>
              <a:rPr lang="en-GB" sz="3600" b="1" u="sng" dirty="0"/>
              <a:t>: </a:t>
            </a:r>
          </a:p>
          <a:p>
            <a:r>
              <a:rPr lang="en-GB" sz="3600" b="1" dirty="0"/>
              <a:t>Introducing the concept of </a:t>
            </a:r>
            <a:r>
              <a:rPr lang="en-GB" sz="3600" b="1" dirty="0">
                <a:solidFill>
                  <a:srgbClr val="0070C0"/>
                </a:solidFill>
              </a:rPr>
              <a:t>Synagogue</a:t>
            </a:r>
          </a:p>
          <a:p>
            <a:endParaRPr lang="en-GB" sz="3600" b="1" dirty="0"/>
          </a:p>
          <a:p>
            <a:endParaRPr lang="en-GB" dirty="0"/>
          </a:p>
          <a:p>
            <a:endParaRPr lang="en-GB" dirty="0"/>
          </a:p>
        </p:txBody>
      </p:sp>
      <p:graphicFrame>
        <p:nvGraphicFramePr>
          <p:cNvPr id="5" name="Table 4">
            <a:extLst>
              <a:ext uri="{FF2B5EF4-FFF2-40B4-BE49-F238E27FC236}">
                <a16:creationId xmlns:a16="http://schemas.microsoft.com/office/drawing/2014/main" id="{9D1E46C3-A10B-4696-8CD3-8FCD41A442E2}"/>
              </a:ext>
            </a:extLst>
          </p:cNvPr>
          <p:cNvGraphicFramePr>
            <a:graphicFrameLocks noGrp="1"/>
          </p:cNvGraphicFramePr>
          <p:nvPr>
            <p:extLst>
              <p:ext uri="{D42A27DB-BD31-4B8C-83A1-F6EECF244321}">
                <p14:modId xmlns:p14="http://schemas.microsoft.com/office/powerpoint/2010/main" val="2975283717"/>
              </p:ext>
            </p:extLst>
          </p:nvPr>
        </p:nvGraphicFramePr>
        <p:xfrm>
          <a:off x="1399591" y="1847461"/>
          <a:ext cx="9713168" cy="4810086"/>
        </p:xfrm>
        <a:graphic>
          <a:graphicData uri="http://schemas.openxmlformats.org/drawingml/2006/table">
            <a:tbl>
              <a:tblPr firstRow="1" firstCol="1" bandRow="1"/>
              <a:tblGrid>
                <a:gridCol w="4856584">
                  <a:extLst>
                    <a:ext uri="{9D8B030D-6E8A-4147-A177-3AD203B41FA5}">
                      <a16:colId xmlns:a16="http://schemas.microsoft.com/office/drawing/2014/main" val="1051469599"/>
                    </a:ext>
                  </a:extLst>
                </a:gridCol>
                <a:gridCol w="4856584">
                  <a:extLst>
                    <a:ext uri="{9D8B030D-6E8A-4147-A177-3AD203B41FA5}">
                      <a16:colId xmlns:a16="http://schemas.microsoft.com/office/drawing/2014/main" val="1967696095"/>
                    </a:ext>
                  </a:extLst>
                </a:gridCol>
              </a:tblGrid>
              <a:tr h="1136002">
                <a:tc>
                  <a:txBody>
                    <a:bodyPr/>
                    <a:lstStyle/>
                    <a:p>
                      <a:r>
                        <a:rPr lang="cy-GB" sz="4400" dirty="0">
                          <a:effectLst/>
                          <a:latin typeface="Calibri" panose="020F0502020204030204" pitchFamily="34" charset="0"/>
                          <a:ea typeface="Calibri" panose="020F0502020204030204" pitchFamily="34" charset="0"/>
                          <a:cs typeface="Arial" panose="020B0604020202020204" pitchFamily="34" charset="0"/>
                        </a:rPr>
                        <a:t>Success Crit</a:t>
                      </a:r>
                      <a:r>
                        <a:rPr lang="cy-GB" sz="44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eria</a:t>
                      </a:r>
                      <a:endParaRPr lang="en-GB" sz="4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r>
                        <a:rPr lang="cy-GB" sz="36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Assessment of Pupils’ Learning</a:t>
                      </a:r>
                      <a:endParaRPr lang="en-GB" sz="3600" dirty="0">
                        <a:effectLst/>
                        <a:latin typeface="Calibri" panose="020F0502020204030204" pitchFamily="34" charset="0"/>
                        <a:ea typeface="Calibri" panose="020F0502020204030204" pitchFamily="34" charset="0"/>
                        <a:cs typeface="Arial" panose="020B0604020202020204" pitchFamily="34" charset="0"/>
                      </a:endParaRPr>
                    </a:p>
                    <a:p>
                      <a:endParaRPr lang="en-GB" sz="20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3053735100"/>
                  </a:ext>
                </a:extLst>
              </a:tr>
              <a:tr h="3408006">
                <a:tc>
                  <a:txBody>
                    <a:bodyPr/>
                    <a:lstStyle/>
                    <a:p>
                      <a:pPr marL="28575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Learners accurately understand the terms: Synagogue, </a:t>
                      </a:r>
                      <a:r>
                        <a:rPr lang="en-GB" sz="2000" dirty="0" err="1">
                          <a:effectLst/>
                          <a:latin typeface="Calibri" panose="020F0502020204030204" pitchFamily="34" charset="0"/>
                          <a:ea typeface="Calibri" panose="020F0502020204030204" pitchFamily="34" charset="0"/>
                          <a:cs typeface="Arial" panose="020B0604020202020204" pitchFamily="34" charset="0"/>
                        </a:rPr>
                        <a:t>ner</a:t>
                      </a:r>
                      <a:r>
                        <a:rPr lang="en-GB" sz="2000" dirty="0">
                          <a:effectLst/>
                          <a:latin typeface="Calibri" panose="020F0502020204030204" pitchFamily="34" charset="0"/>
                          <a:ea typeface="Calibri" panose="020F0502020204030204" pitchFamily="34" charset="0"/>
                          <a:cs typeface="Arial" panose="020B0604020202020204" pitchFamily="34" charset="0"/>
                        </a:rPr>
                        <a:t> </a:t>
                      </a:r>
                      <a:r>
                        <a:rPr lang="en-GB" sz="2000" dirty="0" err="1">
                          <a:effectLst/>
                          <a:latin typeface="Calibri" panose="020F0502020204030204" pitchFamily="34" charset="0"/>
                          <a:ea typeface="Calibri" panose="020F0502020204030204" pitchFamily="34" charset="0"/>
                          <a:cs typeface="Arial" panose="020B0604020202020204" pitchFamily="34" charset="0"/>
                        </a:rPr>
                        <a:t>tamid</a:t>
                      </a:r>
                      <a:r>
                        <a:rPr lang="en-GB" sz="2000" dirty="0">
                          <a:effectLst/>
                          <a:latin typeface="Calibri" panose="020F0502020204030204" pitchFamily="34" charset="0"/>
                          <a:ea typeface="Calibri" panose="020F0502020204030204" pitchFamily="34" charset="0"/>
                          <a:cs typeface="Arial" panose="020B0604020202020204" pitchFamily="34" charset="0"/>
                        </a:rPr>
                        <a:t>, bimah</a:t>
                      </a:r>
                    </a:p>
                    <a:p>
                      <a:pPr marL="28575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Learners understand and are able to explain the main advantages and disadvantages of attending worship in a Synagogue.</a:t>
                      </a:r>
                    </a:p>
                    <a:p>
                      <a:pPr marL="0" indent="0">
                        <a:buFont typeface="Arial" panose="020B0604020202020204" pitchFamily="34" charset="0"/>
                        <a:buNone/>
                      </a:pP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85750" indent="-285750">
                        <a:buFont typeface="Arial" panose="020B0604020202020204" pitchFamily="34" charset="0"/>
                        <a:buChar char="•"/>
                      </a:pPr>
                      <a:r>
                        <a:rPr lang="cy-GB" sz="2000" dirty="0" err="1">
                          <a:effectLst/>
                          <a:latin typeface="Calibri" panose="020F0502020204030204" pitchFamily="34" charset="0"/>
                          <a:ea typeface="Calibri" panose="020F0502020204030204" pitchFamily="34" charset="0"/>
                          <a:cs typeface="Arial" panose="020B0604020202020204" pitchFamily="34" charset="0"/>
                        </a:rPr>
                        <a:t>Evaluative</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response</a:t>
                      </a:r>
                      <a:r>
                        <a:rPr lang="cy-GB" sz="2000" dirty="0">
                          <a:effectLst/>
                          <a:latin typeface="Calibri" panose="020F0502020204030204" pitchFamily="34" charset="0"/>
                          <a:ea typeface="Calibri" panose="020F0502020204030204" pitchFamily="34" charset="0"/>
                          <a:cs typeface="Arial" panose="020B0604020202020204" pitchFamily="34" charset="0"/>
                        </a:rPr>
                        <a:t> to the </a:t>
                      </a:r>
                      <a:r>
                        <a:rPr lang="cy-GB" sz="2000" dirty="0" err="1">
                          <a:effectLst/>
                          <a:latin typeface="Calibri" panose="020F0502020204030204" pitchFamily="34" charset="0"/>
                          <a:ea typeface="Calibri" panose="020F0502020204030204" pitchFamily="34" charset="0"/>
                          <a:cs typeface="Arial" panose="020B0604020202020204" pitchFamily="34" charset="0"/>
                        </a:rPr>
                        <a:t>statement</a:t>
                      </a:r>
                      <a:r>
                        <a:rPr lang="cy-GB" sz="2000" dirty="0">
                          <a:effectLst/>
                          <a:latin typeface="Calibri" panose="020F0502020204030204" pitchFamily="34" charset="0"/>
                          <a:ea typeface="Calibri" panose="020F0502020204030204" pitchFamily="34" charset="0"/>
                          <a:cs typeface="Arial" panose="020B0604020202020204" pitchFamily="34" charset="0"/>
                        </a:rPr>
                        <a:t> ‘All </a:t>
                      </a:r>
                      <a:r>
                        <a:rPr lang="cy-GB" sz="2000" dirty="0" err="1">
                          <a:effectLst/>
                          <a:latin typeface="Calibri" panose="020F0502020204030204" pitchFamily="34" charset="0"/>
                          <a:ea typeface="Calibri" panose="020F0502020204030204" pitchFamily="34" charset="0"/>
                          <a:cs typeface="Arial" panose="020B0604020202020204" pitchFamily="34" charset="0"/>
                        </a:rPr>
                        <a:t>Jews</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should</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attend</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worship</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in</a:t>
                      </a:r>
                      <a:r>
                        <a:rPr lang="cy-GB" sz="2000" dirty="0">
                          <a:effectLst/>
                          <a:latin typeface="Calibri" panose="020F0502020204030204" pitchFamily="34" charset="0"/>
                          <a:ea typeface="Calibri" panose="020F0502020204030204" pitchFamily="34" charset="0"/>
                          <a:cs typeface="Arial" panose="020B0604020202020204" pitchFamily="34" charset="0"/>
                        </a:rPr>
                        <a:t> a </a:t>
                      </a:r>
                      <a:r>
                        <a:rPr lang="cy-GB" sz="2000" dirty="0" err="1">
                          <a:effectLst/>
                          <a:latin typeface="Calibri" panose="020F0502020204030204" pitchFamily="34" charset="0"/>
                          <a:ea typeface="Calibri" panose="020F0502020204030204" pitchFamily="34" charset="0"/>
                          <a:cs typeface="Arial" panose="020B0604020202020204" pitchFamily="34" charset="0"/>
                        </a:rPr>
                        <a:t>Synagogue</a:t>
                      </a:r>
                      <a:r>
                        <a:rPr lang="cy-GB" sz="2000" dirty="0">
                          <a:effectLst/>
                          <a:latin typeface="Calibri" panose="020F0502020204030204" pitchFamily="34" charset="0"/>
                          <a:ea typeface="Calibri" panose="020F0502020204030204" pitchFamily="34" charset="0"/>
                          <a:cs typeface="Arial" panose="020B0604020202020204" pitchFamily="34" charset="0"/>
                        </a:rPr>
                        <a:t>.’</a:t>
                      </a:r>
                    </a:p>
                    <a:p>
                      <a:pPr marL="285750" indent="-285750">
                        <a:buFont typeface="Arial" panose="020B0604020202020204" pitchFamily="34" charset="0"/>
                        <a:buChar char="•"/>
                      </a:pPr>
                      <a:r>
                        <a:rPr lang="cy-GB" sz="2000" dirty="0">
                          <a:effectLst/>
                          <a:latin typeface="Calibri" panose="020F0502020204030204" pitchFamily="34" charset="0"/>
                          <a:ea typeface="Calibri" panose="020F0502020204030204" pitchFamily="34" charset="0"/>
                          <a:cs typeface="Arial" panose="020B0604020202020204" pitchFamily="34" charset="0"/>
                        </a:rPr>
                        <a:t>Small group </a:t>
                      </a:r>
                      <a:r>
                        <a:rPr lang="cy-GB" sz="2000" dirty="0" err="1">
                          <a:effectLst/>
                          <a:latin typeface="Calibri" panose="020F0502020204030204" pitchFamily="34" charset="0"/>
                          <a:ea typeface="Calibri" panose="020F0502020204030204" pitchFamily="34" charset="0"/>
                          <a:cs typeface="Arial" panose="020B0604020202020204" pitchFamily="34" charset="0"/>
                        </a:rPr>
                        <a:t>presentation</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on</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chosen</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key</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features</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found</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in</a:t>
                      </a:r>
                      <a:r>
                        <a:rPr lang="cy-GB" sz="2000" dirty="0">
                          <a:effectLst/>
                          <a:latin typeface="Calibri" panose="020F0502020204030204" pitchFamily="34" charset="0"/>
                          <a:ea typeface="Calibri" panose="020F0502020204030204" pitchFamily="34" charset="0"/>
                          <a:cs typeface="Arial" panose="020B0604020202020204" pitchFamily="34" charset="0"/>
                        </a:rPr>
                        <a:t> the </a:t>
                      </a:r>
                      <a:r>
                        <a:rPr lang="cy-GB" sz="2000" dirty="0" err="1">
                          <a:effectLst/>
                          <a:latin typeface="Calibri" panose="020F0502020204030204" pitchFamily="34" charset="0"/>
                          <a:ea typeface="Calibri" panose="020F0502020204030204" pitchFamily="34" charset="0"/>
                          <a:cs typeface="Arial" panose="020B0604020202020204" pitchFamily="34" charset="0"/>
                        </a:rPr>
                        <a:t>synagogue</a:t>
                      </a:r>
                      <a:r>
                        <a:rPr lang="cy-GB" sz="2000" dirty="0">
                          <a:effectLst/>
                          <a:latin typeface="Calibri" panose="020F0502020204030204" pitchFamily="34" charset="0"/>
                          <a:ea typeface="Calibri" panose="020F0502020204030204" pitchFamily="34" charset="0"/>
                          <a:cs typeface="Arial" panose="020B0604020202020204" pitchFamily="34" charset="0"/>
                        </a:rPr>
                        <a:t>.</a:t>
                      </a:r>
                    </a:p>
                    <a:p>
                      <a:pPr marL="285750" indent="-285750">
                        <a:buFont typeface="Arial" panose="020B0604020202020204" pitchFamily="34" charset="0"/>
                        <a:buChar char="•"/>
                      </a:pPr>
                      <a:r>
                        <a:rPr lang="cy-GB" sz="2000" dirty="0">
                          <a:effectLst/>
                          <a:latin typeface="Calibri" panose="020F0502020204030204" pitchFamily="34" charset="0"/>
                          <a:ea typeface="Calibri" panose="020F0502020204030204" pitchFamily="34" charset="0"/>
                          <a:cs typeface="Arial" panose="020B0604020202020204" pitchFamily="34" charset="0"/>
                        </a:rPr>
                        <a:t>Questioning </a:t>
                      </a:r>
                    </a:p>
                    <a:p>
                      <a:pPr marL="285750" indent="-285750">
                        <a:buFont typeface="Arial" panose="020B0604020202020204" pitchFamily="34" charset="0"/>
                        <a:buChar char="•"/>
                      </a:pPr>
                      <a:endParaRPr lang="cy-GB" sz="2000" dirty="0">
                        <a:effectLst/>
                        <a:latin typeface="Calibri" panose="020F0502020204030204" pitchFamily="34" charset="0"/>
                        <a:ea typeface="Calibri" panose="020F0502020204030204" pitchFamily="34" charset="0"/>
                        <a:cs typeface="Arial" panose="020B0604020202020204" pitchFamily="34" charset="0"/>
                      </a:endParaRPr>
                    </a:p>
                    <a:p>
                      <a:pPr marL="0" indent="0">
                        <a:buFont typeface="Arial" panose="020B0604020202020204" pitchFamily="34" charset="0"/>
                        <a:buNone/>
                      </a:pPr>
                      <a:endParaRPr lang="en-GB" sz="20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7991763"/>
                  </a:ext>
                </a:extLst>
              </a:tr>
            </a:tbl>
          </a:graphicData>
        </a:graphic>
      </p:graphicFrame>
    </p:spTree>
    <p:extLst>
      <p:ext uri="{BB962C8B-B14F-4D97-AF65-F5344CB8AC3E}">
        <p14:creationId xmlns:p14="http://schemas.microsoft.com/office/powerpoint/2010/main" val="39459654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A3B893-755E-435D-8D1B-1EF617B94F33}"/>
              </a:ext>
            </a:extLst>
          </p:cNvPr>
          <p:cNvSpPr txBox="1"/>
          <p:nvPr/>
        </p:nvSpPr>
        <p:spPr>
          <a:xfrm>
            <a:off x="547396" y="466531"/>
            <a:ext cx="11084767" cy="2308324"/>
          </a:xfrm>
          <a:prstGeom prst="rect">
            <a:avLst/>
          </a:prstGeom>
          <a:noFill/>
        </p:spPr>
        <p:txBody>
          <a:bodyPr wrap="square" rtlCol="0">
            <a:spAutoFit/>
          </a:bodyPr>
          <a:lstStyle/>
          <a:p>
            <a:r>
              <a:rPr lang="en-GB" sz="3600" b="1" u="sng" dirty="0"/>
              <a:t>LESSON PLAN </a:t>
            </a:r>
            <a:r>
              <a:rPr lang="en-GB" sz="3600" b="1" u="sng" dirty="0">
                <a:solidFill>
                  <a:srgbClr val="FF0000"/>
                </a:solidFill>
              </a:rPr>
              <a:t>C</a:t>
            </a:r>
            <a:r>
              <a:rPr lang="en-GB" sz="3600" b="1" u="sng" dirty="0"/>
              <a:t>: </a:t>
            </a:r>
          </a:p>
          <a:p>
            <a:r>
              <a:rPr lang="en-GB" sz="3600" b="1" dirty="0"/>
              <a:t>Introducing the concept of </a:t>
            </a:r>
            <a:r>
              <a:rPr lang="en-GB" sz="3600" b="1" dirty="0">
                <a:solidFill>
                  <a:srgbClr val="FF0000"/>
                </a:solidFill>
              </a:rPr>
              <a:t>Anti-racism</a:t>
            </a:r>
          </a:p>
          <a:p>
            <a:endParaRPr lang="en-GB" sz="3600" b="1" dirty="0"/>
          </a:p>
          <a:p>
            <a:endParaRPr lang="en-GB" dirty="0"/>
          </a:p>
          <a:p>
            <a:endParaRPr lang="en-GB" dirty="0"/>
          </a:p>
        </p:txBody>
      </p:sp>
      <p:graphicFrame>
        <p:nvGraphicFramePr>
          <p:cNvPr id="5" name="Table 4">
            <a:extLst>
              <a:ext uri="{FF2B5EF4-FFF2-40B4-BE49-F238E27FC236}">
                <a16:creationId xmlns:a16="http://schemas.microsoft.com/office/drawing/2014/main" id="{9D1E46C3-A10B-4696-8CD3-8FCD41A442E2}"/>
              </a:ext>
            </a:extLst>
          </p:cNvPr>
          <p:cNvGraphicFramePr>
            <a:graphicFrameLocks noGrp="1"/>
          </p:cNvGraphicFramePr>
          <p:nvPr>
            <p:extLst>
              <p:ext uri="{D42A27DB-BD31-4B8C-83A1-F6EECF244321}">
                <p14:modId xmlns:p14="http://schemas.microsoft.com/office/powerpoint/2010/main" val="3999891618"/>
              </p:ext>
            </p:extLst>
          </p:nvPr>
        </p:nvGraphicFramePr>
        <p:xfrm>
          <a:off x="1399591" y="1847461"/>
          <a:ext cx="9713168" cy="4810086"/>
        </p:xfrm>
        <a:graphic>
          <a:graphicData uri="http://schemas.openxmlformats.org/drawingml/2006/table">
            <a:tbl>
              <a:tblPr firstRow="1" firstCol="1" bandRow="1"/>
              <a:tblGrid>
                <a:gridCol w="4856584">
                  <a:extLst>
                    <a:ext uri="{9D8B030D-6E8A-4147-A177-3AD203B41FA5}">
                      <a16:colId xmlns:a16="http://schemas.microsoft.com/office/drawing/2014/main" val="1051469599"/>
                    </a:ext>
                  </a:extLst>
                </a:gridCol>
                <a:gridCol w="4856584">
                  <a:extLst>
                    <a:ext uri="{9D8B030D-6E8A-4147-A177-3AD203B41FA5}">
                      <a16:colId xmlns:a16="http://schemas.microsoft.com/office/drawing/2014/main" val="1967696095"/>
                    </a:ext>
                  </a:extLst>
                </a:gridCol>
              </a:tblGrid>
              <a:tr h="1136002">
                <a:tc>
                  <a:txBody>
                    <a:bodyPr/>
                    <a:lstStyle/>
                    <a:p>
                      <a:r>
                        <a:rPr lang="cy-GB" sz="4400" dirty="0">
                          <a:effectLst/>
                          <a:latin typeface="Calibri" panose="020F0502020204030204" pitchFamily="34" charset="0"/>
                          <a:ea typeface="Calibri" panose="020F0502020204030204" pitchFamily="34" charset="0"/>
                          <a:cs typeface="Arial" panose="020B0604020202020204" pitchFamily="34" charset="0"/>
                        </a:rPr>
                        <a:t>Success Crit</a:t>
                      </a:r>
                      <a:r>
                        <a:rPr lang="cy-GB" sz="44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eria</a:t>
                      </a:r>
                      <a:endParaRPr lang="en-GB" sz="4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r>
                        <a:rPr lang="cy-GB" sz="36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Assessment of Pupils’ Learning</a:t>
                      </a:r>
                      <a:endParaRPr lang="en-GB" sz="3600" dirty="0">
                        <a:effectLst/>
                        <a:latin typeface="Calibri" panose="020F0502020204030204" pitchFamily="34" charset="0"/>
                        <a:ea typeface="Calibri" panose="020F0502020204030204" pitchFamily="34" charset="0"/>
                        <a:cs typeface="Arial" panose="020B0604020202020204" pitchFamily="34" charset="0"/>
                      </a:endParaRPr>
                    </a:p>
                    <a:p>
                      <a:endParaRPr lang="en-GB" sz="20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3053735100"/>
                  </a:ext>
                </a:extLst>
              </a:tr>
              <a:tr h="3408006">
                <a:tc>
                  <a:txBody>
                    <a:bodyPr/>
                    <a:lstStyle/>
                    <a:p>
                      <a:pPr marL="28575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Learners can distinguish between being non-racist and anti-racist.</a:t>
                      </a:r>
                    </a:p>
                    <a:p>
                      <a:pPr marL="28575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Learners understand the difference between being passive and being active.</a:t>
                      </a:r>
                    </a:p>
                    <a:p>
                      <a:pPr marL="285750" indent="-285750">
                        <a:buFont typeface="Arial" panose="020B0604020202020204" pitchFamily="34" charset="0"/>
                        <a:buChar char="•"/>
                      </a:pPr>
                      <a:endParaRPr lang="en-GB" sz="12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85750" indent="-285750">
                        <a:buFont typeface="Arial" panose="020B0604020202020204" pitchFamily="34" charset="0"/>
                        <a:buChar char="•"/>
                      </a:pPr>
                      <a:r>
                        <a:rPr lang="cy-GB" sz="2000" dirty="0" err="1">
                          <a:effectLst/>
                          <a:latin typeface="Calibri" panose="020F0502020204030204" pitchFamily="34" charset="0"/>
                          <a:ea typeface="Calibri" panose="020F0502020204030204" pitchFamily="34" charset="0"/>
                          <a:cs typeface="Arial" panose="020B0604020202020204" pitchFamily="34" charset="0"/>
                        </a:rPr>
                        <a:t>Completion</a:t>
                      </a:r>
                      <a:r>
                        <a:rPr lang="cy-GB" sz="2000" dirty="0">
                          <a:effectLst/>
                          <a:latin typeface="Calibri" panose="020F0502020204030204" pitchFamily="34" charset="0"/>
                          <a:ea typeface="Calibri" panose="020F0502020204030204" pitchFamily="34" charset="0"/>
                          <a:cs typeface="Arial" panose="020B0604020202020204" pitchFamily="34" charset="0"/>
                        </a:rPr>
                        <a:t> of </a:t>
                      </a:r>
                      <a:r>
                        <a:rPr lang="cy-GB" sz="2000" dirty="0" err="1">
                          <a:effectLst/>
                          <a:latin typeface="Calibri" panose="020F0502020204030204" pitchFamily="34" charset="0"/>
                          <a:ea typeface="Calibri" panose="020F0502020204030204" pitchFamily="34" charset="0"/>
                          <a:cs typeface="Arial" panose="020B0604020202020204" pitchFamily="34" charset="0"/>
                        </a:rPr>
                        <a:t>an</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information</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leaflet</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promoting</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anti-racism</a:t>
                      </a:r>
                      <a:r>
                        <a:rPr lang="cy-GB" sz="2000" dirty="0">
                          <a:effectLst/>
                          <a:latin typeface="Calibri" panose="020F0502020204030204" pitchFamily="34" charset="0"/>
                          <a:ea typeface="Calibri" panose="020F0502020204030204" pitchFamily="34" charset="0"/>
                          <a:cs typeface="Arial" panose="020B0604020202020204" pitchFamily="34" charset="0"/>
                        </a:rPr>
                        <a:t> at </a:t>
                      </a:r>
                      <a:r>
                        <a:rPr lang="cy-GB" sz="2000" dirty="0" err="1">
                          <a:effectLst/>
                          <a:latin typeface="Calibri" panose="020F0502020204030204" pitchFamily="34" charset="0"/>
                          <a:ea typeface="Calibri" panose="020F0502020204030204" pitchFamily="34" charset="0"/>
                          <a:cs typeface="Arial" panose="020B0604020202020204" pitchFamily="34" charset="0"/>
                        </a:rPr>
                        <a:t>school</a:t>
                      </a:r>
                      <a:r>
                        <a:rPr lang="cy-GB" sz="2000" dirty="0">
                          <a:effectLst/>
                          <a:latin typeface="Calibri" panose="020F0502020204030204" pitchFamily="34" charset="0"/>
                          <a:ea typeface="Calibri" panose="020F0502020204030204" pitchFamily="34" charset="0"/>
                          <a:cs typeface="Arial" panose="020B0604020202020204" pitchFamily="34" charset="0"/>
                        </a:rPr>
                        <a:t>. </a:t>
                      </a:r>
                    </a:p>
                    <a:p>
                      <a:pPr marL="0" indent="0">
                        <a:buFont typeface="Arial" panose="020B0604020202020204" pitchFamily="34" charset="0"/>
                        <a:buNone/>
                      </a:pPr>
                      <a:r>
                        <a:rPr lang="cy-GB" sz="2000" dirty="0">
                          <a:effectLst/>
                          <a:latin typeface="Calibri" panose="020F0502020204030204" pitchFamily="34" charset="0"/>
                          <a:ea typeface="Calibri" panose="020F0502020204030204" pitchFamily="34" charset="0"/>
                          <a:cs typeface="Arial" panose="020B0604020202020204" pitchFamily="34" charset="0"/>
                        </a:rPr>
                        <a:t> </a:t>
                      </a:r>
                      <a:endParaRPr lang="en-GB" sz="20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7991763"/>
                  </a:ext>
                </a:extLst>
              </a:tr>
            </a:tbl>
          </a:graphicData>
        </a:graphic>
      </p:graphicFrame>
    </p:spTree>
    <p:extLst>
      <p:ext uri="{BB962C8B-B14F-4D97-AF65-F5344CB8AC3E}">
        <p14:creationId xmlns:p14="http://schemas.microsoft.com/office/powerpoint/2010/main" val="37187779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A3B893-755E-435D-8D1B-1EF617B94F33}"/>
              </a:ext>
            </a:extLst>
          </p:cNvPr>
          <p:cNvSpPr txBox="1"/>
          <p:nvPr/>
        </p:nvSpPr>
        <p:spPr>
          <a:xfrm>
            <a:off x="547396" y="466531"/>
            <a:ext cx="11084767" cy="2308324"/>
          </a:xfrm>
          <a:prstGeom prst="rect">
            <a:avLst/>
          </a:prstGeom>
          <a:noFill/>
        </p:spPr>
        <p:txBody>
          <a:bodyPr wrap="square" rtlCol="0">
            <a:spAutoFit/>
          </a:bodyPr>
          <a:lstStyle/>
          <a:p>
            <a:r>
              <a:rPr lang="en-GB" sz="3600" b="1" u="sng" dirty="0"/>
              <a:t>LESSON PLAN </a:t>
            </a:r>
            <a:r>
              <a:rPr lang="en-GB" sz="3600" b="1" u="sng" dirty="0">
                <a:solidFill>
                  <a:srgbClr val="FFC000"/>
                </a:solidFill>
              </a:rPr>
              <a:t>CH</a:t>
            </a:r>
            <a:r>
              <a:rPr lang="en-GB" sz="3600" b="1" u="sng" dirty="0"/>
              <a:t>: </a:t>
            </a:r>
          </a:p>
          <a:p>
            <a:r>
              <a:rPr lang="en-GB" sz="3600" b="1" dirty="0"/>
              <a:t>Introducing the concept of </a:t>
            </a:r>
            <a:r>
              <a:rPr lang="en-GB" sz="3600" b="1" dirty="0">
                <a:solidFill>
                  <a:srgbClr val="FFC000"/>
                </a:solidFill>
              </a:rPr>
              <a:t>infant baptism</a:t>
            </a:r>
          </a:p>
          <a:p>
            <a:endParaRPr lang="en-GB" sz="3600" b="1" dirty="0"/>
          </a:p>
          <a:p>
            <a:endParaRPr lang="en-GB" dirty="0"/>
          </a:p>
          <a:p>
            <a:endParaRPr lang="en-GB" dirty="0"/>
          </a:p>
        </p:txBody>
      </p:sp>
      <p:graphicFrame>
        <p:nvGraphicFramePr>
          <p:cNvPr id="5" name="Table 4">
            <a:extLst>
              <a:ext uri="{FF2B5EF4-FFF2-40B4-BE49-F238E27FC236}">
                <a16:creationId xmlns:a16="http://schemas.microsoft.com/office/drawing/2014/main" id="{9D1E46C3-A10B-4696-8CD3-8FCD41A442E2}"/>
              </a:ext>
            </a:extLst>
          </p:cNvPr>
          <p:cNvGraphicFramePr>
            <a:graphicFrameLocks noGrp="1"/>
          </p:cNvGraphicFramePr>
          <p:nvPr>
            <p:extLst>
              <p:ext uri="{D42A27DB-BD31-4B8C-83A1-F6EECF244321}">
                <p14:modId xmlns:p14="http://schemas.microsoft.com/office/powerpoint/2010/main" val="1707430294"/>
              </p:ext>
            </p:extLst>
          </p:nvPr>
        </p:nvGraphicFramePr>
        <p:xfrm>
          <a:off x="1399591" y="1847461"/>
          <a:ext cx="9713168" cy="4810086"/>
        </p:xfrm>
        <a:graphic>
          <a:graphicData uri="http://schemas.openxmlformats.org/drawingml/2006/table">
            <a:tbl>
              <a:tblPr firstRow="1" firstCol="1" bandRow="1"/>
              <a:tblGrid>
                <a:gridCol w="4856584">
                  <a:extLst>
                    <a:ext uri="{9D8B030D-6E8A-4147-A177-3AD203B41FA5}">
                      <a16:colId xmlns:a16="http://schemas.microsoft.com/office/drawing/2014/main" val="1051469599"/>
                    </a:ext>
                  </a:extLst>
                </a:gridCol>
                <a:gridCol w="4856584">
                  <a:extLst>
                    <a:ext uri="{9D8B030D-6E8A-4147-A177-3AD203B41FA5}">
                      <a16:colId xmlns:a16="http://schemas.microsoft.com/office/drawing/2014/main" val="1967696095"/>
                    </a:ext>
                  </a:extLst>
                </a:gridCol>
              </a:tblGrid>
              <a:tr h="1136002">
                <a:tc>
                  <a:txBody>
                    <a:bodyPr/>
                    <a:lstStyle/>
                    <a:p>
                      <a:r>
                        <a:rPr lang="cy-GB" sz="4400" dirty="0">
                          <a:effectLst/>
                          <a:latin typeface="Calibri" panose="020F0502020204030204" pitchFamily="34" charset="0"/>
                          <a:ea typeface="Calibri" panose="020F0502020204030204" pitchFamily="34" charset="0"/>
                          <a:cs typeface="Arial" panose="020B0604020202020204" pitchFamily="34" charset="0"/>
                        </a:rPr>
                        <a:t>Success Crit</a:t>
                      </a:r>
                      <a:r>
                        <a:rPr lang="cy-GB" sz="44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eria</a:t>
                      </a:r>
                      <a:endParaRPr lang="en-GB" sz="44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r>
                        <a:rPr lang="cy-GB" sz="36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Assessment of Pupils’ Learning</a:t>
                      </a:r>
                      <a:endParaRPr lang="en-GB" sz="3600" dirty="0">
                        <a:effectLst/>
                        <a:latin typeface="Calibri" panose="020F0502020204030204" pitchFamily="34" charset="0"/>
                        <a:ea typeface="Calibri" panose="020F0502020204030204" pitchFamily="34" charset="0"/>
                        <a:cs typeface="Arial" panose="020B0604020202020204" pitchFamily="34" charset="0"/>
                      </a:endParaRPr>
                    </a:p>
                    <a:p>
                      <a:endParaRPr lang="en-GB" sz="20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3053735100"/>
                  </a:ext>
                </a:extLst>
              </a:tr>
              <a:tr h="3408006">
                <a:tc>
                  <a:txBody>
                    <a:bodyPr/>
                    <a:lstStyle/>
                    <a:p>
                      <a:pPr marL="28575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Learners can distinguish between infant and adult baptism.</a:t>
                      </a:r>
                    </a:p>
                    <a:p>
                      <a:pPr marL="285750" indent="-285750">
                        <a:buFont typeface="Arial" panose="020B0604020202020204" pitchFamily="34" charset="0"/>
                        <a:buChar char="•"/>
                      </a:pPr>
                      <a:r>
                        <a:rPr lang="en-GB" sz="2000" dirty="0">
                          <a:effectLst/>
                          <a:latin typeface="Calibri" panose="020F0502020204030204" pitchFamily="34" charset="0"/>
                          <a:ea typeface="Calibri" panose="020F0502020204030204" pitchFamily="34" charset="0"/>
                          <a:cs typeface="Arial" panose="020B0604020202020204" pitchFamily="34" charset="0"/>
                        </a:rPr>
                        <a:t>Learners understand the symbolic significance of key features of an infant baptism – water, font, God parents. </a:t>
                      </a:r>
                    </a:p>
                    <a:p>
                      <a:pPr marL="0" indent="0">
                        <a:buFont typeface="Arial" panose="020B0604020202020204" pitchFamily="34" charset="0"/>
                        <a:buNone/>
                      </a:pPr>
                      <a:endParaRPr lang="en-GB" sz="12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buFont typeface="Arial" panose="020B0604020202020204" pitchFamily="34" charset="0"/>
                        <a:buNone/>
                      </a:pP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Creation</a:t>
                      </a:r>
                      <a:r>
                        <a:rPr lang="cy-GB" sz="2000" dirty="0">
                          <a:effectLst/>
                          <a:latin typeface="Calibri" panose="020F0502020204030204" pitchFamily="34" charset="0"/>
                          <a:ea typeface="Calibri" panose="020F0502020204030204" pitchFamily="34" charset="0"/>
                          <a:cs typeface="Arial" panose="020B0604020202020204" pitchFamily="34" charset="0"/>
                        </a:rPr>
                        <a:t> of </a:t>
                      </a:r>
                      <a:r>
                        <a:rPr lang="cy-GB" sz="2000" dirty="0" err="1">
                          <a:effectLst/>
                          <a:latin typeface="Calibri" panose="020F0502020204030204" pitchFamily="34" charset="0"/>
                          <a:ea typeface="Calibri" panose="020F0502020204030204" pitchFamily="34" charset="0"/>
                          <a:cs typeface="Arial" panose="020B0604020202020204" pitchFamily="34" charset="0"/>
                        </a:rPr>
                        <a:t>an</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inivtation</a:t>
                      </a:r>
                      <a:r>
                        <a:rPr lang="cy-GB" sz="2000" dirty="0">
                          <a:effectLst/>
                          <a:latin typeface="Calibri" panose="020F0502020204030204" pitchFamily="34" charset="0"/>
                          <a:ea typeface="Calibri" panose="020F0502020204030204" pitchFamily="34" charset="0"/>
                          <a:cs typeface="Arial" panose="020B0604020202020204" pitchFamily="34" charset="0"/>
                        </a:rPr>
                        <a:t> to </a:t>
                      </a:r>
                      <a:r>
                        <a:rPr lang="cy-GB" sz="2000" dirty="0" err="1">
                          <a:effectLst/>
                          <a:latin typeface="Calibri" panose="020F0502020204030204" pitchFamily="34" charset="0"/>
                          <a:ea typeface="Calibri" panose="020F0502020204030204" pitchFamily="34" charset="0"/>
                          <a:cs typeface="Arial" panose="020B0604020202020204" pitchFamily="34" charset="0"/>
                        </a:rPr>
                        <a:t>an</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infant</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baptism</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where</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key</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features</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and</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symbolic</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significance</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are</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accurately</a:t>
                      </a:r>
                      <a:r>
                        <a:rPr lang="cy-GB" sz="2000" dirty="0">
                          <a:effectLst/>
                          <a:latin typeface="Calibri" panose="020F0502020204030204" pitchFamily="34" charset="0"/>
                          <a:ea typeface="Calibri" panose="020F0502020204030204" pitchFamily="34" charset="0"/>
                          <a:cs typeface="Arial" panose="020B0604020202020204" pitchFamily="34" charset="0"/>
                        </a:rPr>
                        <a:t> </a:t>
                      </a:r>
                      <a:r>
                        <a:rPr lang="cy-GB" sz="2000" dirty="0" err="1">
                          <a:effectLst/>
                          <a:latin typeface="Calibri" panose="020F0502020204030204" pitchFamily="34" charset="0"/>
                          <a:ea typeface="Calibri" panose="020F0502020204030204" pitchFamily="34" charset="0"/>
                          <a:cs typeface="Arial" panose="020B0604020202020204" pitchFamily="34" charset="0"/>
                        </a:rPr>
                        <a:t>explained</a:t>
                      </a:r>
                      <a:r>
                        <a:rPr lang="cy-GB" sz="2000" dirty="0">
                          <a:effectLst/>
                          <a:latin typeface="Calibri" panose="020F0502020204030204" pitchFamily="34" charset="0"/>
                          <a:ea typeface="Calibri" panose="020F0502020204030204" pitchFamily="34" charset="0"/>
                          <a:cs typeface="Arial" panose="020B0604020202020204" pitchFamily="34" charset="0"/>
                        </a:rPr>
                        <a:t>.</a:t>
                      </a:r>
                    </a:p>
                    <a:p>
                      <a:pPr marL="0" indent="0">
                        <a:buFont typeface="Arial" panose="020B0604020202020204" pitchFamily="34" charset="0"/>
                        <a:buNone/>
                      </a:pPr>
                      <a:endParaRPr lang="cy-GB" sz="2000" dirty="0">
                        <a:effectLst/>
                        <a:latin typeface="Calibri" panose="020F0502020204030204" pitchFamily="34" charset="0"/>
                        <a:ea typeface="Calibri" panose="020F0502020204030204" pitchFamily="34" charset="0"/>
                        <a:cs typeface="Arial" panose="020B0604020202020204" pitchFamily="34" charset="0"/>
                      </a:endParaRPr>
                    </a:p>
                    <a:p>
                      <a:pPr marL="0" indent="0">
                        <a:buFont typeface="Arial" panose="020B0604020202020204" pitchFamily="34" charset="0"/>
                        <a:buNone/>
                      </a:pPr>
                      <a:endParaRPr lang="en-GB" sz="20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7991763"/>
                  </a:ext>
                </a:extLst>
              </a:tr>
            </a:tbl>
          </a:graphicData>
        </a:graphic>
      </p:graphicFrame>
    </p:spTree>
    <p:extLst>
      <p:ext uri="{BB962C8B-B14F-4D97-AF65-F5344CB8AC3E}">
        <p14:creationId xmlns:p14="http://schemas.microsoft.com/office/powerpoint/2010/main" val="37461271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DEE6D-68A6-19D6-2E5F-484C28C7EDB8}"/>
              </a:ext>
            </a:extLst>
          </p:cNvPr>
          <p:cNvSpPr>
            <a:spLocks noGrp="1"/>
          </p:cNvSpPr>
          <p:nvPr>
            <p:ph type="title"/>
          </p:nvPr>
        </p:nvSpPr>
        <p:spPr>
          <a:xfrm>
            <a:off x="640080" y="325369"/>
            <a:ext cx="4368602" cy="1956841"/>
          </a:xfrm>
        </p:spPr>
        <p:txBody>
          <a:bodyPr anchor="b">
            <a:normAutofit/>
          </a:bodyPr>
          <a:lstStyle/>
          <a:p>
            <a:r>
              <a:rPr lang="en-GB" sz="5400" b="1"/>
              <a:t>Ymchwiliwch…</a:t>
            </a:r>
            <a:br>
              <a:rPr lang="en-GB" sz="5400" b="1"/>
            </a:br>
            <a:r>
              <a:rPr lang="en-GB" sz="5400" b="1"/>
              <a:t>Research…</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5C638D9-E817-B37A-2EBA-F36CCC2E10CD}"/>
              </a:ext>
            </a:extLst>
          </p:cNvPr>
          <p:cNvSpPr>
            <a:spLocks noGrp="1"/>
          </p:cNvSpPr>
          <p:nvPr>
            <p:ph idx="1"/>
          </p:nvPr>
        </p:nvSpPr>
        <p:spPr>
          <a:xfrm>
            <a:off x="640080" y="2872899"/>
            <a:ext cx="4243589" cy="3320668"/>
          </a:xfrm>
        </p:spPr>
        <p:txBody>
          <a:bodyPr>
            <a:normAutofit/>
          </a:bodyPr>
          <a:lstStyle/>
          <a:p>
            <a:r>
              <a:rPr lang="en-US" sz="2200" dirty="0"/>
              <a:t>Pa </a:t>
            </a:r>
            <a:r>
              <a:rPr lang="en-US" sz="2200" dirty="0" err="1"/>
              <a:t>ffynonellau</a:t>
            </a:r>
            <a:r>
              <a:rPr lang="en-US" sz="2200" dirty="0"/>
              <a:t> </a:t>
            </a:r>
            <a:r>
              <a:rPr lang="en-US" sz="2200" dirty="0" err="1"/>
              <a:t>dilys</a:t>
            </a:r>
            <a:r>
              <a:rPr lang="en-US" sz="2200" dirty="0"/>
              <a:t> </a:t>
            </a:r>
            <a:r>
              <a:rPr lang="en-US" sz="2200" dirty="0" err="1"/>
              <a:t>sydd</a:t>
            </a:r>
            <a:r>
              <a:rPr lang="en-US" sz="2200" dirty="0"/>
              <a:t> </a:t>
            </a:r>
            <a:r>
              <a:rPr lang="en-US" sz="2200" dirty="0" err="1"/>
              <a:t>yn</a:t>
            </a:r>
            <a:r>
              <a:rPr lang="en-US" sz="2200" dirty="0"/>
              <a:t> </a:t>
            </a:r>
            <a:r>
              <a:rPr lang="en-US" sz="2200" dirty="0" err="1"/>
              <a:t>ardal</a:t>
            </a:r>
            <a:r>
              <a:rPr lang="en-US" sz="2200" dirty="0"/>
              <a:t> Abertawe?</a:t>
            </a:r>
          </a:p>
          <a:p>
            <a:r>
              <a:rPr lang="en-US" sz="2200" dirty="0"/>
              <a:t>Sut </a:t>
            </a:r>
            <a:r>
              <a:rPr lang="en-US" sz="2200" dirty="0" err="1"/>
              <a:t>efallai</a:t>
            </a:r>
            <a:r>
              <a:rPr lang="en-US" sz="2200" dirty="0"/>
              <a:t> </a:t>
            </a:r>
            <a:r>
              <a:rPr lang="en-US" sz="2200" dirty="0" err="1"/>
              <a:t>medrwch</a:t>
            </a:r>
            <a:r>
              <a:rPr lang="en-US" sz="2200" dirty="0"/>
              <a:t> </a:t>
            </a:r>
            <a:r>
              <a:rPr lang="en-US" sz="2200" dirty="0" err="1"/>
              <a:t>wneud</a:t>
            </a:r>
            <a:r>
              <a:rPr lang="en-US" sz="2200" dirty="0"/>
              <a:t> </a:t>
            </a:r>
            <a:r>
              <a:rPr lang="en-US" sz="2200" dirty="0" err="1"/>
              <a:t>defnydd</a:t>
            </a:r>
            <a:r>
              <a:rPr lang="en-US" sz="2200" dirty="0"/>
              <a:t> </a:t>
            </a:r>
            <a:r>
              <a:rPr lang="en-US" sz="2200" dirty="0" err="1"/>
              <a:t>o’r</a:t>
            </a:r>
            <a:r>
              <a:rPr lang="en-US" sz="2200" dirty="0"/>
              <a:t> </a:t>
            </a:r>
            <a:r>
              <a:rPr lang="en-US" sz="2200" dirty="0" err="1"/>
              <a:t>rhain</a:t>
            </a:r>
            <a:r>
              <a:rPr lang="en-US" sz="2200" dirty="0"/>
              <a:t> </a:t>
            </a:r>
            <a:r>
              <a:rPr lang="en-US" sz="2200" dirty="0" err="1"/>
              <a:t>mewn</a:t>
            </a:r>
            <a:r>
              <a:rPr lang="en-US" sz="2200" dirty="0"/>
              <a:t> </a:t>
            </a:r>
            <a:r>
              <a:rPr lang="en-US" sz="2200" dirty="0" err="1"/>
              <a:t>gwersi</a:t>
            </a:r>
            <a:r>
              <a:rPr lang="en-US" sz="2200" dirty="0"/>
              <a:t> CGM?</a:t>
            </a:r>
          </a:p>
          <a:p>
            <a:r>
              <a:rPr lang="en-US" sz="2200" dirty="0"/>
              <a:t>What authentic sources are available in the Swansea area?</a:t>
            </a:r>
          </a:p>
          <a:p>
            <a:r>
              <a:rPr lang="en-US" sz="2200" dirty="0"/>
              <a:t>How might you be able to use these in RVE lessons?</a:t>
            </a:r>
          </a:p>
        </p:txBody>
      </p:sp>
      <p:pic>
        <p:nvPicPr>
          <p:cNvPr id="5" name="Content Placeholder 4" descr="Magnifying glass">
            <a:extLst>
              <a:ext uri="{FF2B5EF4-FFF2-40B4-BE49-F238E27FC236}">
                <a16:creationId xmlns:a16="http://schemas.microsoft.com/office/drawing/2014/main" id="{BE19E404-2245-D39B-C7F0-C450479BC122}"/>
              </a:ext>
            </a:extLst>
          </p:cNvPr>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23329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69870E2-2F8C-D977-BE96-5A78432B381A}"/>
              </a:ext>
            </a:extLst>
          </p:cNvPr>
          <p:cNvSpPr>
            <a:spLocks noGrp="1"/>
          </p:cNvSpPr>
          <p:nvPr>
            <p:ph type="title"/>
          </p:nvPr>
        </p:nvSpPr>
        <p:spPr>
          <a:xfrm>
            <a:off x="6343749" y="127761"/>
            <a:ext cx="5259707" cy="1325563"/>
          </a:xfrm>
        </p:spPr>
        <p:txBody>
          <a:bodyPr>
            <a:normAutofit/>
          </a:bodyPr>
          <a:lstStyle/>
          <a:p>
            <a:r>
              <a:rPr lang="en-GB" dirty="0" err="1"/>
              <a:t>Darllen</a:t>
            </a:r>
            <a:r>
              <a:rPr lang="en-GB" dirty="0"/>
              <a:t> </a:t>
            </a:r>
            <a:r>
              <a:rPr lang="en-GB" dirty="0" err="1"/>
              <a:t>pellach</a:t>
            </a:r>
            <a:br>
              <a:rPr lang="en-GB" dirty="0"/>
            </a:br>
            <a:r>
              <a:rPr lang="en-GB" dirty="0"/>
              <a:t>Further reading</a:t>
            </a:r>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descr="Close-up of bookshelves in a public library">
            <a:extLst>
              <a:ext uri="{FF2B5EF4-FFF2-40B4-BE49-F238E27FC236}">
                <a16:creationId xmlns:a16="http://schemas.microsoft.com/office/drawing/2014/main" id="{45E4DEC3-9BBB-5DA4-DB1A-C378F9DDA7CE}"/>
              </a:ext>
            </a:extLst>
          </p:cNvPr>
          <p:cNvPicPr>
            <a:picLocks noChangeAspect="1"/>
          </p:cNvPicPr>
          <p:nvPr/>
        </p:nvPicPr>
        <p:blipFill rotWithShape="1">
          <a:blip r:embed="rId3">
            <a:extLst>
              <a:ext uri="{28A0092B-C50C-407E-A947-70E740481C1C}">
                <a14:useLocalDpi xmlns:a14="http://schemas.microsoft.com/office/drawing/2010/main" val="0"/>
              </a:ext>
            </a:extLst>
          </a:blip>
          <a:srcRect l="3779" r="6237" b="3"/>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5" name="Content Placeholder 4">
            <a:extLst>
              <a:ext uri="{FF2B5EF4-FFF2-40B4-BE49-F238E27FC236}">
                <a16:creationId xmlns:a16="http://schemas.microsoft.com/office/drawing/2014/main" id="{AEFEE28D-4DF7-70A2-2A7D-427358848503}"/>
              </a:ext>
            </a:extLst>
          </p:cNvPr>
          <p:cNvSpPr>
            <a:spLocks noGrp="1"/>
          </p:cNvSpPr>
          <p:nvPr>
            <p:ph idx="1"/>
          </p:nvPr>
        </p:nvSpPr>
        <p:spPr>
          <a:xfrm>
            <a:off x="5991367" y="1453323"/>
            <a:ext cx="5957248" cy="5090777"/>
          </a:xfrm>
        </p:spPr>
        <p:txBody>
          <a:bodyPr anchor="t">
            <a:normAutofit fontScale="85000" lnSpcReduction="10000"/>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Herrington, A. and Herrington, J. (2007) What is an authentic learning environment?,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Faculty of Arts, Social Sciences &amp; Humanities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pp. 68-77. </a:t>
            </a: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https://ro.uow.edu.au/cgi/viewcontent.cgi?article=2212&amp;context=edupapers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Newmann</a:t>
            </a:r>
            <a:r>
              <a:rPr lang="en-GB" sz="1800" dirty="0">
                <a:effectLst/>
                <a:latin typeface="Calibri" panose="020F0502020204030204" pitchFamily="34" charset="0"/>
                <a:ea typeface="Calibri" panose="020F0502020204030204" pitchFamily="34" charset="0"/>
                <a:cs typeface="Times New Roman" panose="02020603050405020304" pitchFamily="18" charset="0"/>
              </a:rPr>
              <a:t>, F.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Wehlage</a:t>
            </a:r>
            <a:r>
              <a:rPr lang="en-GB" sz="1800" dirty="0">
                <a:effectLst/>
                <a:latin typeface="Calibri" panose="020F0502020204030204" pitchFamily="34" charset="0"/>
                <a:ea typeface="Calibri" panose="020F0502020204030204" pitchFamily="34" charset="0"/>
                <a:cs typeface="Times New Roman" panose="02020603050405020304" pitchFamily="18" charset="0"/>
              </a:rPr>
              <a:t>, G. (1993) “Five Standards of Authentic Instruction,”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Educational Leadership</a:t>
            </a:r>
            <a:r>
              <a:rPr lang="en-GB" sz="1800" dirty="0">
                <a:effectLst/>
                <a:latin typeface="Calibri" panose="020F0502020204030204" pitchFamily="34" charset="0"/>
                <a:ea typeface="Calibri" panose="020F0502020204030204" pitchFamily="34" charset="0"/>
                <a:cs typeface="Times New Roman" panose="02020603050405020304" pitchFamily="18" charset="0"/>
              </a:rPr>
              <a:t>, 55 (2), pp. 72–75.</a:t>
            </a:r>
          </a:p>
          <a:p>
            <a:r>
              <a:rPr lang="en-GB" sz="1800" dirty="0" err="1">
                <a:effectLst/>
                <a:latin typeface="Calibri" panose="020F0502020204030204" pitchFamily="34" charset="0"/>
                <a:ea typeface="Calibri" panose="020F0502020204030204" pitchFamily="34" charset="0"/>
                <a:cs typeface="Calibri" panose="020F0502020204030204" pitchFamily="34" charset="0"/>
              </a:rPr>
              <a:t>Özür</a:t>
            </a:r>
            <a:r>
              <a:rPr lang="en-GB" sz="1800" dirty="0">
                <a:effectLst/>
                <a:latin typeface="Calibri" panose="020F0502020204030204" pitchFamily="34" charset="0"/>
                <a:ea typeface="Calibri" panose="020F0502020204030204" pitchFamily="34" charset="0"/>
                <a:cs typeface="Calibri" panose="020F0502020204030204" pitchFamily="34" charset="0"/>
              </a:rPr>
              <a:t>, N. and </a:t>
            </a:r>
            <a:r>
              <a:rPr lang="en-GB" sz="1800" dirty="0" err="1">
                <a:effectLst/>
                <a:latin typeface="Calibri" panose="020F0502020204030204" pitchFamily="34" charset="0"/>
                <a:ea typeface="Calibri" panose="020F0502020204030204" pitchFamily="34" charset="0"/>
                <a:cs typeface="Calibri" panose="020F0502020204030204" pitchFamily="34" charset="0"/>
              </a:rPr>
              <a:t>Duman</a:t>
            </a:r>
            <a:r>
              <a:rPr lang="en-GB" sz="1800" dirty="0">
                <a:effectLst/>
                <a:latin typeface="Calibri" panose="020F0502020204030204" pitchFamily="34" charset="0"/>
                <a:ea typeface="Calibri" panose="020F0502020204030204" pitchFamily="34" charset="0"/>
                <a:cs typeface="Calibri" panose="020F0502020204030204" pitchFamily="34" charset="0"/>
              </a:rPr>
              <a:t>, N. (2019) The Trends in Authentic Learning Studies and the Role of Authentic Learning in Geography Education, </a:t>
            </a:r>
            <a:r>
              <a:rPr lang="en-GB" sz="1800" i="1" dirty="0">
                <a:effectLst/>
                <a:latin typeface="Calibri" panose="020F0502020204030204" pitchFamily="34" charset="0"/>
                <a:ea typeface="Calibri" panose="020F0502020204030204" pitchFamily="34" charset="0"/>
                <a:cs typeface="Calibri" panose="020F0502020204030204" pitchFamily="34" charset="0"/>
              </a:rPr>
              <a:t>International Education Studies</a:t>
            </a:r>
            <a:r>
              <a:rPr lang="en-GB" sz="1800" dirty="0">
                <a:effectLst/>
                <a:latin typeface="Calibri" panose="020F0502020204030204" pitchFamily="34" charset="0"/>
                <a:ea typeface="Calibri" panose="020F0502020204030204" pitchFamily="34" charset="0"/>
                <a:cs typeface="Calibri" panose="020F0502020204030204" pitchFamily="34" charset="0"/>
              </a:rPr>
              <a:t>, 12(12), pp. 28-43.</a:t>
            </a:r>
          </a:p>
          <a:p>
            <a:r>
              <a:rPr lang="en-GB" sz="1800" dirty="0" err="1">
                <a:effectLst/>
                <a:latin typeface="Calibri" panose="020F0502020204030204" pitchFamily="34" charset="0"/>
                <a:ea typeface="Calibri" panose="020F0502020204030204" pitchFamily="34" charset="0"/>
                <a:cs typeface="Times New Roman" panose="02020603050405020304" pitchFamily="18" charset="0"/>
              </a:rPr>
              <a:t>Schank</a:t>
            </a:r>
            <a:r>
              <a:rPr lang="en-GB" sz="1800" dirty="0">
                <a:effectLst/>
                <a:latin typeface="Calibri" panose="020F0502020204030204" pitchFamily="34" charset="0"/>
                <a:ea typeface="Calibri" panose="020F0502020204030204" pitchFamily="34" charset="0"/>
                <a:cs typeface="Times New Roman" panose="02020603050405020304" pitchFamily="18" charset="0"/>
              </a:rPr>
              <a:t>, R. and Cleary, C. (1995) Engines for Education, The Institute for the Learning Sciences, Evanston, Illinois cited in </a:t>
            </a:r>
            <a:r>
              <a:rPr lang="en-US" sz="1800" dirty="0">
                <a:effectLst/>
                <a:latin typeface="Calibri" panose="020F0502020204030204" pitchFamily="34" charset="0"/>
                <a:ea typeface="Calibri" panose="020F0502020204030204" pitchFamily="34" charset="0"/>
                <a:cs typeface="Times New Roman" panose="02020603050405020304" pitchFamily="18" charset="0"/>
              </a:rPr>
              <a:t>Nicaise, M., Gibney, T. and Crane, M. (2000) Towards an Understanding of Authentic Learning: Student Perceptions of an Authentic Classroom,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Journal of Science Education and Technology</a:t>
            </a:r>
            <a:r>
              <a:rPr lang="en-US" sz="1800" dirty="0">
                <a:effectLst/>
                <a:latin typeface="Calibri" panose="020F0502020204030204" pitchFamily="34" charset="0"/>
                <a:ea typeface="Calibri" panose="020F0502020204030204" pitchFamily="34" charset="0"/>
                <a:cs typeface="Times New Roman" panose="02020603050405020304" pitchFamily="18" charset="0"/>
              </a:rPr>
              <a:t>. 9(1), pp. 79-94.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Willems, P. and Gonzalez-</a:t>
            </a:r>
            <a:r>
              <a:rPr lang="en-GB" sz="1800" dirty="0" err="1">
                <a:effectLst/>
                <a:latin typeface="Calibri" panose="020F0502020204030204" pitchFamily="34" charset="0"/>
                <a:ea typeface="Calibri" panose="020F0502020204030204" pitchFamily="34" charset="0"/>
                <a:cs typeface="Calibri" panose="020F0502020204030204" pitchFamily="34" charset="0"/>
              </a:rPr>
              <a:t>DeHass</a:t>
            </a:r>
            <a:r>
              <a:rPr lang="en-GB" sz="1800" dirty="0">
                <a:effectLst/>
                <a:latin typeface="Calibri" panose="020F0502020204030204" pitchFamily="34" charset="0"/>
                <a:ea typeface="Calibri" panose="020F0502020204030204" pitchFamily="34" charset="0"/>
                <a:cs typeface="Calibri" panose="020F0502020204030204" pitchFamily="34" charset="0"/>
              </a:rPr>
              <a:t>, A. (2012) School–Community Partnerships: Using Authentic Contexts to Academically Motivate Students, </a:t>
            </a:r>
            <a:r>
              <a:rPr lang="en-GB" sz="1800" i="1" dirty="0">
                <a:effectLst/>
                <a:latin typeface="Calibri" panose="020F0502020204030204" pitchFamily="34" charset="0"/>
                <a:ea typeface="Calibri" panose="020F0502020204030204" pitchFamily="34" charset="0"/>
                <a:cs typeface="Calibri" panose="020F0502020204030204" pitchFamily="34" charset="0"/>
              </a:rPr>
              <a:t>School Community Journal</a:t>
            </a:r>
            <a:r>
              <a:rPr lang="en-GB" sz="1800" dirty="0">
                <a:effectLst/>
                <a:latin typeface="Calibri" panose="020F0502020204030204" pitchFamily="34" charset="0"/>
                <a:ea typeface="Calibri" panose="020F0502020204030204" pitchFamily="34" charset="0"/>
                <a:cs typeface="Calibri" panose="020F0502020204030204" pitchFamily="34" charset="0"/>
              </a:rPr>
              <a:t>, 22(2), pp. 9-30.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Woo, Y., Herrington, J., Agostinho, S. and Reeves, T. (2007) The instructor’s inclusion of authentic activities improves the quality of student interaction and learning in online classrooms, </a:t>
            </a:r>
            <a:r>
              <a:rPr lang="en-GB" sz="1800" i="1" dirty="0">
                <a:effectLst/>
                <a:latin typeface="Calibri" panose="020F0502020204030204" pitchFamily="34" charset="0"/>
                <a:ea typeface="Calibri" panose="020F0502020204030204" pitchFamily="34" charset="0"/>
                <a:cs typeface="Calibri" panose="020F0502020204030204" pitchFamily="34" charset="0"/>
              </a:rPr>
              <a:t>Educause Quarterly</a:t>
            </a:r>
            <a:r>
              <a:rPr lang="en-GB" sz="1800" dirty="0">
                <a:effectLst/>
                <a:latin typeface="Calibri" panose="020F0502020204030204" pitchFamily="34" charset="0"/>
                <a:ea typeface="Calibri" panose="020F0502020204030204" pitchFamily="34" charset="0"/>
                <a:cs typeface="Calibri" panose="020F0502020204030204" pitchFamily="34" charset="0"/>
              </a:rPr>
              <a:t>, 30(3), pp. 36-43.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322855494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Go sign on white stock vector. Illustration of sign - 144872030">
            <a:extLst>
              <a:ext uri="{FF2B5EF4-FFF2-40B4-BE49-F238E27FC236}">
                <a16:creationId xmlns:a16="http://schemas.microsoft.com/office/drawing/2014/main" id="{6AFE920A-CA65-10F0-15F3-5D3955C346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494" r="9573"/>
          <a:stretch/>
        </p:blipFill>
        <p:spPr bwMode="auto">
          <a:xfrm>
            <a:off x="20" y="10"/>
            <a:ext cx="4637226"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6" name="Rectangle 6155">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5C4BAE9-9D9E-8D24-9CE2-8FAEFCAACB3D}"/>
              </a:ext>
            </a:extLst>
          </p:cNvPr>
          <p:cNvSpPr>
            <a:spLocks noGrp="1"/>
          </p:cNvSpPr>
          <p:nvPr>
            <p:ph type="title"/>
          </p:nvPr>
        </p:nvSpPr>
        <p:spPr>
          <a:xfrm>
            <a:off x="5277328" y="1461613"/>
            <a:ext cx="6274591" cy="3351602"/>
          </a:xfrm>
        </p:spPr>
        <p:txBody>
          <a:bodyPr vert="horz" lIns="91440" tIns="45720" rIns="91440" bIns="45720" rtlCol="0" anchor="b">
            <a:normAutofit/>
          </a:bodyPr>
          <a:lstStyle/>
          <a:p>
            <a:r>
              <a:rPr lang="en-US" sz="6000" b="1" dirty="0" err="1">
                <a:solidFill>
                  <a:schemeClr val="bg1"/>
                </a:solidFill>
              </a:rPr>
              <a:t>Eich</a:t>
            </a:r>
            <a:r>
              <a:rPr lang="en-US" sz="6000" b="1" dirty="0">
                <a:solidFill>
                  <a:schemeClr val="bg1"/>
                </a:solidFill>
              </a:rPr>
              <a:t> </a:t>
            </a:r>
            <a:r>
              <a:rPr lang="en-US" sz="6000" b="1" dirty="0" err="1">
                <a:solidFill>
                  <a:schemeClr val="bg1"/>
                </a:solidFill>
              </a:rPr>
              <a:t>tro</a:t>
            </a:r>
            <a:r>
              <a:rPr lang="en-US" sz="6000" b="1" dirty="0">
                <a:solidFill>
                  <a:schemeClr val="bg1"/>
                </a:solidFill>
              </a:rPr>
              <a:t> chi!</a:t>
            </a:r>
            <a:br>
              <a:rPr lang="en-US" sz="6000" b="1" dirty="0">
                <a:solidFill>
                  <a:schemeClr val="bg1"/>
                </a:solidFill>
              </a:rPr>
            </a:br>
            <a:br>
              <a:rPr lang="en-US" sz="6000" b="1" dirty="0">
                <a:solidFill>
                  <a:schemeClr val="bg1"/>
                </a:solidFill>
              </a:rPr>
            </a:br>
            <a:r>
              <a:rPr lang="en-US" sz="6000" b="1" dirty="0">
                <a:solidFill>
                  <a:schemeClr val="bg1"/>
                </a:solidFill>
              </a:rPr>
              <a:t>Your turn!</a:t>
            </a:r>
          </a:p>
        </p:txBody>
      </p:sp>
    </p:spTree>
    <p:extLst>
      <p:ext uri="{BB962C8B-B14F-4D97-AF65-F5344CB8AC3E}">
        <p14:creationId xmlns:p14="http://schemas.microsoft.com/office/powerpoint/2010/main" val="10848660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691791-0821-41DC-BAD0-DBC6881558D6}"/>
              </a:ext>
            </a:extLst>
          </p:cNvPr>
          <p:cNvSpPr txBox="1"/>
          <p:nvPr/>
        </p:nvSpPr>
        <p:spPr>
          <a:xfrm>
            <a:off x="484214" y="645319"/>
            <a:ext cx="3505494" cy="5791200"/>
          </a:xfrm>
          <a:prstGeom prst="rect">
            <a:avLst/>
          </a:prstGeom>
        </p:spPr>
        <p:txBody>
          <a:bodyPr vert="horz" lIns="91440" tIns="45720" rIns="91440" bIns="45720" rtlCol="0">
            <a:normAutofit/>
          </a:bodyPr>
          <a:lstStyle/>
          <a:p>
            <a:pPr>
              <a:lnSpc>
                <a:spcPct val="90000"/>
              </a:lnSpc>
              <a:spcAft>
                <a:spcPts val="600"/>
              </a:spcAft>
            </a:pPr>
            <a:r>
              <a:rPr lang="en-US" sz="2400" b="1" dirty="0"/>
              <a:t>In pairs or threes, design a main activity for a Year 8 lesson using authentic sources</a:t>
            </a:r>
          </a:p>
          <a:p>
            <a:pPr indent="-228600">
              <a:lnSpc>
                <a:spcPct val="90000"/>
              </a:lnSpc>
              <a:spcAft>
                <a:spcPts val="600"/>
              </a:spcAft>
              <a:buFont typeface="Arial" panose="020B0604020202020204" pitchFamily="34" charset="0"/>
              <a:buChar char="•"/>
            </a:pPr>
            <a:endParaRPr lang="en-US" sz="1700" dirty="0"/>
          </a:p>
          <a:p>
            <a:pPr marL="457200" indent="-228600">
              <a:lnSpc>
                <a:spcPct val="90000"/>
              </a:lnSpc>
              <a:spcAft>
                <a:spcPts val="600"/>
              </a:spcAft>
              <a:buFont typeface="Arial" panose="020B0604020202020204" pitchFamily="34" charset="0"/>
              <a:buChar char="•"/>
            </a:pPr>
            <a:r>
              <a:rPr lang="en-US" sz="2000" dirty="0"/>
              <a:t>Make use of Swansea’s Locally Agreed Syllabus to identify a suitable area of study. </a:t>
            </a:r>
          </a:p>
          <a:p>
            <a:pPr marL="457200" indent="-228600">
              <a:lnSpc>
                <a:spcPct val="90000"/>
              </a:lnSpc>
              <a:spcAft>
                <a:spcPts val="600"/>
              </a:spcAft>
              <a:buFont typeface="Arial" panose="020B0604020202020204" pitchFamily="34" charset="0"/>
              <a:buChar char="•"/>
            </a:pPr>
            <a:r>
              <a:rPr lang="en-US" sz="2000" dirty="0"/>
              <a:t>Include success criteria.</a:t>
            </a:r>
          </a:p>
          <a:p>
            <a:pPr marL="457200" indent="-228600">
              <a:lnSpc>
                <a:spcPct val="90000"/>
              </a:lnSpc>
              <a:spcAft>
                <a:spcPts val="600"/>
              </a:spcAft>
              <a:buFont typeface="Arial" panose="020B0604020202020204" pitchFamily="34" charset="0"/>
              <a:buChar char="•"/>
            </a:pPr>
            <a:r>
              <a:rPr lang="en-US" sz="2000" dirty="0"/>
              <a:t>Include instructions (written or verbal) you would give to the learners.</a:t>
            </a:r>
          </a:p>
          <a:p>
            <a:pPr marL="457200" indent="-228600">
              <a:lnSpc>
                <a:spcPct val="90000"/>
              </a:lnSpc>
              <a:spcAft>
                <a:spcPts val="600"/>
              </a:spcAft>
              <a:buFont typeface="Arial" panose="020B0604020202020204" pitchFamily="34" charset="0"/>
              <a:buChar char="•"/>
            </a:pPr>
            <a:r>
              <a:rPr lang="en-US" sz="2000" dirty="0"/>
              <a:t>Consider how this will be assessed.</a:t>
            </a:r>
          </a:p>
          <a:p>
            <a:pPr marL="457200" indent="-228600">
              <a:lnSpc>
                <a:spcPct val="90000"/>
              </a:lnSpc>
              <a:spcAft>
                <a:spcPts val="600"/>
              </a:spcAft>
              <a:buFont typeface="Arial" panose="020B0604020202020204" pitchFamily="34" charset="0"/>
              <a:buChar char="•"/>
            </a:pPr>
            <a:r>
              <a:rPr lang="en-US" sz="2000" dirty="0"/>
              <a:t>Email your plan to me by 4pm today (28.02.23)</a:t>
            </a:r>
          </a:p>
        </p:txBody>
      </p:sp>
      <p:sp>
        <p:nvSpPr>
          <p:cNvPr id="8" name="Rectangle 7">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3CFAA3C-9F05-4EDE-A230-590499343E84}"/>
              </a:ext>
            </a:extLst>
          </p:cNvPr>
          <p:cNvPicPr>
            <a:picLocks noChangeAspect="1"/>
          </p:cNvPicPr>
          <p:nvPr/>
        </p:nvPicPr>
        <p:blipFill rotWithShape="1">
          <a:blip r:embed="rId2"/>
          <a:srcRect r="22938"/>
          <a:stretch/>
        </p:blipFill>
        <p:spPr>
          <a:xfrm>
            <a:off x="5405862" y="1191472"/>
            <a:ext cx="6019331" cy="4471810"/>
          </a:xfrm>
          <a:prstGeom prst="rect">
            <a:avLst/>
          </a:prstGeom>
          <a:effectLst/>
        </p:spPr>
      </p:pic>
    </p:spTree>
    <p:extLst>
      <p:ext uri="{BB962C8B-B14F-4D97-AF65-F5344CB8AC3E}">
        <p14:creationId xmlns:p14="http://schemas.microsoft.com/office/powerpoint/2010/main" val="3221792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13" ma:contentTypeDescription="Create a new document." ma:contentTypeScope="" ma:versionID="1b9eb6eb543654b558dc285ad767b7fc">
  <xsd:schema xmlns:xsd="http://www.w3.org/2001/XMLSchema" xmlns:xs="http://www.w3.org/2001/XMLSchema" xmlns:p="http://schemas.microsoft.com/office/2006/metadata/properties" xmlns:ns2="d0c16ae7-32b4-4740-b0a7-dfd26a9ffd57" xmlns:ns3="cf19616a-23ad-4fd8-a146-2d8a5c50165e" targetNamespace="http://schemas.microsoft.com/office/2006/metadata/properties" ma:root="true" ma:fieldsID="a21a735643313bea8b85524b38d5f637" ns2:_="" ns3:_="">
    <xsd:import namespace="d0c16ae7-32b4-4740-b0a7-dfd26a9ffd57"/>
    <xsd:import namespace="cf19616a-23ad-4fd8-a146-2d8a5c50165e"/>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Location"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f19616a-23ad-4fd8-a146-2d8a5c50165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32B3F98-E3A2-42F1-86FF-E8E7896246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cf19616a-23ad-4fd8-a146-2d8a5c50165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D42D58-FC78-4972-A263-8883DFF0E876}">
  <ds:schemaRefs>
    <ds:schemaRef ds:uri="http://schemas.microsoft.com/sharepoint/v3/contenttype/forms"/>
  </ds:schemaRefs>
</ds:datastoreItem>
</file>

<file path=customXml/itemProps3.xml><?xml version="1.0" encoding="utf-8"?>
<ds:datastoreItem xmlns:ds="http://schemas.openxmlformats.org/officeDocument/2006/customXml" ds:itemID="{35069AA6-AE5C-467E-81D8-1A87F162CA4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546</TotalTime>
  <Words>1309</Words>
  <Application>Microsoft Office PowerPoint</Application>
  <PresentationFormat>Widescreen</PresentationFormat>
  <Paragraphs>127</Paragraphs>
  <Slides>23</Slides>
  <Notes>13</Notes>
  <HiddenSlides>0</HiddenSlides>
  <MMClips>2</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23</vt:i4>
      </vt:variant>
    </vt:vector>
  </HeadingPairs>
  <TitlesOfParts>
    <vt:vector size="28" baseType="lpstr">
      <vt:lpstr>Arial</vt:lpstr>
      <vt:lpstr>Calibri</vt:lpstr>
      <vt:lpstr>Calibri Light</vt:lpstr>
      <vt:lpstr>Office Theme</vt:lpstr>
      <vt:lpstr>1_Office Theme</vt:lpstr>
      <vt:lpstr>Dilysrwydd wrth gynllunio Authenticity when planning</vt:lpstr>
      <vt:lpstr>Safonau Proffesiynol  Professional Standards</vt:lpstr>
      <vt:lpstr>PowerPoint Presentation</vt:lpstr>
      <vt:lpstr>PowerPoint Presentation</vt:lpstr>
      <vt:lpstr> Pam?  Why? </vt:lpstr>
      <vt:lpstr>‘Mae’n bwysig bod plant a phobl ifanc yn gweld bod eu dysgu’n berthnasol i’r byd y tu allan i’r ysgol a bod cyfleoedd i ffurfio cysylltiadau â’r byd hwnnw’n cael eu gwireddu.’                                       Donaldson (2015: 68)</vt:lpstr>
      <vt:lpstr>‘It is important that children and young people see the relevance in their learning to the world beyond the school gates and that opportunities are taken to forge links to that world.’  Donaldson (2015: 67) </vt:lpstr>
      <vt:lpstr> Cyd-destunau lleol, cenedlaethol a rhyngwladol:  ‘Mae'r cyd-destunau hyn yn helpu [dysgwyr] i wneud synnwyr o'u perthynas â'u cymunedau, eu hunaniaeth genedlaethol a'r byd ehangach. Mae hyn yn cefnogi dysgwyr i ddatblygu dinasyddiaeth amlochrog, gan fyfyrio ar eu rolau a'u cyfrifoldebau ym mhob cyd-destun a chydnabod amrywiaeth pob un ohonyn nhw. Bydd cyddestunau lleol, cenedlaethol a rhyngwladol yn gwneud eu cyfraniadau arbennig eu hunain at ddysgu, ond mae hefyd cysylltiadau cryf rhyngddyn nhw.’                                                 Llywodraeth Cymru, 2020</vt:lpstr>
      <vt:lpstr>PowerPoint Presentation</vt:lpstr>
      <vt:lpstr>PowerPoint Presentation</vt:lpstr>
      <vt:lpstr>PowerPoint Presentation</vt:lpstr>
      <vt:lpstr> Sut?  How?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Ymchwiliwch… Research…</vt:lpstr>
      <vt:lpstr>Darllen pellach Further reading</vt:lpstr>
      <vt:lpstr>Eich tro chi!  Your turn!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dc:creator>
  <cp:lastModifiedBy>Rachel Bendall</cp:lastModifiedBy>
  <cp:revision>5</cp:revision>
  <dcterms:created xsi:type="dcterms:W3CDTF">2021-03-07T14:50:06Z</dcterms:created>
  <dcterms:modified xsi:type="dcterms:W3CDTF">2023-02-27T20:50:56Z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0x010100F3E4129E1942A84CA5D85470FB25F56B</vt:lpwstr>
  </property>
</Properties>
</file>