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04" d="100"/>
          <a:sy n="104" d="100"/>
        </p:scale>
        <p:origin x="14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6FAA6A3-2F5E-4836-8D4C-1C890C552B88}" type="datetimeFigureOut">
              <a:rPr lang="en-GB" smtClean="0"/>
              <a:t>19/02/2019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03E671-C745-4E0A-A955-F027915FA17E}" type="slidenum">
              <a:rPr lang="en-GB" smtClean="0"/>
              <a:t>‹#›</a:t>
            </a:fld>
            <a:endParaRPr lang="en-GB"/>
          </a:p>
        </p:txBody>
      </p:sp>
    </p:spTree>
    <p:extLst>
      <p:ext uri="{BB962C8B-B14F-4D97-AF65-F5344CB8AC3E}">
        <p14:creationId xmlns:p14="http://schemas.microsoft.com/office/powerpoint/2010/main" val="3334830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6FAA6A3-2F5E-4836-8D4C-1C890C552B88}" type="datetimeFigureOut">
              <a:rPr lang="en-GB" smtClean="0"/>
              <a:t>19/02/2019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03E671-C745-4E0A-A955-F027915FA17E}" type="slidenum">
              <a:rPr lang="en-GB" smtClean="0"/>
              <a:t>‹#›</a:t>
            </a:fld>
            <a:endParaRPr lang="en-GB"/>
          </a:p>
        </p:txBody>
      </p:sp>
    </p:spTree>
    <p:extLst>
      <p:ext uri="{BB962C8B-B14F-4D97-AF65-F5344CB8AC3E}">
        <p14:creationId xmlns:p14="http://schemas.microsoft.com/office/powerpoint/2010/main" val="15711907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6FAA6A3-2F5E-4836-8D4C-1C890C552B88}" type="datetimeFigureOut">
              <a:rPr lang="en-GB" smtClean="0"/>
              <a:t>19/02/2019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03E671-C745-4E0A-A955-F027915FA17E}" type="slidenum">
              <a:rPr lang="en-GB" smtClean="0"/>
              <a:t>‹#›</a:t>
            </a:fld>
            <a:endParaRPr lang="en-GB"/>
          </a:p>
        </p:txBody>
      </p:sp>
    </p:spTree>
    <p:extLst>
      <p:ext uri="{BB962C8B-B14F-4D97-AF65-F5344CB8AC3E}">
        <p14:creationId xmlns:p14="http://schemas.microsoft.com/office/powerpoint/2010/main" val="150090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6FAA6A3-2F5E-4836-8D4C-1C890C552B88}" type="datetimeFigureOut">
              <a:rPr lang="en-GB" smtClean="0"/>
              <a:t>19/02/2019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03E671-C745-4E0A-A955-F027915FA17E}" type="slidenum">
              <a:rPr lang="en-GB" smtClean="0"/>
              <a:t>‹#›</a:t>
            </a:fld>
            <a:endParaRPr lang="en-GB"/>
          </a:p>
        </p:txBody>
      </p:sp>
    </p:spTree>
    <p:extLst>
      <p:ext uri="{BB962C8B-B14F-4D97-AF65-F5344CB8AC3E}">
        <p14:creationId xmlns:p14="http://schemas.microsoft.com/office/powerpoint/2010/main" val="249158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6FAA6A3-2F5E-4836-8D4C-1C890C552B88}" type="datetimeFigureOut">
              <a:rPr lang="en-GB" smtClean="0"/>
              <a:t>19/02/2019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603E671-C745-4E0A-A955-F027915FA17E}" type="slidenum">
              <a:rPr lang="en-GB" smtClean="0"/>
              <a:t>‹#›</a:t>
            </a:fld>
            <a:endParaRPr lang="en-GB"/>
          </a:p>
        </p:txBody>
      </p:sp>
    </p:spTree>
    <p:extLst>
      <p:ext uri="{BB962C8B-B14F-4D97-AF65-F5344CB8AC3E}">
        <p14:creationId xmlns:p14="http://schemas.microsoft.com/office/powerpoint/2010/main" val="4275741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6FAA6A3-2F5E-4836-8D4C-1C890C552B88}" type="datetimeFigureOut">
              <a:rPr lang="en-GB" smtClean="0"/>
              <a:t>19/02/2019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603E671-C745-4E0A-A955-F027915FA17E}" type="slidenum">
              <a:rPr lang="en-GB" smtClean="0"/>
              <a:t>‹#›</a:t>
            </a:fld>
            <a:endParaRPr lang="en-GB"/>
          </a:p>
        </p:txBody>
      </p:sp>
    </p:spTree>
    <p:extLst>
      <p:ext uri="{BB962C8B-B14F-4D97-AF65-F5344CB8AC3E}">
        <p14:creationId xmlns:p14="http://schemas.microsoft.com/office/powerpoint/2010/main" val="1259756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FAA6A3-2F5E-4836-8D4C-1C890C552B88}" type="datetimeFigureOut">
              <a:rPr lang="en-GB" smtClean="0"/>
              <a:t>19/02/2019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603E671-C745-4E0A-A955-F027915FA17E}" type="slidenum">
              <a:rPr lang="en-GB" smtClean="0"/>
              <a:t>‹#›</a:t>
            </a:fld>
            <a:endParaRPr lang="en-GB"/>
          </a:p>
        </p:txBody>
      </p:sp>
    </p:spTree>
    <p:extLst>
      <p:ext uri="{BB962C8B-B14F-4D97-AF65-F5344CB8AC3E}">
        <p14:creationId xmlns:p14="http://schemas.microsoft.com/office/powerpoint/2010/main" val="31393449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6FAA6A3-2F5E-4836-8D4C-1C890C552B88}" type="datetimeFigureOut">
              <a:rPr lang="en-GB" smtClean="0"/>
              <a:t>19/02/2019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03E671-C745-4E0A-A955-F027915FA17E}" type="slidenum">
              <a:rPr lang="en-GB" smtClean="0"/>
              <a:t>‹#›</a:t>
            </a:fld>
            <a:endParaRPr lang="en-GB"/>
          </a:p>
        </p:txBody>
      </p:sp>
    </p:spTree>
    <p:extLst>
      <p:ext uri="{BB962C8B-B14F-4D97-AF65-F5344CB8AC3E}">
        <p14:creationId xmlns:p14="http://schemas.microsoft.com/office/powerpoint/2010/main" val="2068352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6FAA6A3-2F5E-4836-8D4C-1C890C552B88}" type="datetimeFigureOut">
              <a:rPr lang="en-GB" smtClean="0"/>
              <a:t>19/02/2019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03E671-C745-4E0A-A955-F027915FA17E}" type="slidenum">
              <a:rPr lang="en-GB" smtClean="0"/>
              <a:t>‹#›</a:t>
            </a:fld>
            <a:endParaRPr lang="en-GB"/>
          </a:p>
        </p:txBody>
      </p:sp>
    </p:spTree>
    <p:extLst>
      <p:ext uri="{BB962C8B-B14F-4D97-AF65-F5344CB8AC3E}">
        <p14:creationId xmlns:p14="http://schemas.microsoft.com/office/powerpoint/2010/main" val="10716294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6FAA6A3-2F5E-4836-8D4C-1C890C552B88}" type="datetimeFigureOut">
              <a:rPr lang="en-GB" smtClean="0"/>
              <a:t>19/02/2019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03E671-C745-4E0A-A955-F027915FA17E}" type="slidenum">
              <a:rPr lang="en-GB" smtClean="0"/>
              <a:t>‹#›</a:t>
            </a:fld>
            <a:endParaRPr lang="en-GB"/>
          </a:p>
        </p:txBody>
      </p:sp>
    </p:spTree>
    <p:extLst>
      <p:ext uri="{BB962C8B-B14F-4D97-AF65-F5344CB8AC3E}">
        <p14:creationId xmlns:p14="http://schemas.microsoft.com/office/powerpoint/2010/main" val="2522145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6FAA6A3-2F5E-4836-8D4C-1C890C552B88}" type="datetimeFigureOut">
              <a:rPr lang="en-GB" smtClean="0"/>
              <a:t>19/02/2019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03E671-C745-4E0A-A955-F027915FA17E}" type="slidenum">
              <a:rPr lang="en-GB" smtClean="0"/>
              <a:t>‹#›</a:t>
            </a:fld>
            <a:endParaRPr lang="en-GB"/>
          </a:p>
        </p:txBody>
      </p:sp>
    </p:spTree>
    <p:extLst>
      <p:ext uri="{BB962C8B-B14F-4D97-AF65-F5344CB8AC3E}">
        <p14:creationId xmlns:p14="http://schemas.microsoft.com/office/powerpoint/2010/main" val="27582257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FAA6A3-2F5E-4836-8D4C-1C890C552B88}" type="datetimeFigureOut">
              <a:rPr lang="en-GB" smtClean="0"/>
              <a:t>19/02/2019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03E671-C745-4E0A-A955-F027915FA17E}" type="slidenum">
              <a:rPr lang="en-GB" smtClean="0"/>
              <a:t>‹#›</a:t>
            </a:fld>
            <a:endParaRPr lang="en-GB"/>
          </a:p>
        </p:txBody>
      </p:sp>
    </p:spTree>
    <p:extLst>
      <p:ext uri="{BB962C8B-B14F-4D97-AF65-F5344CB8AC3E}">
        <p14:creationId xmlns:p14="http://schemas.microsoft.com/office/powerpoint/2010/main" val="5219575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098" name="Title 1"/>
          <p:cNvSpPr>
            <a:spLocks noGrp="1"/>
          </p:cNvSpPr>
          <p:nvPr>
            <p:ph type="ctrTitle"/>
          </p:nvPr>
        </p:nvSpPr>
        <p:spPr/>
        <p:txBody>
          <a:bodyPr/>
          <a:lstStyle/>
          <a:p>
            <a:r>
              <a:rPr lang="en-GB" altLang="en-US" smtClean="0"/>
              <a:t>ECCH7002 Children and Young People in Focus </a:t>
            </a:r>
          </a:p>
        </p:txBody>
      </p:sp>
      <p:sp>
        <p:nvSpPr>
          <p:cNvPr id="3" name="Subtitle 2"/>
          <p:cNvSpPr>
            <a:spLocks noGrp="1"/>
          </p:cNvSpPr>
          <p:nvPr>
            <p:ph type="subTitle" idx="1"/>
          </p:nvPr>
        </p:nvSpPr>
        <p:spPr/>
        <p:txBody>
          <a:bodyPr rtlCol="0">
            <a:normAutofit/>
          </a:bodyPr>
          <a:lstStyle/>
          <a:p>
            <a:pPr>
              <a:defRPr/>
            </a:pPr>
            <a:r>
              <a:rPr lang="en-GB" dirty="0" smtClean="0"/>
              <a:t>Session </a:t>
            </a:r>
            <a:r>
              <a:rPr lang="en-GB" dirty="0" smtClean="0"/>
              <a:t>7 </a:t>
            </a:r>
            <a:endParaRPr lang="en-GB" dirty="0"/>
          </a:p>
        </p:txBody>
      </p:sp>
    </p:spTree>
    <p:extLst>
      <p:ext uri="{BB962C8B-B14F-4D97-AF65-F5344CB8AC3E}">
        <p14:creationId xmlns:p14="http://schemas.microsoft.com/office/powerpoint/2010/main" val="167484926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a:defRPr/>
            </a:pPr>
            <a:r>
              <a:rPr lang="en-GB" i="1" dirty="0" err="1" smtClean="0"/>
              <a:t>Amcanion</a:t>
            </a:r>
            <a:r>
              <a:rPr lang="en-GB" i="1" dirty="0" smtClean="0"/>
              <a:t> y </a:t>
            </a:r>
            <a:r>
              <a:rPr lang="en-GB" i="1" dirty="0" err="1" smtClean="0"/>
              <a:t>Modiwl</a:t>
            </a:r>
            <a:r>
              <a:rPr lang="en-GB" i="1" dirty="0" smtClean="0"/>
              <a:t/>
            </a:r>
            <a:br>
              <a:rPr lang="en-GB" i="1" dirty="0" smtClean="0"/>
            </a:br>
            <a:r>
              <a:rPr lang="en-GB" dirty="0" smtClean="0"/>
              <a:t>Module Aims </a:t>
            </a:r>
            <a:endParaRPr lang="en-GB" dirty="0"/>
          </a:p>
        </p:txBody>
      </p:sp>
      <p:sp>
        <p:nvSpPr>
          <p:cNvPr id="3" name="Content Placeholder 2"/>
          <p:cNvSpPr>
            <a:spLocks noGrp="1"/>
          </p:cNvSpPr>
          <p:nvPr>
            <p:ph idx="1"/>
          </p:nvPr>
        </p:nvSpPr>
        <p:spPr/>
        <p:txBody>
          <a:bodyPr rtlCol="0">
            <a:normAutofit/>
          </a:bodyPr>
          <a:lstStyle/>
          <a:p>
            <a:pPr>
              <a:defRPr/>
            </a:pPr>
            <a:r>
              <a:rPr lang="en-GB" dirty="0" smtClean="0"/>
              <a:t>To </a:t>
            </a:r>
            <a:r>
              <a:rPr lang="en-GB" dirty="0"/>
              <a:t>enable students to develop an in-depth knowledge and understanding of issues which impact upon the lives of children and young people in contemporary society, including the development of a critical understanding of the theory, policy and practice relating to children’s rights in Wales, UK and the wider world. </a:t>
            </a:r>
            <a:endParaRPr lang="en-GB" dirty="0" smtClean="0"/>
          </a:p>
          <a:p>
            <a:pPr>
              <a:defRPr/>
            </a:pPr>
            <a:endParaRPr lang="en-GB" dirty="0"/>
          </a:p>
          <a:p>
            <a:pPr>
              <a:defRPr/>
            </a:pPr>
            <a:r>
              <a:rPr lang="en-GB" dirty="0"/>
              <a:t>To develop advanced understanding of models of well-being and the ability to critique the theory, policy and practice of well-being.  </a:t>
            </a:r>
          </a:p>
          <a:p>
            <a:pPr marL="0" indent="0">
              <a:buNone/>
              <a:defRPr/>
            </a:pPr>
            <a:endParaRPr lang="en-GB" dirty="0"/>
          </a:p>
          <a:p>
            <a:pPr>
              <a:defRPr/>
            </a:pPr>
            <a:endParaRPr lang="en-GB" dirty="0"/>
          </a:p>
        </p:txBody>
      </p:sp>
    </p:spTree>
    <p:extLst>
      <p:ext uri="{BB962C8B-B14F-4D97-AF65-F5344CB8AC3E}">
        <p14:creationId xmlns:p14="http://schemas.microsoft.com/office/powerpoint/2010/main" val="2002692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algn="ctr">
              <a:defRPr/>
            </a:pPr>
            <a:r>
              <a:rPr lang="en-GB" i="1" dirty="0" err="1" smtClean="0"/>
              <a:t>Deilliannau</a:t>
            </a:r>
            <a:r>
              <a:rPr lang="en-GB" i="1" dirty="0" smtClean="0"/>
              <a:t> </a:t>
            </a:r>
            <a:r>
              <a:rPr lang="en-GB" i="1" dirty="0" err="1" smtClean="0"/>
              <a:t>Dysgu</a:t>
            </a:r>
            <a:r>
              <a:rPr lang="en-GB" i="1" dirty="0" smtClean="0"/>
              <a:t> </a:t>
            </a:r>
            <a:br>
              <a:rPr lang="en-GB" i="1" dirty="0" smtClean="0"/>
            </a:br>
            <a:r>
              <a:rPr lang="en-GB" dirty="0" smtClean="0"/>
              <a:t>Learning Outcomes </a:t>
            </a:r>
            <a:endParaRPr lang="en-GB" dirty="0"/>
          </a:p>
        </p:txBody>
      </p:sp>
      <p:sp>
        <p:nvSpPr>
          <p:cNvPr id="3" name="Content Placeholder 2"/>
          <p:cNvSpPr>
            <a:spLocks noGrp="1"/>
          </p:cNvSpPr>
          <p:nvPr>
            <p:ph idx="1"/>
          </p:nvPr>
        </p:nvSpPr>
        <p:spPr/>
        <p:txBody>
          <a:bodyPr rtlCol="0">
            <a:normAutofit/>
          </a:bodyPr>
          <a:lstStyle/>
          <a:p>
            <a:pPr hangingPunct="0">
              <a:defRPr/>
            </a:pPr>
            <a:r>
              <a:rPr lang="en-GB" sz="2400" dirty="0"/>
              <a:t>Engage critically with theory and policy of health and well-being as it impacts upon the lives of children and young people.</a:t>
            </a:r>
          </a:p>
          <a:p>
            <a:pPr>
              <a:defRPr/>
            </a:pPr>
            <a:r>
              <a:rPr lang="en-GB" sz="2400" dirty="0"/>
              <a:t>Critically analyse ideologies which influence the position of children and young people in contemporary society, e.g. Adverse Childhood Experiences (ACEs).</a:t>
            </a:r>
          </a:p>
          <a:p>
            <a:pPr>
              <a:defRPr/>
            </a:pPr>
            <a:r>
              <a:rPr lang="en-GB" sz="2400" dirty="0"/>
              <a:t>Demonstrate a critical understanding of the cultural and social factors which influence the delivery of services to children and young people to enhance their health, well-being and fulfilment of rights.</a:t>
            </a:r>
          </a:p>
          <a:p>
            <a:pPr>
              <a:defRPr/>
            </a:pPr>
            <a:r>
              <a:rPr lang="en-GB" sz="2400" dirty="0"/>
              <a:t>Critically analyse how government policy and provision can be influenced by media, market forces and consumerism.</a:t>
            </a:r>
          </a:p>
          <a:p>
            <a:pPr hangingPunct="0">
              <a:defRPr/>
            </a:pPr>
            <a:r>
              <a:rPr lang="en-GB" sz="2400" dirty="0"/>
              <a:t>Present their work appropriately, with an understanding of the requirements of critical thinking.</a:t>
            </a:r>
          </a:p>
        </p:txBody>
      </p:sp>
    </p:spTree>
    <p:extLst>
      <p:ext uri="{BB962C8B-B14F-4D97-AF65-F5344CB8AC3E}">
        <p14:creationId xmlns:p14="http://schemas.microsoft.com/office/powerpoint/2010/main" val="145025385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Exploring a Range of Topics </a:t>
            </a:r>
            <a:endParaRPr lang="en-GB" dirty="0"/>
          </a:p>
        </p:txBody>
      </p:sp>
      <p:sp>
        <p:nvSpPr>
          <p:cNvPr id="3" name="Content Placeholder 2"/>
          <p:cNvSpPr>
            <a:spLocks noGrp="1"/>
          </p:cNvSpPr>
          <p:nvPr>
            <p:ph idx="1"/>
          </p:nvPr>
        </p:nvSpPr>
        <p:spPr/>
        <p:txBody>
          <a:bodyPr/>
          <a:lstStyle/>
          <a:p>
            <a:r>
              <a:rPr lang="en-GB" dirty="0" smtClean="0"/>
              <a:t>Share your link/extract of a report with your group. Explain:</a:t>
            </a:r>
          </a:p>
          <a:p>
            <a:pPr lvl="1"/>
            <a:r>
              <a:rPr lang="en-GB" dirty="0" smtClean="0"/>
              <a:t>Why did you choose this report?</a:t>
            </a:r>
          </a:p>
          <a:p>
            <a:pPr lvl="1"/>
            <a:r>
              <a:rPr lang="en-GB" dirty="0" smtClean="0"/>
              <a:t>Why is this topic of interest to you? </a:t>
            </a:r>
          </a:p>
          <a:p>
            <a:pPr lvl="1"/>
            <a:r>
              <a:rPr lang="en-GB" dirty="0" smtClean="0"/>
              <a:t>Summarise the key findings of your chosen report. </a:t>
            </a:r>
          </a:p>
          <a:p>
            <a:pPr lvl="1"/>
            <a:r>
              <a:rPr lang="en-GB" dirty="0" smtClean="0"/>
              <a:t>Critically reflect on key findings:</a:t>
            </a:r>
          </a:p>
          <a:p>
            <a:pPr lvl="2"/>
            <a:r>
              <a:rPr lang="en-GB" dirty="0" smtClean="0"/>
              <a:t>Who wrote the report? Why? </a:t>
            </a:r>
          </a:p>
          <a:p>
            <a:pPr lvl="2"/>
            <a:r>
              <a:rPr lang="en-GB" dirty="0" smtClean="0"/>
              <a:t>Do findings confirm/challenge your expectations of this topic? Why? </a:t>
            </a:r>
          </a:p>
          <a:p>
            <a:pPr lvl="2"/>
            <a:r>
              <a:rPr lang="en-GB" dirty="0" smtClean="0"/>
              <a:t>What ‘truths’ are claimed by the report? (Unpick the assumptions being made: what is the notion of childhood contained within the report?) </a:t>
            </a:r>
          </a:p>
          <a:p>
            <a:pPr lvl="1"/>
            <a:r>
              <a:rPr lang="en-GB" dirty="0" smtClean="0"/>
              <a:t>Reflect on any implications linked to practice.</a:t>
            </a:r>
            <a:endParaRPr lang="en-GB" dirty="0"/>
          </a:p>
        </p:txBody>
      </p:sp>
    </p:spTree>
    <p:extLst>
      <p:ext uri="{BB962C8B-B14F-4D97-AF65-F5344CB8AC3E}">
        <p14:creationId xmlns:p14="http://schemas.microsoft.com/office/powerpoint/2010/main" val="32708039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smtClean="0"/>
              <a:t>As a group, choose one topic for further focus: </a:t>
            </a:r>
            <a:endParaRPr lang="en-GB" sz="4000" dirty="0"/>
          </a:p>
        </p:txBody>
      </p:sp>
      <p:sp>
        <p:nvSpPr>
          <p:cNvPr id="3" name="Content Placeholder 2"/>
          <p:cNvSpPr>
            <a:spLocks noGrp="1"/>
          </p:cNvSpPr>
          <p:nvPr>
            <p:ph idx="1"/>
          </p:nvPr>
        </p:nvSpPr>
        <p:spPr/>
        <p:txBody>
          <a:bodyPr>
            <a:normAutofit/>
          </a:bodyPr>
          <a:lstStyle/>
          <a:p>
            <a:r>
              <a:rPr lang="en-GB" dirty="0" smtClean="0"/>
              <a:t>Task 1:</a:t>
            </a:r>
          </a:p>
          <a:p>
            <a:pPr lvl="1"/>
            <a:r>
              <a:rPr lang="en-GB" dirty="0" smtClean="0"/>
              <a:t>Create a </a:t>
            </a:r>
            <a:r>
              <a:rPr lang="en-GB" dirty="0" err="1" smtClean="0"/>
              <a:t>mindmap</a:t>
            </a:r>
            <a:r>
              <a:rPr lang="en-GB" dirty="0" smtClean="0"/>
              <a:t>/representation of any key points relating to this topic </a:t>
            </a:r>
          </a:p>
          <a:p>
            <a:pPr lvl="1"/>
            <a:endParaRPr lang="en-GB" dirty="0"/>
          </a:p>
          <a:p>
            <a:r>
              <a:rPr lang="en-GB" dirty="0" smtClean="0"/>
              <a:t>Task 2: </a:t>
            </a:r>
          </a:p>
          <a:p>
            <a:pPr lvl="1"/>
            <a:r>
              <a:rPr lang="en-GB" dirty="0" smtClean="0"/>
              <a:t>Use the LRC database. Choose one journal paper relating to your topic</a:t>
            </a:r>
            <a:r>
              <a:rPr lang="en-GB" dirty="0"/>
              <a:t> </a:t>
            </a:r>
            <a:r>
              <a:rPr lang="en-GB" dirty="0" smtClean="0"/>
              <a:t>and produce a critical summary of your paper. </a:t>
            </a:r>
          </a:p>
          <a:p>
            <a:pPr lvl="1"/>
            <a:r>
              <a:rPr lang="en-GB" dirty="0" smtClean="0"/>
              <a:t>Compare to what extent your journal papers confirm or challenge the report’s findings. </a:t>
            </a:r>
          </a:p>
          <a:p>
            <a:pPr lvl="1"/>
            <a:r>
              <a:rPr lang="en-GB" dirty="0" smtClean="0"/>
              <a:t>Continue to add further considerations to your group mind map. </a:t>
            </a:r>
          </a:p>
        </p:txBody>
      </p:sp>
    </p:spTree>
    <p:extLst>
      <p:ext uri="{BB962C8B-B14F-4D97-AF65-F5344CB8AC3E}">
        <p14:creationId xmlns:p14="http://schemas.microsoft.com/office/powerpoint/2010/main" val="402903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Engaging Critically </a:t>
            </a:r>
            <a:endParaRPr lang="en-GB" dirty="0"/>
          </a:p>
        </p:txBody>
      </p:sp>
      <p:sp>
        <p:nvSpPr>
          <p:cNvPr id="3" name="Content Placeholder 2"/>
          <p:cNvSpPr>
            <a:spLocks noGrp="1"/>
          </p:cNvSpPr>
          <p:nvPr>
            <p:ph idx="1"/>
          </p:nvPr>
        </p:nvSpPr>
        <p:spPr/>
        <p:txBody>
          <a:bodyPr/>
          <a:lstStyle/>
          <a:p>
            <a:r>
              <a:rPr lang="en-GB" dirty="0" smtClean="0"/>
              <a:t>Use the critical template to support your reading of this article:</a:t>
            </a:r>
          </a:p>
          <a:p>
            <a:pPr lvl="1"/>
            <a:r>
              <a:rPr lang="en-GB" dirty="0" smtClean="0"/>
              <a:t>Skim the abstract</a:t>
            </a:r>
          </a:p>
          <a:p>
            <a:pPr lvl="1"/>
            <a:r>
              <a:rPr lang="en-GB" dirty="0" smtClean="0"/>
              <a:t>Jump to the findings and conclusions</a:t>
            </a:r>
          </a:p>
          <a:p>
            <a:pPr lvl="1"/>
            <a:r>
              <a:rPr lang="en-GB" dirty="0" smtClean="0"/>
              <a:t>Read in more detail and with </a:t>
            </a:r>
            <a:r>
              <a:rPr lang="en-GB" i="1" dirty="0" smtClean="0"/>
              <a:t>purpose </a:t>
            </a:r>
            <a:endParaRPr lang="en-GB" i="1" dirty="0"/>
          </a:p>
        </p:txBody>
      </p:sp>
    </p:spTree>
    <p:extLst>
      <p:ext uri="{BB962C8B-B14F-4D97-AF65-F5344CB8AC3E}">
        <p14:creationId xmlns:p14="http://schemas.microsoft.com/office/powerpoint/2010/main" val="3109740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Step 1: Skimming the article</a:t>
            </a:r>
          </a:p>
        </p:txBody>
      </p:sp>
      <p:sp>
        <p:nvSpPr>
          <p:cNvPr id="3" name="Content Placeholder 2"/>
          <p:cNvSpPr>
            <a:spLocks noGrp="1"/>
          </p:cNvSpPr>
          <p:nvPr>
            <p:ph idx="1"/>
          </p:nvPr>
        </p:nvSpPr>
        <p:spPr>
          <a:xfrm>
            <a:off x="838200" y="4063999"/>
            <a:ext cx="10515600" cy="2112963"/>
          </a:xfrm>
        </p:spPr>
        <p:txBody>
          <a:bodyPr>
            <a:normAutofit/>
          </a:bodyPr>
          <a:lstStyle/>
          <a:p>
            <a:pPr marL="0" indent="0">
              <a:buNone/>
            </a:pPr>
            <a:r>
              <a:rPr lang="en-US" dirty="0" smtClean="0"/>
              <a:t>Combining the skimming strategies for the two types of “chunks”, in each section you will read the entire first paragraph, then the first sentence in each paragraph after that. For the introduction and conclusion, also read the entire last </a:t>
            </a:r>
            <a:r>
              <a:rPr lang="en-US" dirty="0"/>
              <a:t>paragraph. Read the topics of all tables and </a:t>
            </a:r>
            <a:r>
              <a:rPr lang="en-US" dirty="0" smtClean="0"/>
              <a:t>charts</a:t>
            </a:r>
            <a:r>
              <a:rPr lang="en-US" dirty="0"/>
              <a:t>.</a:t>
            </a:r>
          </a:p>
        </p:txBody>
      </p:sp>
      <p:pic>
        <p:nvPicPr>
          <p:cNvPr id="4" name="Picture 3"/>
          <p:cNvPicPr>
            <a:picLocks noChangeAspect="1"/>
          </p:cNvPicPr>
          <p:nvPr/>
        </p:nvPicPr>
        <p:blipFill>
          <a:blip r:embed="rId2"/>
          <a:stretch>
            <a:fillRect/>
          </a:stretch>
        </p:blipFill>
        <p:spPr>
          <a:xfrm>
            <a:off x="4144920" y="1690688"/>
            <a:ext cx="3018024" cy="2000250"/>
          </a:xfrm>
          <a:prstGeom prst="rect">
            <a:avLst/>
          </a:prstGeom>
        </p:spPr>
      </p:pic>
    </p:spTree>
    <p:extLst>
      <p:ext uri="{BB962C8B-B14F-4D97-AF65-F5344CB8AC3E}">
        <p14:creationId xmlns:p14="http://schemas.microsoft.com/office/powerpoint/2010/main" val="30533257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Step 2: Determining purpose</a:t>
            </a:r>
          </a:p>
        </p:txBody>
      </p:sp>
      <p:sp>
        <p:nvSpPr>
          <p:cNvPr id="3" name="Content Placeholder 2"/>
          <p:cNvSpPr>
            <a:spLocks noGrp="1"/>
          </p:cNvSpPr>
          <p:nvPr>
            <p:ph idx="1"/>
          </p:nvPr>
        </p:nvSpPr>
        <p:spPr>
          <a:xfrm>
            <a:off x="549563" y="2887299"/>
            <a:ext cx="11092873" cy="3708534"/>
          </a:xfrm>
        </p:spPr>
        <p:txBody>
          <a:bodyPr>
            <a:normAutofit fontScale="77500" lnSpcReduction="20000"/>
          </a:bodyPr>
          <a:lstStyle/>
          <a:p>
            <a:pPr marL="0" indent="0">
              <a:buNone/>
            </a:pPr>
            <a:r>
              <a:rPr lang="en-US" sz="2900" dirty="0"/>
              <a:t>Different purposes for reading articles require attention to different areas.</a:t>
            </a:r>
          </a:p>
          <a:p>
            <a:r>
              <a:rPr lang="en-US" dirty="0" smtClean="0"/>
              <a:t>Overview of topic</a:t>
            </a:r>
          </a:p>
          <a:p>
            <a:pPr lvl="1"/>
            <a:r>
              <a:rPr lang="en-US" dirty="0" smtClean="0"/>
              <a:t>Focus on the introduction and conclusion.</a:t>
            </a:r>
          </a:p>
          <a:p>
            <a:r>
              <a:rPr lang="en-US" dirty="0" smtClean="0"/>
              <a:t>Research ideas</a:t>
            </a:r>
          </a:p>
          <a:p>
            <a:pPr lvl="1"/>
            <a:r>
              <a:rPr lang="en-US" dirty="0" smtClean="0"/>
              <a:t>Read the introduction and conclusion, looking for further research suggestions in conclusion, then critically read the methods section.</a:t>
            </a:r>
          </a:p>
          <a:p>
            <a:r>
              <a:rPr lang="en-US" dirty="0" smtClean="0"/>
              <a:t>Planning an experiment</a:t>
            </a:r>
          </a:p>
          <a:p>
            <a:pPr lvl="1"/>
            <a:r>
              <a:rPr lang="en-US" dirty="0" smtClean="0"/>
              <a:t>Critically read the methods section.</a:t>
            </a:r>
          </a:p>
          <a:p>
            <a:r>
              <a:rPr lang="en-US" dirty="0" smtClean="0"/>
              <a:t>General knowledge</a:t>
            </a:r>
          </a:p>
          <a:p>
            <a:pPr lvl="1"/>
            <a:r>
              <a:rPr lang="en-US" dirty="0" smtClean="0"/>
              <a:t>Carefully read the whole article making sure you understand it all.</a:t>
            </a:r>
          </a:p>
          <a:p>
            <a:r>
              <a:rPr lang="en-US" dirty="0" smtClean="0"/>
              <a:t>Assignment for a course</a:t>
            </a:r>
          </a:p>
          <a:p>
            <a:pPr lvl="1"/>
            <a:r>
              <a:rPr lang="en-US" dirty="0" smtClean="0"/>
              <a:t>Think about the goal of the assignment. Critically read what you might use to achieve that goal.</a:t>
            </a:r>
            <a:endParaRPr lang="en-US" dirty="0"/>
          </a:p>
        </p:txBody>
      </p:sp>
      <p:pic>
        <p:nvPicPr>
          <p:cNvPr id="4" name="Picture 3"/>
          <p:cNvPicPr>
            <a:picLocks noChangeAspect="1"/>
          </p:cNvPicPr>
          <p:nvPr/>
        </p:nvPicPr>
        <p:blipFill>
          <a:blip r:embed="rId2"/>
          <a:stretch>
            <a:fillRect/>
          </a:stretch>
        </p:blipFill>
        <p:spPr>
          <a:xfrm>
            <a:off x="5107708" y="1304995"/>
            <a:ext cx="1286741" cy="1286741"/>
          </a:xfrm>
          <a:prstGeom prst="rect">
            <a:avLst/>
          </a:prstGeom>
        </p:spPr>
      </p:pic>
    </p:spTree>
    <p:extLst>
      <p:ext uri="{BB962C8B-B14F-4D97-AF65-F5344CB8AC3E}">
        <p14:creationId xmlns:p14="http://schemas.microsoft.com/office/powerpoint/2010/main" val="36633112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Step 3: Reading critically: </a:t>
            </a:r>
            <a:br>
              <a:rPr lang="en-US" dirty="0" smtClean="0"/>
            </a:br>
            <a:r>
              <a:rPr lang="en-US" dirty="0" smtClean="0"/>
              <a:t>Skill </a:t>
            </a:r>
            <a:endParaRPr lang="en-US" dirty="0"/>
          </a:p>
        </p:txBody>
      </p:sp>
      <p:sp>
        <p:nvSpPr>
          <p:cNvPr id="3" name="Content Placeholder 2"/>
          <p:cNvSpPr>
            <a:spLocks noGrp="1"/>
          </p:cNvSpPr>
          <p:nvPr>
            <p:ph idx="1"/>
          </p:nvPr>
        </p:nvSpPr>
        <p:spPr>
          <a:xfrm>
            <a:off x="461818" y="2490136"/>
            <a:ext cx="10963564" cy="4076919"/>
          </a:xfrm>
        </p:spPr>
        <p:txBody>
          <a:bodyPr>
            <a:normAutofit fontScale="92500" lnSpcReduction="20000"/>
          </a:bodyPr>
          <a:lstStyle/>
          <a:p>
            <a:pPr>
              <a:buNone/>
            </a:pPr>
            <a:r>
              <a:rPr lang="en-US" b="1" dirty="0" smtClean="0"/>
              <a:t>Treat </a:t>
            </a:r>
            <a:r>
              <a:rPr lang="en-US" b="1" dirty="0"/>
              <a:t>critical reading as a skill </a:t>
            </a:r>
            <a:r>
              <a:rPr lang="en-US" b="1" dirty="0" smtClean="0"/>
              <a:t>to develop </a:t>
            </a:r>
            <a:r>
              <a:rPr lang="en-US" b="1" dirty="0"/>
              <a:t>personal &amp; academic </a:t>
            </a:r>
            <a:r>
              <a:rPr lang="en-US" b="1" dirty="0" smtClean="0"/>
              <a:t>responses. It can </a:t>
            </a:r>
            <a:r>
              <a:rPr lang="en-US" b="1" dirty="0"/>
              <a:t>be developed through practices, such as</a:t>
            </a:r>
            <a:r>
              <a:rPr lang="en-US" b="1" dirty="0" smtClean="0"/>
              <a:t>:</a:t>
            </a:r>
            <a:endParaRPr lang="en-US" dirty="0" smtClean="0"/>
          </a:p>
          <a:p>
            <a:r>
              <a:rPr lang="en-US" sz="2600" dirty="0"/>
              <a:t>Marking and looking up all vocabulary and concepts that your are unfamiliar with</a:t>
            </a:r>
          </a:p>
          <a:p>
            <a:r>
              <a:rPr lang="en-US" sz="2600" dirty="0"/>
              <a:t>Taking </a:t>
            </a:r>
            <a:r>
              <a:rPr lang="en-US" sz="2600" dirty="0"/>
              <a:t>notes of the text's main ideas and adding your own responsive </a:t>
            </a:r>
            <a:r>
              <a:rPr lang="en-US" sz="2600" dirty="0"/>
              <a:t>comments</a:t>
            </a:r>
          </a:p>
          <a:p>
            <a:r>
              <a:rPr lang="en-US" sz="2600" dirty="0"/>
              <a:t>Talking </a:t>
            </a:r>
            <a:r>
              <a:rPr lang="en-US" sz="2600" dirty="0"/>
              <a:t>to others about what you have </a:t>
            </a:r>
            <a:r>
              <a:rPr lang="en-US" sz="2600" dirty="0"/>
              <a:t>read</a:t>
            </a:r>
            <a:endParaRPr lang="en-US" sz="2600" dirty="0"/>
          </a:p>
          <a:p>
            <a:r>
              <a:rPr lang="en-US" sz="2600" dirty="0"/>
              <a:t>Relating </a:t>
            </a:r>
            <a:r>
              <a:rPr lang="en-US" sz="2600" dirty="0"/>
              <a:t>a given text to others in the syllabus by identifying similar or contrasting </a:t>
            </a:r>
            <a:r>
              <a:rPr lang="en-US" sz="2600" dirty="0"/>
              <a:t>themes</a:t>
            </a:r>
            <a:endParaRPr lang="en-US" sz="2600" dirty="0"/>
          </a:p>
          <a:p>
            <a:r>
              <a:rPr lang="en-US" sz="2600" dirty="0"/>
              <a:t>Explaining </a:t>
            </a:r>
            <a:r>
              <a:rPr lang="en-US" sz="2600" dirty="0"/>
              <a:t>what the text means to a non-specialist and noting what you would have to add to make it </a:t>
            </a:r>
            <a:r>
              <a:rPr lang="en-US" sz="2600" dirty="0"/>
              <a:t>intelligible </a:t>
            </a:r>
            <a:r>
              <a:rPr lang="en-US" sz="2600" dirty="0"/>
              <a:t>(This will help you to see the underlying, unstated assumptions</a:t>
            </a:r>
            <a:r>
              <a:rPr lang="en-US" sz="2600" dirty="0"/>
              <a:t>.)</a:t>
            </a:r>
            <a:endParaRPr lang="en-US" sz="2600" dirty="0"/>
          </a:p>
          <a:p>
            <a:r>
              <a:rPr lang="en-US" sz="2600" dirty="0"/>
              <a:t>Asking </a:t>
            </a:r>
            <a:r>
              <a:rPr lang="en-US" sz="2600" dirty="0"/>
              <a:t>yourself: </a:t>
            </a:r>
            <a:r>
              <a:rPr lang="en-US" sz="2600" dirty="0"/>
              <a:t>“How </a:t>
            </a:r>
            <a:r>
              <a:rPr lang="en-US" sz="2600" dirty="0"/>
              <a:t>can I convince my peers/teachers that I understand what this is about</a:t>
            </a:r>
            <a:r>
              <a:rPr lang="en-US" sz="2600" dirty="0"/>
              <a:t>?”</a:t>
            </a:r>
          </a:p>
        </p:txBody>
      </p:sp>
      <p:pic>
        <p:nvPicPr>
          <p:cNvPr id="4" name="Picture 3"/>
          <p:cNvPicPr>
            <a:picLocks noChangeAspect="1"/>
          </p:cNvPicPr>
          <p:nvPr/>
        </p:nvPicPr>
        <p:blipFill>
          <a:blip r:embed="rId2"/>
          <a:stretch>
            <a:fillRect/>
          </a:stretch>
        </p:blipFill>
        <p:spPr>
          <a:xfrm>
            <a:off x="5370570" y="1210397"/>
            <a:ext cx="1146060" cy="1159704"/>
          </a:xfrm>
          <a:prstGeom prst="rect">
            <a:avLst/>
          </a:prstGeom>
        </p:spPr>
      </p:pic>
    </p:spTree>
    <p:extLst>
      <p:ext uri="{BB962C8B-B14F-4D97-AF65-F5344CB8AC3E}">
        <p14:creationId xmlns:p14="http://schemas.microsoft.com/office/powerpoint/2010/main" val="25731950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Step 3: Reading critically: </a:t>
            </a:r>
            <a:r>
              <a:rPr lang="en-US" sz="3600" dirty="0"/>
              <a:t/>
            </a:r>
            <a:br>
              <a:rPr lang="en-US" sz="3600" dirty="0"/>
            </a:br>
            <a:r>
              <a:rPr lang="en-US" sz="3600" dirty="0"/>
              <a:t>Attitude</a:t>
            </a:r>
            <a:endParaRPr lang="en-US" sz="3600" dirty="0"/>
          </a:p>
        </p:txBody>
      </p:sp>
      <p:sp>
        <p:nvSpPr>
          <p:cNvPr id="3" name="Content Placeholder 2"/>
          <p:cNvSpPr>
            <a:spLocks noGrp="1"/>
          </p:cNvSpPr>
          <p:nvPr>
            <p:ph idx="1"/>
          </p:nvPr>
        </p:nvSpPr>
        <p:spPr>
          <a:xfrm>
            <a:off x="348672" y="3380508"/>
            <a:ext cx="11547763" cy="3315855"/>
          </a:xfrm>
        </p:spPr>
        <p:txBody>
          <a:bodyPr>
            <a:noAutofit/>
          </a:bodyPr>
          <a:lstStyle/>
          <a:p>
            <a:pPr marL="0" indent="0">
              <a:buNone/>
            </a:pPr>
            <a:r>
              <a:rPr lang="en-US" sz="1800" b="1" dirty="0"/>
              <a:t>Treat critical reading as an attitude towards the communication of ideas.</a:t>
            </a:r>
            <a:endParaRPr lang="en-US" sz="3200" dirty="0"/>
          </a:p>
          <a:p>
            <a:r>
              <a:rPr lang="en-US" sz="1800" dirty="0"/>
              <a:t>Think of reading an article like hearing someone else’s perspective on a specific topic.</a:t>
            </a:r>
          </a:p>
          <a:p>
            <a:r>
              <a:rPr lang="en-US" sz="1800" dirty="0"/>
              <a:t>Remain open minded to the fact that your previously held ideas may be wrong.</a:t>
            </a:r>
          </a:p>
          <a:p>
            <a:r>
              <a:rPr lang="en-US" sz="1800" dirty="0"/>
              <a:t>Do not make the mistake of thinking that authors are always right.</a:t>
            </a:r>
          </a:p>
          <a:p>
            <a:r>
              <a:rPr lang="en-US" sz="1800" dirty="0"/>
              <a:t>Keep in mind that writers of academic articles are trying persuade you to agree with their ideas.</a:t>
            </a:r>
          </a:p>
          <a:p>
            <a:r>
              <a:rPr lang="en-US" sz="1800" dirty="0"/>
              <a:t>Keep in mind the influence both the author’s ideological affiliations and biases in writing the article as well as your own in reading the article. </a:t>
            </a:r>
          </a:p>
          <a:p>
            <a:r>
              <a:rPr lang="en-US" sz="1800" dirty="0"/>
              <a:t>Remain willing to look up vocabulary and concepts in the article that you are unfamiliar with to expand your knowledge and fully understand the article.</a:t>
            </a:r>
          </a:p>
        </p:txBody>
      </p:sp>
      <p:pic>
        <p:nvPicPr>
          <p:cNvPr id="4" name="Picture 3"/>
          <p:cNvPicPr>
            <a:picLocks noChangeAspect="1"/>
          </p:cNvPicPr>
          <p:nvPr/>
        </p:nvPicPr>
        <p:blipFill>
          <a:blip r:embed="rId2"/>
          <a:stretch>
            <a:fillRect/>
          </a:stretch>
        </p:blipFill>
        <p:spPr>
          <a:xfrm>
            <a:off x="4396509" y="1485831"/>
            <a:ext cx="2559771" cy="1779800"/>
          </a:xfrm>
          <a:prstGeom prst="rect">
            <a:avLst/>
          </a:prstGeom>
        </p:spPr>
      </p:pic>
    </p:spTree>
    <p:extLst>
      <p:ext uri="{BB962C8B-B14F-4D97-AF65-F5344CB8AC3E}">
        <p14:creationId xmlns:p14="http://schemas.microsoft.com/office/powerpoint/2010/main" val="39319062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65018" y="161925"/>
            <a:ext cx="10515600" cy="1325563"/>
          </a:xfrm>
        </p:spPr>
        <p:txBody>
          <a:bodyPr>
            <a:normAutofit/>
          </a:bodyPr>
          <a:lstStyle/>
          <a:p>
            <a:pPr algn="ctr"/>
            <a:r>
              <a:rPr lang="en-US" sz="4000" dirty="0"/>
              <a:t>Step 3: Reading critically</a:t>
            </a:r>
            <a:r>
              <a:rPr lang="en-US" sz="4000" dirty="0" smtClean="0"/>
              <a:t>: </a:t>
            </a:r>
            <a:br>
              <a:rPr lang="en-US" sz="4000" dirty="0" smtClean="0"/>
            </a:br>
            <a:r>
              <a:rPr lang="en-US" sz="4000" dirty="0" smtClean="0"/>
              <a:t>Questions while reading</a:t>
            </a:r>
            <a:endParaRPr lang="en-US" sz="4000" dirty="0"/>
          </a:p>
        </p:txBody>
      </p:sp>
      <p:sp>
        <p:nvSpPr>
          <p:cNvPr id="3" name="Content Placeholder 2"/>
          <p:cNvSpPr>
            <a:spLocks noGrp="1"/>
          </p:cNvSpPr>
          <p:nvPr>
            <p:ph idx="1"/>
          </p:nvPr>
        </p:nvSpPr>
        <p:spPr>
          <a:xfrm>
            <a:off x="508000" y="1637278"/>
            <a:ext cx="11129818" cy="4911304"/>
          </a:xfrm>
        </p:spPr>
        <p:txBody>
          <a:bodyPr>
            <a:noAutofit/>
          </a:bodyPr>
          <a:lstStyle/>
          <a:p>
            <a:pPr>
              <a:spcBef>
                <a:spcPts val="0"/>
              </a:spcBef>
              <a:buNone/>
            </a:pPr>
            <a:r>
              <a:rPr lang="en-US" sz="2400" b="1" dirty="0"/>
              <a:t>…think about the following questions to </a:t>
            </a:r>
            <a:r>
              <a:rPr lang="en-US" sz="2400" b="1" dirty="0"/>
              <a:t>help you read </a:t>
            </a:r>
            <a:r>
              <a:rPr lang="en-US" sz="2400" b="1" dirty="0"/>
              <a:t>critically:</a:t>
            </a:r>
          </a:p>
          <a:p>
            <a:pPr>
              <a:spcBef>
                <a:spcPts val="0"/>
              </a:spcBef>
            </a:pPr>
            <a:r>
              <a:rPr lang="en-US" sz="2000" dirty="0"/>
              <a:t>What is the author’s purpose for writing this paper/ conducting this research?</a:t>
            </a:r>
          </a:p>
          <a:p>
            <a:pPr>
              <a:spcBef>
                <a:spcPts val="0"/>
              </a:spcBef>
            </a:pPr>
            <a:r>
              <a:rPr lang="en-US" sz="2000" dirty="0"/>
              <a:t>What </a:t>
            </a:r>
            <a:r>
              <a:rPr lang="en-US" sz="2000" dirty="0"/>
              <a:t>are the main points of this </a:t>
            </a:r>
            <a:r>
              <a:rPr lang="en-US" sz="2000" dirty="0"/>
              <a:t>text?</a:t>
            </a:r>
          </a:p>
          <a:p>
            <a:pPr>
              <a:spcBef>
                <a:spcPts val="0"/>
              </a:spcBef>
            </a:pPr>
            <a:r>
              <a:rPr lang="en-US" sz="2000" dirty="0"/>
              <a:t>Can </a:t>
            </a:r>
            <a:r>
              <a:rPr lang="en-US" sz="2000" dirty="0"/>
              <a:t>you put them in your own </a:t>
            </a:r>
            <a:r>
              <a:rPr lang="en-US" sz="2000" dirty="0"/>
              <a:t>words?</a:t>
            </a:r>
          </a:p>
          <a:p>
            <a:pPr>
              <a:spcBef>
                <a:spcPts val="0"/>
              </a:spcBef>
            </a:pPr>
            <a:r>
              <a:rPr lang="en-US" sz="2000" dirty="0"/>
              <a:t>What </a:t>
            </a:r>
            <a:r>
              <a:rPr lang="en-US" sz="2000" dirty="0"/>
              <a:t>sorts of examples are used? Are they useful? Can you think of </a:t>
            </a:r>
            <a:r>
              <a:rPr lang="en-US" sz="2000" dirty="0"/>
              <a:t>others?</a:t>
            </a:r>
            <a:endParaRPr lang="en-US" sz="2000" dirty="0"/>
          </a:p>
          <a:p>
            <a:pPr>
              <a:spcBef>
                <a:spcPts val="0"/>
              </a:spcBef>
            </a:pPr>
            <a:r>
              <a:rPr lang="en-US" sz="2000" dirty="0"/>
              <a:t>What </a:t>
            </a:r>
            <a:r>
              <a:rPr lang="en-US" sz="2000" dirty="0"/>
              <a:t>factors (ideas, people, things) have been included? Can you think of anything that has been missed </a:t>
            </a:r>
            <a:r>
              <a:rPr lang="en-US" sz="2000" dirty="0"/>
              <a:t>out?</a:t>
            </a:r>
            <a:endParaRPr lang="en-US" sz="2000" dirty="0"/>
          </a:p>
          <a:p>
            <a:pPr>
              <a:spcBef>
                <a:spcPts val="0"/>
              </a:spcBef>
            </a:pPr>
            <a:r>
              <a:rPr lang="en-US" sz="2000" dirty="0"/>
              <a:t>Is </a:t>
            </a:r>
            <a:r>
              <a:rPr lang="en-US" sz="2000" dirty="0"/>
              <a:t>a particular bias or framework apparent? Can you tell what 'school of thought' the author belongs </a:t>
            </a:r>
            <a:r>
              <a:rPr lang="en-US" sz="2000" dirty="0"/>
              <a:t>to?</a:t>
            </a:r>
            <a:endParaRPr lang="en-US" sz="2000" dirty="0"/>
          </a:p>
          <a:p>
            <a:pPr>
              <a:spcBef>
                <a:spcPts val="0"/>
              </a:spcBef>
            </a:pPr>
            <a:r>
              <a:rPr lang="en-US" sz="2000" dirty="0"/>
              <a:t>Can </a:t>
            </a:r>
            <a:r>
              <a:rPr lang="en-US" sz="2000" dirty="0"/>
              <a:t>you work out the steps of the argument being presented? Do all the steps follow </a:t>
            </a:r>
            <a:r>
              <a:rPr lang="en-US" sz="2000" dirty="0"/>
              <a:t>logically?</a:t>
            </a:r>
            <a:endParaRPr lang="en-US" sz="2000" dirty="0"/>
          </a:p>
          <a:p>
            <a:pPr>
              <a:spcBef>
                <a:spcPts val="0"/>
              </a:spcBef>
            </a:pPr>
            <a:r>
              <a:rPr lang="en-US" sz="2000" dirty="0"/>
              <a:t>Could </a:t>
            </a:r>
            <a:r>
              <a:rPr lang="en-US" sz="2000" dirty="0"/>
              <a:t>a different conclusion be drawn from the argument being </a:t>
            </a:r>
            <a:r>
              <a:rPr lang="en-US" sz="2000" dirty="0"/>
              <a:t>presented?</a:t>
            </a:r>
            <a:endParaRPr lang="en-US" sz="2000" dirty="0"/>
          </a:p>
          <a:p>
            <a:pPr>
              <a:spcBef>
                <a:spcPts val="0"/>
              </a:spcBef>
            </a:pPr>
            <a:r>
              <a:rPr lang="en-US" sz="2000" dirty="0"/>
              <a:t>Are </a:t>
            </a:r>
            <a:r>
              <a:rPr lang="en-US" sz="2000" dirty="0"/>
              <a:t>the main ideas in the text supported by reliable evidence (well researched, non-emotive, logical)? </a:t>
            </a:r>
            <a:endParaRPr lang="en-US" sz="2000" dirty="0"/>
          </a:p>
          <a:p>
            <a:pPr>
              <a:spcBef>
                <a:spcPts val="0"/>
              </a:spcBef>
            </a:pPr>
            <a:r>
              <a:rPr lang="en-US" sz="2000" dirty="0"/>
              <a:t>Do </a:t>
            </a:r>
            <a:r>
              <a:rPr lang="en-US" sz="2000" dirty="0"/>
              <a:t>you agree or disagree with the author? </a:t>
            </a:r>
            <a:r>
              <a:rPr lang="en-US" sz="2000" dirty="0"/>
              <a:t>Why?</a:t>
            </a:r>
            <a:endParaRPr lang="en-US" sz="2000" dirty="0"/>
          </a:p>
          <a:p>
            <a:pPr>
              <a:spcBef>
                <a:spcPts val="0"/>
              </a:spcBef>
            </a:pPr>
            <a:r>
              <a:rPr lang="en-US" sz="2000" dirty="0"/>
              <a:t>What </a:t>
            </a:r>
            <a:r>
              <a:rPr lang="en-US" sz="2000" dirty="0"/>
              <a:t>connections do you see between this and other </a:t>
            </a:r>
            <a:r>
              <a:rPr lang="en-US" sz="2000" dirty="0"/>
              <a:t>texts?</a:t>
            </a:r>
            <a:endParaRPr lang="en-US" sz="2000" dirty="0"/>
          </a:p>
          <a:p>
            <a:pPr>
              <a:spcBef>
                <a:spcPts val="0"/>
              </a:spcBef>
            </a:pPr>
            <a:r>
              <a:rPr lang="en-US" sz="2000" dirty="0"/>
              <a:t>Where </a:t>
            </a:r>
            <a:r>
              <a:rPr lang="en-US" sz="2000" dirty="0"/>
              <a:t>does it differ from other texts on the same </a:t>
            </a:r>
            <a:r>
              <a:rPr lang="en-US" sz="2000" dirty="0"/>
              <a:t>subject?</a:t>
            </a:r>
            <a:endParaRPr lang="en-US" sz="2000" dirty="0"/>
          </a:p>
          <a:p>
            <a:pPr>
              <a:spcBef>
                <a:spcPts val="0"/>
              </a:spcBef>
            </a:pPr>
            <a:r>
              <a:rPr lang="en-US" sz="2000" dirty="0"/>
              <a:t>What </a:t>
            </a:r>
            <a:r>
              <a:rPr lang="en-US" sz="2000" dirty="0"/>
              <a:t>are the wider implications——for you, for the discipline</a:t>
            </a:r>
            <a:r>
              <a:rPr lang="en-US" sz="2000" dirty="0"/>
              <a:t>?</a:t>
            </a:r>
            <a:endParaRPr lang="en-US" sz="2000" dirty="0"/>
          </a:p>
        </p:txBody>
      </p:sp>
    </p:spTree>
    <p:extLst>
      <p:ext uri="{BB962C8B-B14F-4D97-AF65-F5344CB8AC3E}">
        <p14:creationId xmlns:p14="http://schemas.microsoft.com/office/powerpoint/2010/main" val="39073034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Assess the strength/validity of the argument</a:t>
            </a:r>
            <a:endParaRPr lang="en-US" dirty="0"/>
          </a:p>
        </p:txBody>
      </p:sp>
      <p:sp>
        <p:nvSpPr>
          <p:cNvPr id="3" name="Content Placeholder 2"/>
          <p:cNvSpPr>
            <a:spLocks noGrp="1"/>
          </p:cNvSpPr>
          <p:nvPr>
            <p:ph idx="1"/>
          </p:nvPr>
        </p:nvSpPr>
        <p:spPr>
          <a:xfrm>
            <a:off x="517235" y="1690688"/>
            <a:ext cx="11351491" cy="4867130"/>
          </a:xfrm>
        </p:spPr>
        <p:txBody>
          <a:bodyPr>
            <a:noAutofit/>
          </a:bodyPr>
          <a:lstStyle/>
          <a:p>
            <a:pPr marL="0" indent="0">
              <a:buNone/>
            </a:pPr>
            <a:r>
              <a:rPr lang="en-US" sz="1600" dirty="0"/>
              <a:t>While </a:t>
            </a:r>
            <a:r>
              <a:rPr lang="en-US" sz="1600" dirty="0"/>
              <a:t>continuing to close read for the subtle rhetorical ways in which the writer builds his or her case, use the following questions to help you sort out the building blocks of the writer's </a:t>
            </a:r>
            <a:r>
              <a:rPr lang="en-US" sz="1600" dirty="0"/>
              <a:t>argument:</a:t>
            </a:r>
          </a:p>
          <a:p>
            <a:pPr marL="457200" lvl="1" indent="0">
              <a:buNone/>
            </a:pPr>
            <a:r>
              <a:rPr lang="en-US" sz="1400" dirty="0"/>
              <a:t>1. Evidence</a:t>
            </a:r>
          </a:p>
          <a:p>
            <a:pPr lvl="1"/>
            <a:r>
              <a:rPr lang="en-US" sz="1400" dirty="0"/>
              <a:t>What </a:t>
            </a:r>
            <a:r>
              <a:rPr lang="en-US" sz="1400" dirty="0"/>
              <a:t>evidence does the author offer in support of the position put forth? (Identify all pieces of evidence you find.) </a:t>
            </a:r>
          </a:p>
          <a:p>
            <a:pPr lvl="1"/>
            <a:r>
              <a:rPr lang="en-US" sz="1400" dirty="0"/>
              <a:t>What is the nature of each piece of supporting evidence? For example, is it based on empirical research, ethical consideration, common knowledge, anecdote? </a:t>
            </a:r>
          </a:p>
          <a:p>
            <a:pPr lvl="1"/>
            <a:r>
              <a:rPr lang="en-US" sz="1400" dirty="0"/>
              <a:t>How convincing is the evidence? For example, does the research design adequately address the question posed (#1 above)? Are the ethical considerations adequately explored and assessed? Have you read or heard anything on this subject that confirms or challenges the evidence? </a:t>
            </a:r>
            <a:endParaRPr lang="en-US" sz="1400" dirty="0"/>
          </a:p>
          <a:p>
            <a:pPr marL="457200" lvl="1" indent="0">
              <a:buNone/>
            </a:pPr>
            <a:r>
              <a:rPr lang="en-US" sz="1400" dirty="0"/>
              <a:t>2. Counter arguments</a:t>
            </a:r>
          </a:p>
          <a:p>
            <a:pPr lvl="1"/>
            <a:r>
              <a:rPr lang="en-US" sz="1400" dirty="0"/>
              <a:t>What </a:t>
            </a:r>
            <a:r>
              <a:rPr lang="en-US" sz="1400" dirty="0"/>
              <a:t>arguments made in opposition to the author's views were described? </a:t>
            </a:r>
          </a:p>
          <a:p>
            <a:pPr lvl="1"/>
            <a:r>
              <a:rPr lang="en-US" sz="1400" dirty="0"/>
              <a:t>Were these arguments persuasively refuted? </a:t>
            </a:r>
          </a:p>
          <a:p>
            <a:pPr lvl="1"/>
            <a:r>
              <a:rPr lang="en-US" sz="1400" dirty="0"/>
              <a:t>What evidence was used in the refutation? </a:t>
            </a:r>
          </a:p>
          <a:p>
            <a:pPr marL="457200" lvl="1" indent="0">
              <a:buNone/>
            </a:pPr>
            <a:r>
              <a:rPr lang="en-US" sz="1400" dirty="0"/>
              <a:t>3. Effectiveness</a:t>
            </a:r>
          </a:p>
          <a:p>
            <a:pPr lvl="1"/>
            <a:r>
              <a:rPr lang="en-US" sz="1400" dirty="0"/>
              <a:t>What were the strengths of the article? </a:t>
            </a:r>
          </a:p>
          <a:p>
            <a:pPr lvl="1"/>
            <a:r>
              <a:rPr lang="en-US" sz="1400" dirty="0"/>
              <a:t>Was it difficult to read and understand? If so, why? If not, why not? </a:t>
            </a:r>
          </a:p>
          <a:p>
            <a:pPr lvl="1"/>
            <a:r>
              <a:rPr lang="en-US" sz="1400" dirty="0"/>
              <a:t>Were you able to follow the moves of the article from thesis to evidence, for example? </a:t>
            </a:r>
          </a:p>
          <a:p>
            <a:pPr lvl="1"/>
            <a:r>
              <a:rPr lang="en-US" sz="1400" dirty="0"/>
              <a:t>Did the structure of sentences and paragraphs and the overall organization guide you and help you follow the author's intent? </a:t>
            </a:r>
          </a:p>
          <a:p>
            <a:pPr lvl="1"/>
            <a:r>
              <a:rPr lang="en-US" sz="1400" dirty="0"/>
              <a:t>Did all the material seem relevant to the points made? </a:t>
            </a:r>
          </a:p>
          <a:p>
            <a:endParaRPr lang="en-US" sz="900" dirty="0"/>
          </a:p>
        </p:txBody>
      </p:sp>
    </p:spTree>
    <p:extLst>
      <p:ext uri="{BB962C8B-B14F-4D97-AF65-F5344CB8AC3E}">
        <p14:creationId xmlns:p14="http://schemas.microsoft.com/office/powerpoint/2010/main" val="41157219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Present your Findings to the Clas</a:t>
            </a:r>
            <a:r>
              <a:rPr lang="en-GB" dirty="0"/>
              <a:t>s</a:t>
            </a:r>
          </a:p>
        </p:txBody>
      </p:sp>
      <p:pic>
        <p:nvPicPr>
          <p:cNvPr id="4" name="Picture 3"/>
          <p:cNvPicPr>
            <a:picLocks noChangeAspect="1"/>
          </p:cNvPicPr>
          <p:nvPr/>
        </p:nvPicPr>
        <p:blipFill>
          <a:blip r:embed="rId2"/>
          <a:stretch>
            <a:fillRect/>
          </a:stretch>
        </p:blipFill>
        <p:spPr>
          <a:xfrm>
            <a:off x="2286000" y="2133021"/>
            <a:ext cx="7620000" cy="3621233"/>
          </a:xfrm>
          <a:prstGeom prst="rect">
            <a:avLst/>
          </a:prstGeom>
        </p:spPr>
      </p:pic>
    </p:spTree>
    <p:extLst>
      <p:ext uri="{BB962C8B-B14F-4D97-AF65-F5344CB8AC3E}">
        <p14:creationId xmlns:p14="http://schemas.microsoft.com/office/powerpoint/2010/main" val="29276400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TotalTime>
  <Words>1293</Words>
  <Application>Microsoft Office PowerPoint</Application>
  <PresentationFormat>Widescreen</PresentationFormat>
  <Paragraphs>97</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ECCH7002 Children and Young People in Focus </vt:lpstr>
      <vt:lpstr>Amcanion y Modiwl Module Aims </vt:lpstr>
      <vt:lpstr>Deilliannau Dysgu  Learning Outcomes </vt:lpstr>
      <vt:lpstr>Exploring a Range of Topics </vt:lpstr>
      <vt:lpstr>As a group, choose one topic for further focus: </vt:lpstr>
      <vt:lpstr>Engaging Critically </vt:lpstr>
      <vt:lpstr>Step 1: Skimming the article</vt:lpstr>
      <vt:lpstr>Step 2: Determining purpose</vt:lpstr>
      <vt:lpstr>Step 3: Reading critically:  Skill </vt:lpstr>
      <vt:lpstr>Step 3: Reading critically:  Attitude</vt:lpstr>
      <vt:lpstr>Step 3: Reading critically:  Questions while reading</vt:lpstr>
      <vt:lpstr>Assess the strength/validity of the argument</vt:lpstr>
      <vt:lpstr>Present your Findings to the Class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ECCH7002 Children and Young People in Focus </dc:title>
  <dc:creator>Sarah Stewart</dc:creator>
  <cp:lastModifiedBy>Sarah Stewart</cp:lastModifiedBy>
  <cp:revision>6</cp:revision>
  <dcterms:created xsi:type="dcterms:W3CDTF">2019-02-19T14:32:56Z</dcterms:created>
  <dcterms:modified xsi:type="dcterms:W3CDTF">2019-02-19T14:59:11Z</dcterms:modified>
</cp:coreProperties>
</file>