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95" r:id="rId3"/>
    <p:sldId id="296" r:id="rId4"/>
    <p:sldId id="298" r:id="rId5"/>
    <p:sldId id="297" r:id="rId6"/>
    <p:sldId id="299" r:id="rId7"/>
    <p:sldId id="300" r:id="rId8"/>
    <p:sldId id="301" r:id="rId9"/>
    <p:sldId id="302" r:id="rId10"/>
    <p:sldId id="303" r:id="rId11"/>
    <p:sldId id="316" r:id="rId12"/>
    <p:sldId id="317" r:id="rId13"/>
    <p:sldId id="265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5887E6-2381-4609-8A25-B8F4F0D6BA68}" v="3" dt="2026-02-04T09:53:52.8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41" autoAdjust="0"/>
  </p:normalViewPr>
  <p:slideViewPr>
    <p:cSldViewPr snapToGrid="0">
      <p:cViewPr varScale="1">
        <p:scale>
          <a:sx n="94" d="100"/>
          <a:sy n="94" d="100"/>
        </p:scale>
        <p:origin x="388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68FAD-C896-4FF9-9BA9-64658400CE0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DA0F2-1344-4DA6-8494-DDBF76B8E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92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cience.nasa.gov/ems/01_intro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sgs.gov/labs/spectroscopy-lab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rse.2019.05.015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855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020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798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Introduction to the Electromagnetic Spectrum - NASA Science</a:t>
            </a:r>
            <a:r>
              <a:rPr lang="en-GB" dirty="0"/>
              <a:t> https://science.nasa.gov/ems/01_intro/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464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685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500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428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7488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Caturegli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L.,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Matteoli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S., Gaetani, M.,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Grossi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N., Magni, S., Minelli, A.,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Corsini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G.,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Remorini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D. and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Volterrani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M., 2020. Effects of water stress on spectral reflectance of bermudagrass.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Scientific Reports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10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p.15055.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8540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1669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2844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source: </a:t>
            </a:r>
            <a:r>
              <a:rPr lang="en-GB" dirty="0">
                <a:hlinkClick r:id="rId3"/>
              </a:rPr>
              <a:t>Spectroscopy Lab | U.S. Geological Survey (usgs.gov)</a:t>
            </a:r>
            <a:r>
              <a:rPr lang="en-GB" dirty="0"/>
              <a:t> https://www.usgs.gov/labs/spectroscopy-lab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750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 err="1">
                <a:solidFill>
                  <a:srgbClr val="4B5C68"/>
                </a:solidFill>
                <a:effectLst/>
                <a:latin typeface="Helvetica" panose="020B0604020202020204" pitchFamily="34" charset="0"/>
              </a:rPr>
              <a:t>Meerdink</a:t>
            </a:r>
            <a:r>
              <a:rPr lang="en-GB" b="0" i="0" dirty="0">
                <a:solidFill>
                  <a:srgbClr val="4B5C68"/>
                </a:solidFill>
                <a:effectLst/>
                <a:latin typeface="Helvetica" panose="020B0604020202020204" pitchFamily="34" charset="0"/>
              </a:rPr>
              <a:t>, S. K., Hook, S. J., Roberts, D. A., &amp; Abbott, E. A. (2019). </a:t>
            </a:r>
            <a:r>
              <a:rPr lang="en-GB" b="0" i="0" u="none" strike="noStrike" dirty="0">
                <a:solidFill>
                  <a:srgbClr val="436976"/>
                </a:solidFill>
                <a:effectLst/>
                <a:latin typeface="Helvetica" panose="020B0604020202020204" pitchFamily="34" charset="0"/>
                <a:hlinkClick r:id="rId3" tooltip="Science direct"/>
              </a:rPr>
              <a:t>The ECOSTRESS spectral library version 1.0</a:t>
            </a:r>
            <a:r>
              <a:rPr lang="en-GB" b="0" i="0" dirty="0">
                <a:solidFill>
                  <a:srgbClr val="4B5C68"/>
                </a:solidFill>
                <a:effectLst/>
                <a:latin typeface="Helvetica" panose="020B0604020202020204" pitchFamily="34" charset="0"/>
              </a:rPr>
              <a:t>. Remote Sensing of Environment, 230(111196), 1–8.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4B5C68"/>
                </a:solidFill>
                <a:effectLst/>
                <a:latin typeface="Helvetica" panose="020B0604020202020204" pitchFamily="34" charset="0"/>
              </a:rPr>
              <a:t>Baldridge, A. M., S.J. Hook, C.I. Grove and G. Rivera, 2009.. The ASTER Spectral Library Version 2.0. Remote Sensing of Environment, vol 113, pp. </a:t>
            </a:r>
            <a:r>
              <a:rPr lang="en-GB" b="0" i="0">
                <a:solidFill>
                  <a:srgbClr val="4B5C68"/>
                </a:solidFill>
                <a:effectLst/>
                <a:latin typeface="Helvetica" panose="020B0604020202020204" pitchFamily="34" charset="0"/>
              </a:rPr>
              <a:t>711-715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141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878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690AB-30BC-9079-A40E-1B8473D1FE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FF7378-AB0F-E3CE-E1E0-98A4277CC3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154A8-6974-3E1C-1D72-DF4E8C380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BAAAA-7A9F-D0AB-390C-725277EE5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86712-A4E3-6DD2-40DD-7F79E971D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939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2CD0D-877A-FEDF-2EAE-DD1F17746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D5BF9-7566-D7A4-406B-7985411030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1003A3-325F-C26A-FA44-E4AD1D39D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44AD3-66ED-3C6C-46B4-73A9B30D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A9A4A-A61F-7B2F-E361-97C19E463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706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C07B3-9916-423B-7CD1-19C60E621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FC5B0-C5BE-A093-594B-883B6A81A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1B4B0-ACB5-8AE8-EFF7-EC05E0B02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CE3C7-547D-417C-20E1-2261D2D43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4762D-F59C-9AB5-9F6A-DF64228D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632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DABAF-C2B5-7176-AA08-3078F8E7D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33BEE-6928-E31B-A58A-75E83D9588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FE0B90-14D1-588A-B30E-B6B141D63E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6F2E0-E74E-1B11-CCCB-5154A8AAA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B25D03-A221-03B9-6097-140E42823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7195A4-204C-393A-DABC-692F3A0F2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335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A2D8A-292E-903B-7F48-FF9FE846F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7BA1C-9854-52EC-BEEA-23260A9EC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6B108C-1E88-04EC-7D18-226D95E9F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7F6F3A-2D91-17CA-EAD0-DAFE0F037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129055-827B-E743-88DA-EDD96FB8E4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109535-ED7B-DD82-EEE0-80679E9AA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8CA376-4F8F-7792-C7E7-F505026EA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71BEEC-6D7A-80EF-53E7-4BD71580B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68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BB7C9-A3EA-5D7C-B5B1-0070ABDD1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2E5745-AE22-E2C0-76B1-2C3ADE535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B970F9-DCE6-3D7D-FC15-26E4D05CA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D4632-31E4-F672-3536-5C6865AAF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330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9A08ED-6978-F26D-C8C4-A38FA2542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9B337A-FA67-3CC2-44C7-D951969D8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F097BE-5A09-A5C4-D73F-639FFC0D2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48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7432F-2CCB-AE15-E48B-550EFAE6C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CBB02-FCA9-3C9F-AC89-5448D7BEF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E1B2AE-F8EF-E5CD-AAE3-02A6B3F14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5FC17C-28B7-C258-9B00-DD40F1EC1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02454D-CE02-E313-2FC3-657245273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3E89C7-C169-D1B0-3A91-E88192D6D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635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FFA5D-77C8-A896-D7CF-BCA45D0E6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543403-3DF3-827E-D67F-BE2BDC18BC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E147C9-A419-4D56-680B-0E30F66A7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2BD5D0-78B5-42BF-8DC5-EAB0E05E3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0B865F-2A5C-B2E5-4EE5-BA29E286F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5E3FD6-BECD-F6F2-5045-08EE42489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78249-3E29-D98E-5C63-F29CBEDBE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2094AC-3377-DE40-C622-7D7D64344F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020295-64C9-42E0-BD7E-47573317A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18CEAE-BB50-466E-70D5-52353FF6C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BF7E9-1768-AE86-F197-623CD7370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60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2D20D8-E1AA-959E-DC57-CD8FA06DB2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88730C-AF3D-DBC2-B978-8C8070E34D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26C1A-C7D1-0E67-B97C-5C43B7D1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AB75AE-6C96-6D98-5CB8-646280011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E4727-E08A-CC2C-3454-7A70C04B4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5066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vox Question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6C5E4-F653-D1E5-781B-5C80DA9A1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4B1EFF-8603-5BC3-A16F-837AA235F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372A0-9BC3-4EF0-8C14-89513E57C93F}" type="datetimeFigureOut">
              <a:rPr lang="en-FI" smtClean="0"/>
              <a:t>02/04/2026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DFCB76-F866-AFF2-45A8-D75DD768A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77D54-9E7B-8CA3-C7DA-9BF166CA6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FEFA-D601-40AB-9EFD-121C9BFF3B2B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3589107-4708-E9D3-0A18-B23A231F812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798321"/>
            <a:ext cx="10515600" cy="4399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053248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FC9F38-A363-1279-79DF-EA5AEC914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5ED578-12B3-AB21-2C3E-1032A6D3E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77A77-C573-D68F-CF03-48BE517D6A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C3D6E-CA88-4886-A410-B7751D50EE2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F8965-497E-822F-D721-A9A646A18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EDF53-EAB3-812F-4683-B7349022E9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04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rustal.usgs.gov/speclab/QueryAll07a.php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gif"/><Relationship Id="rId4" Type="http://schemas.openxmlformats.org/officeDocument/2006/relationships/hyperlink" Target="https://doi.org/10.3133/ds1035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crustal.usgs.gov/speclab/QueryAll07a.php" TargetMode="Externa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gisgeography.com/spectral-signature/" TargetMode="External"/><Relationship Id="rId5" Type="http://schemas.openxmlformats.org/officeDocument/2006/relationships/hyperlink" Target="https://dataspace.copernicus.eu/browser/" TargetMode="External"/><Relationship Id="rId4" Type="http://schemas.openxmlformats.org/officeDocument/2006/relationships/hyperlink" Target="https://speclib.jpl.nasa.gov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a.cunningham@uwtsd.ac.uk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hyperlink" Target="https://teams.microsoft.com/l/team/19%3A3o50nvexiBTFKODzUNEhsR_P3afzcNhNUvSEvDiSa3E1%40thread.tacv2/conversations?groupId=12eb3f87-d629-44d4-90d5-857ec5d82917&amp;tenantId=4e0f11f9-046e-4505-9cb8-db2152311e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3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7CC4A95-AF50-3264-EFBB-B7B2A4AC5E30}"/>
              </a:ext>
            </a:extLst>
          </p:cNvPr>
          <p:cNvSpPr txBox="1"/>
          <p:nvPr/>
        </p:nvSpPr>
        <p:spPr>
          <a:xfrm>
            <a:off x="4790662" y="640080"/>
            <a:ext cx="5466522" cy="356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dirty="0">
                <a:latin typeface="+mj-lt"/>
                <a:ea typeface="+mj-ea"/>
                <a:cs typeface="+mj-cs"/>
              </a:rPr>
              <a:t>ACNA6003: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5000" dirty="0">
                <a:latin typeface="+mj-lt"/>
                <a:ea typeface="+mj-ea"/>
                <a:cs typeface="+mj-cs"/>
              </a:rPr>
              <a:t>Lecture 12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5000" dirty="0">
                <a:latin typeface="+mj-lt"/>
                <a:ea typeface="+mj-ea"/>
                <a:cs typeface="+mj-cs"/>
              </a:rPr>
              <a:t>Spectrometer practical</a:t>
            </a:r>
            <a:endParaRPr lang="en-US" sz="5000" dirty="0">
              <a:latin typeface="+mj-lt"/>
              <a:ea typeface="+mj-ea"/>
              <a:cs typeface="+mj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4F25CB4-834E-E3BD-5F86-BAD0E128AD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5" r="4815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563791 w 4243589"/>
              <a:gd name="csY1" fmla="*/ 0 h 18288"/>
              <a:gd name="csX2" fmla="*/ 1042710 w 4243589"/>
              <a:gd name="csY2" fmla="*/ 0 h 18288"/>
              <a:gd name="csX3" fmla="*/ 1564066 w 4243589"/>
              <a:gd name="csY3" fmla="*/ 0 h 18288"/>
              <a:gd name="csX4" fmla="*/ 2212729 w 4243589"/>
              <a:gd name="csY4" fmla="*/ 0 h 18288"/>
              <a:gd name="csX5" fmla="*/ 2776520 w 4243589"/>
              <a:gd name="csY5" fmla="*/ 0 h 18288"/>
              <a:gd name="csX6" fmla="*/ 3297875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637362 w 4243589"/>
              <a:gd name="csY9" fmla="*/ 18288 h 18288"/>
              <a:gd name="csX10" fmla="*/ 3116007 w 4243589"/>
              <a:gd name="csY10" fmla="*/ 18288 h 18288"/>
              <a:gd name="csX11" fmla="*/ 2424908 w 4243589"/>
              <a:gd name="csY11" fmla="*/ 18288 h 18288"/>
              <a:gd name="csX12" fmla="*/ 1861117 w 4243589"/>
              <a:gd name="csY12" fmla="*/ 18288 h 18288"/>
              <a:gd name="csX13" fmla="*/ 1382198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F4A015C-4060-7569-C996-C0E610DFAC4C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</a:t>
            </a:fld>
            <a:r>
              <a:rPr lang="en-GB" dirty="0"/>
              <a:t> / 14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65D01E9-11A0-DBC0-6713-29D01B31E987}"/>
              </a:ext>
            </a:extLst>
          </p:cNvPr>
          <p:cNvSpPr txBox="1"/>
          <p:nvPr/>
        </p:nvSpPr>
        <p:spPr>
          <a:xfrm>
            <a:off x="6336251" y="4654957"/>
            <a:ext cx="239681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Dr Alisdair Cunningham</a:t>
            </a:r>
          </a:p>
          <a:p>
            <a:pPr algn="ctr"/>
            <a:r>
              <a:rPr lang="en-GB" dirty="0"/>
              <a:t>Senior Lecturer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2025 / 2026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04/02/2026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8BEEBE5-1649-2D3F-4E37-5E30C4D917BA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</p:spTree>
    <p:extLst>
      <p:ext uri="{BB962C8B-B14F-4D97-AF65-F5344CB8AC3E}">
        <p14:creationId xmlns:p14="http://schemas.microsoft.com/office/powerpoint/2010/main" val="3701768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Module ACNA6003: 2025 / 2026		</a:t>
            </a:r>
            <a:r>
              <a:rPr lang="en-GB" sz="1800" b="1" dirty="0"/>
              <a:t>Spectral resolution: Radiance</a:t>
            </a:r>
            <a:endParaRPr lang="en-GB" sz="18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DC57D8D-8F2C-3ECC-54B1-1401800DD8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2" t="-185" r="57284" b="185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593193-4680-8E31-3148-21DD4020C8A5}"/>
              </a:ext>
            </a:extLst>
          </p:cNvPr>
          <p:cNvSpPr txBox="1"/>
          <p:nvPr/>
        </p:nvSpPr>
        <p:spPr>
          <a:xfrm>
            <a:off x="3332921" y="534479"/>
            <a:ext cx="86735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>
                <a:effectLst/>
              </a:rPr>
              <a:t>Many re</a:t>
            </a:r>
            <a:r>
              <a:rPr lang="en-GB" sz="2400" dirty="0"/>
              <a:t>mote sensors receive and measure energy. </a:t>
            </a:r>
          </a:p>
          <a:p>
            <a:endParaRPr lang="en-GB" sz="2400" i="0" dirty="0">
              <a:effectLst/>
            </a:endParaRPr>
          </a:p>
          <a:p>
            <a:r>
              <a:rPr lang="en-GB" sz="2400" dirty="0"/>
              <a:t>Typically, for Earth Observation (EO) sensors, radiation, or ‘radiance’ is received at the sensor.</a:t>
            </a:r>
          </a:p>
          <a:p>
            <a:endParaRPr lang="en-GB" sz="2400" i="0" dirty="0">
              <a:effectLst/>
            </a:endParaRPr>
          </a:p>
          <a:p>
            <a:r>
              <a:rPr lang="en-GB" sz="2400" dirty="0"/>
              <a:t>This can be from the sun (passive sensors), or from the sensor, (active sensors)</a:t>
            </a:r>
            <a:endParaRPr lang="en-GB" sz="2400" i="0" dirty="0">
              <a:effectLst/>
            </a:endParaRPr>
          </a:p>
        </p:txBody>
      </p:sp>
      <p:pic>
        <p:nvPicPr>
          <p:cNvPr id="6" name="Picture 4" descr="Wavelength Icons - Free SVG &amp; PNG Wavelength Images - Noun Project">
            <a:extLst>
              <a:ext uri="{FF2B5EF4-FFF2-40B4-BE49-F238E27FC236}">
                <a16:creationId xmlns:a16="http://schemas.microsoft.com/office/drawing/2014/main" id="{0614D1E0-3666-A693-931B-30051346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04" y="-236807"/>
            <a:ext cx="1002119" cy="10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yperspectral Data Correction - MATLAB &amp; Simulink - MathWorks España">
            <a:extLst>
              <a:ext uri="{FF2B5EF4-FFF2-40B4-BE49-F238E27FC236}">
                <a16:creationId xmlns:a16="http://schemas.microsoft.com/office/drawing/2014/main" id="{B30CDBEE-6913-6738-19D0-685ACF6FD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330" y="3212915"/>
            <a:ext cx="5771465" cy="327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mote Sensing - Passive vs Active">
            <a:extLst>
              <a:ext uri="{FF2B5EF4-FFF2-40B4-BE49-F238E27FC236}">
                <a16:creationId xmlns:a16="http://schemas.microsoft.com/office/drawing/2014/main" id="{73BBA45D-724A-E292-5D30-C2F9BD84A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0" y="2104623"/>
            <a:ext cx="3124797" cy="132437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B590727-7F0D-DB3E-127D-7364C8DE6008}"/>
              </a:ext>
            </a:extLst>
          </p:cNvPr>
          <p:cNvSpPr txBox="1"/>
          <p:nvPr/>
        </p:nvSpPr>
        <p:spPr>
          <a:xfrm>
            <a:off x="344320" y="3501856"/>
            <a:ext cx="2491515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algn="ctr">
              <a:buAutoNum type="arabicParenR"/>
            </a:pPr>
            <a:r>
              <a:rPr lang="en-GB" sz="1400" dirty="0"/>
              <a:t>Passive sensors, and </a:t>
            </a:r>
          </a:p>
          <a:p>
            <a:pPr marL="342900" indent="-342900" algn="ctr">
              <a:buAutoNum type="arabicParenR"/>
            </a:pPr>
            <a:r>
              <a:rPr lang="en-GB" sz="1400" dirty="0"/>
              <a:t>Active sensors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101E99-7B76-CF72-DB8B-024D5DF05027}"/>
              </a:ext>
            </a:extLst>
          </p:cNvPr>
          <p:cNvSpPr txBox="1"/>
          <p:nvPr/>
        </p:nvSpPr>
        <p:spPr>
          <a:xfrm>
            <a:off x="9540102" y="4115712"/>
            <a:ext cx="243097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i="1" dirty="0"/>
              <a:t>Note: The radiance received at a satellite sensor can be a combination of Earth surface, and atmospheric</a:t>
            </a:r>
            <a:endParaRPr lang="en-GB" sz="1800" i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69274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3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Module ACNA6003: 2025 / 2026		</a:t>
            </a:r>
            <a:r>
              <a:rPr lang="en-GB" sz="1800" b="1" dirty="0"/>
              <a:t>Spectral resolution: EM radiation</a:t>
            </a:r>
            <a:endParaRPr lang="en-GB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593193-4680-8E31-3148-21DD4020C8A5}"/>
              </a:ext>
            </a:extLst>
          </p:cNvPr>
          <p:cNvSpPr txBox="1"/>
          <p:nvPr/>
        </p:nvSpPr>
        <p:spPr>
          <a:xfrm>
            <a:off x="66261" y="534479"/>
            <a:ext cx="11940209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i="0" dirty="0">
                <a:effectLst/>
              </a:rPr>
              <a:t>For passive sensors that are measuring radiance reflected from the Earth’s surface (and atmosphere), the energy being received is </a:t>
            </a:r>
            <a:r>
              <a:rPr lang="en-GB" sz="2300" b="1" i="1" dirty="0">
                <a:effectLst/>
              </a:rPr>
              <a:t>electromagnetic</a:t>
            </a:r>
            <a:r>
              <a:rPr lang="en-GB" sz="2300" i="0" dirty="0">
                <a:effectLst/>
              </a:rPr>
              <a:t> </a:t>
            </a:r>
            <a:r>
              <a:rPr lang="en-GB" sz="2300" b="1" i="1" dirty="0">
                <a:effectLst/>
              </a:rPr>
              <a:t>radiation</a:t>
            </a:r>
            <a:r>
              <a:rPr lang="en-GB" sz="2300" i="0" dirty="0">
                <a:effectLst/>
              </a:rPr>
              <a:t>.</a:t>
            </a:r>
          </a:p>
          <a:p>
            <a:endParaRPr lang="en-GB" sz="2300" dirty="0"/>
          </a:p>
          <a:p>
            <a:r>
              <a:rPr lang="en-GB" sz="2300" i="0" dirty="0">
                <a:effectLst/>
              </a:rPr>
              <a:t>Electromagnetic radiation travels in </a:t>
            </a:r>
            <a:r>
              <a:rPr lang="en-GB" sz="2300" b="1" i="0" dirty="0">
                <a:effectLst/>
              </a:rPr>
              <a:t>waves</a:t>
            </a:r>
            <a:r>
              <a:rPr lang="en-GB" sz="2300" i="0" dirty="0">
                <a:effectLst/>
              </a:rPr>
              <a:t>, composed of electric, and magnetic energy, that travel in the same direction, perpendicular to each other.</a:t>
            </a:r>
          </a:p>
          <a:p>
            <a:endParaRPr lang="en-GB" sz="2300" dirty="0"/>
          </a:p>
          <a:p>
            <a:r>
              <a:rPr lang="en-GB" sz="2300" i="0" dirty="0">
                <a:effectLst/>
              </a:rPr>
              <a:t>The </a:t>
            </a:r>
            <a:r>
              <a:rPr lang="en-GB" sz="2300" b="1" i="0" dirty="0">
                <a:effectLst/>
              </a:rPr>
              <a:t>wavelength</a:t>
            </a:r>
            <a:r>
              <a:rPr lang="en-GB" sz="2300" i="0" dirty="0">
                <a:effectLst/>
              </a:rPr>
              <a:t> is the distance between the peaks of two subsequent crests of the electric signal.</a:t>
            </a:r>
          </a:p>
        </p:txBody>
      </p:sp>
      <p:pic>
        <p:nvPicPr>
          <p:cNvPr id="6" name="Picture 4" descr="Wavelength Icons - Free SVG &amp; PNG Wavelength Images - Noun Project">
            <a:extLst>
              <a:ext uri="{FF2B5EF4-FFF2-40B4-BE49-F238E27FC236}">
                <a16:creationId xmlns:a16="http://schemas.microsoft.com/office/drawing/2014/main" id="{0614D1E0-3666-A693-931B-30051346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04" y="-236807"/>
            <a:ext cx="1002119" cy="10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ADF53E9-3C8E-93FE-E928-6DDCCF19E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5566" y="3310923"/>
            <a:ext cx="6742119" cy="2948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26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4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Module ACNA6003: 2025 / 2026		</a:t>
            </a:r>
            <a:r>
              <a:rPr lang="en-GB" sz="1800" b="1" dirty="0"/>
              <a:t>Electromagnetic Spectrum</a:t>
            </a:r>
            <a:endParaRPr lang="en-GB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pic>
        <p:nvPicPr>
          <p:cNvPr id="6" name="Picture 4" descr="Wavelength Icons - Free SVG &amp; PNG Wavelength Images - Noun Project">
            <a:extLst>
              <a:ext uri="{FF2B5EF4-FFF2-40B4-BE49-F238E27FC236}">
                <a16:creationId xmlns:a16="http://schemas.microsoft.com/office/drawing/2014/main" id="{0614D1E0-3666-A693-931B-30051346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04" y="-236807"/>
            <a:ext cx="1002119" cy="10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A diagram of the electromagnetic spectrum showing the 7 regions of the spectrum (from longest to shortest wavelength):  radio waves, microwave, infrared, visible, ultraviolet, x-ray, and gamma rays. Examples of radio waves include fm &amp;amp; am radio frequencies. Mircrowaves are used in microwave ovens and their lengths are about the size of a baseball. Infrared waves are much shorter – about the size of a thickness of paper. The heat energy that radiates off human and other animals is in the infrared region.">
            <a:extLst>
              <a:ext uri="{FF2B5EF4-FFF2-40B4-BE49-F238E27FC236}">
                <a16:creationId xmlns:a16="http://schemas.microsoft.com/office/drawing/2014/main" id="{5B5F33D5-7534-EF52-BDF0-3D196480C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574" y="1748404"/>
            <a:ext cx="8967803" cy="468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DDB7988-9060-04BF-0F5B-9B4748847130}"/>
              </a:ext>
            </a:extLst>
          </p:cNvPr>
          <p:cNvSpPr txBox="1"/>
          <p:nvPr/>
        </p:nvSpPr>
        <p:spPr>
          <a:xfrm>
            <a:off x="2736573" y="594242"/>
            <a:ext cx="89678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0" dirty="0">
                <a:effectLst/>
              </a:rPr>
              <a:t>Electromagnetic radiation can travel at different wavelengths (the distance between crests), the full range of which is called the </a:t>
            </a:r>
            <a:r>
              <a:rPr lang="en-GB" sz="2400" b="1" i="0" dirty="0">
                <a:effectLst/>
              </a:rPr>
              <a:t>electromagnetic spectrum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FA7C3C8-7211-33ED-C92E-B51E644737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7" y="591890"/>
            <a:ext cx="2617305" cy="585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756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5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Module ACNA6003: 2025 / 2026		</a:t>
            </a:r>
            <a:r>
              <a:rPr lang="en-GB" b="1" dirty="0"/>
              <a:t>EM: Absorption and </a:t>
            </a:r>
            <a:r>
              <a:rPr lang="en-GB" sz="1800" b="1" dirty="0"/>
              <a:t>Reflection </a:t>
            </a:r>
            <a:endParaRPr lang="en-GB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pic>
        <p:nvPicPr>
          <p:cNvPr id="6" name="Picture 4" descr="Wavelength Icons - Free SVG &amp; PNG Wavelength Images - Noun Project">
            <a:extLst>
              <a:ext uri="{FF2B5EF4-FFF2-40B4-BE49-F238E27FC236}">
                <a16:creationId xmlns:a16="http://schemas.microsoft.com/office/drawing/2014/main" id="{0614D1E0-3666-A693-931B-30051346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04" y="-236807"/>
            <a:ext cx="1002119" cy="10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DDB7988-9060-04BF-0F5B-9B4748847130}"/>
              </a:ext>
            </a:extLst>
          </p:cNvPr>
          <p:cNvSpPr txBox="1"/>
          <p:nvPr/>
        </p:nvSpPr>
        <p:spPr>
          <a:xfrm>
            <a:off x="2736573" y="594242"/>
            <a:ext cx="896780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>
                <a:effectLst/>
              </a:rPr>
              <a:t>When EM radiation meets an object / surface, the molecules of that feature interact in one of </a:t>
            </a:r>
            <a:r>
              <a:rPr lang="en-GB" sz="2400" dirty="0"/>
              <a:t>three</a:t>
            </a:r>
            <a:r>
              <a:rPr lang="en-GB" sz="2400" i="0" dirty="0">
                <a:effectLst/>
              </a:rPr>
              <a:t> ways: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0" dirty="0">
                <a:effectLst/>
              </a:rPr>
              <a:t>Absorption</a:t>
            </a: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0" dirty="0">
                <a:effectLst/>
              </a:rPr>
              <a:t>Reflection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Transmission</a:t>
            </a:r>
            <a:endParaRPr lang="en-GB" sz="2400" b="1" i="0" dirty="0">
              <a:effectLst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FA7C3C8-7211-33ED-C92E-B51E644737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7" y="591890"/>
            <a:ext cx="2617305" cy="585324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FF18349-38C4-0D9F-FCD1-66D55C1B9C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4351" y="2758144"/>
            <a:ext cx="8599499" cy="357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794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6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Module ACNA6003: 2025 / 2026		</a:t>
            </a:r>
            <a:r>
              <a:rPr lang="en-GB" b="1" dirty="0"/>
              <a:t>EM: Absorption and </a:t>
            </a:r>
            <a:r>
              <a:rPr lang="en-GB" sz="1800" b="1" dirty="0"/>
              <a:t>Reflection </a:t>
            </a:r>
            <a:endParaRPr lang="en-GB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pic>
        <p:nvPicPr>
          <p:cNvPr id="6" name="Picture 4" descr="Wavelength Icons - Free SVG &amp; PNG Wavelength Images - Noun Project">
            <a:extLst>
              <a:ext uri="{FF2B5EF4-FFF2-40B4-BE49-F238E27FC236}">
                <a16:creationId xmlns:a16="http://schemas.microsoft.com/office/drawing/2014/main" id="{0614D1E0-3666-A693-931B-30051346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04" y="-236807"/>
            <a:ext cx="1002119" cy="10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DDB7988-9060-04BF-0F5B-9B4748847130}"/>
              </a:ext>
            </a:extLst>
          </p:cNvPr>
          <p:cNvSpPr txBox="1"/>
          <p:nvPr/>
        </p:nvSpPr>
        <p:spPr>
          <a:xfrm>
            <a:off x="2736573" y="594242"/>
            <a:ext cx="89678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>
                <a:effectLst/>
              </a:rPr>
              <a:t>Therefore, the amount of energy received can then vary from the amount emitted back to the sensor (reflected), depending on how much transmission occurs, and how much is absorbed. For example…</a:t>
            </a:r>
            <a:endParaRPr lang="en-GB" sz="2400" b="1" i="0" dirty="0">
              <a:effectLst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FA7C3C8-7211-33ED-C92E-B51E644737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7" y="591890"/>
            <a:ext cx="2617305" cy="585324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FF18349-38C4-0D9F-FCD1-66D55C1B9C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4351" y="2758144"/>
            <a:ext cx="8599499" cy="35722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5E6360-7109-1A56-2FA0-2198F258644F}"/>
              </a:ext>
            </a:extLst>
          </p:cNvPr>
          <p:cNvSpPr txBox="1"/>
          <p:nvPr/>
        </p:nvSpPr>
        <p:spPr>
          <a:xfrm>
            <a:off x="5699010" y="2946335"/>
            <a:ext cx="16493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i="0" dirty="0">
                <a:effectLst/>
              </a:rPr>
              <a:t>IR = 100 W/m</a:t>
            </a:r>
            <a:r>
              <a:rPr lang="en-GB" sz="1800" i="0" baseline="30000" dirty="0">
                <a:effectLst/>
              </a:rPr>
              <a:t>2</a:t>
            </a:r>
            <a:endParaRPr lang="en-GB" baseline="30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48E5CE-8059-9DE2-397C-9235C7E4AEF3}"/>
              </a:ext>
            </a:extLst>
          </p:cNvPr>
          <p:cNvSpPr txBox="1"/>
          <p:nvPr/>
        </p:nvSpPr>
        <p:spPr>
          <a:xfrm>
            <a:off x="5115340" y="5674426"/>
            <a:ext cx="14979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i="0" dirty="0">
                <a:effectLst/>
              </a:rPr>
              <a:t>A = 20 W/m</a:t>
            </a:r>
            <a:r>
              <a:rPr lang="en-GB" sz="1800" i="0" baseline="30000" dirty="0">
                <a:effectLst/>
              </a:rPr>
              <a:t>2</a:t>
            </a:r>
            <a:endParaRPr lang="en-GB" baseline="30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ADC250-7BDE-25BB-B266-E1DD22F2001F}"/>
              </a:ext>
            </a:extLst>
          </p:cNvPr>
          <p:cNvSpPr txBox="1"/>
          <p:nvPr/>
        </p:nvSpPr>
        <p:spPr>
          <a:xfrm>
            <a:off x="8987671" y="5305094"/>
            <a:ext cx="14509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i="0" dirty="0">
                <a:effectLst/>
              </a:rPr>
              <a:t>T = 10 W/m</a:t>
            </a:r>
            <a:r>
              <a:rPr lang="en-GB" sz="1800" i="0" baseline="30000" dirty="0">
                <a:effectLst/>
              </a:rPr>
              <a:t>2</a:t>
            </a:r>
            <a:endParaRPr lang="en-GB" baseline="30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DD9DFC-5A63-60A3-16EA-A2C59711D861}"/>
              </a:ext>
            </a:extLst>
          </p:cNvPr>
          <p:cNvSpPr txBox="1"/>
          <p:nvPr/>
        </p:nvSpPr>
        <p:spPr>
          <a:xfrm>
            <a:off x="9195958" y="2779849"/>
            <a:ext cx="263506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i="1" dirty="0"/>
              <a:t>Reflectance  = IR – (A + T)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100 – (20 + 10)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 = 7</a:t>
            </a:r>
            <a:r>
              <a:rPr lang="en-GB" sz="1800" b="1" i="0" dirty="0">
                <a:effectLst/>
              </a:rPr>
              <a:t>0 W/m</a:t>
            </a:r>
            <a:r>
              <a:rPr lang="en-GB" sz="1800" b="1" i="0" baseline="30000" dirty="0">
                <a:effectLst/>
              </a:rPr>
              <a:t>2</a:t>
            </a:r>
            <a:endParaRPr lang="en-GB" b="1" baseline="30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B62ECF5-A9E0-A76F-BB7A-77AD3C6EA3BD}"/>
              </a:ext>
            </a:extLst>
          </p:cNvPr>
          <p:cNvSpPr txBox="1"/>
          <p:nvPr/>
        </p:nvSpPr>
        <p:spPr>
          <a:xfrm>
            <a:off x="2750198" y="2019481"/>
            <a:ext cx="89678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i="0" dirty="0">
                <a:effectLst/>
              </a:rPr>
              <a:t>If the incident radiation is 100 Wm</a:t>
            </a:r>
            <a:r>
              <a:rPr lang="en-GB" i="0" baseline="30000" dirty="0">
                <a:effectLst/>
              </a:rPr>
              <a:t>2</a:t>
            </a:r>
            <a:r>
              <a:rPr lang="en-GB" i="0" dirty="0">
                <a:effectLst/>
              </a:rPr>
              <a:t>, and the feature absorbs 20 Wm</a:t>
            </a:r>
            <a:r>
              <a:rPr lang="en-GB" i="0" baseline="30000" dirty="0">
                <a:effectLst/>
              </a:rPr>
              <a:t>2</a:t>
            </a:r>
            <a:r>
              <a:rPr lang="en-GB" i="0" dirty="0">
                <a:effectLst/>
              </a:rPr>
              <a:t>, and 10 Wm</a:t>
            </a:r>
            <a:r>
              <a:rPr lang="en-GB" i="0" baseline="30000" dirty="0">
                <a:effectLst/>
              </a:rPr>
              <a:t>2</a:t>
            </a:r>
            <a:r>
              <a:rPr lang="en-GB" i="0" dirty="0">
                <a:effectLst/>
              </a:rPr>
              <a:t> is transmitted, 70 Wm</a:t>
            </a:r>
            <a:r>
              <a:rPr lang="en-GB" i="0" baseline="30000" dirty="0">
                <a:effectLst/>
              </a:rPr>
              <a:t>2</a:t>
            </a:r>
            <a:r>
              <a:rPr lang="en-GB" i="0" dirty="0">
                <a:effectLst/>
              </a:rPr>
              <a:t> is reflected.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3006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7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Module ACNA6003: 2025 / 2026		</a:t>
            </a:r>
            <a:r>
              <a:rPr lang="en-GB" b="1" dirty="0"/>
              <a:t>EM: Absorption and </a:t>
            </a:r>
            <a:r>
              <a:rPr lang="en-GB" sz="1800" b="1" dirty="0"/>
              <a:t>Reflection </a:t>
            </a:r>
            <a:endParaRPr lang="en-GB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pic>
        <p:nvPicPr>
          <p:cNvPr id="6" name="Picture 4" descr="Wavelength Icons - Free SVG &amp; PNG Wavelength Images - Noun Project">
            <a:extLst>
              <a:ext uri="{FF2B5EF4-FFF2-40B4-BE49-F238E27FC236}">
                <a16:creationId xmlns:a16="http://schemas.microsoft.com/office/drawing/2014/main" id="{0614D1E0-3666-A693-931B-30051346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04" y="-236807"/>
            <a:ext cx="1002119" cy="10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DDB7988-9060-04BF-0F5B-9B4748847130}"/>
              </a:ext>
            </a:extLst>
          </p:cNvPr>
          <p:cNvSpPr txBox="1"/>
          <p:nvPr/>
        </p:nvSpPr>
        <p:spPr>
          <a:xfrm>
            <a:off x="2736573" y="594242"/>
            <a:ext cx="89678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>
                <a:effectLst/>
              </a:rPr>
              <a:t>Therefore, the amount of energy received can then vary from the amount emitted back to the sensor (reflected), depending on how much transmission occurs, and how much is absorbed. For example…</a:t>
            </a:r>
            <a:endParaRPr lang="en-GB" sz="2400" b="1" i="0" dirty="0">
              <a:effectLst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FA7C3C8-7211-33ED-C92E-B51E644737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7" y="591890"/>
            <a:ext cx="2617305" cy="585324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FF18349-38C4-0D9F-FCD1-66D55C1B9C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4351" y="2758144"/>
            <a:ext cx="8599499" cy="35722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5E6360-7109-1A56-2FA0-2198F258644F}"/>
              </a:ext>
            </a:extLst>
          </p:cNvPr>
          <p:cNvSpPr txBox="1"/>
          <p:nvPr/>
        </p:nvSpPr>
        <p:spPr>
          <a:xfrm>
            <a:off x="5699010" y="2946335"/>
            <a:ext cx="16493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i="0" dirty="0">
                <a:effectLst/>
              </a:rPr>
              <a:t>IR = </a:t>
            </a:r>
            <a:r>
              <a:rPr lang="en-GB" dirty="0"/>
              <a:t>60</a:t>
            </a:r>
            <a:r>
              <a:rPr lang="en-GB" sz="1800" i="0" dirty="0">
                <a:effectLst/>
              </a:rPr>
              <a:t>0 W/m</a:t>
            </a:r>
            <a:r>
              <a:rPr lang="en-GB" sz="1800" i="0" baseline="30000" dirty="0">
                <a:effectLst/>
              </a:rPr>
              <a:t>2</a:t>
            </a:r>
            <a:endParaRPr lang="en-GB" baseline="30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48E5CE-8059-9DE2-397C-9235C7E4AEF3}"/>
              </a:ext>
            </a:extLst>
          </p:cNvPr>
          <p:cNvSpPr txBox="1"/>
          <p:nvPr/>
        </p:nvSpPr>
        <p:spPr>
          <a:xfrm>
            <a:off x="5115340" y="5674426"/>
            <a:ext cx="14979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i="0" dirty="0">
                <a:effectLst/>
              </a:rPr>
              <a:t>A = </a:t>
            </a:r>
            <a:r>
              <a:rPr lang="en-GB" dirty="0"/>
              <a:t>560</a:t>
            </a:r>
            <a:r>
              <a:rPr lang="en-GB" sz="1800" i="0" dirty="0">
                <a:effectLst/>
              </a:rPr>
              <a:t> W/m</a:t>
            </a:r>
            <a:r>
              <a:rPr lang="en-GB" sz="1800" i="0" baseline="30000" dirty="0">
                <a:effectLst/>
              </a:rPr>
              <a:t>2</a:t>
            </a:r>
            <a:endParaRPr lang="en-GB" baseline="30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ADC250-7BDE-25BB-B266-E1DD22F2001F}"/>
              </a:ext>
            </a:extLst>
          </p:cNvPr>
          <p:cNvSpPr txBox="1"/>
          <p:nvPr/>
        </p:nvSpPr>
        <p:spPr>
          <a:xfrm>
            <a:off x="8987671" y="5305094"/>
            <a:ext cx="14509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i="0" dirty="0">
                <a:effectLst/>
              </a:rPr>
              <a:t>T = 20 W/m</a:t>
            </a:r>
            <a:r>
              <a:rPr lang="en-GB" sz="1800" i="0" baseline="30000" dirty="0">
                <a:effectLst/>
              </a:rPr>
              <a:t>2</a:t>
            </a:r>
            <a:endParaRPr lang="en-GB" baseline="30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B62ECF5-A9E0-A76F-BB7A-77AD3C6EA3BD}"/>
              </a:ext>
            </a:extLst>
          </p:cNvPr>
          <p:cNvSpPr txBox="1"/>
          <p:nvPr/>
        </p:nvSpPr>
        <p:spPr>
          <a:xfrm>
            <a:off x="2750198" y="2019481"/>
            <a:ext cx="89678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i="0" dirty="0">
                <a:effectLst/>
              </a:rPr>
              <a:t>If the incident radiation is 100 Wm</a:t>
            </a:r>
            <a:r>
              <a:rPr lang="en-GB" i="0" baseline="30000" dirty="0">
                <a:effectLst/>
              </a:rPr>
              <a:t>2</a:t>
            </a:r>
            <a:r>
              <a:rPr lang="en-GB" i="0" dirty="0">
                <a:effectLst/>
              </a:rPr>
              <a:t>, and the feature absorbs 20 Wm</a:t>
            </a:r>
            <a:r>
              <a:rPr lang="en-GB" i="0" baseline="30000" dirty="0">
                <a:effectLst/>
              </a:rPr>
              <a:t>2</a:t>
            </a:r>
            <a:r>
              <a:rPr lang="en-GB" i="0" dirty="0">
                <a:effectLst/>
              </a:rPr>
              <a:t>, and 10 Wm</a:t>
            </a:r>
            <a:r>
              <a:rPr lang="en-GB" i="0" baseline="30000" dirty="0">
                <a:effectLst/>
              </a:rPr>
              <a:t>2</a:t>
            </a:r>
            <a:r>
              <a:rPr lang="en-GB" i="0" dirty="0">
                <a:effectLst/>
              </a:rPr>
              <a:t> is transmitted, 70 Wm</a:t>
            </a:r>
            <a:r>
              <a:rPr lang="en-GB" i="0" baseline="30000" dirty="0">
                <a:effectLst/>
              </a:rPr>
              <a:t>2</a:t>
            </a:r>
            <a:r>
              <a:rPr lang="en-GB" i="0" dirty="0">
                <a:effectLst/>
              </a:rPr>
              <a:t> is reflected.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13DAA8-E93F-9C5D-A3FA-2E2A1A2E3D3D}"/>
              </a:ext>
            </a:extLst>
          </p:cNvPr>
          <p:cNvSpPr txBox="1"/>
          <p:nvPr/>
        </p:nvSpPr>
        <p:spPr>
          <a:xfrm>
            <a:off x="9195958" y="2779849"/>
            <a:ext cx="263506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i="1" dirty="0"/>
              <a:t>Reflectance  = IR – (A + T)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600 – (560 + 20)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 = 2</a:t>
            </a:r>
            <a:r>
              <a:rPr lang="en-GB" sz="1800" b="1" i="0" dirty="0">
                <a:effectLst/>
              </a:rPr>
              <a:t>0 W/m</a:t>
            </a:r>
            <a:r>
              <a:rPr lang="en-GB" sz="1800" b="1" i="0" baseline="30000" dirty="0">
                <a:effectLst/>
              </a:rPr>
              <a:t>2</a:t>
            </a:r>
            <a:endParaRPr lang="en-GB" b="1" baseline="30000" dirty="0"/>
          </a:p>
        </p:txBody>
      </p:sp>
    </p:spTree>
    <p:extLst>
      <p:ext uri="{BB962C8B-B14F-4D97-AF65-F5344CB8AC3E}">
        <p14:creationId xmlns:p14="http://schemas.microsoft.com/office/powerpoint/2010/main" val="905283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8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Module ACNA6003: 2025 / 2026		</a:t>
            </a:r>
            <a:r>
              <a:rPr lang="en-GB" b="1" dirty="0"/>
              <a:t>Spectral reflectance</a:t>
            </a:r>
            <a:endParaRPr lang="en-GB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pic>
        <p:nvPicPr>
          <p:cNvPr id="6" name="Picture 4" descr="Wavelength Icons - Free SVG &amp; PNG Wavelength Images - Noun Project">
            <a:extLst>
              <a:ext uri="{FF2B5EF4-FFF2-40B4-BE49-F238E27FC236}">
                <a16:creationId xmlns:a16="http://schemas.microsoft.com/office/drawing/2014/main" id="{0614D1E0-3666-A693-931B-30051346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04" y="-236807"/>
            <a:ext cx="1002119" cy="10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DDB7988-9060-04BF-0F5B-9B4748847130}"/>
              </a:ext>
            </a:extLst>
          </p:cNvPr>
          <p:cNvSpPr txBox="1"/>
          <p:nvPr/>
        </p:nvSpPr>
        <p:spPr>
          <a:xfrm>
            <a:off x="0" y="594242"/>
            <a:ext cx="121919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>
                <a:effectLst/>
              </a:rPr>
              <a:t>The key aspect is, each surface, depending on what it is composed of, will interact differently with the incident radiation across all the wavelengths. </a:t>
            </a:r>
          </a:p>
          <a:p>
            <a:pPr algn="ctr"/>
            <a:r>
              <a:rPr lang="en-GB" sz="2400" b="1" i="0" dirty="0">
                <a:effectLst/>
              </a:rPr>
              <a:t>Each wavelength interacts differently with an object, depending on the chemical and biophysical properties of the surface feature.</a:t>
            </a:r>
          </a:p>
          <a:p>
            <a:pPr algn="ctr"/>
            <a:r>
              <a:rPr lang="en-GB" sz="2400" b="1" i="0" dirty="0">
                <a:effectLst/>
              </a:rPr>
              <a:t>The pattern of reflected energy across all the wavelengths is called the spectral reflectance.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FFD6CC-E62A-CFEB-8E74-12108E96C8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652" y="2617411"/>
            <a:ext cx="6067559" cy="37922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B7D17FE-32BA-7CAA-9E2F-4C9B7A83A8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5682" y="2673890"/>
            <a:ext cx="5500666" cy="379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403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9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Module ACNA6003: 2025 / 2026		</a:t>
            </a:r>
            <a:r>
              <a:rPr lang="en-GB" b="1" dirty="0"/>
              <a:t>Spectral reflectance</a:t>
            </a:r>
            <a:endParaRPr lang="en-GB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pic>
        <p:nvPicPr>
          <p:cNvPr id="6" name="Picture 4" descr="Wavelength Icons - Free SVG &amp; PNG Wavelength Images - Noun Project">
            <a:extLst>
              <a:ext uri="{FF2B5EF4-FFF2-40B4-BE49-F238E27FC236}">
                <a16:creationId xmlns:a16="http://schemas.microsoft.com/office/drawing/2014/main" id="{0614D1E0-3666-A693-931B-30051346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04" y="-236807"/>
            <a:ext cx="1002119" cy="10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DDB7988-9060-04BF-0F5B-9B4748847130}"/>
              </a:ext>
            </a:extLst>
          </p:cNvPr>
          <p:cNvSpPr txBox="1"/>
          <p:nvPr/>
        </p:nvSpPr>
        <p:spPr>
          <a:xfrm>
            <a:off x="0" y="594242"/>
            <a:ext cx="12191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>
                <a:effectLst/>
              </a:rPr>
              <a:t>Because the composition of the feature affects the spectral reflectance, measuring the spectral reflectance can then be used to infer the composition / state of the object.</a:t>
            </a:r>
          </a:p>
          <a:p>
            <a:r>
              <a:rPr lang="en-GB" sz="2400" dirty="0"/>
              <a:t>For example, high absorption in spectral regions sensitive to water absorption indicate a higher presence of water content.</a:t>
            </a:r>
            <a:endParaRPr lang="en-GB" sz="2400" i="0" dirty="0">
              <a:effectLst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107B1B-BED4-B35B-3589-0616D1CBB9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5037" y="2534428"/>
            <a:ext cx="8216348" cy="348881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E1127BC-93ED-37FD-93B5-039336B65D6E}"/>
              </a:ext>
            </a:extLst>
          </p:cNvPr>
          <p:cNvSpPr txBox="1"/>
          <p:nvPr/>
        </p:nvSpPr>
        <p:spPr>
          <a:xfrm>
            <a:off x="1969324" y="6032925"/>
            <a:ext cx="83720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Source: </a:t>
            </a:r>
            <a:r>
              <a:rPr lang="en-GB" sz="1200" dirty="0" err="1"/>
              <a:t>Caturegli</a:t>
            </a:r>
            <a:r>
              <a:rPr lang="en-GB" sz="1200" dirty="0"/>
              <a:t>, L., </a:t>
            </a:r>
            <a:r>
              <a:rPr lang="en-GB" sz="1200" dirty="0" err="1"/>
              <a:t>Matteoli</a:t>
            </a:r>
            <a:r>
              <a:rPr lang="en-GB" sz="1200" dirty="0"/>
              <a:t>, S., Gaetani, M., </a:t>
            </a:r>
            <a:r>
              <a:rPr lang="en-GB" sz="1200" dirty="0" err="1"/>
              <a:t>Grossi</a:t>
            </a:r>
            <a:r>
              <a:rPr lang="en-GB" sz="1200" dirty="0"/>
              <a:t>, N., Magni, S., Minelli, A., </a:t>
            </a:r>
            <a:r>
              <a:rPr lang="en-GB" sz="1200" dirty="0" err="1"/>
              <a:t>Corsini</a:t>
            </a:r>
            <a:r>
              <a:rPr lang="en-GB" sz="1200" dirty="0"/>
              <a:t>, G., </a:t>
            </a:r>
            <a:r>
              <a:rPr lang="en-GB" sz="1200" dirty="0" err="1"/>
              <a:t>Remorini</a:t>
            </a:r>
            <a:r>
              <a:rPr lang="en-GB" sz="1200" dirty="0"/>
              <a:t>, D. and </a:t>
            </a:r>
            <a:r>
              <a:rPr lang="en-GB" sz="1200" dirty="0" err="1"/>
              <a:t>Volterrani</a:t>
            </a:r>
            <a:r>
              <a:rPr lang="en-GB" sz="1200" dirty="0"/>
              <a:t>, M., 2020. Effects of water stress on spectral reflectance of bermudagrass. Scientific Reports, 10(1), p.15055.</a:t>
            </a:r>
          </a:p>
        </p:txBody>
      </p:sp>
    </p:spTree>
    <p:extLst>
      <p:ext uri="{BB962C8B-B14F-4D97-AF65-F5344CB8AC3E}">
        <p14:creationId xmlns:p14="http://schemas.microsoft.com/office/powerpoint/2010/main" val="1858590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E75A89-223B-C391-8173-2DCD1F72BAED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10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Module ACNA6003: 2025 / 2026		</a:t>
            </a:r>
            <a:r>
              <a:rPr lang="en-GB" b="1" dirty="0"/>
              <a:t>Spectral reflectance</a:t>
            </a:r>
            <a:endParaRPr lang="en-GB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55022-FB6B-03B1-63B3-3DF214375334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pic>
        <p:nvPicPr>
          <p:cNvPr id="6" name="Picture 4" descr="Wavelength Icons - Free SVG &amp; PNG Wavelength Images - Noun Project">
            <a:extLst>
              <a:ext uri="{FF2B5EF4-FFF2-40B4-BE49-F238E27FC236}">
                <a16:creationId xmlns:a16="http://schemas.microsoft.com/office/drawing/2014/main" id="{0614D1E0-3666-A693-931B-30051346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04" y="-236807"/>
            <a:ext cx="1002119" cy="10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DDB7988-9060-04BF-0F5B-9B4748847130}"/>
              </a:ext>
            </a:extLst>
          </p:cNvPr>
          <p:cNvSpPr txBox="1"/>
          <p:nvPr/>
        </p:nvSpPr>
        <p:spPr>
          <a:xfrm>
            <a:off x="231913" y="1581529"/>
            <a:ext cx="357808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>
                <a:effectLst/>
              </a:rPr>
              <a:t>By focussing on specific regions of the spectral reflectance curve, the properties of the feature can be inferred.  </a:t>
            </a:r>
          </a:p>
          <a:p>
            <a:endParaRPr lang="en-GB" sz="2400" dirty="0"/>
          </a:p>
          <a:p>
            <a:r>
              <a:rPr lang="en-GB" sz="2400" i="0" dirty="0">
                <a:effectLst/>
              </a:rPr>
              <a:t>Therefore, spectral regions are often selected for analysis purposes.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7908F7-496E-DCF8-241E-FC6234152B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5815" y="623388"/>
            <a:ext cx="8181424" cy="5640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625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11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ACNA6003: 2025 / 2026		</a:t>
            </a:r>
            <a:r>
              <a:rPr lang="en-GB" b="1" dirty="0"/>
              <a:t>Spectroradiometers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E3C876-0332-89E5-FDE4-245151733AF4}"/>
              </a:ext>
            </a:extLst>
          </p:cNvPr>
          <p:cNvSpPr txBox="1"/>
          <p:nvPr/>
        </p:nvSpPr>
        <p:spPr>
          <a:xfrm>
            <a:off x="331304" y="528996"/>
            <a:ext cx="117811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232323"/>
                </a:solidFill>
                <a:latin typeface="Arial" panose="020B0604020202020204" pitchFamily="34" charset="0"/>
              </a:rPr>
              <a:t>A spectroradiometer is a device designed to capture the varying intensities (amplitude) of light across wavelengths</a:t>
            </a:r>
          </a:p>
          <a:p>
            <a:endParaRPr lang="en-GB" sz="2400" dirty="0">
              <a:solidFill>
                <a:srgbClr val="232323"/>
              </a:solidFill>
              <a:latin typeface="Arial" panose="020B0604020202020204" pitchFamily="34" charset="0"/>
            </a:endParaRPr>
          </a:p>
          <a:p>
            <a:r>
              <a:rPr lang="en-GB" sz="2400" dirty="0">
                <a:solidFill>
                  <a:srgbClr val="232323"/>
                </a:solidFill>
                <a:latin typeface="Arial" panose="020B0604020202020204" pitchFamily="34" charset="0"/>
              </a:rPr>
              <a:t>This can be done either in a laboratory setting or in the field</a:t>
            </a:r>
          </a:p>
          <a:p>
            <a:endParaRPr lang="en-GB" sz="2400" dirty="0">
              <a:solidFill>
                <a:srgbClr val="232323"/>
              </a:solidFill>
              <a:latin typeface="Arial" panose="020B0604020202020204" pitchFamily="34" charset="0"/>
            </a:endParaRPr>
          </a:p>
          <a:p>
            <a:r>
              <a:rPr lang="en-GB" sz="2400" dirty="0">
                <a:solidFill>
                  <a:srgbClr val="232323"/>
                </a:solidFill>
                <a:latin typeface="Arial" panose="020B0604020202020204" pitchFamily="34" charset="0"/>
              </a:rPr>
              <a:t>It is more difficult to control the illumination conditions outside whereas a lab is a more controlled environment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5216FF-A848-7B03-7F19-B0E69A3C8466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2EFF28-C559-3C98-A5C2-1E28C24E8A7A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pic>
        <p:nvPicPr>
          <p:cNvPr id="1026" name="Picture 2" descr="News: Analytik launch new FieldSpec HandHeld 2 portable spectroradiometer">
            <a:extLst>
              <a:ext uri="{FF2B5EF4-FFF2-40B4-BE49-F238E27FC236}">
                <a16:creationId xmlns:a16="http://schemas.microsoft.com/office/drawing/2014/main" id="{8D02F19E-FA85-0C09-43E1-37A92E16D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370" y="3090926"/>
            <a:ext cx="3233370" cy="333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eldSpec 4 Standard-Res Spectroradiometer - Isotope - LICA United  Technology Limited">
            <a:extLst>
              <a:ext uri="{FF2B5EF4-FFF2-40B4-BE49-F238E27FC236}">
                <a16:creationId xmlns:a16="http://schemas.microsoft.com/office/drawing/2014/main" id="{F3DEFA0E-85D2-9F66-CB59-90B9F5F45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348" y="3211872"/>
            <a:ext cx="4375465" cy="291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C0673E-CFE2-67E5-04DA-3F8D9EB99D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848" y="3444256"/>
            <a:ext cx="3295962" cy="263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629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12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ACNA6003: 2025 / 2026		</a:t>
            </a:r>
            <a:r>
              <a:rPr lang="en-GB" b="1" dirty="0"/>
              <a:t>Spectral library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E3C876-0332-89E5-FDE4-245151733AF4}"/>
              </a:ext>
            </a:extLst>
          </p:cNvPr>
          <p:cNvSpPr txBox="1"/>
          <p:nvPr/>
        </p:nvSpPr>
        <p:spPr>
          <a:xfrm>
            <a:off x="311426" y="528996"/>
            <a:ext cx="1178118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232323"/>
                </a:solidFill>
                <a:latin typeface="Arial" panose="020B0604020202020204" pitchFamily="34" charset="0"/>
              </a:rPr>
              <a:t>Spectral libraries are created as a reference dataset with which to compare field measurements or satellite spectra, in order to identify / classify features</a:t>
            </a:r>
          </a:p>
          <a:p>
            <a:endParaRPr lang="en-GB" sz="2400" dirty="0">
              <a:solidFill>
                <a:srgbClr val="232323"/>
              </a:solidFill>
              <a:latin typeface="Arial" panose="020B0604020202020204" pitchFamily="34" charset="0"/>
            </a:endParaRPr>
          </a:p>
          <a:p>
            <a:r>
              <a:rPr lang="en-GB" sz="2400" dirty="0">
                <a:solidFill>
                  <a:srgbClr val="232323"/>
                </a:solidFill>
                <a:latin typeface="Arial" panose="020B0604020202020204" pitchFamily="34" charset="0"/>
              </a:rPr>
              <a:t>The USGS have compiled thousands of spectra of vegetation, minerals, and man-made surfaces, in Spectral Library Version 7:</a:t>
            </a:r>
          </a:p>
          <a:p>
            <a:pPr algn="ctr"/>
            <a:r>
              <a:rPr lang="it-IT" sz="2400" dirty="0">
                <a:hlinkClick r:id="rId3"/>
              </a:rPr>
              <a:t>Base Spectra (splib07a) (usgs.gov)</a:t>
            </a:r>
            <a:endParaRPr lang="it-IT" sz="2400" dirty="0"/>
          </a:p>
          <a:p>
            <a:pPr algn="ctr"/>
            <a:endParaRPr lang="en-GB" dirty="0">
              <a:solidFill>
                <a:srgbClr val="232323"/>
              </a:solidFill>
              <a:latin typeface="Arial" panose="020B0604020202020204" pitchFamily="34" charset="0"/>
            </a:endParaRPr>
          </a:p>
          <a:p>
            <a:r>
              <a:rPr lang="en-GB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Kokaly</a:t>
            </a: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, R.F., Clark, R.N., Swayze, G.A., Livo, K.E.,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Hoefen</a:t>
            </a: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, T.M., Pearson, N.C., Wise, R.A.,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Benzel</a:t>
            </a: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, W.M., Lowers, H.A., Driscoll, R.L., and Klein, A.J., 2017, USGS Spectral Library Version 7: U.S. Geological Survey Data Series 1035, 61 p., </a:t>
            </a:r>
            <a:r>
              <a:rPr lang="en-GB" b="0" i="0" u="none" strike="noStrike" dirty="0">
                <a:solidFill>
                  <a:srgbClr val="2780E3"/>
                </a:solidFill>
                <a:effectLst/>
                <a:latin typeface="Source Sans Pro" panose="020B0503030403020204" pitchFamily="34" charset="0"/>
                <a:hlinkClick r:id="rId4"/>
              </a:rPr>
              <a:t>https://doi.org/10.3133/ds1035</a:t>
            </a: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.</a:t>
            </a:r>
          </a:p>
          <a:p>
            <a:endParaRPr lang="en-GB" sz="2400" dirty="0">
              <a:solidFill>
                <a:srgbClr val="232323"/>
              </a:solidFill>
              <a:latin typeface="Arial" panose="020B0604020202020204" pitchFamily="34" charset="0"/>
            </a:endParaRPr>
          </a:p>
          <a:p>
            <a:endParaRPr lang="en-GB" sz="2400" dirty="0">
              <a:solidFill>
                <a:srgbClr val="232323"/>
              </a:solidFill>
              <a:latin typeface="Arial" panose="020B0604020202020204" pitchFamily="34" charset="0"/>
            </a:endParaRPr>
          </a:p>
          <a:p>
            <a:endParaRPr lang="en-GB" sz="2400" dirty="0">
              <a:solidFill>
                <a:srgbClr val="232323"/>
              </a:solidFill>
              <a:latin typeface="Arial" panose="020B0604020202020204" pitchFamily="34" charset="0"/>
            </a:endParaRPr>
          </a:p>
          <a:p>
            <a:endParaRPr lang="en-GB" sz="2400" dirty="0">
              <a:solidFill>
                <a:srgbClr val="232323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5216FF-A848-7B03-7F19-B0E69A3C8466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2EFF28-C559-3C98-A5C2-1E28C24E8A7A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pic>
        <p:nvPicPr>
          <p:cNvPr id="2050" name="Picture 2" descr="Spectral signatures | U.S. Geological Survey">
            <a:extLst>
              <a:ext uri="{FF2B5EF4-FFF2-40B4-BE49-F238E27FC236}">
                <a16:creationId xmlns:a16="http://schemas.microsoft.com/office/drawing/2014/main" id="{3B8DA534-0A32-FAAA-D6E3-EB273811B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74" y="3919179"/>
            <a:ext cx="3810000" cy="24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pectroscopy Lab | U.S. Geological Survey">
            <a:extLst>
              <a:ext uri="{FF2B5EF4-FFF2-40B4-BE49-F238E27FC236}">
                <a16:creationId xmlns:a16="http://schemas.microsoft.com/office/drawing/2014/main" id="{5EB5CCC4-87F0-C56F-B1E6-E9A4F0F3A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759" y="3675289"/>
            <a:ext cx="558165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4583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13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ACNA6003: 2025 / 2026		</a:t>
            </a:r>
            <a:r>
              <a:rPr lang="fr-FR" b="1" dirty="0"/>
              <a:t>Next Session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C4A143-C346-A5D7-3DFF-2CAF7FBCDBED}"/>
              </a:ext>
            </a:extLst>
          </p:cNvPr>
          <p:cNvSpPr txBox="1"/>
          <p:nvPr/>
        </p:nvSpPr>
        <p:spPr>
          <a:xfrm>
            <a:off x="3478696" y="778468"/>
            <a:ext cx="84217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next lecture will cover: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/>
              <a:t>Digital Elevation models</a:t>
            </a:r>
          </a:p>
          <a:p>
            <a:endParaRPr lang="en-GB" sz="2400" dirty="0"/>
          </a:p>
          <a:p>
            <a:r>
              <a:rPr lang="en-GB" sz="2400" dirty="0"/>
              <a:t>Suggested activities: </a:t>
            </a:r>
          </a:p>
          <a:p>
            <a:pPr marL="800100" lvl="1" indent="-342900">
              <a:buFontTx/>
              <a:buChar char="-"/>
            </a:pPr>
            <a:r>
              <a:rPr lang="en-GB" sz="2400" dirty="0"/>
              <a:t>Visit the USGS spectral library: </a:t>
            </a:r>
            <a:r>
              <a:rPr lang="it-IT" sz="2400" dirty="0">
                <a:hlinkClick r:id="rId3"/>
              </a:rPr>
              <a:t>Base Spectra (splib07a) (usgs.gov)</a:t>
            </a:r>
            <a:endParaRPr lang="it-IT" sz="2400" dirty="0"/>
          </a:p>
          <a:p>
            <a:pPr marL="800100" lvl="1" indent="-342900">
              <a:buFontTx/>
              <a:buChar char="-"/>
            </a:pPr>
            <a:r>
              <a:rPr lang="it-IT" sz="2400" dirty="0"/>
              <a:t>Visit the ECOSTRESS spectal library: </a:t>
            </a:r>
            <a:r>
              <a:rPr lang="en-GB" sz="2400" dirty="0">
                <a:hlinkClick r:id="rId4"/>
              </a:rPr>
              <a:t>ECOSTRESS Spectral Library - Version 1.0 — ECOSTRESS </a:t>
            </a:r>
            <a:r>
              <a:rPr lang="en-GB" sz="2400" dirty="0" err="1">
                <a:hlinkClick r:id="rId4"/>
              </a:rPr>
              <a:t>Speclib</a:t>
            </a:r>
            <a:r>
              <a:rPr lang="en-GB" sz="2400" dirty="0">
                <a:hlinkClick r:id="rId4"/>
              </a:rPr>
              <a:t> (nasa.gov)</a:t>
            </a:r>
            <a:endParaRPr lang="en-GB" sz="2400" dirty="0"/>
          </a:p>
          <a:p>
            <a:pPr marL="800100" lvl="1" indent="-342900">
              <a:buFontTx/>
              <a:buChar char="-"/>
            </a:pPr>
            <a:r>
              <a:rPr lang="en-GB" sz="2400" dirty="0"/>
              <a:t>Visit the Copernicus Browser and start exploring imagery: </a:t>
            </a:r>
            <a:r>
              <a:rPr lang="en-GB" sz="2400" dirty="0">
                <a:hlinkClick r:id="rId5"/>
              </a:rPr>
              <a:t>https://dataspace.copernicus.eu/browser/</a:t>
            </a:r>
            <a:endParaRPr lang="en-GB" sz="2400" dirty="0"/>
          </a:p>
          <a:p>
            <a:pPr lvl="1"/>
            <a:endParaRPr lang="en-GB" sz="2400" dirty="0"/>
          </a:p>
          <a:p>
            <a:r>
              <a:rPr lang="en-GB" sz="2400" dirty="0"/>
              <a:t>Suggested reading: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6"/>
              </a:rPr>
              <a:t>Spectral Signature </a:t>
            </a:r>
            <a:r>
              <a:rPr lang="en-GB" dirty="0" err="1">
                <a:hlinkClick r:id="rId6"/>
              </a:rPr>
              <a:t>Cheatsheet</a:t>
            </a:r>
            <a:r>
              <a:rPr lang="en-GB" dirty="0">
                <a:hlinkClick r:id="rId6"/>
              </a:rPr>
              <a:t> in Remote Sensing - GIS Geography </a:t>
            </a:r>
            <a:r>
              <a:rPr lang="en-GB" dirty="0"/>
              <a:t> </a:t>
            </a:r>
            <a:r>
              <a:rPr lang="en-GB" dirty="0">
                <a:hlinkClick r:id="rId6"/>
              </a:rPr>
              <a:t>https://gisgeography.com/spectral-signature/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Lillesand, T., Kiefer, R.W. and Chipman, J., 2015.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Remote sensing and image interpretation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John Wiley &amp; Sons.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166DDA-B509-215E-99A6-F662175F2F0F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04/10/2023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E2C515-D378-D475-B6A8-E77742B030C2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E78241-C51D-5C3E-0F91-23D8266E923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2" t="-185" r="57284" b="185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06688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14</a:t>
            </a:fld>
            <a:r>
              <a:rPr lang="en-GB" dirty="0"/>
              <a:t> / 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ACNA6003: 2025 / 2026		</a:t>
            </a:r>
            <a:r>
              <a:rPr lang="fr-FR" b="1" dirty="0"/>
              <a:t>Questions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C4A143-C346-A5D7-3DFF-2CAF7FBCDBED}"/>
              </a:ext>
            </a:extLst>
          </p:cNvPr>
          <p:cNvSpPr txBox="1"/>
          <p:nvPr/>
        </p:nvSpPr>
        <p:spPr>
          <a:xfrm>
            <a:off x="3825380" y="2128688"/>
            <a:ext cx="749975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Any questions?</a:t>
            </a:r>
          </a:p>
          <a:p>
            <a:endParaRPr lang="en-GB" sz="2400" dirty="0"/>
          </a:p>
          <a:p>
            <a:r>
              <a:rPr lang="en-GB" sz="2400" dirty="0"/>
              <a:t>Please contact via: </a:t>
            </a:r>
          </a:p>
          <a:p>
            <a:r>
              <a:rPr lang="en-GB" sz="2400" dirty="0"/>
              <a:t>Email:		</a:t>
            </a:r>
            <a:r>
              <a:rPr lang="en-GB" dirty="0">
                <a:hlinkClick r:id="rId3"/>
              </a:rPr>
              <a:t>a.cunningham@uwtsd.ac.uk</a:t>
            </a:r>
            <a:endParaRPr lang="en-GB" dirty="0"/>
          </a:p>
          <a:p>
            <a:r>
              <a:rPr lang="en-GB" sz="2400" dirty="0"/>
              <a:t>Teams:		</a:t>
            </a:r>
            <a:r>
              <a:rPr lang="en-GB" sz="1200" dirty="0"/>
              <a:t>“ACNA6003 GIS and Remote Sensing Technologies 25/26_GRP”</a:t>
            </a:r>
          </a:p>
          <a:p>
            <a:r>
              <a:rPr lang="en-GB" sz="1400" dirty="0">
                <a:hlinkClick r:id="rId4"/>
              </a:rPr>
              <a:t>ACNA6003 GIS and Remote Sensing 2024/25_GRP | General | Microsoft Teams</a:t>
            </a:r>
            <a:endParaRPr lang="en-GB" sz="1400" dirty="0"/>
          </a:p>
          <a:p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1C16DF-F564-481C-CCA4-180408A5301A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04/02/2026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459D70-2204-8801-4716-B9C4DA29B5A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12: Spectrometer practical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CE22D4-95A5-7D2E-2126-30DA2D9586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2" t="-185" r="57284" b="185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45193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7AC612-792E-4909-A5B0-A69F33CEF70F}">
  <we:reference id="3e0fcce7-415c-4081-926c-b4e449c650e4" version="1.1.0.1" store="EXCatalog" storeType="EXCatalog"/>
  <we:alternateReferences>
    <we:reference id="WA200004709" version="1.1.0.1" store="en-GB" storeType="OMEX"/>
  </we:alternateReferences>
  <we:properties>
    <we:property name="Office.AutoShowTaskpaneWithDocument" value="true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1542</Words>
  <Application>Microsoft Office PowerPoint</Application>
  <PresentationFormat>Widescreen</PresentationFormat>
  <Paragraphs>159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Helvetica</vt:lpstr>
      <vt:lpstr>Source Sans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ACNA6002: Environmental Management, Assessment &amp; Auditing</dc:title>
  <dc:creator>Alisdair Cunningham</dc:creator>
  <cp:lastModifiedBy>Alisdair Cunningham</cp:lastModifiedBy>
  <cp:revision>10</cp:revision>
  <dcterms:created xsi:type="dcterms:W3CDTF">2023-07-26T10:21:48Z</dcterms:created>
  <dcterms:modified xsi:type="dcterms:W3CDTF">2026-02-04T11:56:43Z</dcterms:modified>
</cp:coreProperties>
</file>