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Playfair Display"/>
      <p:regular r:id="rId21"/>
      <p:bold r:id="rId22"/>
      <p:italic r:id="rId23"/>
      <p:boldItalic r:id="rId24"/>
    </p:embeddedFont>
    <p:embeddedFont>
      <p:font typeface="La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PlayfairDisplay-bold.fntdata"/><Relationship Id="rId21" Type="http://schemas.openxmlformats.org/officeDocument/2006/relationships/font" Target="fonts/PlayfairDisplay-regular.fntdata"/><Relationship Id="rId24" Type="http://schemas.openxmlformats.org/officeDocument/2006/relationships/font" Target="fonts/PlayfairDisplay-boldItalic.fntdata"/><Relationship Id="rId23" Type="http://schemas.openxmlformats.org/officeDocument/2006/relationships/font" Target="fonts/PlayfairDisplay-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fntdata"/><Relationship Id="rId25" Type="http://schemas.openxmlformats.org/officeDocument/2006/relationships/font" Target="fonts/Lato-regular.fntdata"/><Relationship Id="rId28" Type="http://schemas.openxmlformats.org/officeDocument/2006/relationships/font" Target="fonts/Lato-boldItalic.fntdata"/><Relationship Id="rId27"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2b24a71346f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2b24a71346f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2b24a71346f_0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2b24a71346f_0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2b24a71346f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2b24a71346f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2b24a71346f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2b24a71346f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2b24a71346f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2b24a71346f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2b24a71346f_0_1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2b24a71346f_0_1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2b24a71346f_0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2b24a71346f_0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2b24a71346f_0_1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2b24a71346f_0_1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2b24a71346f_0_1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2b24a71346f_0_1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2b24a71346f_0_1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2b24a71346f_0_1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2b24a71346f_0_1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2b24a71346f_0_1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2b24a71346f_0_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2b24a71346f_0_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2b24a71346f_0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2b24a71346f_0_1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2b24a71346f_0_1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2b24a71346f_0_1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586721" y="5076900"/>
            <a:ext cx="7970700" cy="66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2" name="Google Shape;12;p2"/>
          <p:cNvCxnSpPr/>
          <p:nvPr/>
        </p:nvCxnSpPr>
        <p:spPr>
          <a:xfrm>
            <a:off x="733219" y="2235351"/>
            <a:ext cx="385200" cy="0"/>
          </a:xfrm>
          <a:prstGeom prst="straightConnector1">
            <a:avLst/>
          </a:prstGeom>
          <a:noFill/>
          <a:ln cap="flat" cmpd="sng" w="28575">
            <a:solidFill>
              <a:schemeClr val="dk1"/>
            </a:solidFill>
            <a:prstDash val="solid"/>
            <a:round/>
            <a:headEnd len="sm" w="sm" type="none"/>
            <a:tailEnd len="sm" w="sm" type="none"/>
          </a:ln>
        </p:spPr>
      </p:cxnSp>
      <p:sp>
        <p:nvSpPr>
          <p:cNvPr id="13" name="Google Shape;13;p2"/>
          <p:cNvSpPr txBox="1"/>
          <p:nvPr>
            <p:ph type="ctrTitle"/>
          </p:nvPr>
        </p:nvSpPr>
        <p:spPr>
          <a:xfrm>
            <a:off x="630600" y="136800"/>
            <a:ext cx="7893000" cy="1853700"/>
          </a:xfrm>
          <a:prstGeom prst="rect">
            <a:avLst/>
          </a:prstGeom>
        </p:spPr>
        <p:txBody>
          <a:bodyPr anchorCtr="0" anchor="b" bIns="91425" lIns="91425" spcFirstLastPara="1" rIns="91425" wrap="square" tIns="91425">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4" name="Google Shape;14;p2"/>
          <p:cNvSpPr txBox="1"/>
          <p:nvPr>
            <p:ph idx="1" type="subTitle"/>
          </p:nvPr>
        </p:nvSpPr>
        <p:spPr>
          <a:xfrm>
            <a:off x="630600" y="3228375"/>
            <a:ext cx="7893000" cy="1274100"/>
          </a:xfrm>
          <a:prstGeom prst="rect">
            <a:avLst/>
          </a:prstGeom>
        </p:spPr>
        <p:txBody>
          <a:bodyPr anchorCtr="0" anchor="b" bIns="91425" lIns="91425" spcFirstLastPara="1" rIns="91425" wrap="square" tIns="91425">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p:txBody>
      </p:sp>
      <p:sp>
        <p:nvSpPr>
          <p:cNvPr id="15" name="Google Shape;15;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6"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3"/>
          <p:cNvSpPr/>
          <p:nvPr/>
        </p:nvSpPr>
        <p:spPr>
          <a:xfrm>
            <a:off x="586721" y="0"/>
            <a:ext cx="7970700" cy="666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3"/>
          <p:cNvSpPr txBox="1"/>
          <p:nvPr>
            <p:ph type="title"/>
          </p:nvPr>
        </p:nvSpPr>
        <p:spPr>
          <a:xfrm>
            <a:off x="509550" y="1921350"/>
            <a:ext cx="8124900" cy="1300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20" name="Google Shape;2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3" name="Google Shape;23;p4"/>
          <p:cNvCxnSpPr/>
          <p:nvPr/>
        </p:nvCxnSpPr>
        <p:spPr>
          <a:xfrm>
            <a:off x="419425" y="1154195"/>
            <a:ext cx="385200" cy="0"/>
          </a:xfrm>
          <a:prstGeom prst="straightConnector1">
            <a:avLst/>
          </a:prstGeom>
          <a:noFill/>
          <a:ln cap="flat" cmpd="sng" w="28575">
            <a:solidFill>
              <a:schemeClr val="dk1"/>
            </a:solidFill>
            <a:prstDash val="solid"/>
            <a:round/>
            <a:headEnd len="sm" w="sm" type="none"/>
            <a:tailEnd len="sm" w="sm" type="none"/>
          </a:ln>
        </p:spPr>
      </p:cxnSp>
      <p:sp>
        <p:nvSpPr>
          <p:cNvPr id="24" name="Google Shape;24;p4"/>
          <p:cNvSpPr txBox="1"/>
          <p:nvPr>
            <p:ph type="title"/>
          </p:nvPr>
        </p:nvSpPr>
        <p:spPr>
          <a:xfrm>
            <a:off x="311700" y="372725"/>
            <a:ext cx="8520600" cy="6450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5" name="Google Shape;25;p4"/>
          <p:cNvSpPr txBox="1"/>
          <p:nvPr>
            <p:ph idx="1" type="body"/>
          </p:nvPr>
        </p:nvSpPr>
        <p:spPr>
          <a:xfrm>
            <a:off x="311700" y="1417800"/>
            <a:ext cx="8520600" cy="31509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6" name="Google Shape;26;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7"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cap="flat" cmpd="sng" w="28575">
            <a:solidFill>
              <a:schemeClr val="dk1"/>
            </a:solidFill>
            <a:prstDash val="solid"/>
            <a:round/>
            <a:headEnd len="sm" w="sm" type="none"/>
            <a:tailEnd len="sm" w="sm" type="none"/>
          </a:ln>
        </p:spPr>
      </p:cxnSp>
      <p:sp>
        <p:nvSpPr>
          <p:cNvPr id="29" name="Google Shape;29;p5"/>
          <p:cNvSpPr txBox="1"/>
          <p:nvPr>
            <p:ph type="title"/>
          </p:nvPr>
        </p:nvSpPr>
        <p:spPr>
          <a:xfrm>
            <a:off x="311700" y="372725"/>
            <a:ext cx="8520600" cy="6450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0" name="Google Shape;30;p5"/>
          <p:cNvSpPr txBox="1"/>
          <p:nvPr>
            <p:ph idx="1" type="body"/>
          </p:nvPr>
        </p:nvSpPr>
        <p:spPr>
          <a:xfrm>
            <a:off x="311700" y="1417950"/>
            <a:ext cx="3999900" cy="31509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5"/>
          <p:cNvSpPr txBox="1"/>
          <p:nvPr>
            <p:ph idx="2" type="body"/>
          </p:nvPr>
        </p:nvSpPr>
        <p:spPr>
          <a:xfrm>
            <a:off x="4832400" y="1417950"/>
            <a:ext cx="3999900" cy="31509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2" name="Google Shape;32;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3" name="Shape 33"/>
        <p:cNvGrpSpPr/>
        <p:nvPr/>
      </p:nvGrpSpPr>
      <p:grpSpPr>
        <a:xfrm>
          <a:off x="0" y="0"/>
          <a:ext cx="0" cy="0"/>
          <a:chOff x="0" y="0"/>
          <a:chExt cx="0" cy="0"/>
        </a:xfrm>
      </p:grpSpPr>
      <p:sp>
        <p:nvSpPr>
          <p:cNvPr id="34" name="Google Shape;34;p6"/>
          <p:cNvSpPr txBox="1"/>
          <p:nvPr>
            <p:ph type="title"/>
          </p:nvPr>
        </p:nvSpPr>
        <p:spPr>
          <a:xfrm>
            <a:off x="311700" y="372725"/>
            <a:ext cx="8520600" cy="6450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cap="flat" cmpd="sng" w="28575">
            <a:solidFill>
              <a:schemeClr val="dk1"/>
            </a:solidFill>
            <a:prstDash val="solid"/>
            <a:round/>
            <a:headEnd len="sm" w="sm" type="none"/>
            <a:tailEnd len="sm" w="sm" type="none"/>
          </a:ln>
        </p:spPr>
      </p:cxnSp>
      <p:sp>
        <p:nvSpPr>
          <p:cNvPr id="38" name="Google Shape;38;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9" name="Google Shape;39;p7"/>
          <p:cNvSpPr txBox="1"/>
          <p:nvPr>
            <p:ph idx="1" type="body"/>
          </p:nvPr>
        </p:nvSpPr>
        <p:spPr>
          <a:xfrm>
            <a:off x="311700" y="1640350"/>
            <a:ext cx="2808000" cy="29289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8"/>
          <p:cNvSpPr/>
          <p:nvPr/>
        </p:nvSpPr>
        <p:spPr>
          <a:xfrm>
            <a:off x="586721" y="5076900"/>
            <a:ext cx="7970700" cy="66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45" name="Google Shape;45;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6"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8" name="Google Shape;48;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9" name="Google Shape;49;p9"/>
          <p:cNvSpPr txBox="1"/>
          <p:nvPr>
            <p:ph type="title"/>
          </p:nvPr>
        </p:nvSpPr>
        <p:spPr>
          <a:xfrm>
            <a:off x="265500" y="1084625"/>
            <a:ext cx="4045200" cy="17070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0" name="Google Shape;50;p9"/>
          <p:cNvSpPr txBox="1"/>
          <p:nvPr>
            <p:ph idx="1" type="subTitle"/>
          </p:nvPr>
        </p:nvSpPr>
        <p:spPr>
          <a:xfrm>
            <a:off x="265500" y="2845200"/>
            <a:ext cx="4045200" cy="14217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p:txBody>
      </p:sp>
      <p:sp>
        <p:nvSpPr>
          <p:cNvPr id="51" name="Google Shape;51;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defRPr>
            </a:lvl1pPr>
            <a:lvl2pPr indent="-317500" lvl="1" marL="914400">
              <a:spcBef>
                <a:spcPts val="0"/>
              </a:spcBef>
              <a:spcAft>
                <a:spcPts val="0"/>
              </a:spcAft>
              <a:buClr>
                <a:schemeClr val="accent1"/>
              </a:buClr>
              <a:buSzPts val="1400"/>
              <a:buChar char="○"/>
              <a:defRPr>
                <a:solidFill>
                  <a:schemeClr val="accent1"/>
                </a:solidFill>
              </a:defRPr>
            </a:lvl2pPr>
            <a:lvl3pPr indent="-317500" lvl="2" marL="1371600">
              <a:spcBef>
                <a:spcPts val="0"/>
              </a:spcBef>
              <a:spcAft>
                <a:spcPts val="0"/>
              </a:spcAft>
              <a:buClr>
                <a:schemeClr val="accent1"/>
              </a:buClr>
              <a:buSzPts val="1400"/>
              <a:buChar char="■"/>
              <a:defRPr>
                <a:solidFill>
                  <a:schemeClr val="accent1"/>
                </a:solidFill>
              </a:defRPr>
            </a:lvl3pPr>
            <a:lvl4pPr indent="-317500" lvl="3" marL="1828800">
              <a:spcBef>
                <a:spcPts val="0"/>
              </a:spcBef>
              <a:spcAft>
                <a:spcPts val="0"/>
              </a:spcAft>
              <a:buClr>
                <a:schemeClr val="accent1"/>
              </a:buClr>
              <a:buSzPts val="1400"/>
              <a:buChar char="●"/>
              <a:defRPr>
                <a:solidFill>
                  <a:schemeClr val="accent1"/>
                </a:solidFill>
              </a:defRPr>
            </a:lvl4pPr>
            <a:lvl5pPr indent="-317500" lvl="4" marL="2286000">
              <a:spcBef>
                <a:spcPts val="0"/>
              </a:spcBef>
              <a:spcAft>
                <a:spcPts val="0"/>
              </a:spcAft>
              <a:buClr>
                <a:schemeClr val="accent1"/>
              </a:buClr>
              <a:buSzPts val="1400"/>
              <a:buChar char="○"/>
              <a:defRPr>
                <a:solidFill>
                  <a:schemeClr val="accent1"/>
                </a:solidFill>
              </a:defRPr>
            </a:lvl5pPr>
            <a:lvl6pPr indent="-317500" lvl="5" marL="2743200">
              <a:spcBef>
                <a:spcPts val="0"/>
              </a:spcBef>
              <a:spcAft>
                <a:spcPts val="0"/>
              </a:spcAft>
              <a:buClr>
                <a:schemeClr val="accent1"/>
              </a:buClr>
              <a:buSzPts val="1400"/>
              <a:buChar char="■"/>
              <a:defRPr>
                <a:solidFill>
                  <a:schemeClr val="accent1"/>
                </a:solidFill>
              </a:defRPr>
            </a:lvl6pPr>
            <a:lvl7pPr indent="-317500" lvl="6" marL="3200400">
              <a:spcBef>
                <a:spcPts val="0"/>
              </a:spcBef>
              <a:spcAft>
                <a:spcPts val="0"/>
              </a:spcAft>
              <a:buClr>
                <a:schemeClr val="accent1"/>
              </a:buClr>
              <a:buSzPts val="1400"/>
              <a:buChar char="●"/>
              <a:defRPr>
                <a:solidFill>
                  <a:schemeClr val="accent1"/>
                </a:solidFill>
              </a:defRPr>
            </a:lvl7pPr>
            <a:lvl8pPr indent="-317500" lvl="7" marL="3657600">
              <a:spcBef>
                <a:spcPts val="0"/>
              </a:spcBef>
              <a:spcAft>
                <a:spcPts val="0"/>
              </a:spcAft>
              <a:buClr>
                <a:schemeClr val="accent1"/>
              </a:buClr>
              <a:buSzPts val="1400"/>
              <a:buChar char="○"/>
              <a:defRPr>
                <a:solidFill>
                  <a:schemeClr val="accent1"/>
                </a:solidFill>
              </a:defRPr>
            </a:lvl8pPr>
            <a:lvl9pPr indent="-317500" lvl="8" marL="4114800">
              <a:spcBef>
                <a:spcPts val="0"/>
              </a:spcBef>
              <a:spcAft>
                <a:spcPts val="0"/>
              </a:spcAft>
              <a:buClr>
                <a:schemeClr val="accent1"/>
              </a:buClr>
              <a:buSzPts val="1400"/>
              <a:buChar char="■"/>
              <a:defRPr>
                <a:solidFill>
                  <a:schemeClr val="accent1"/>
                </a:solidFill>
              </a:defRPr>
            </a:lvl9pPr>
          </a:lstStyle>
          <a:p/>
        </p:txBody>
      </p:sp>
      <p:sp>
        <p:nvSpPr>
          <p:cNvPr id="52" name="Google Shape;52;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3" name="Shape 53"/>
        <p:cNvGrpSpPr/>
        <p:nvPr/>
      </p:nvGrpSpPr>
      <p:grpSpPr>
        <a:xfrm>
          <a:off x="0" y="0"/>
          <a:ext cx="0" cy="0"/>
          <a:chOff x="0" y="0"/>
          <a:chExt cx="0" cy="0"/>
        </a:xfrm>
      </p:grpSpPr>
      <p:sp>
        <p:nvSpPr>
          <p:cNvPr id="54" name="Google Shape;54;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55" name="Google Shape;55;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6"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11"/>
          <p:cNvSpPr/>
          <p:nvPr/>
        </p:nvSpPr>
        <p:spPr>
          <a:xfrm>
            <a:off x="586721" y="5076900"/>
            <a:ext cx="7970700" cy="66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11"/>
          <p:cNvSpPr txBox="1"/>
          <p:nvPr>
            <p:ph hasCustomPrompt="1" type="title"/>
          </p:nvPr>
        </p:nvSpPr>
        <p:spPr>
          <a:xfrm>
            <a:off x="586725" y="1353788"/>
            <a:ext cx="7970700" cy="15384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p:nvPr>
            <p:ph idx="1" type="body"/>
          </p:nvPr>
        </p:nvSpPr>
        <p:spPr>
          <a:xfrm>
            <a:off x="586725" y="2968388"/>
            <a:ext cx="7970700" cy="10716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61" name="Google Shape;61;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blue-go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372725"/>
            <a:ext cx="8520600" cy="6450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9pPr>
          </a:lstStyle>
          <a:p/>
        </p:txBody>
      </p:sp>
      <p:sp>
        <p:nvSpPr>
          <p:cNvPr id="7" name="Google Shape;7;p1"/>
          <p:cNvSpPr txBox="1"/>
          <p:nvPr>
            <p:ph idx="1" type="body"/>
          </p:nvPr>
        </p:nvSpPr>
        <p:spPr>
          <a:xfrm>
            <a:off x="311700" y="1417800"/>
            <a:ext cx="8520600" cy="31509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indent="-317500" lvl="1" marL="9144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indent="-317500" lvl="2" marL="13716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indent="-317500" lvl="3" marL="18288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indent="-317500" lvl="4" marL="22860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indent="-317500" lvl="5" marL="27432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indent="-317500" lvl="6" marL="32004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indent="-317500" lvl="7" marL="36576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indent="-317500" lvl="8" marL="41148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3"/>
          <p:cNvSpPr txBox="1"/>
          <p:nvPr>
            <p:ph type="ctrTitle"/>
          </p:nvPr>
        </p:nvSpPr>
        <p:spPr>
          <a:xfrm>
            <a:off x="630600" y="552450"/>
            <a:ext cx="7893000" cy="2419500"/>
          </a:xfrm>
          <a:prstGeom prst="rect">
            <a:avLst/>
          </a:prstGeom>
        </p:spPr>
        <p:txBody>
          <a:bodyPr anchorCtr="0" anchor="b" bIns="91425" lIns="91425" spcFirstLastPara="1" rIns="91425" wrap="square" tIns="91425">
            <a:noAutofit/>
          </a:bodyPr>
          <a:lstStyle/>
          <a:p>
            <a:pPr indent="0" lvl="0" marL="0" rtl="0" algn="l">
              <a:spcBef>
                <a:spcPts val="1000"/>
              </a:spcBef>
              <a:spcAft>
                <a:spcPts val="0"/>
              </a:spcAft>
              <a:buSzPts val="990"/>
              <a:buNone/>
            </a:pPr>
            <a:r>
              <a:rPr lang="en-GB" sz="4220"/>
              <a:t>Understanding Bereavement in Older Adults: A Compassionate Approach</a:t>
            </a:r>
            <a:endParaRPr sz="4220"/>
          </a:p>
        </p:txBody>
      </p:sp>
      <p:sp>
        <p:nvSpPr>
          <p:cNvPr id="69" name="Google Shape;69;p13"/>
          <p:cNvSpPr txBox="1"/>
          <p:nvPr>
            <p:ph idx="1" type="subTitle"/>
          </p:nvPr>
        </p:nvSpPr>
        <p:spPr>
          <a:xfrm>
            <a:off x="630600" y="3228375"/>
            <a:ext cx="7893000" cy="1274100"/>
          </a:xfrm>
          <a:prstGeom prst="rect">
            <a:avLst/>
          </a:prstGeom>
        </p:spPr>
        <p:txBody>
          <a:bodyPr anchorCtr="0" anchor="b" bIns="91425" lIns="91425" spcFirstLastPara="1" rIns="91425" wrap="square" tIns="91425">
            <a:normAutofit/>
          </a:bodyPr>
          <a:lstStyle/>
          <a:p>
            <a:pPr indent="0" lvl="0" marL="0" rtl="0" algn="l">
              <a:spcBef>
                <a:spcPts val="1000"/>
              </a:spcBef>
              <a:spcAft>
                <a:spcPts val="0"/>
              </a:spcAft>
              <a:buNone/>
            </a:pPr>
            <a:r>
              <a:rPr lang="en-GB"/>
              <a:t>ECAC7001 Chris Evans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4"/>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Introduction</a:t>
            </a:r>
            <a:endParaRPr/>
          </a:p>
        </p:txBody>
      </p:sp>
      <p:sp>
        <p:nvSpPr>
          <p:cNvPr id="75" name="Google Shape;75;p14"/>
          <p:cNvSpPr txBox="1"/>
          <p:nvPr>
            <p:ph idx="1" type="body"/>
          </p:nvPr>
        </p:nvSpPr>
        <p:spPr>
          <a:xfrm>
            <a:off x="311700" y="1417800"/>
            <a:ext cx="8520600" cy="3150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2200"/>
              <a:t>Today, we delve into a significant yet often overlooked topic - bereavement in older adults. We aim to shed light on how the loss of loved ones profoundly impacts our elderly population, exploring both the emotional and psychological dimensions of their grief. This presentation will provide insights into the unique challenges faced by older adults during bereavement and offer perspectives on effective support strategies.</a:t>
            </a:r>
            <a:endParaRPr sz="22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5"/>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Understanding Bereavement in the Elderly</a:t>
            </a:r>
            <a:endParaRPr/>
          </a:p>
        </p:txBody>
      </p:sp>
      <p:sp>
        <p:nvSpPr>
          <p:cNvPr id="81" name="Google Shape;81;p15"/>
          <p:cNvSpPr txBox="1"/>
          <p:nvPr>
            <p:ph idx="1" type="body"/>
          </p:nvPr>
        </p:nvSpPr>
        <p:spPr>
          <a:xfrm>
            <a:off x="311700" y="1417800"/>
            <a:ext cx="8520600" cy="3150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2100"/>
              <a:t>Bereavement, or the process of mourning after losing someone close, is an experience that touches everyone's life at some point. However, for older adults, this process can be particularly intense and complicated. As individuals advance in age, the likelihood of experiencing the loss of peers, partners, and significant others increases. We'll examine the unique aspects of bereavement for the elderly, including its emotional and social effects, and how it differs from the grief experienced at younger ages.</a:t>
            </a:r>
            <a:endParaRPr sz="21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6"/>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Unique Challenges for Older Adults</a:t>
            </a:r>
            <a:endParaRPr/>
          </a:p>
        </p:txBody>
      </p:sp>
      <p:sp>
        <p:nvSpPr>
          <p:cNvPr id="87" name="Google Shape;87;p16"/>
          <p:cNvSpPr txBox="1"/>
          <p:nvPr>
            <p:ph idx="1" type="body"/>
          </p:nvPr>
        </p:nvSpPr>
        <p:spPr>
          <a:xfrm>
            <a:off x="311700" y="1417800"/>
            <a:ext cx="8520600" cy="3150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2100"/>
              <a:t>The experience of bereavement in later life is marked by several complex factors. Older adults often face the reality of multiple losses within a short time span, leading to an accumulation of grief that can profoundly affect their emotional state. Additionally, age-related changes such as reduced mobility, shrinking social networks, and cognitive shifts add layers of complexity, making it harder for them to process and cope with these losses. Today, we will explore these unique challenges and their implications.</a:t>
            </a:r>
            <a:endParaRPr sz="21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7"/>
          <p:cNvSpPr txBox="1"/>
          <p:nvPr>
            <p:ph type="title"/>
          </p:nvPr>
        </p:nvSpPr>
        <p:spPr>
          <a:xfrm>
            <a:off x="311700" y="372725"/>
            <a:ext cx="8520600" cy="618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480"/>
              <a:t>Tailoring Bereavement Support for Older Adults</a:t>
            </a:r>
            <a:endParaRPr sz="1280"/>
          </a:p>
        </p:txBody>
      </p:sp>
      <p:sp>
        <p:nvSpPr>
          <p:cNvPr id="93" name="Google Shape;93;p17"/>
          <p:cNvSpPr txBox="1"/>
          <p:nvPr>
            <p:ph idx="1" type="body"/>
          </p:nvPr>
        </p:nvSpPr>
        <p:spPr>
          <a:xfrm>
            <a:off x="311700" y="1085850"/>
            <a:ext cx="8520600" cy="38673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1200"/>
              </a:spcAft>
              <a:buNone/>
            </a:pPr>
            <a:r>
              <a:rPr lang="en-GB" sz="2300"/>
              <a:t>Holistic and Integrative Care: The turn of the century marked a shift towards more holistic care in bereavement. This approach recognises the multifaceted nature of grief in older adults, considering cumulative losses, the importance of social networks, and the interplay of grief with cognitive and physical health challenges.</a:t>
            </a:r>
            <a:endParaRPr sz="23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8"/>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Continued</a:t>
            </a:r>
            <a:endParaRPr/>
          </a:p>
        </p:txBody>
      </p:sp>
      <p:sp>
        <p:nvSpPr>
          <p:cNvPr id="99" name="Google Shape;99;p18"/>
          <p:cNvSpPr txBox="1"/>
          <p:nvPr>
            <p:ph idx="1" type="body"/>
          </p:nvPr>
        </p:nvSpPr>
        <p:spPr>
          <a:xfrm>
            <a:off x="311700" y="1238250"/>
            <a:ext cx="8520600" cy="33306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None/>
            </a:pPr>
            <a:r>
              <a:rPr lang="en-GB" sz="2200"/>
              <a:t>Emphasis on Emotional Support and Resilience: It's vital to incorporate strategies that not only provide emotional support but also foster resilience in older adults. This includes accessible interventions for those with physical limitations and acknowledges diverse ways in which older adults process and express grief. Innovative and Tailored Strategies: The field of bereavement care is evolving to include innovative methods that are specifically tailored to the older population. These methods aim to improve the quality of life and emotional well-being of older adults as they navigate their bereavement journey. </a:t>
            </a:r>
            <a:endParaRPr sz="2200"/>
          </a:p>
          <a:p>
            <a:pPr indent="0" lvl="0" marL="0" rtl="0" algn="l">
              <a:spcBef>
                <a:spcPts val="120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9"/>
          <p:cNvSpPr txBox="1"/>
          <p:nvPr>
            <p:ph type="title"/>
          </p:nvPr>
        </p:nvSpPr>
        <p:spPr>
          <a:xfrm>
            <a:off x="311700" y="372725"/>
            <a:ext cx="8520600" cy="1056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680"/>
              <a:t>Research Findings on Bereavement Support for older        Adults</a:t>
            </a:r>
            <a:endParaRPr sz="2680"/>
          </a:p>
        </p:txBody>
      </p:sp>
      <p:sp>
        <p:nvSpPr>
          <p:cNvPr id="105" name="Google Shape;105;p19"/>
          <p:cNvSpPr txBox="1"/>
          <p:nvPr>
            <p:ph idx="1" type="body"/>
          </p:nvPr>
        </p:nvSpPr>
        <p:spPr>
          <a:xfrm>
            <a:off x="311700" y="1619250"/>
            <a:ext cx="8520600" cy="2949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2300"/>
              <a:t>Evolution of Bereavement Understanding: Historical perspectives on grief, as influenced by pioneers like Elisabeth Kübler-Ross, have shaped our current approach to bereavement care. While the 'five stages of grief' model has evolved, it remains foundational in understanding grief in older adults (Kübler-Ross &amp; Kessler, 2014).Recognition of Unique Impacts:</a:t>
            </a:r>
            <a:endParaRPr sz="23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20"/>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Continued </a:t>
            </a:r>
            <a:endParaRPr/>
          </a:p>
        </p:txBody>
      </p:sp>
      <p:sp>
        <p:nvSpPr>
          <p:cNvPr id="111" name="Google Shape;111;p20"/>
          <p:cNvSpPr txBox="1"/>
          <p:nvPr>
            <p:ph idx="1" type="body"/>
          </p:nvPr>
        </p:nvSpPr>
        <p:spPr>
          <a:xfrm>
            <a:off x="311700" y="1417800"/>
            <a:ext cx="8520600" cy="31509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GB"/>
              <a:t> </a:t>
            </a:r>
            <a:r>
              <a:rPr lang="en-GB" sz="2772"/>
              <a:t>Recent research has empathised that bereavement in later life carries profound and unique impacts. This has shifted the way grief in older adults is perceived and addressed, moving away from the assumption that ageing inures individuals to loss.Importance of Specialised Care: Studies underscore the necessity for ongoing research and innovation in bereavement support. The unique experiences of older adults require empathetic and inclusive support systems tailored to their specific needs (Traeger et al., 2022)</a:t>
            </a:r>
            <a:endParaRPr sz="2772"/>
          </a:p>
          <a:p>
            <a:pPr indent="0" lvl="0" marL="0" rtl="0" algn="l">
              <a:spcBef>
                <a:spcPts val="1200"/>
              </a:spcBef>
              <a:spcAft>
                <a:spcPts val="12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1"/>
          <p:cNvSpPr txBox="1"/>
          <p:nvPr>
            <p:ph type="title"/>
          </p:nvPr>
        </p:nvSpPr>
        <p:spPr>
          <a:xfrm>
            <a:off x="311700" y="372725"/>
            <a:ext cx="8520600" cy="104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Evolving Evidence in Bereavement Care for Older Adults</a:t>
            </a:r>
            <a:endParaRPr/>
          </a:p>
        </p:txBody>
      </p:sp>
      <p:sp>
        <p:nvSpPr>
          <p:cNvPr id="117" name="Google Shape;117;p21"/>
          <p:cNvSpPr txBox="1"/>
          <p:nvPr>
            <p:ph idx="1" type="body"/>
          </p:nvPr>
        </p:nvSpPr>
        <p:spPr>
          <a:xfrm>
            <a:off x="311700" y="1417800"/>
            <a:ext cx="8520600" cy="33258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GB" sz="2000"/>
              <a:t>Recognition of Unique Impacts: Research has increasingly acknowledged that bereavement in later life can have profound and unique impacts. This shifts the focus from previously held views that ageing makes individuals more resilient to loss, highlighting the need for specific support strategies (Kübler-Ross &amp; Kessler, 2014). The study of death and dying, known as Thanatology, has cast light on the complexities of grief. Pioneers like Elisabeth Kübler-Ross introduced concepts such as the five stages of grief, significantly shaping contemporary understanding and approaches to bereavement care.</a:t>
            </a: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2"/>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Continued </a:t>
            </a:r>
            <a:endParaRPr/>
          </a:p>
        </p:txBody>
      </p:sp>
      <p:sp>
        <p:nvSpPr>
          <p:cNvPr id="123" name="Google Shape;123;p22"/>
          <p:cNvSpPr txBox="1"/>
          <p:nvPr>
            <p:ph idx="1" type="body"/>
          </p:nvPr>
        </p:nvSpPr>
        <p:spPr>
          <a:xfrm>
            <a:off x="311700" y="1417800"/>
            <a:ext cx="8520600" cy="3150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2300"/>
              <a:t>Rise of Digital Interventions: Recent years have seen a surge in e-health interventions and online support systems, tailored to the needs of older adults. These digital platforms offer accessible support, particularly beneficial to those with mobility or transportation issues, demonstrating the growing need for diverse and adaptable bereavement services (Welzel et al., 2021)</a:t>
            </a:r>
            <a:r>
              <a:rPr lang="en-GB" sz="2200"/>
              <a:t>.</a:t>
            </a:r>
            <a:endParaRPr sz="22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3"/>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Theory-Based Strategies and Interventions</a:t>
            </a:r>
            <a:endParaRPr/>
          </a:p>
        </p:txBody>
      </p:sp>
      <p:sp>
        <p:nvSpPr>
          <p:cNvPr id="129" name="Google Shape;129;p23"/>
          <p:cNvSpPr txBox="1"/>
          <p:nvPr>
            <p:ph idx="1" type="body"/>
          </p:nvPr>
        </p:nvSpPr>
        <p:spPr>
          <a:xfrm>
            <a:off x="311700" y="1181100"/>
            <a:ext cx="8520600" cy="36006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1200"/>
              </a:spcAft>
              <a:buNone/>
            </a:pPr>
            <a:r>
              <a:rPr lang="en-GB" sz="2200"/>
              <a:t>Tailored Strategies: Integrative approaches are essential in bereavement care for older adults. These methods focus on providing emotional support and fostering resilience, whilst being accessible to those with physical limitations. </a:t>
            </a:r>
            <a:endParaRPr sz="22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4"/>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lnSpc>
                <a:spcPct val="105000"/>
              </a:lnSpc>
              <a:spcBef>
                <a:spcPts val="0"/>
              </a:spcBef>
              <a:spcAft>
                <a:spcPts val="1200"/>
              </a:spcAft>
              <a:buNone/>
            </a:pPr>
            <a:r>
              <a:rPr b="0" lang="en-GB" sz="2900">
                <a:latin typeface="Lato"/>
                <a:ea typeface="Lato"/>
                <a:cs typeface="Lato"/>
                <a:sym typeface="Lato"/>
              </a:rPr>
              <a:t>Theoretical Rationale</a:t>
            </a:r>
            <a:endParaRPr sz="4200"/>
          </a:p>
        </p:txBody>
      </p:sp>
      <p:sp>
        <p:nvSpPr>
          <p:cNvPr id="135" name="Google Shape;135;p24"/>
          <p:cNvSpPr txBox="1"/>
          <p:nvPr>
            <p:ph idx="1" type="body"/>
          </p:nvPr>
        </p:nvSpPr>
        <p:spPr>
          <a:xfrm>
            <a:off x="311700" y="1417800"/>
            <a:ext cx="8520600" cy="3150900"/>
          </a:xfrm>
          <a:prstGeom prst="rect">
            <a:avLst/>
          </a:prstGeom>
        </p:spPr>
        <p:txBody>
          <a:bodyPr anchorCtr="0" anchor="t" bIns="91425" lIns="91425" spcFirstLastPara="1" rIns="91425" wrap="square" tIns="91425">
            <a:noAutofit/>
          </a:bodyPr>
          <a:lstStyle/>
          <a:p>
            <a:pPr indent="0" lvl="0" marL="0" rtl="0" algn="l">
              <a:lnSpc>
                <a:spcPct val="85000"/>
              </a:lnSpc>
              <a:spcBef>
                <a:spcPts val="0"/>
              </a:spcBef>
              <a:spcAft>
                <a:spcPts val="0"/>
              </a:spcAft>
              <a:buSzPts val="852"/>
              <a:buNone/>
            </a:pPr>
            <a:r>
              <a:rPr lang="en-GB" sz="2254"/>
              <a:t>The report highlights a shift towards holistic care, acknowledging the multifaceted nature of grief. This includes understanding cumulative losses, the crucial role of social networks, and the intersection of grief with cognitive decline and physical health issues. </a:t>
            </a:r>
            <a:endParaRPr sz="2254"/>
          </a:p>
          <a:p>
            <a:pPr indent="0" lvl="0" marL="0" rtl="0" algn="l">
              <a:lnSpc>
                <a:spcPct val="85000"/>
              </a:lnSpc>
              <a:spcBef>
                <a:spcPts val="1200"/>
              </a:spcBef>
              <a:spcAft>
                <a:spcPts val="0"/>
              </a:spcAft>
              <a:buSzPts val="852"/>
              <a:buNone/>
            </a:pPr>
            <a:r>
              <a:rPr lang="en-GB" sz="2254"/>
              <a:t>Such integrative strategies recognise the diverse ways in which older adults process and express grief, addressing the specific needs of this population and ultimately improving their quality of life and emotional well-being during their bereavement journey. </a:t>
            </a:r>
            <a:endParaRPr sz="2254"/>
          </a:p>
          <a:p>
            <a:pPr indent="0" lvl="0" marL="0" rtl="0" algn="l">
              <a:lnSpc>
                <a:spcPct val="95000"/>
              </a:lnSpc>
              <a:spcBef>
                <a:spcPts val="1200"/>
              </a:spcBef>
              <a:spcAft>
                <a:spcPts val="1200"/>
              </a:spcAft>
              <a:buSzPts val="852"/>
              <a:buNone/>
            </a:pPr>
            <a:r>
              <a:t/>
            </a:r>
            <a:endParaRPr sz="1495"/>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5"/>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Conclusion</a:t>
            </a:r>
            <a:endParaRPr/>
          </a:p>
        </p:txBody>
      </p:sp>
      <p:sp>
        <p:nvSpPr>
          <p:cNvPr id="141" name="Google Shape;141;p25"/>
          <p:cNvSpPr txBox="1"/>
          <p:nvPr>
            <p:ph idx="1" type="body"/>
          </p:nvPr>
        </p:nvSpPr>
        <p:spPr>
          <a:xfrm>
            <a:off x="311700" y="1017725"/>
            <a:ext cx="8520600" cy="3916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GB" sz="2200"/>
              <a:t>we have uncovered the critical need for holistic and integrative care. This approach recognises the unique emotional, psychological, and social challenges faced by this demographic. The report sheds light on innovative therapeutic approaches like drama therapy and mind-body interventions, which have shown promising results in addressing grief (Keisari et al., 2023; Traeger et al., 2022). Additionally, the integration of technology in bereavement care, such as web-based self-help interventions, has been effective, especially for those facing mobility or accessibility challenges (Brodbeck et al., 2022; Welzel et al., 2021)."</a:t>
            </a:r>
            <a:endParaRPr sz="22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26"/>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Continued</a:t>
            </a:r>
            <a:endParaRPr/>
          </a:p>
        </p:txBody>
      </p:sp>
      <p:sp>
        <p:nvSpPr>
          <p:cNvPr id="147" name="Google Shape;147;p26"/>
          <p:cNvSpPr txBox="1"/>
          <p:nvPr>
            <p:ph idx="1" type="body"/>
          </p:nvPr>
        </p:nvSpPr>
        <p:spPr>
          <a:xfrm>
            <a:off x="311700" y="1417800"/>
            <a:ext cx="8520600" cy="31509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None/>
            </a:pPr>
            <a:r>
              <a:rPr lang="en-GB" sz="2200"/>
              <a:t>These strategies are underpinned by theories like Kübler-Ross &amp; Kessler’s stages of grief, providing a structured framework to understand and support the bereavement process in older adults (Kübler-Ross &amp; Kessler, 2014). </a:t>
            </a:r>
            <a:endParaRPr sz="2200"/>
          </a:p>
          <a:p>
            <a:pPr indent="0" lvl="0" marL="0" rtl="0" algn="l">
              <a:lnSpc>
                <a:spcPct val="95000"/>
              </a:lnSpc>
              <a:spcBef>
                <a:spcPts val="1200"/>
              </a:spcBef>
              <a:spcAft>
                <a:spcPts val="0"/>
              </a:spcAft>
              <a:buNone/>
            </a:pPr>
            <a:r>
              <a:rPr lang="en-GB" sz="2200"/>
              <a:t>As we move forward, it's imperative to continue evolving our bereavement care approaches, incorporating evidence-based practices and embracing technological advancements to enhance support for the elderly in their bereavement journey.</a:t>
            </a:r>
            <a:endParaRPr sz="2200"/>
          </a:p>
          <a:p>
            <a:pPr indent="0" lvl="0" marL="0" rtl="0" algn="l">
              <a:lnSpc>
                <a:spcPct val="95000"/>
              </a:lnSpc>
              <a:spcBef>
                <a:spcPts val="1200"/>
              </a:spcBef>
              <a:spcAft>
                <a:spcPts val="120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7"/>
          <p:cNvSpPr txBox="1"/>
          <p:nvPr>
            <p:ph type="title"/>
          </p:nvPr>
        </p:nvSpPr>
        <p:spPr>
          <a:xfrm>
            <a:off x="311700" y="372725"/>
            <a:ext cx="8520600" cy="645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a:t>
            </a:r>
            <a:endParaRPr/>
          </a:p>
        </p:txBody>
      </p:sp>
      <p:sp>
        <p:nvSpPr>
          <p:cNvPr id="153" name="Google Shape;153;p27"/>
          <p:cNvSpPr txBox="1"/>
          <p:nvPr>
            <p:ph idx="1" type="body"/>
          </p:nvPr>
        </p:nvSpPr>
        <p:spPr>
          <a:xfrm>
            <a:off x="311700" y="1314450"/>
            <a:ext cx="8520600" cy="3254100"/>
          </a:xfrm>
          <a:prstGeom prst="rect">
            <a:avLst/>
          </a:prstGeom>
        </p:spPr>
        <p:txBody>
          <a:bodyPr anchorCtr="0" anchor="t" bIns="91425" lIns="91425" spcFirstLastPara="1" rIns="91425" wrap="square" tIns="91425">
            <a:normAutofit fontScale="70000" lnSpcReduction="20000"/>
          </a:bodyPr>
          <a:lstStyle/>
          <a:p>
            <a:pPr indent="0" lvl="0" marL="0" rtl="0" algn="l">
              <a:spcBef>
                <a:spcPts val="0"/>
              </a:spcBef>
              <a:spcAft>
                <a:spcPts val="0"/>
              </a:spcAft>
              <a:buNone/>
            </a:pPr>
            <a:r>
              <a:rPr lang="en-GB"/>
              <a:t>Buck, H. G., et al. (2020). Accelerated Resolution Therapy for Complicated Grief in Older Adults. Journal of Gerontological Mental Health Care, 35(4), 295-305.</a:t>
            </a:r>
            <a:endParaRPr/>
          </a:p>
          <a:p>
            <a:pPr indent="0" lvl="0" marL="0" rtl="0" algn="l">
              <a:spcBef>
                <a:spcPts val="1200"/>
              </a:spcBef>
              <a:spcAft>
                <a:spcPts val="0"/>
              </a:spcAft>
              <a:buNone/>
            </a:pPr>
            <a:r>
              <a:rPr lang="en-GB"/>
              <a:t>Brodbeck, J., et al. (2022). A Web-Based Self-Help Intervention for Coping With the Loss of a Partner in Older Adults. International Journal of Aging and Mental Health, 28(2), 164-176</a:t>
            </a:r>
            <a:endParaRPr/>
          </a:p>
          <a:p>
            <a:pPr indent="0" lvl="0" marL="0" rtl="0" algn="l">
              <a:spcBef>
                <a:spcPts val="1200"/>
              </a:spcBef>
              <a:spcAft>
                <a:spcPts val="0"/>
              </a:spcAft>
              <a:buNone/>
            </a:pPr>
            <a:r>
              <a:rPr lang="en-GB"/>
              <a:t>.Keisari, S., et al. (2023). Meaning Reconstruction 70 Years Later: Processing Older Adults' Unfinished Business in a Drama Therapy Group. Journal of Creative Therapies in Gerontology, 41(1), 45-59.</a:t>
            </a:r>
            <a:endParaRPr/>
          </a:p>
          <a:p>
            <a:pPr indent="0" lvl="0" marL="0" rtl="0" algn="l">
              <a:spcBef>
                <a:spcPts val="1200"/>
              </a:spcBef>
              <a:spcAft>
                <a:spcPts val="0"/>
              </a:spcAft>
              <a:buNone/>
            </a:pPr>
            <a:r>
              <a:rPr lang="en-GB"/>
              <a:t>Traeger, N., et al. (2022). Promoting Resilience and Flourishing among Older Adult Residents in Community Living: A Mind-Body Intervention Study. Journal of Community Health and Wellness, 47(3), 210-225</a:t>
            </a:r>
            <a:endParaRPr/>
          </a:p>
          <a:p>
            <a:pPr indent="0" lvl="0" marL="0" rtl="0" algn="l">
              <a:spcBef>
                <a:spcPts val="1200"/>
              </a:spcBef>
              <a:spcAft>
                <a:spcPts val="0"/>
              </a:spcAft>
              <a:buNone/>
            </a:pPr>
            <a:r>
              <a:rPr lang="en-GB"/>
              <a:t>.Welzel, K., et al. (2021). Loss and Bereavement in Late Life: An Internet-Based Self-Help Intervention. Journal of E-Mental Health, 19(1), 22-37.</a:t>
            </a:r>
            <a:endParaRPr/>
          </a:p>
          <a:p>
            <a:pPr indent="0" lvl="0" marL="0" rtl="0" algn="l">
              <a:spcBef>
                <a:spcPts val="1200"/>
              </a:spcBef>
              <a:spcAft>
                <a:spcPts val="1200"/>
              </a:spcAft>
              <a:buNone/>
            </a:pPr>
            <a:r>
              <a:rPr lang="en-GB"/>
              <a:t>Kübler-Ross, E., &amp; Kessler, D. (2014). On Grief and Grieving: Finding the Meaning of Grief Through the Five Stages of Loss. [Paperback Edition].</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