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72" r:id="rId4"/>
    <p:sldId id="273" r:id="rId5"/>
    <p:sldId id="270" r:id="rId6"/>
    <p:sldId id="257" r:id="rId7"/>
    <p:sldId id="258" r:id="rId8"/>
    <p:sldId id="267" r:id="rId9"/>
    <p:sldId id="274" r:id="rId10"/>
    <p:sldId id="268" r:id="rId11"/>
    <p:sldId id="269" r:id="rId12"/>
    <p:sldId id="259" r:id="rId13"/>
    <p:sldId id="260" r:id="rId14"/>
    <p:sldId id="266" r:id="rId15"/>
    <p:sldId id="261" r:id="rId16"/>
    <p:sldId id="262" r:id="rId17"/>
    <p:sldId id="263" r:id="rId18"/>
    <p:sldId id="264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1096E-BC2A-4860-B62A-82E10B88F7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DA9C0C-B252-4262-B2D4-6F1B0B8FF0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8D001E-4B8B-4A29-85F0-35123FA4B6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BEBCB-3818-4F94-A8B7-D3C4C901DBB8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E77B3D-AD09-40D4-B095-4D860AC98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2C89CC-CE4C-4470-B388-2A39B38EE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D7870-CF22-4158-A026-B08EF99F0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8097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1AFE6-2CC3-4F38-807C-6B9F62ED7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654B9-6CEA-4C3B-B6CB-D679E6CD5F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EE3B4A-83E7-4B88-B205-B33A9ADDB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BEBCB-3818-4F94-A8B7-D3C4C901DBB8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D49920-9044-410B-8327-69501A4CB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01DEDB-2A4E-4362-9108-A38F139F9E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D7870-CF22-4158-A026-B08EF99F0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972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D04E1-2C39-440E-80F8-531EF9453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CEFB94-336D-49FB-81EF-70A332A216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A51FF5-9897-4A42-8A7A-7A6284C82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BEBCB-3818-4F94-A8B7-D3C4C901DBB8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AD411B-C262-4474-90AB-95CB21CA2E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3AA845-CDC4-4B03-BD0B-F61DA4C2A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D7870-CF22-4158-A026-B08EF99F0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339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C2702-1EE8-45CD-A678-0AC7EBCBD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3CE19-7F5B-48F8-A8C8-F63243BBF9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C405F7-CDB0-4682-975C-92E09C0CC0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02175E-4AFD-4753-802F-685ADE0658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BEBCB-3818-4F94-A8B7-D3C4C901DBB8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0701F0-79FD-40F1-8BB2-6B1050715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3B7E69-C5C6-4787-BFB7-C86100CD8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D7870-CF22-4158-A026-B08EF99F0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2284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8A78E-651B-4062-9B61-786183A5AE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9E4476-BCA5-4A92-A059-844507E879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3BC248-ADEE-4D3F-86A8-CA0149122D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CBDA61A-AF9D-48C9-8B08-418EC256A4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66BD9B-AA76-49F8-A2E5-657EB5A70C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470285-200D-4981-B65D-299F195F82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BEBCB-3818-4F94-A8B7-D3C4C901DBB8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13AB168-131F-4430-AD0F-2C3C33FB9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4B364F-EEC9-408A-93DE-05171CE19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D7870-CF22-4158-A026-B08EF99F0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072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A3B3D-C16A-49D9-BD95-F791DC911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F2B530-1720-408D-BCC2-CDC0B53E5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BEBCB-3818-4F94-A8B7-D3C4C901DBB8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5D6FA8-D712-4F16-A3E6-66026098C0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073975-9F81-4228-B479-3F72BEA59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D7870-CF22-4158-A026-B08EF99F0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005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AD6A4C-14B5-41AE-A3E2-585F20E59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BEBCB-3818-4F94-A8B7-D3C4C901DBB8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E1A1DE-C644-4E5A-B3B6-046C01DEE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0D327F-7B77-4A4B-A021-98D0B3AAC5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D7870-CF22-4158-A026-B08EF99F0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241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1ADFF-3560-46F3-935B-83FC02D258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1ABD4-D85E-4284-993E-A68E57C4B2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9B303B-9A25-473A-BE43-B4CD4728E7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A42C44-F047-4AD1-8604-01E8E3EE4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BEBCB-3818-4F94-A8B7-D3C4C901DBB8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000120-3FE3-4CDF-85C4-B7B977B1E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9D66C5-663D-4AED-AB74-5E5E9AECC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D7870-CF22-4158-A026-B08EF99F0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9160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C2260-1C5A-4041-BCFE-8E6108A01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F38520-F5FC-41A2-B768-2412596A5D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439D04-1AC4-4AAD-994D-2ACA670A2F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16D96A-7E94-4AA3-B88F-CAE43B97CB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BEBCB-3818-4F94-A8B7-D3C4C901DBB8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E99B4F-F580-44E5-BE0C-0DA26C219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41559E-0C99-4822-B05F-A1F79832C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D7870-CF22-4158-A026-B08EF99F0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31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2B86F-84C3-4CEB-9D8C-9C81D1CD14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9314F7-BF3D-4CAC-A3EE-53D6E5AD01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933740-1CFD-44C1-8C3F-EE967D233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BEBCB-3818-4F94-A8B7-D3C4C901DBB8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9133F5-14A8-4FC2-8CAD-06F3CD1D7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C3CE64-63DD-491C-8594-6872A93D82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D7870-CF22-4158-A026-B08EF99F0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078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9EFABE1-6758-4F2F-9278-DC40F860FC4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813C8A-F1F8-40D4-B77D-24677B0AAA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D37201-D7BD-4E84-811E-6C41AE6423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BEBCB-3818-4F94-A8B7-D3C4C901DBB8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BB329F-B79C-4E19-9C82-B63CDCE17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9961E2-A193-4971-8BB4-B8B206A89C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D7870-CF22-4158-A026-B08EF99F0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1248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154B08-AE98-4D9F-874C-13DB647CD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F5E472-C7F9-48F3-96C3-E8372134D5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3C7F68-2ECC-4FA3-AC51-E70F3A0A3D5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2BEBCB-3818-4F94-A8B7-D3C4C901DBB8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04589A-5568-4EB7-8125-3EE42D7ED3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3CDFB-CC3B-4EF7-898F-CCB73C114D2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0D7870-CF22-4158-A026-B08EF99F0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512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I-beam" TargetMode="External"/><Relationship Id="rId3" Type="http://schemas.openxmlformats.org/officeDocument/2006/relationships/hyperlink" Target="https://www.designingbuildings.co.uk/wiki/Beam" TargetMode="External"/><Relationship Id="rId7" Type="http://schemas.openxmlformats.org/officeDocument/2006/relationships/image" Target="../media/image1.png"/><Relationship Id="rId2" Type="http://schemas.openxmlformats.org/officeDocument/2006/relationships/hyperlink" Target="https://www.designingbuildings.co.uk/wiki/Universal_bea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esigningbuildings.co.uk/wiki/Steel" TargetMode="External"/><Relationship Id="rId5" Type="http://schemas.openxmlformats.org/officeDocument/2006/relationships/hyperlink" Target="https://www.designingbuildings.co.uk/wiki/Loads" TargetMode="External"/><Relationship Id="rId4" Type="http://schemas.openxmlformats.org/officeDocument/2006/relationships/hyperlink" Target="https://www.designingbuildings.co.uk/wiki/Section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esigningbuildings.co.uk/wiki/Column" TargetMode="External"/><Relationship Id="rId7" Type="http://schemas.openxmlformats.org/officeDocument/2006/relationships/image" Target="../media/image2.png"/><Relationship Id="rId2" Type="http://schemas.openxmlformats.org/officeDocument/2006/relationships/hyperlink" Target="https://www.designingbuildings.co.uk/wiki/Universal_colum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esigningbuildings.co.uk/wiki/Specification" TargetMode="External"/><Relationship Id="rId5" Type="http://schemas.openxmlformats.org/officeDocument/2006/relationships/hyperlink" Target="https://www.designingbuildings.co.uk/wiki/Universal_beam" TargetMode="External"/><Relationship Id="rId4" Type="http://schemas.openxmlformats.org/officeDocument/2006/relationships/hyperlink" Target="https://www.designingbuildings.co.uk/wiki/Section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esigningbuildings.co.uk/wiki/Space" TargetMode="External"/><Relationship Id="rId13" Type="http://schemas.openxmlformats.org/officeDocument/2006/relationships/image" Target="../media/image3.jpg"/><Relationship Id="rId3" Type="http://schemas.openxmlformats.org/officeDocument/2006/relationships/hyperlink" Target="https://www.designingbuildings.co.uk/wiki/Floor" TargetMode="External"/><Relationship Id="rId7" Type="http://schemas.openxmlformats.org/officeDocument/2006/relationships/hyperlink" Target="https://www.designingbuildings.co.uk/wiki/Force" TargetMode="External"/><Relationship Id="rId12" Type="http://schemas.openxmlformats.org/officeDocument/2006/relationships/hyperlink" Target="https://www.designingbuildings.co.uk/wiki/Structure" TargetMode="External"/><Relationship Id="rId2" Type="http://schemas.openxmlformats.org/officeDocument/2006/relationships/hyperlink" Target="https://www.designingbuildings.co.uk/wiki/Jois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esigningbuildings.co.uk/wiki/Steel" TargetMode="External"/><Relationship Id="rId11" Type="http://schemas.openxmlformats.org/officeDocument/2006/relationships/hyperlink" Target="https://www.designingbuildings.co.uk/wiki/Design" TargetMode="External"/><Relationship Id="rId5" Type="http://schemas.openxmlformats.org/officeDocument/2006/relationships/hyperlink" Target="https://www.designingbuildings.co.uk/wiki/Building" TargetMode="External"/><Relationship Id="rId10" Type="http://schemas.openxmlformats.org/officeDocument/2006/relationships/hyperlink" Target="https://www.designingbuildings.co.uk/wiki/Cost" TargetMode="External"/><Relationship Id="rId4" Type="http://schemas.openxmlformats.org/officeDocument/2006/relationships/hyperlink" Target="https://www.designingbuildings.co.uk/wiki/Roof" TargetMode="External"/><Relationship Id="rId9" Type="http://schemas.openxmlformats.org/officeDocument/2006/relationships/hyperlink" Target="https://www.designingbuildings.co.uk/wiki/Materials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4D7F9-FAD7-4E1F-AE0C-08CBC187EA2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Beams and Columns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484644-D18D-458C-9191-1BDA76AA265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571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43FD5-905C-4295-BDAE-3E9FA6D71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hlinkClick r:id="rId2" tooltip="Universal beam"/>
              </a:rPr>
              <a:t>Universal beam</a:t>
            </a:r>
            <a:r>
              <a:rPr lang="en-GB" b="1" dirty="0"/>
              <a:t> (UB) </a:t>
            </a: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7749682-6130-4FF6-82CC-318509AD231D}"/>
              </a:ext>
            </a:extLst>
          </p:cNvPr>
          <p:cNvSpPr/>
          <p:nvPr/>
        </p:nvSpPr>
        <p:spPr>
          <a:xfrm>
            <a:off x="5103303" y="1875912"/>
            <a:ext cx="6096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</a:rPr>
              <a:t>A </a:t>
            </a:r>
            <a:r>
              <a:rPr lang="en-GB" sz="2400" dirty="0">
                <a:latin typeface="Arial" panose="020B0604020202020204" pitchFamily="34" charset="0"/>
                <a:hlinkClick r:id="rId3" tooltip="Beam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beam</a:t>
            </a:r>
            <a:r>
              <a:rPr lang="en-GB" sz="2400" dirty="0">
                <a:latin typeface="Arial" panose="020B0604020202020204" pitchFamily="34" charset="0"/>
              </a:rPr>
              <a:t> has an 'I' or 'H'-shaped cross-</a:t>
            </a:r>
            <a:r>
              <a:rPr lang="en-GB" sz="2400" dirty="0">
                <a:latin typeface="Arial" panose="020B0604020202020204" pitchFamily="34" charset="0"/>
                <a:hlinkClick r:id="rId4" tooltip="Sec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section</a:t>
            </a:r>
            <a:r>
              <a:rPr lang="en-GB" sz="2400" dirty="0">
                <a:latin typeface="Arial" panose="020B0604020202020204" pitchFamily="34" charset="0"/>
              </a:rPr>
              <a:t> and comes in a variety of standard sizes. It is a very efficient form for carrying bending and shear </a:t>
            </a:r>
            <a:r>
              <a:rPr lang="en-GB" sz="2400" dirty="0">
                <a:latin typeface="Arial" panose="020B0604020202020204" pitchFamily="34" charset="0"/>
                <a:hlinkClick r:id="rId5" tooltip="Load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loads</a:t>
            </a:r>
            <a:r>
              <a:rPr lang="en-GB" sz="2400" dirty="0">
                <a:latin typeface="Arial" panose="020B0604020202020204" pitchFamily="34" charset="0"/>
              </a:rPr>
              <a:t> in the plane of the web. </a:t>
            </a:r>
          </a:p>
          <a:p>
            <a:r>
              <a:rPr lang="en-GB" sz="2400" dirty="0">
                <a:latin typeface="Arial" panose="020B0604020202020204" pitchFamily="34" charset="0"/>
              </a:rPr>
              <a:t>The standard method for specifying the dimensions of a standard hot-rolled </a:t>
            </a:r>
            <a:r>
              <a:rPr lang="en-GB" sz="2400" dirty="0">
                <a:latin typeface="Arial" panose="020B0604020202020204" pitchFamily="34" charset="0"/>
                <a:hlinkClick r:id="rId6" tooltip="Stee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steel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hlinkClick r:id="rId4" tooltip="Sec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section</a:t>
            </a:r>
            <a:r>
              <a:rPr lang="en-GB" sz="2400" dirty="0">
                <a:latin typeface="Arial" panose="020B0604020202020204" pitchFamily="34" charset="0"/>
              </a:rPr>
              <a:t> includes using initials to designate the type of </a:t>
            </a:r>
            <a:r>
              <a:rPr lang="en-GB" sz="2400" dirty="0">
                <a:latin typeface="Arial" panose="020B0604020202020204" pitchFamily="34" charset="0"/>
                <a:hlinkClick r:id="rId4" tooltip="Sec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section</a:t>
            </a:r>
            <a:r>
              <a:rPr lang="en-GB" sz="2400" dirty="0">
                <a:latin typeface="Arial" panose="020B0604020202020204" pitchFamily="34" charset="0"/>
              </a:rPr>
              <a:t>. For example: </a:t>
            </a:r>
          </a:p>
          <a:p>
            <a:r>
              <a:rPr lang="en-GB" sz="2400" dirty="0">
                <a:latin typeface="Arial" panose="020B0604020202020204" pitchFamily="34" charset="0"/>
              </a:rPr>
              <a:t>'UB 203 x 133 x 25' – A </a:t>
            </a:r>
            <a:r>
              <a:rPr lang="en-GB" sz="2400" dirty="0">
                <a:latin typeface="Arial" panose="020B0604020202020204" pitchFamily="34" charset="0"/>
                <a:hlinkClick r:id="rId2" tooltip="Universal beam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universal beam</a:t>
            </a:r>
            <a:r>
              <a:rPr lang="en-GB" sz="2400" dirty="0">
                <a:latin typeface="Arial" panose="020B0604020202020204" pitchFamily="34" charset="0"/>
              </a:rPr>
              <a:t> of nominal dimensions 203 mm deep, 133 mm wide, and weight 25 kg/m.</a:t>
            </a:r>
            <a:endParaRPr lang="en-GB" sz="2400" b="0" i="0" strike="noStrike" dirty="0">
              <a:effectLst/>
              <a:latin typeface="Arial" panose="020B0604020202020204" pitchFamily="34" charset="0"/>
            </a:endParaRPr>
          </a:p>
        </p:txBody>
      </p:sp>
      <p:pic>
        <p:nvPicPr>
          <p:cNvPr id="4" name="Picture 3" descr="A picture containing object&#10;&#10;Description generated with very high confidence">
            <a:extLst>
              <a:ext uri="{FF2B5EF4-FFF2-40B4-BE49-F238E27FC236}">
                <a16:creationId xmlns:a16="http://schemas.microsoft.com/office/drawing/2014/main" id="{D7669396-9084-49FB-AE83-6875D7AF99B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359017" y="2118351"/>
            <a:ext cx="2105595" cy="3627366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8599837-0CD4-4A66-A78A-B83C2D6FC5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406629" cy="4351338"/>
          </a:xfrm>
        </p:spPr>
        <p:txBody>
          <a:bodyPr/>
          <a:lstStyle/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520496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E154B-46A8-443D-ACCE-136979238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hlinkClick r:id="rId2" tooltip="Universal column"/>
              </a:rPr>
              <a:t>Universal column</a:t>
            </a:r>
            <a:r>
              <a:rPr lang="en-GB" b="1" dirty="0"/>
              <a:t> (UC) </a:t>
            </a: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8C1EDD9-15ED-4A1D-BF29-F79C3E0E5448}"/>
              </a:ext>
            </a:extLst>
          </p:cNvPr>
          <p:cNvSpPr/>
          <p:nvPr/>
        </p:nvSpPr>
        <p:spPr>
          <a:xfrm>
            <a:off x="4317097" y="1895850"/>
            <a:ext cx="6096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</a:rPr>
              <a:t>A </a:t>
            </a:r>
            <a:r>
              <a:rPr lang="en-GB" sz="2400" dirty="0">
                <a:latin typeface="Arial" panose="020B0604020202020204" pitchFamily="34" charset="0"/>
                <a:hlinkClick r:id="rId3" tooltip="Colum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column</a:t>
            </a:r>
            <a:r>
              <a:rPr lang="en-GB" sz="2400" dirty="0">
                <a:latin typeface="Arial" panose="020B0604020202020204" pitchFamily="34" charset="0"/>
              </a:rPr>
              <a:t> has an 'I' or 'H'-shaped cross-</a:t>
            </a:r>
            <a:r>
              <a:rPr lang="en-GB" sz="2400" dirty="0">
                <a:latin typeface="Arial" panose="020B0604020202020204" pitchFamily="34" charset="0"/>
                <a:hlinkClick r:id="rId4" tooltip="Sec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section</a:t>
            </a:r>
            <a:r>
              <a:rPr lang="en-GB" sz="2400" dirty="0">
                <a:latin typeface="Arial" panose="020B0604020202020204" pitchFamily="34" charset="0"/>
              </a:rPr>
              <a:t> that comes in a variety of standard sizes. Unlike a </a:t>
            </a:r>
            <a:r>
              <a:rPr lang="en-GB" sz="2400" dirty="0">
                <a:latin typeface="Arial" panose="020B0604020202020204" pitchFamily="34" charset="0"/>
                <a:hlinkClick r:id="rId5" tooltip="Universal beam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universal beam</a:t>
            </a:r>
            <a:r>
              <a:rPr lang="en-GB" sz="2400" dirty="0">
                <a:latin typeface="Arial" panose="020B0604020202020204" pitchFamily="34" charset="0"/>
              </a:rPr>
              <a:t>, the UC's width is roughly equal to their depth. </a:t>
            </a:r>
          </a:p>
          <a:p>
            <a:r>
              <a:rPr lang="en-GB" sz="2400" dirty="0">
                <a:latin typeface="Arial" panose="020B0604020202020204" pitchFamily="34" charset="0"/>
              </a:rPr>
              <a:t>Dimension </a:t>
            </a:r>
            <a:r>
              <a:rPr lang="en-GB" sz="2400" dirty="0">
                <a:latin typeface="Arial" panose="020B0604020202020204" pitchFamily="34" charset="0"/>
                <a:hlinkClick r:id="rId6" tooltip="Specifica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specification</a:t>
            </a:r>
            <a:r>
              <a:rPr lang="en-GB" sz="2400" dirty="0">
                <a:latin typeface="Arial" panose="020B0604020202020204" pitchFamily="34" charset="0"/>
              </a:rPr>
              <a:t> example: </a:t>
            </a:r>
          </a:p>
          <a:p>
            <a:r>
              <a:rPr lang="en-GB" sz="2400" dirty="0">
                <a:latin typeface="Arial" panose="020B0604020202020204" pitchFamily="34" charset="0"/>
              </a:rPr>
              <a:t>'152 UC 23' – A </a:t>
            </a:r>
            <a:r>
              <a:rPr lang="en-GB" sz="2400" dirty="0">
                <a:latin typeface="Arial" panose="020B0604020202020204" pitchFamily="34" charset="0"/>
                <a:hlinkClick r:id="rId2" tooltip="Universal colum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universal column</a:t>
            </a:r>
            <a:r>
              <a:rPr lang="en-GB" sz="2400" dirty="0">
                <a:latin typeface="Arial" panose="020B0604020202020204" pitchFamily="34" charset="0"/>
              </a:rPr>
              <a:t> of nominal dimensions 152 mm wide, 152 mm deep, and weight 23 kg/m. </a:t>
            </a:r>
            <a:endParaRPr lang="en-GB" sz="2400" b="0" i="0" u="none" strike="noStrike" dirty="0">
              <a:effectLst/>
              <a:latin typeface="Arial" panose="020B0604020202020204" pitchFamily="34" charset="0"/>
            </a:endParaRPr>
          </a:p>
        </p:txBody>
      </p:sp>
      <p:pic>
        <p:nvPicPr>
          <p:cNvPr id="4" name="Picture 3" descr="A close up of a map&#10;&#10;Description generated with very high confidence">
            <a:extLst>
              <a:ext uri="{FF2B5EF4-FFF2-40B4-BE49-F238E27FC236}">
                <a16:creationId xmlns:a16="http://schemas.microsoft.com/office/drawing/2014/main" id="{E7AF653E-18C7-46E1-9EA6-C79C3F21871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523" y="2210775"/>
            <a:ext cx="3448196" cy="2436725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06A9CCA-7F92-48F0-8B7B-57DFED5131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272406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83931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E4DE1-AD93-4568-80B1-4750D0F777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b="1" dirty="0">
                <a:hlinkClick r:id="rId2" tooltip="Joist"/>
              </a:rPr>
              <a:t>Joists</a:t>
            </a:r>
            <a:r>
              <a:rPr lang="en-GB" b="1" dirty="0"/>
              <a:t> </a:t>
            </a:r>
            <a:br>
              <a:rPr lang="en-GB" b="1" dirty="0"/>
            </a:br>
            <a:endParaRPr lang="en-GB" dirty="0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78E994-688D-4E8B-A363-E1C13CB04C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152" y="1785393"/>
            <a:ext cx="10933299" cy="1614411"/>
          </a:xfrm>
        </p:spPr>
        <p:txBody>
          <a:bodyPr>
            <a:normAutofit/>
          </a:bodyPr>
          <a:lstStyle/>
          <a:p>
            <a:r>
              <a:rPr lang="en-GB" sz="1800" dirty="0">
                <a:hlinkClick r:id="rId2" tooltip="Joist"/>
              </a:rPr>
              <a:t>Joists</a:t>
            </a:r>
            <a:r>
              <a:rPr lang="en-GB" sz="1800" dirty="0"/>
              <a:t> are used to support the </a:t>
            </a:r>
            <a:r>
              <a:rPr lang="en-GB" sz="1800" dirty="0">
                <a:hlinkClick r:id="rId3" tooltip="Floor"/>
              </a:rPr>
              <a:t>floors</a:t>
            </a:r>
            <a:r>
              <a:rPr lang="en-GB" sz="1800" dirty="0"/>
              <a:t> or </a:t>
            </a:r>
            <a:r>
              <a:rPr lang="en-GB" sz="1800" dirty="0">
                <a:hlinkClick r:id="rId4" tooltip="Roof"/>
              </a:rPr>
              <a:t>roof</a:t>
            </a:r>
            <a:r>
              <a:rPr lang="en-GB" sz="1800" dirty="0"/>
              <a:t> of a </a:t>
            </a:r>
            <a:r>
              <a:rPr lang="en-GB" sz="1800" dirty="0">
                <a:hlinkClick r:id="rId5" tooltip="Building"/>
              </a:rPr>
              <a:t>building</a:t>
            </a:r>
            <a:r>
              <a:rPr lang="en-GB" sz="1800" dirty="0"/>
              <a:t>. A </a:t>
            </a:r>
            <a:r>
              <a:rPr lang="en-GB" sz="1800" dirty="0">
                <a:hlinkClick r:id="rId6" tooltip="Steel"/>
              </a:rPr>
              <a:t>steel</a:t>
            </a:r>
            <a:r>
              <a:rPr lang="en-GB" sz="1800" dirty="0"/>
              <a:t> </a:t>
            </a:r>
            <a:r>
              <a:rPr lang="en-GB" sz="1800" dirty="0">
                <a:hlinkClick r:id="rId2" tooltip="Joist"/>
              </a:rPr>
              <a:t>joist</a:t>
            </a:r>
            <a:r>
              <a:rPr lang="en-GB" sz="1800" dirty="0"/>
              <a:t> must be designed to withstand </a:t>
            </a:r>
            <a:r>
              <a:rPr lang="en-GB" sz="1800" dirty="0">
                <a:hlinkClick r:id="rId7" tooltip="Force"/>
              </a:rPr>
              <a:t>forces</a:t>
            </a:r>
            <a:r>
              <a:rPr lang="en-GB" sz="1800" dirty="0"/>
              <a:t> and stress while minimising weight, </a:t>
            </a:r>
            <a:r>
              <a:rPr lang="en-GB" sz="1800" dirty="0">
                <a:hlinkClick r:id="rId8" tooltip="Space"/>
              </a:rPr>
              <a:t>space</a:t>
            </a:r>
            <a:r>
              <a:rPr lang="en-GB" sz="1800" dirty="0"/>
              <a:t> requirements, and </a:t>
            </a:r>
            <a:r>
              <a:rPr lang="en-GB" sz="1800" dirty="0">
                <a:hlinkClick r:id="rId9" tooltip="Materials"/>
              </a:rPr>
              <a:t>material</a:t>
            </a:r>
            <a:r>
              <a:rPr lang="en-GB" sz="1800" dirty="0"/>
              <a:t> </a:t>
            </a:r>
            <a:r>
              <a:rPr lang="en-GB" sz="1800" dirty="0">
                <a:hlinkClick r:id="rId10" tooltip="Cost"/>
              </a:rPr>
              <a:t>costs</a:t>
            </a:r>
            <a:r>
              <a:rPr lang="en-GB" sz="1800" dirty="0"/>
              <a:t>. Different types of </a:t>
            </a:r>
            <a:r>
              <a:rPr lang="en-GB" sz="1800" dirty="0">
                <a:hlinkClick r:id="rId2" tooltip="Joist"/>
              </a:rPr>
              <a:t>joist</a:t>
            </a:r>
            <a:r>
              <a:rPr lang="en-GB" sz="1800" dirty="0"/>
              <a:t> </a:t>
            </a:r>
            <a:r>
              <a:rPr lang="en-GB" sz="1800" dirty="0">
                <a:hlinkClick r:id="rId11" tooltip="Design"/>
              </a:rPr>
              <a:t>designs</a:t>
            </a:r>
            <a:r>
              <a:rPr lang="en-GB" sz="1800" dirty="0"/>
              <a:t> are available based on loading and mounting configurations. Open-web </a:t>
            </a:r>
            <a:r>
              <a:rPr lang="en-GB" sz="1800" dirty="0">
                <a:hlinkClick r:id="rId6" tooltip="Steel"/>
              </a:rPr>
              <a:t>steel</a:t>
            </a:r>
            <a:r>
              <a:rPr lang="en-GB" sz="1800" dirty="0"/>
              <a:t> </a:t>
            </a:r>
            <a:r>
              <a:rPr lang="en-GB" sz="1800" dirty="0">
                <a:hlinkClick r:id="rId2" tooltip="Joist"/>
              </a:rPr>
              <a:t>joist</a:t>
            </a:r>
            <a:r>
              <a:rPr lang="en-GB" sz="1800" dirty="0"/>
              <a:t> (OWSJ) consists of two parallel members, or chords, with a repeating, triangular web </a:t>
            </a:r>
            <a:r>
              <a:rPr lang="en-GB" sz="1800" dirty="0">
                <a:hlinkClick r:id="rId12" tooltip="Structure"/>
              </a:rPr>
              <a:t>structure</a:t>
            </a:r>
            <a:r>
              <a:rPr lang="en-GB" sz="1800" dirty="0"/>
              <a:t> located between the chords. </a:t>
            </a:r>
          </a:p>
          <a:p>
            <a:endParaRPr lang="en-GB" sz="1800" dirty="0"/>
          </a:p>
        </p:txBody>
      </p:sp>
      <p:pic>
        <p:nvPicPr>
          <p:cNvPr id="7" name="Picture 6" descr="A picture containing text, map&#10;&#10;Description generated with very high confidence">
            <a:extLst>
              <a:ext uri="{FF2B5EF4-FFF2-40B4-BE49-F238E27FC236}">
                <a16:creationId xmlns:a16="http://schemas.microsoft.com/office/drawing/2014/main" id="{F7ADAB5A-8236-4667-BF17-1CC51C99B09F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1990" y="3029190"/>
            <a:ext cx="6107100" cy="3603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0749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F068A-5605-4B41-B8E5-D662E83001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sections</a:t>
            </a:r>
          </a:p>
        </p:txBody>
      </p:sp>
      <p:pic>
        <p:nvPicPr>
          <p:cNvPr id="9" name="Content Placeholder 8" descr="A picture containing screenshot, text&#10;&#10;Description generated with high confidence">
            <a:extLst>
              <a:ext uri="{FF2B5EF4-FFF2-40B4-BE49-F238E27FC236}">
                <a16:creationId xmlns:a16="http://schemas.microsoft.com/office/drawing/2014/main" id="{7A0CC260-DFB1-4239-89B1-1A603E372E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7581" y="1843891"/>
            <a:ext cx="5578679" cy="4500134"/>
          </a:xfrm>
        </p:spPr>
      </p:pic>
    </p:spTree>
    <p:extLst>
      <p:ext uri="{BB962C8B-B14F-4D97-AF65-F5344CB8AC3E}">
        <p14:creationId xmlns:p14="http://schemas.microsoft.com/office/powerpoint/2010/main" val="26501647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0A3C2-37AB-40C8-86DF-3B29FB7851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See the source image">
            <a:extLst>
              <a:ext uri="{FF2B5EF4-FFF2-40B4-BE49-F238E27FC236}">
                <a16:creationId xmlns:a16="http://schemas.microsoft.com/office/drawing/2014/main" id="{487DD5B6-A298-46FE-8A52-748D4E87C695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654"/>
          <a:stretch/>
        </p:blipFill>
        <p:spPr bwMode="auto">
          <a:xfrm>
            <a:off x="1726163" y="494522"/>
            <a:ext cx="9545217" cy="612088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1979724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0A6AD-D061-4180-BF57-EDC1FDEB42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See the source image">
            <a:extLst>
              <a:ext uri="{FF2B5EF4-FFF2-40B4-BE49-F238E27FC236}">
                <a16:creationId xmlns:a16="http://schemas.microsoft.com/office/drawing/2014/main" id="{7B5E0F32-4132-4428-966C-C21B39EDA40B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927"/>
          <a:stretch/>
        </p:blipFill>
        <p:spPr bwMode="auto">
          <a:xfrm>
            <a:off x="1856793" y="513184"/>
            <a:ext cx="9414588" cy="608355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7410265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745B6-1F6B-4B04-AD87-AB02BDEF1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3F38115-3F66-4E72-B45C-E3E781B5D737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/>
          <a:srcRect l="28953" t="65831" r="49178" b="19281"/>
          <a:stretch/>
        </p:blipFill>
        <p:spPr bwMode="auto">
          <a:xfrm>
            <a:off x="672905" y="773869"/>
            <a:ext cx="10179539" cy="551350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90406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2562C-074C-49CA-89D9-F975B3621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Steel beams at Co-op site">
            <a:hlinkClick r:id="" action="ppaction://media"/>
            <a:extLst>
              <a:ext uri="{FF2B5EF4-FFF2-40B4-BE49-F238E27FC236}">
                <a16:creationId xmlns:a16="http://schemas.microsoft.com/office/drawing/2014/main" id="{86608AA2-A0BF-4107-A9A7-8365CAB78589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2569" y="262073"/>
            <a:ext cx="10515600" cy="5914890"/>
          </a:xfrm>
        </p:spPr>
      </p:pic>
    </p:spTree>
    <p:extLst>
      <p:ext uri="{BB962C8B-B14F-4D97-AF65-F5344CB8AC3E}">
        <p14:creationId xmlns:p14="http://schemas.microsoft.com/office/powerpoint/2010/main" val="1518088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23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9C868-5DC8-4EA0-A8DC-59C0A22680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Made to resist only shear and are free to rotate under gravity loads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DB4DDED-A29B-4DB2-A854-0F31940B45F4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/>
          <a:srcRect l="56331" t="24160" r="24561" b="55673"/>
          <a:stretch/>
        </p:blipFill>
        <p:spPr bwMode="auto">
          <a:xfrm>
            <a:off x="1521589" y="1867354"/>
            <a:ext cx="8807399" cy="514584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91060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CD52A-2117-4D59-8A49-DCDB80BCC9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D52B300-7AB8-401A-9E30-CB2FAD29C2A3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/>
          <a:srcRect l="55839" t="44471" r="22301" b="35043"/>
          <a:stretch/>
        </p:blipFill>
        <p:spPr bwMode="auto">
          <a:xfrm>
            <a:off x="838200" y="1944855"/>
            <a:ext cx="8333792" cy="418535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098164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D0C8CB-E8E2-487D-8919-3039C300E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See the source image">
            <a:extLst>
              <a:ext uri="{FF2B5EF4-FFF2-40B4-BE49-F238E27FC236}">
                <a16:creationId xmlns:a16="http://schemas.microsoft.com/office/drawing/2014/main" id="{A9580645-7B75-47B4-8CAF-49FAC2C2E922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80" t="5377" r="2006" b="47577"/>
          <a:stretch/>
        </p:blipFill>
        <p:spPr bwMode="auto">
          <a:xfrm>
            <a:off x="838200" y="365124"/>
            <a:ext cx="10657114" cy="545717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4855991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80315-4D84-4D48-B627-1E28EB3649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See the source image">
            <a:extLst>
              <a:ext uri="{FF2B5EF4-FFF2-40B4-BE49-F238E27FC236}">
                <a16:creationId xmlns:a16="http://schemas.microsoft.com/office/drawing/2014/main" id="{29AD5473-CED0-4457-9EF9-75A52E22B8F2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71" t="51988" r="2006" b="2931"/>
          <a:stretch/>
        </p:blipFill>
        <p:spPr bwMode="auto">
          <a:xfrm>
            <a:off x="838199" y="365125"/>
            <a:ext cx="10825066" cy="546650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4884871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B7C31-4AC3-4997-9B95-C59A9A74B7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4339C1A-A8B5-4C7D-9ABF-06B8D5799926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/>
          <a:srcRect l="39839" t="44435" r="23961" b="30015"/>
          <a:stretch/>
        </p:blipFill>
        <p:spPr bwMode="auto">
          <a:xfrm>
            <a:off x="569167" y="413624"/>
            <a:ext cx="11224727" cy="580056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0507576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BB517-44C0-4F0E-9BC6-50A482E0A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Concrete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CA1587B-5336-44A8-BF36-CE4C3E061E90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/>
          <a:srcRect l="25901" t="50598" r="52038" b="20862"/>
          <a:stretch/>
        </p:blipFill>
        <p:spPr bwMode="auto">
          <a:xfrm rot="21436953">
            <a:off x="1856471" y="1671721"/>
            <a:ext cx="7197447" cy="535374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7732745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7CB4E-8008-49B2-8D1C-C4726EB3D5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BBB0DD8-07E8-4344-9C62-27BC3C4C6469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/>
          <a:srcRect l="27870" t="22060" r="52925" b="48874"/>
          <a:stretch/>
        </p:blipFill>
        <p:spPr bwMode="auto">
          <a:xfrm rot="21429655">
            <a:off x="1642556" y="531892"/>
            <a:ext cx="6310666" cy="566477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0451248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E83F2-A0AC-4970-ABD5-EEA50E8109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397530F-AB2C-4623-9A32-0CD683DFCFBF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/>
          <a:srcRect l="52589" t="45521" r="25345" b="18926"/>
          <a:stretch/>
        </p:blipFill>
        <p:spPr bwMode="auto">
          <a:xfrm>
            <a:off x="1139142" y="493114"/>
            <a:ext cx="7146442" cy="534784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86420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007CD-B2B7-4BA7-B67B-B4620A2CAA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7852A6C-580C-4BEC-A3E2-81EB459392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9817" t="20445" r="29902" b="17798"/>
          <a:stretch/>
        </p:blipFill>
        <p:spPr>
          <a:xfrm>
            <a:off x="838200" y="365125"/>
            <a:ext cx="7106174" cy="6128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6997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265</Words>
  <Application>Microsoft Office PowerPoint</Application>
  <PresentationFormat>Widescreen</PresentationFormat>
  <Paragraphs>14</Paragraphs>
  <Slides>18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Beams and Columns</vt:lpstr>
      <vt:lpstr>Universal beam (UB) </vt:lpstr>
      <vt:lpstr>Universal column (UC) </vt:lpstr>
      <vt:lpstr>Joists  </vt:lpstr>
      <vt:lpstr>Other sections</vt:lpstr>
      <vt:lpstr>PowerPoint Presentation</vt:lpstr>
      <vt:lpstr>PowerPoint Presentation</vt:lpstr>
      <vt:lpstr>PowerPoint Presentation</vt:lpstr>
      <vt:lpstr>PowerPoint Presentation</vt:lpstr>
      <vt:lpstr>Made to resist only shear and are free to rotate under gravity loads</vt:lpstr>
      <vt:lpstr>PowerPoint Presentation</vt:lpstr>
      <vt:lpstr>PowerPoint Presentation</vt:lpstr>
      <vt:lpstr>PowerPoint Presentation</vt:lpstr>
      <vt:lpstr>PowerPoint Presentation</vt:lpstr>
      <vt:lpstr>Concrete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Beams and Columns</dc:title>
  <dc:creator>Chris</dc:creator>
  <cp:lastModifiedBy>Chris</cp:lastModifiedBy>
  <cp:revision>7</cp:revision>
  <dcterms:created xsi:type="dcterms:W3CDTF">2019-03-12T09:44:23Z</dcterms:created>
  <dcterms:modified xsi:type="dcterms:W3CDTF">2019-03-12T12:09:58Z</dcterms:modified>
</cp:coreProperties>
</file>