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76" r:id="rId2"/>
    <p:sldId id="257" r:id="rId3"/>
    <p:sldId id="258" r:id="rId4"/>
    <p:sldId id="310" r:id="rId5"/>
    <p:sldId id="311" r:id="rId6"/>
    <p:sldId id="312" r:id="rId7"/>
    <p:sldId id="284" r:id="rId8"/>
    <p:sldId id="414" r:id="rId9"/>
    <p:sldId id="421" r:id="rId10"/>
    <p:sldId id="416" r:id="rId11"/>
    <p:sldId id="418" r:id="rId12"/>
    <p:sldId id="434" r:id="rId13"/>
    <p:sldId id="277" r:id="rId14"/>
    <p:sldId id="278" r:id="rId15"/>
    <p:sldId id="426" r:id="rId16"/>
    <p:sldId id="427" r:id="rId17"/>
    <p:sldId id="285" r:id="rId18"/>
    <p:sldId id="259" r:id="rId19"/>
    <p:sldId id="260" r:id="rId20"/>
    <p:sldId id="424" r:id="rId21"/>
    <p:sldId id="425" r:id="rId22"/>
    <p:sldId id="430" r:id="rId23"/>
    <p:sldId id="432" r:id="rId24"/>
    <p:sldId id="431" r:id="rId25"/>
    <p:sldId id="292" r:id="rId26"/>
    <p:sldId id="263" r:id="rId27"/>
    <p:sldId id="270" r:id="rId28"/>
    <p:sldId id="269" r:id="rId29"/>
    <p:sldId id="304" r:id="rId30"/>
    <p:sldId id="303" r:id="rId31"/>
    <p:sldId id="420" r:id="rId32"/>
    <p:sldId id="320" r:id="rId33"/>
    <p:sldId id="261" r:id="rId34"/>
    <p:sldId id="271" r:id="rId35"/>
    <p:sldId id="272" r:id="rId36"/>
    <p:sldId id="287" r:id="rId37"/>
    <p:sldId id="262" r:id="rId38"/>
    <p:sldId id="289" r:id="rId39"/>
    <p:sldId id="264" r:id="rId40"/>
    <p:sldId id="266" r:id="rId41"/>
    <p:sldId id="288" r:id="rId42"/>
    <p:sldId id="265" r:id="rId43"/>
    <p:sldId id="286" r:id="rId44"/>
    <p:sldId id="294" r:id="rId45"/>
    <p:sldId id="423" r:id="rId46"/>
    <p:sldId id="422" r:id="rId47"/>
    <p:sldId id="267" r:id="rId48"/>
    <p:sldId id="273" r:id="rId49"/>
    <p:sldId id="274" r:id="rId50"/>
    <p:sldId id="275"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CA43E5-DEF4-48EA-8B84-F19965F40F44}" v="3" dt="2026-03-17T09:09:01.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70" autoAdjust="0"/>
    <p:restoredTop sz="67435" autoAdjust="0"/>
  </p:normalViewPr>
  <p:slideViewPr>
    <p:cSldViewPr>
      <p:cViewPr varScale="1">
        <p:scale>
          <a:sx n="74" d="100"/>
          <a:sy n="74" d="100"/>
        </p:scale>
        <p:origin x="271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55EDB489-AEFB-4D46-8882-349C3E8F3F80}"/>
    <pc:docChg chg="addSld delSld modSld">
      <pc:chgData name="Jessica Pitman" userId="32810b54-0e4c-4b23-98da-f3c8604117a1" providerId="ADAL" clId="{55EDB489-AEFB-4D46-8882-349C3E8F3F80}" dt="2026-03-17T09:09:03.057" v="4" actId="47"/>
      <pc:docMkLst>
        <pc:docMk/>
      </pc:docMkLst>
      <pc:sldChg chg="add">
        <pc:chgData name="Jessica Pitman" userId="32810b54-0e4c-4b23-98da-f3c8604117a1" providerId="ADAL" clId="{55EDB489-AEFB-4D46-8882-349C3E8F3F80}" dt="2026-03-17T09:08:55.724" v="2"/>
        <pc:sldMkLst>
          <pc:docMk/>
          <pc:sldMk cId="2359534017" sldId="277"/>
        </pc:sldMkLst>
      </pc:sldChg>
      <pc:sldChg chg="add">
        <pc:chgData name="Jessica Pitman" userId="32810b54-0e4c-4b23-98da-f3c8604117a1" providerId="ADAL" clId="{55EDB489-AEFB-4D46-8882-349C3E8F3F80}" dt="2026-03-17T09:09:01.154" v="3"/>
        <pc:sldMkLst>
          <pc:docMk/>
          <pc:sldMk cId="1330818197" sldId="278"/>
        </pc:sldMkLst>
      </pc:sldChg>
      <pc:sldChg chg="new del">
        <pc:chgData name="Jessica Pitman" userId="32810b54-0e4c-4b23-98da-f3c8604117a1" providerId="ADAL" clId="{55EDB489-AEFB-4D46-8882-349C3E8F3F80}" dt="2026-03-17T09:09:03.057" v="4" actId="47"/>
        <pc:sldMkLst>
          <pc:docMk/>
          <pc:sldMk cId="2087952030" sldId="433"/>
        </pc:sldMkLst>
      </pc:sldChg>
      <pc:sldChg chg="add">
        <pc:chgData name="Jessica Pitman" userId="32810b54-0e4c-4b23-98da-f3c8604117a1" providerId="ADAL" clId="{55EDB489-AEFB-4D46-8882-349C3E8F3F80}" dt="2026-03-17T09:08:42.715" v="1"/>
        <pc:sldMkLst>
          <pc:docMk/>
          <pc:sldMk cId="4101466195" sldId="43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A4F29C-BC44-4CD3-A42E-604D27C4389F}" type="datetimeFigureOut">
              <a:rPr lang="en-GB" smtClean="0"/>
              <a:pPr/>
              <a:t>17/03/2026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48E4F3-BB1F-4F41-9D21-D893896AFEEE}" type="slidenum">
              <a:rPr lang="en-GB" smtClean="0"/>
              <a:pPr/>
              <a:t>‹#›</a:t>
            </a:fld>
            <a:endParaRPr lang="en-GB"/>
          </a:p>
        </p:txBody>
      </p:sp>
    </p:spTree>
    <p:extLst>
      <p:ext uri="{BB962C8B-B14F-4D97-AF65-F5344CB8AC3E}">
        <p14:creationId xmlns:p14="http://schemas.microsoft.com/office/powerpoint/2010/main" val="101647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6</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elements of family, community and multi-agency engagement are interconnected. Each element does not work in isolation but has an influence and impact on the others, combining to become a self-perpetuating model.</a:t>
            </a:r>
          </a:p>
          <a:p>
            <a:r>
              <a:rPr lang="en-US"/>
              <a:t>For example, when schools engage with families, they become more aware of the needs of families and are able to offer a broader range of services. In order to access and provide these services the school has to engage with the wider community. Examples of each element may include:</a:t>
            </a:r>
            <a:endParaRPr lang="en-GB"/>
          </a:p>
          <a:p>
            <a:endParaRPr lang="en-US">
              <a:cs typeface="Calibri"/>
            </a:endParaRPr>
          </a:p>
          <a:p>
            <a:endParaRPr lang="en-US">
              <a:cs typeface="Calibri"/>
            </a:endParaRPr>
          </a:p>
          <a:p>
            <a:r>
              <a:rPr lang="en-US" b="1"/>
              <a:t>Family engagement</a:t>
            </a:r>
            <a:endParaRPr lang="en-US"/>
          </a:p>
          <a:p>
            <a:pPr marL="171435" indent="-171435">
              <a:buFont typeface="Arial"/>
              <a:buChar char="•"/>
            </a:pPr>
            <a:r>
              <a:rPr lang="en-US"/>
              <a:t>Working closely with families to give children and young people the best home learning environment possible. Ensuring families have the skills, confidence and resources to actively support their child’s learning at home.</a:t>
            </a:r>
          </a:p>
          <a:p>
            <a:pPr marL="171435" indent="-171435">
              <a:buFont typeface="Arial"/>
              <a:buChar char="•"/>
            </a:pPr>
            <a:r>
              <a:rPr lang="en-US"/>
              <a:t>Working in a constructive way with families to address any barriers to engagement.</a:t>
            </a:r>
          </a:p>
          <a:p>
            <a:r>
              <a:rPr lang="en-US" b="1"/>
              <a:t>Community engagement</a:t>
            </a:r>
            <a:endParaRPr lang="en-US"/>
          </a:p>
          <a:p>
            <a:pPr marL="171435" indent="-171435">
              <a:buFont typeface="Arial"/>
              <a:buChar char="•"/>
            </a:pPr>
            <a:r>
              <a:rPr lang="en-US"/>
              <a:t>Acting as a key part of the local community, offering opportunities to use the school facilities for adult learning, well-being, play, sporting, cultural and other community activities.</a:t>
            </a:r>
          </a:p>
          <a:p>
            <a:pPr marL="171435" indent="-171435">
              <a:buFont typeface="Arial"/>
              <a:buChar char="•"/>
            </a:pPr>
            <a:r>
              <a:rPr lang="en-US"/>
              <a:t>Signposting to other support or advice services.</a:t>
            </a:r>
            <a:endParaRPr lang="en-US">
              <a:cs typeface="Calibri"/>
            </a:endParaRPr>
          </a:p>
          <a:p>
            <a:pPr marL="171435" indent="-171435">
              <a:buFont typeface="Arial"/>
              <a:buChar char="•"/>
            </a:pPr>
            <a:r>
              <a:rPr lang="en-US" err="1"/>
              <a:t>Utilising</a:t>
            </a:r>
            <a:r>
              <a:rPr lang="en-US"/>
              <a:t> the skills and </a:t>
            </a:r>
            <a:r>
              <a:rPr lang="en-US" err="1"/>
              <a:t>organisations</a:t>
            </a:r>
            <a:r>
              <a:rPr lang="en-US"/>
              <a:t> within the community to extend and enrich learning opportunities and to positively influence change.</a:t>
            </a:r>
            <a:endParaRPr lang="en-US">
              <a:cs typeface="Calibri"/>
            </a:endParaRPr>
          </a:p>
          <a:p>
            <a:r>
              <a:rPr lang="en-US" b="1"/>
              <a:t>Multi-agency engagement</a:t>
            </a:r>
            <a:endParaRPr lang="en-US"/>
          </a:p>
          <a:p>
            <a:pPr marL="171435" indent="-171435">
              <a:buFont typeface="Arial"/>
              <a:buChar char="•"/>
            </a:pPr>
            <a:r>
              <a:rPr lang="en-US"/>
              <a:t>Collaborating effectively with other key services and agencies to ensure that all children thrive and learn.</a:t>
            </a:r>
            <a:endParaRPr lang="en-US">
              <a:cs typeface="Calibri"/>
            </a:endParaRPr>
          </a:p>
          <a:p>
            <a:pPr marL="171435" indent="-171435">
              <a:buFont typeface="Arial"/>
              <a:buChar char="•"/>
            </a:pPr>
            <a:r>
              <a:rPr lang="en-US"/>
              <a:t>Sharing information so that children and young people and their families are able to access the appropriate support at the right time.</a:t>
            </a:r>
            <a:endParaRPr lang="en-US">
              <a:cs typeface="Calibri"/>
            </a:endParaRPr>
          </a:p>
          <a:p>
            <a:pPr marL="171435" indent="-171435">
              <a:buFont typeface="Arial"/>
              <a:buChar char="•"/>
            </a:pPr>
            <a:r>
              <a:rPr lang="en-US"/>
              <a:t>Supporting access to wider services which may be co-located in a school premises or located elsewhere within the community.</a:t>
            </a:r>
            <a:endParaRPr lang="en-US">
              <a:cs typeface="Calibri"/>
            </a:endParaRPr>
          </a:p>
          <a:p>
            <a:r>
              <a:rPr lang="en-US"/>
              <a:t>Developing all 3 elements in an integrated way will ensure the greatest impact on children and young people’s attainment, </a:t>
            </a:r>
            <a:r>
              <a:rPr lang="en-US" err="1"/>
              <a:t>behaviour</a:t>
            </a:r>
            <a:r>
              <a:rPr lang="en-US"/>
              <a:t>, attendance and aspirations and is particularly required in areas that face socio-economic disadvantage.</a:t>
            </a:r>
            <a:endParaRPr lang="en-US">
              <a:cs typeface="Calibri"/>
            </a:endParaRPr>
          </a:p>
          <a:p>
            <a:r>
              <a:rPr lang="en-US"/>
              <a:t>While it is </a:t>
            </a:r>
            <a:r>
              <a:rPr lang="en-US" err="1"/>
              <a:t>recognised</a:t>
            </a:r>
            <a:r>
              <a:rPr lang="en-US"/>
              <a:t> that many schools already take this approach to education, the difference between a Community Focused School and other schools is the intentional approach</a:t>
            </a:r>
            <a:r>
              <a:rPr lang="en-US" b="1"/>
              <a:t> </a:t>
            </a:r>
            <a:r>
              <a:rPr lang="en-US"/>
              <a:t>of bringing together these elements to support the children and families who attend the school.</a:t>
            </a:r>
            <a:endParaRPr lang="en-US">
              <a:cs typeface="Calibri"/>
            </a:endParaRPr>
          </a:p>
          <a:p>
            <a:r>
              <a:rPr lang="en-US"/>
              <a:t>There are 4 key enablers which support the progression between family, community and multi agency engagement.</a:t>
            </a:r>
            <a:endParaRPr lang="en-US">
              <a:cs typeface="Calibri"/>
            </a:endParaRPr>
          </a:p>
          <a:p>
            <a:r>
              <a:rPr lang="en-US" b="1"/>
              <a:t>Collective vision</a:t>
            </a:r>
            <a:endParaRPr lang="en-US"/>
          </a:p>
          <a:p>
            <a:r>
              <a:rPr lang="en-US"/>
              <a:t>The need for all stakeholders to help develop and </a:t>
            </a:r>
            <a:r>
              <a:rPr lang="en-US" err="1"/>
              <a:t>realise</a:t>
            </a:r>
            <a:r>
              <a:rPr lang="en-US"/>
              <a:t> the vision for the school, families and communities.</a:t>
            </a:r>
            <a:endParaRPr lang="en-US">
              <a:cs typeface="Calibri"/>
            </a:endParaRPr>
          </a:p>
          <a:p>
            <a:r>
              <a:rPr lang="en-US" b="1"/>
              <a:t>Collaborative leadership</a:t>
            </a:r>
            <a:endParaRPr lang="en-US"/>
          </a:p>
          <a:p>
            <a:r>
              <a:rPr lang="en-US"/>
              <a:t>Leadership across stakeholders to ensure shared voice, decision making and goals.</a:t>
            </a:r>
            <a:endParaRPr lang="en-US">
              <a:cs typeface="Calibri"/>
            </a:endParaRPr>
          </a:p>
          <a:p>
            <a:r>
              <a:rPr lang="en-US" b="1"/>
              <a:t>Trusting relationships</a:t>
            </a:r>
            <a:endParaRPr lang="en-US"/>
          </a:p>
          <a:p>
            <a:r>
              <a:rPr lang="en-US"/>
              <a:t>Trusting and non-judgmental relationships between schools, families and community members, and between staff and children or young people allowing everyone to feel listened to, valued and respected.</a:t>
            </a:r>
            <a:endParaRPr lang="en-US">
              <a:cs typeface="Calibri"/>
            </a:endParaRPr>
          </a:p>
          <a:p>
            <a:r>
              <a:rPr lang="en-US" b="1"/>
              <a:t>Connected learning</a:t>
            </a:r>
            <a:endParaRPr lang="en-US"/>
          </a:p>
          <a:p>
            <a:r>
              <a:rPr lang="en-US"/>
              <a:t>A strong focus on high quality and connected learning across home, school and the community, </a:t>
            </a:r>
            <a:r>
              <a:rPr lang="en-US" err="1"/>
              <a:t>maximising</a:t>
            </a:r>
            <a:r>
              <a:rPr lang="en-US"/>
              <a:t> the opportunities in each sphere.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188559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Ymgysylltu â’r teulu • </a:t>
            </a:r>
            <a:r>
              <a:rPr lang="en-GB" dirty="0" err="1"/>
              <a:t>Gweithio'n</a:t>
            </a:r>
            <a:r>
              <a:rPr lang="en-GB" dirty="0"/>
              <a:t> </a:t>
            </a:r>
            <a:r>
              <a:rPr lang="en-GB" dirty="0" err="1"/>
              <a:t>agos</a:t>
            </a:r>
            <a:r>
              <a:rPr lang="en-GB" dirty="0"/>
              <a:t> gyda theuluoedd i </a:t>
            </a:r>
            <a:r>
              <a:rPr lang="en-GB" dirty="0" err="1"/>
              <a:t>roi'r</a:t>
            </a:r>
            <a:r>
              <a:rPr lang="en-GB" dirty="0"/>
              <a:t> amgylchedd dysgu gorau posibl yn y </a:t>
            </a:r>
            <a:r>
              <a:rPr lang="en-GB" dirty="0" err="1"/>
              <a:t>cartref</a:t>
            </a:r>
            <a:r>
              <a:rPr lang="en-GB" dirty="0"/>
              <a:t> i blant a </a:t>
            </a:r>
            <a:r>
              <a:rPr lang="en-GB" dirty="0" err="1"/>
              <a:t>phobl</a:t>
            </a:r>
            <a:r>
              <a:rPr lang="en-GB" dirty="0"/>
              <a:t> </a:t>
            </a:r>
            <a:r>
              <a:rPr lang="en-GB" dirty="0" err="1"/>
              <a:t>ifanc</a:t>
            </a:r>
            <a:r>
              <a:rPr lang="en-GB" dirty="0"/>
              <a:t>. Sicrhau bod gan </a:t>
            </a:r>
            <a:r>
              <a:rPr lang="en-GB" dirty="0" err="1"/>
              <a:t>deuluoedd</a:t>
            </a:r>
            <a:r>
              <a:rPr lang="en-GB" dirty="0"/>
              <a:t> y sgiliau, yr </a:t>
            </a:r>
            <a:r>
              <a:rPr lang="en-GB" dirty="0" err="1"/>
              <a:t>hyder</a:t>
            </a:r>
            <a:r>
              <a:rPr lang="en-GB" dirty="0"/>
              <a:t> a'r adnoddau i </a:t>
            </a:r>
            <a:r>
              <a:rPr lang="en-GB" dirty="0" err="1"/>
              <a:t>fynd</a:t>
            </a:r>
            <a:r>
              <a:rPr lang="en-GB" dirty="0"/>
              <a:t> </a:t>
            </a:r>
            <a:r>
              <a:rPr lang="en-GB" dirty="0" err="1"/>
              <a:t>ati</a:t>
            </a:r>
            <a:r>
              <a:rPr lang="en-GB" dirty="0"/>
              <a:t> i </a:t>
            </a:r>
            <a:r>
              <a:rPr lang="en-GB" dirty="0" err="1"/>
              <a:t>gefnogi</a:t>
            </a:r>
            <a:r>
              <a:rPr lang="en-GB" dirty="0"/>
              <a:t> dysgu eu plentyn yn y </a:t>
            </a:r>
            <a:r>
              <a:rPr lang="en-GB" dirty="0" err="1"/>
              <a:t>cartref</a:t>
            </a:r>
            <a:r>
              <a:rPr lang="en-GB" dirty="0"/>
              <a:t>. • Gweithio mewn ffordd </a:t>
            </a:r>
            <a:r>
              <a:rPr lang="en-GB" dirty="0" err="1"/>
              <a:t>adeiladol</a:t>
            </a:r>
            <a:r>
              <a:rPr lang="en-GB" dirty="0"/>
              <a:t> gyda theuluoedd i </a:t>
            </a:r>
            <a:r>
              <a:rPr lang="en-GB" dirty="0" err="1"/>
              <a:t>fynd</a:t>
            </a:r>
            <a:r>
              <a:rPr lang="en-GB" dirty="0"/>
              <a:t> i'r </a:t>
            </a:r>
            <a:r>
              <a:rPr lang="en-GB" dirty="0" err="1"/>
              <a:t>afael</a:t>
            </a:r>
            <a:r>
              <a:rPr lang="en-GB" dirty="0"/>
              <a:t> ag </a:t>
            </a:r>
            <a:r>
              <a:rPr lang="en-GB" dirty="0" err="1"/>
              <a:t>unrhyw</a:t>
            </a:r>
            <a:r>
              <a:rPr lang="en-GB" dirty="0"/>
              <a:t> rwystrau </a:t>
            </a:r>
            <a:r>
              <a:rPr lang="en-GB" dirty="0" err="1"/>
              <a:t>rhag</a:t>
            </a:r>
            <a:r>
              <a:rPr lang="en-GB" dirty="0"/>
              <a:t> meithrin </a:t>
            </a:r>
            <a:r>
              <a:rPr lang="en-GB" dirty="0" err="1"/>
              <a:t>perthynas</a:t>
            </a:r>
            <a:r>
              <a:rPr lang="en-GB" dirty="0"/>
              <a:t> dda. Ymgysylltu â’r gymuned • Gweithredu fel rhan allweddol o'r gymuned </a:t>
            </a:r>
            <a:r>
              <a:rPr lang="en-GB" dirty="0" err="1"/>
              <a:t>leol</a:t>
            </a:r>
            <a:r>
              <a:rPr lang="en-GB" dirty="0"/>
              <a:t>, gan </a:t>
            </a:r>
            <a:r>
              <a:rPr lang="en-GB" dirty="0" err="1"/>
              <a:t>gynnig</a:t>
            </a:r>
            <a:r>
              <a:rPr lang="en-GB" dirty="0"/>
              <a:t> cyfleoedd i ddefnyddio </a:t>
            </a:r>
            <a:r>
              <a:rPr lang="en-GB" dirty="0" err="1"/>
              <a:t>cyfleusterau'r</a:t>
            </a:r>
            <a:r>
              <a:rPr lang="en-GB" dirty="0"/>
              <a:t> </a:t>
            </a:r>
            <a:r>
              <a:rPr lang="en-GB" dirty="0" err="1"/>
              <a:t>ysgol</a:t>
            </a:r>
            <a:r>
              <a:rPr lang="en-GB" dirty="0"/>
              <a:t> ar gyfer dysgu oedolion, </a:t>
            </a:r>
            <a:r>
              <a:rPr lang="en-GB" dirty="0" err="1"/>
              <a:t>lles</a:t>
            </a:r>
            <a:r>
              <a:rPr lang="en-GB" dirty="0"/>
              <a:t>, </a:t>
            </a:r>
            <a:r>
              <a:rPr lang="en-GB" dirty="0" err="1"/>
              <a:t>chwarae</a:t>
            </a:r>
            <a:r>
              <a:rPr lang="en-GB" dirty="0"/>
              <a:t>, </a:t>
            </a:r>
            <a:r>
              <a:rPr lang="en-GB" dirty="0" err="1"/>
              <a:t>chwaraeon</a:t>
            </a:r>
            <a:r>
              <a:rPr lang="en-GB" dirty="0"/>
              <a:t>, a </a:t>
            </a:r>
            <a:r>
              <a:rPr lang="en-GB" dirty="0" err="1"/>
              <a:t>gweithgareddau</a:t>
            </a:r>
            <a:r>
              <a:rPr lang="en-GB" dirty="0"/>
              <a:t> diwylliannol a </a:t>
            </a:r>
            <a:r>
              <a:rPr lang="en-GB" dirty="0" err="1"/>
              <a:t>chymunedol</a:t>
            </a:r>
            <a:r>
              <a:rPr lang="en-GB" dirty="0"/>
              <a:t> eraill. • </a:t>
            </a:r>
            <a:r>
              <a:rPr lang="en-GB" dirty="0" err="1"/>
              <a:t>Cyfeirio</a:t>
            </a:r>
            <a:r>
              <a:rPr lang="en-GB" dirty="0"/>
              <a:t> at wasanaethau </a:t>
            </a:r>
            <a:r>
              <a:rPr lang="en-GB" dirty="0" err="1"/>
              <a:t>cymorth</a:t>
            </a:r>
            <a:r>
              <a:rPr lang="en-GB" dirty="0"/>
              <a:t> neu </a:t>
            </a:r>
            <a:r>
              <a:rPr lang="en-GB" dirty="0" err="1"/>
              <a:t>gynghori</a:t>
            </a:r>
            <a:r>
              <a:rPr lang="en-GB" dirty="0"/>
              <a:t> eraill. • </a:t>
            </a:r>
            <a:r>
              <a:rPr lang="en-GB" dirty="0" err="1"/>
              <a:t>Defnyddio'r</a:t>
            </a:r>
            <a:r>
              <a:rPr lang="en-GB" dirty="0"/>
              <a:t> sgiliau a'r </a:t>
            </a:r>
            <a:r>
              <a:rPr lang="en-GB" dirty="0" err="1"/>
              <a:t>sefydliadau</a:t>
            </a:r>
            <a:r>
              <a:rPr lang="en-GB" dirty="0"/>
              <a:t> yn y gymuned i </a:t>
            </a:r>
            <a:r>
              <a:rPr lang="en-GB" dirty="0" err="1"/>
              <a:t>ehangu</a:t>
            </a:r>
            <a:r>
              <a:rPr lang="en-GB" dirty="0"/>
              <a:t> a </a:t>
            </a:r>
            <a:r>
              <a:rPr lang="en-GB" dirty="0" err="1"/>
              <a:t>chyfoethogi</a:t>
            </a:r>
            <a:r>
              <a:rPr lang="en-GB" dirty="0"/>
              <a:t> cyfleoedd dysgu ac i </a:t>
            </a:r>
            <a:r>
              <a:rPr lang="en-GB" dirty="0" err="1"/>
              <a:t>ddylanwadu'n</a:t>
            </a:r>
            <a:r>
              <a:rPr lang="en-GB" dirty="0"/>
              <a:t> </a:t>
            </a:r>
            <a:r>
              <a:rPr lang="en-GB" dirty="0" err="1"/>
              <a:t>gadarnhaol</a:t>
            </a:r>
            <a:r>
              <a:rPr lang="en-GB" dirty="0"/>
              <a:t> ar newid.</a:t>
            </a:r>
          </a:p>
          <a:p>
            <a:endParaRPr lang="en-GB" dirty="0"/>
          </a:p>
          <a:p>
            <a:r>
              <a:rPr lang="en-GB" dirty="0"/>
              <a:t>Ymgysylltu â </a:t>
            </a:r>
            <a:r>
              <a:rPr lang="en-GB" dirty="0" err="1"/>
              <a:t>phartneriaethau</a:t>
            </a:r>
            <a:r>
              <a:rPr lang="en-GB" dirty="0"/>
              <a:t> amlasiantaeth • </a:t>
            </a:r>
            <a:r>
              <a:rPr lang="en-GB" dirty="0" err="1"/>
              <a:t>Cydweithio'n</a:t>
            </a:r>
            <a:r>
              <a:rPr lang="en-GB" dirty="0"/>
              <a:t> effeithiol gyda gwasanaethau ac asiantaethau allweddol eraill i sicrhau bod pob plentyn yn </a:t>
            </a:r>
            <a:r>
              <a:rPr lang="en-GB" dirty="0" err="1"/>
              <a:t>ffynnu</a:t>
            </a:r>
            <a:r>
              <a:rPr lang="en-GB" dirty="0"/>
              <a:t> ac yn dysgu. • </a:t>
            </a:r>
            <a:r>
              <a:rPr lang="en-GB" dirty="0" err="1"/>
              <a:t>Rhannu</a:t>
            </a:r>
            <a:r>
              <a:rPr lang="en-GB" dirty="0"/>
              <a:t> gwybodaeth fel bod plant a </a:t>
            </a:r>
            <a:r>
              <a:rPr lang="en-GB" dirty="0" err="1"/>
              <a:t>phobl</a:t>
            </a:r>
            <a:r>
              <a:rPr lang="en-GB" dirty="0"/>
              <a:t> </a:t>
            </a:r>
            <a:r>
              <a:rPr lang="en-GB" dirty="0" err="1"/>
              <a:t>ifanc</a:t>
            </a:r>
            <a:r>
              <a:rPr lang="en-GB" dirty="0"/>
              <a:t> a'u teuluoedd yn gallu cael y </a:t>
            </a:r>
            <a:r>
              <a:rPr lang="en-GB" dirty="0" err="1"/>
              <a:t>gefnogaeth</a:t>
            </a:r>
            <a:r>
              <a:rPr lang="en-GB" dirty="0"/>
              <a:t> briodol ar yr </a:t>
            </a:r>
            <a:r>
              <a:rPr lang="en-GB" dirty="0" err="1"/>
              <a:t>adeg</a:t>
            </a:r>
            <a:r>
              <a:rPr lang="en-GB" dirty="0"/>
              <a:t> </a:t>
            </a:r>
            <a:r>
              <a:rPr lang="en-GB" dirty="0" err="1"/>
              <a:t>gywir</a:t>
            </a:r>
            <a:r>
              <a:rPr lang="en-GB" dirty="0"/>
              <a:t>. • Cefnogi </a:t>
            </a:r>
            <a:r>
              <a:rPr lang="en-GB" dirty="0" err="1"/>
              <a:t>mynediad</a:t>
            </a:r>
            <a:r>
              <a:rPr lang="en-GB" dirty="0"/>
              <a:t> at wasanaethau </a:t>
            </a:r>
            <a:r>
              <a:rPr lang="en-GB" dirty="0" err="1"/>
              <a:t>ehangach</a:t>
            </a:r>
            <a:r>
              <a:rPr lang="en-GB" dirty="0"/>
              <a:t> a allai gael eu </a:t>
            </a:r>
            <a:r>
              <a:rPr lang="en-GB" dirty="0" err="1"/>
              <a:t>cydleoli</a:t>
            </a:r>
            <a:r>
              <a:rPr lang="en-GB" dirty="0"/>
              <a:t> ar </a:t>
            </a:r>
            <a:r>
              <a:rPr lang="en-GB" dirty="0" err="1"/>
              <a:t>safle</a:t>
            </a:r>
            <a:r>
              <a:rPr lang="en-GB" dirty="0"/>
              <a:t> </a:t>
            </a:r>
            <a:r>
              <a:rPr lang="en-GB" dirty="0" err="1"/>
              <a:t>ysgol</a:t>
            </a:r>
            <a:r>
              <a:rPr lang="en-GB" dirty="0"/>
              <a:t> neu eu lleoli mewn mannau eraill yn y gymuned.</a:t>
            </a:r>
          </a:p>
          <a:p>
            <a:endParaRPr lang="en-GB" dirty="0"/>
          </a:p>
          <a:p>
            <a:endParaRPr lang="en-GB" dirty="0"/>
          </a:p>
          <a:p>
            <a:r>
              <a:rPr lang="en-GB" dirty="0"/>
              <a:t>Gweledigaeth ar y cyd Yr angen i'r holl </a:t>
            </a:r>
            <a:r>
              <a:rPr lang="en-GB" dirty="0" err="1"/>
              <a:t>randdeiliaid</a:t>
            </a:r>
            <a:r>
              <a:rPr lang="en-GB" dirty="0"/>
              <a:t> helpu i ddatblygu a </a:t>
            </a:r>
            <a:r>
              <a:rPr lang="en-GB" dirty="0" err="1"/>
              <a:t>gwireddu'r</a:t>
            </a:r>
            <a:r>
              <a:rPr lang="en-GB" dirty="0"/>
              <a:t> </a:t>
            </a:r>
            <a:r>
              <a:rPr lang="en-GB" dirty="0" err="1"/>
              <a:t>weledigaeth</a:t>
            </a:r>
            <a:r>
              <a:rPr lang="en-GB" dirty="0"/>
              <a:t> ar gyfer yr </a:t>
            </a:r>
            <a:r>
              <a:rPr lang="en-GB" dirty="0" err="1"/>
              <a:t>ysgol</a:t>
            </a:r>
            <a:r>
              <a:rPr lang="en-GB" dirty="0"/>
              <a:t>, teuluoedd a </a:t>
            </a:r>
            <a:r>
              <a:rPr lang="en-GB" dirty="0" err="1"/>
              <a:t>chymunedau</a:t>
            </a:r>
            <a:r>
              <a:rPr lang="en-GB" dirty="0"/>
              <a:t>.</a:t>
            </a:r>
          </a:p>
          <a:p>
            <a:endParaRPr lang="en-GB" dirty="0"/>
          </a:p>
          <a:p>
            <a:r>
              <a:rPr lang="en-GB" dirty="0"/>
              <a:t>Arweinyddiaeth gydweithredol Arweinyddiaeth sy'n cynnwys </a:t>
            </a:r>
            <a:r>
              <a:rPr lang="en-GB" dirty="0" err="1"/>
              <a:t>rhanddeiliaid</a:t>
            </a:r>
            <a:r>
              <a:rPr lang="en-GB" dirty="0"/>
              <a:t>, er mwyn sicrhau bod </a:t>
            </a:r>
            <a:r>
              <a:rPr lang="en-GB" dirty="0" err="1"/>
              <a:t>cyfle</a:t>
            </a:r>
            <a:r>
              <a:rPr lang="en-GB" dirty="0"/>
              <a:t> i bawb </a:t>
            </a:r>
            <a:r>
              <a:rPr lang="en-GB" dirty="0" err="1"/>
              <a:t>leisio’u</a:t>
            </a:r>
            <a:r>
              <a:rPr lang="en-GB" dirty="0"/>
              <a:t> barn a bod penderfyniadau a nodau yn cael eu gwneud ar y cyd. </a:t>
            </a:r>
            <a:r>
              <a:rPr lang="en-GB" dirty="0" err="1"/>
              <a:t>Cydberthynas</a:t>
            </a:r>
            <a:r>
              <a:rPr lang="en-GB" dirty="0"/>
              <a:t> </a:t>
            </a:r>
            <a:r>
              <a:rPr lang="en-GB" dirty="0" err="1"/>
              <a:t>ymddiriedus</a:t>
            </a:r>
            <a:r>
              <a:rPr lang="en-GB" dirty="0"/>
              <a:t> </a:t>
            </a:r>
            <a:r>
              <a:rPr lang="en-GB" dirty="0" err="1"/>
              <a:t>Cydberthynas</a:t>
            </a:r>
            <a:r>
              <a:rPr lang="en-GB" dirty="0"/>
              <a:t> </a:t>
            </a:r>
            <a:r>
              <a:rPr lang="en-GB" dirty="0" err="1"/>
              <a:t>ymddiriedus</a:t>
            </a:r>
            <a:r>
              <a:rPr lang="en-GB" dirty="0"/>
              <a:t> ac </a:t>
            </a:r>
            <a:r>
              <a:rPr lang="en-GB" dirty="0" err="1"/>
              <a:t>anfeirniadol</a:t>
            </a:r>
            <a:r>
              <a:rPr lang="en-GB" dirty="0"/>
              <a:t> rhwng </a:t>
            </a:r>
            <a:r>
              <a:rPr lang="en-GB" dirty="0" err="1"/>
              <a:t>ysgolion</a:t>
            </a:r>
            <a:r>
              <a:rPr lang="en-GB" dirty="0"/>
              <a:t>, teuluoedd ac </a:t>
            </a:r>
            <a:r>
              <a:rPr lang="en-GB" dirty="0" err="1"/>
              <a:t>aelodau</a:t>
            </a:r>
            <a:r>
              <a:rPr lang="en-GB" dirty="0"/>
              <a:t> o'r gymuned, a rhwng staff a phlant neu </a:t>
            </a:r>
            <a:r>
              <a:rPr lang="en-GB" dirty="0" err="1"/>
              <a:t>bobl</a:t>
            </a:r>
            <a:r>
              <a:rPr lang="en-GB" dirty="0"/>
              <a:t> </a:t>
            </a:r>
            <a:r>
              <a:rPr lang="en-GB" dirty="0" err="1"/>
              <a:t>ifanc</a:t>
            </a:r>
            <a:r>
              <a:rPr lang="en-GB" dirty="0"/>
              <a:t>, sy’n </a:t>
            </a:r>
            <a:r>
              <a:rPr lang="en-GB" dirty="0" err="1"/>
              <a:t>caniatáu</a:t>
            </a:r>
            <a:r>
              <a:rPr lang="en-GB" dirty="0"/>
              <a:t> i bawb </a:t>
            </a:r>
            <a:r>
              <a:rPr lang="en-GB" dirty="0" err="1"/>
              <a:t>deimlo</a:t>
            </a:r>
            <a:r>
              <a:rPr lang="en-GB" dirty="0"/>
              <a:t> y </a:t>
            </a:r>
            <a:r>
              <a:rPr lang="en-GB" dirty="0" err="1"/>
              <a:t>gwrandewir</a:t>
            </a:r>
            <a:r>
              <a:rPr lang="en-GB" dirty="0"/>
              <a:t> arnynt, a’u bod yn cael eu gwerthfawrogi a’u </a:t>
            </a:r>
            <a:r>
              <a:rPr lang="en-GB" dirty="0" err="1"/>
              <a:t>parchu</a:t>
            </a:r>
            <a:r>
              <a:rPr lang="en-GB" dirty="0"/>
              <a:t>. Dysgu </a:t>
            </a:r>
            <a:r>
              <a:rPr lang="en-GB" dirty="0" err="1"/>
              <a:t>cydgysylltiedig</a:t>
            </a:r>
            <a:r>
              <a:rPr lang="en-GB" dirty="0"/>
              <a:t> </a:t>
            </a:r>
            <a:r>
              <a:rPr lang="en-GB" dirty="0" err="1"/>
              <a:t>Ffocws</a:t>
            </a:r>
            <a:r>
              <a:rPr lang="en-GB" dirty="0"/>
              <a:t> </a:t>
            </a:r>
            <a:r>
              <a:rPr lang="en-GB" dirty="0" err="1"/>
              <a:t>cryf</a:t>
            </a:r>
            <a:r>
              <a:rPr lang="en-GB" dirty="0"/>
              <a:t> ar </a:t>
            </a:r>
            <a:r>
              <a:rPr lang="en-GB" dirty="0" err="1"/>
              <a:t>ddysgu</a:t>
            </a:r>
            <a:r>
              <a:rPr lang="en-GB" dirty="0"/>
              <a:t> </a:t>
            </a:r>
            <a:r>
              <a:rPr lang="en-GB" dirty="0" err="1"/>
              <a:t>cydgysylltiedig</a:t>
            </a:r>
            <a:r>
              <a:rPr lang="en-GB" dirty="0"/>
              <a:t> o ansawdd uchel yn y </a:t>
            </a:r>
            <a:r>
              <a:rPr lang="en-GB" dirty="0" err="1"/>
              <a:t>cartref</a:t>
            </a:r>
            <a:r>
              <a:rPr lang="en-GB" dirty="0"/>
              <a:t>, yr </a:t>
            </a:r>
            <a:r>
              <a:rPr lang="en-GB" dirty="0" err="1"/>
              <a:t>ysgol</a:t>
            </a:r>
            <a:r>
              <a:rPr lang="en-GB" dirty="0"/>
              <a:t> a'r gymuned, gan </a:t>
            </a:r>
            <a:r>
              <a:rPr lang="en-GB" dirty="0" err="1"/>
              <a:t>fanteisio</a:t>
            </a:r>
            <a:r>
              <a:rPr lang="en-GB" dirty="0"/>
              <a:t> i’r </a:t>
            </a:r>
            <a:r>
              <a:rPr lang="en-GB" dirty="0" err="1"/>
              <a:t>eithaf</a:t>
            </a:r>
            <a:r>
              <a:rPr lang="en-GB" dirty="0"/>
              <a:t> ar y cyfleoedd ym </a:t>
            </a:r>
            <a:r>
              <a:rPr lang="en-GB" dirty="0" err="1"/>
              <a:t>mhob</a:t>
            </a:r>
            <a:r>
              <a:rPr lang="en-GB" dirty="0"/>
              <a:t> maes.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10</a:t>
            </a:fld>
            <a:endParaRPr lang="en-US"/>
          </a:p>
        </p:txBody>
      </p:sp>
    </p:spTree>
    <p:extLst>
      <p:ext uri="{BB962C8B-B14F-4D97-AF65-F5344CB8AC3E}">
        <p14:creationId xmlns:p14="http://schemas.microsoft.com/office/powerpoint/2010/main" val="1140230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F1F1F"/>
                </a:solidFill>
                <a:effectLst/>
                <a:highlight>
                  <a:srgbClr val="FFFFFF"/>
                </a:highlight>
                <a:latin typeface="Arial" panose="020B0604020202020204" pitchFamily="34" charset="0"/>
              </a:rPr>
              <a:t>Family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Working closely with families to give children and young people the best home learning environment possible. Ensuring families have the skills, confidence and resources to actively support their child’s learning at home.</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Working in a constructive way with families to address any barriers to engagement.</a:t>
            </a:r>
          </a:p>
          <a:p>
            <a:pPr algn="l"/>
            <a:r>
              <a:rPr lang="en-GB" b="1" i="0" dirty="0">
                <a:solidFill>
                  <a:srgbClr val="1F1F1F"/>
                </a:solidFill>
                <a:effectLst/>
                <a:highlight>
                  <a:srgbClr val="FFFFFF"/>
                </a:highlight>
                <a:latin typeface="Arial" panose="020B0604020202020204" pitchFamily="34" charset="0"/>
              </a:rPr>
              <a:t>Community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Acting as a key part of the local community, offering opportunities to use the school facilities for adult learning, well-being, play, sporting, cultural and other community activities.</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Signposting to other support or advice services.</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Utilising the skills and organisations within the community to extend and enrich learning opportunities and to positively influence change.</a:t>
            </a:r>
          </a:p>
          <a:p>
            <a:pPr algn="l"/>
            <a:r>
              <a:rPr lang="en-GB" b="1" i="0" dirty="0">
                <a:solidFill>
                  <a:srgbClr val="1F1F1F"/>
                </a:solidFill>
                <a:effectLst/>
                <a:highlight>
                  <a:srgbClr val="FFFFFF"/>
                </a:highlight>
                <a:latin typeface="Arial" panose="020B0604020202020204" pitchFamily="34" charset="0"/>
              </a:rPr>
              <a:t>Multi-agency engagement</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Collaborating effectively with other key services and agencies to ensure that all children thrive and learn.</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Sharing information so that children and young people and their families are able to access the appropriate support at the right time.</a:t>
            </a:r>
          </a:p>
          <a:p>
            <a:pPr algn="l">
              <a:buFont typeface="Arial" panose="020B0604020202020204" pitchFamily="34" charset="0"/>
              <a:buChar char="•"/>
            </a:pPr>
            <a:r>
              <a:rPr lang="en-GB" b="0" i="0" dirty="0">
                <a:solidFill>
                  <a:srgbClr val="1F1F1F"/>
                </a:solidFill>
                <a:effectLst/>
                <a:highlight>
                  <a:srgbClr val="FFFFFF"/>
                </a:highlight>
                <a:latin typeface="Arial" panose="020B0604020202020204" pitchFamily="34" charset="0"/>
              </a:rPr>
              <a:t>Supporting access to wider services which may be co-located in a school premises or located elsewhere within the community.</a:t>
            </a:r>
          </a:p>
          <a:p>
            <a:pPr algn="l"/>
            <a:r>
              <a:rPr lang="en-GB" b="0" i="0" u="none" strike="noStrike" dirty="0">
                <a:solidFill>
                  <a:srgbClr val="1F1F1F"/>
                </a:solidFill>
                <a:effectLst/>
                <a:highlight>
                  <a:srgbClr val="FFFFFF"/>
                </a:highlight>
                <a:latin typeface="Arial" panose="020B0604020202020204" pitchFamily="34" charset="0"/>
              </a:rPr>
              <a:t>Developing</a:t>
            </a:r>
            <a:r>
              <a:rPr lang="en-GB" b="0" i="0" dirty="0">
                <a:solidFill>
                  <a:srgbClr val="1F1F1F"/>
                </a:solidFill>
                <a:effectLst/>
                <a:highlight>
                  <a:srgbClr val="FFFFFF"/>
                </a:highlight>
                <a:latin typeface="Arial" panose="020B0604020202020204" pitchFamily="34" charset="0"/>
              </a:rPr>
              <a:t> all 3 elements in an integrated way will ensure the greatest impact on children and young people’s attainment, behaviour, attendance and aspirations and is particularly required in areas that face socio-economic disadvantage.</a:t>
            </a:r>
          </a:p>
          <a:p>
            <a:pPr algn="l"/>
            <a:r>
              <a:rPr lang="en-GB" b="0" i="0" dirty="0">
                <a:solidFill>
                  <a:srgbClr val="1F1F1F"/>
                </a:solidFill>
                <a:effectLst/>
                <a:highlight>
                  <a:srgbClr val="FFFFFF"/>
                </a:highlight>
                <a:latin typeface="Arial" panose="020B0604020202020204" pitchFamily="34" charset="0"/>
              </a:rPr>
              <a:t>While it is recognised that many schools already take this approach to education, the difference between a Community Focused School and other schools is the intentional approach</a:t>
            </a:r>
            <a:r>
              <a:rPr lang="en-GB" b="1" i="0" dirty="0">
                <a:solidFill>
                  <a:srgbClr val="1F1F1F"/>
                </a:solidFill>
                <a:effectLst/>
                <a:highlight>
                  <a:srgbClr val="FFFFFF"/>
                </a:highlight>
                <a:latin typeface="Arial" panose="020B0604020202020204" pitchFamily="34" charset="0"/>
              </a:rPr>
              <a:t> </a:t>
            </a:r>
            <a:r>
              <a:rPr lang="en-GB" b="0" i="0" dirty="0">
                <a:solidFill>
                  <a:srgbClr val="1F1F1F"/>
                </a:solidFill>
                <a:effectLst/>
                <a:highlight>
                  <a:srgbClr val="FFFFFF"/>
                </a:highlight>
                <a:latin typeface="Arial" panose="020B0604020202020204" pitchFamily="34" charset="0"/>
              </a:rPr>
              <a:t>of bringing together these elements to support the children and families who attend the school.</a:t>
            </a:r>
          </a:p>
          <a:p>
            <a:pPr algn="l"/>
            <a:r>
              <a:rPr lang="en-GB" b="0" i="0" dirty="0">
                <a:solidFill>
                  <a:srgbClr val="1F1F1F"/>
                </a:solidFill>
                <a:effectLst/>
                <a:highlight>
                  <a:srgbClr val="FFFFFF"/>
                </a:highlight>
                <a:latin typeface="Arial" panose="020B0604020202020204" pitchFamily="34" charset="0"/>
              </a:rPr>
              <a:t>There are 4 key enablers which support the progression between family, community and multi agency engagement.</a:t>
            </a:r>
          </a:p>
          <a:p>
            <a:pPr algn="l"/>
            <a:r>
              <a:rPr lang="en-GB" b="1" i="0" dirty="0">
                <a:solidFill>
                  <a:srgbClr val="1F1F1F"/>
                </a:solidFill>
                <a:effectLst/>
                <a:highlight>
                  <a:srgbClr val="FFFFFF"/>
                </a:highlight>
                <a:latin typeface="Arial" panose="020B0604020202020204" pitchFamily="34" charset="0"/>
              </a:rPr>
              <a:t>Collective </a:t>
            </a:r>
            <a:r>
              <a:rPr lang="en-GB" b="1" i="0" u="none" strike="noStrike" dirty="0">
                <a:solidFill>
                  <a:srgbClr val="1F1F1F"/>
                </a:solidFill>
                <a:effectLst/>
                <a:highlight>
                  <a:srgbClr val="FFFFFF"/>
                </a:highlight>
                <a:latin typeface="Arial" panose="020B0604020202020204" pitchFamily="34" charset="0"/>
              </a:rPr>
              <a:t>vision</a:t>
            </a:r>
            <a:endParaRPr lang="en-GB" b="1" i="0" dirty="0">
              <a:solidFill>
                <a:srgbClr val="1F1F1F"/>
              </a:solidFill>
              <a:effectLst/>
              <a:highlight>
                <a:srgbClr val="FFFFFF"/>
              </a:highlight>
              <a:latin typeface="Arial" panose="020B0604020202020204" pitchFamily="34" charset="0"/>
            </a:endParaRPr>
          </a:p>
          <a:p>
            <a:pPr algn="l"/>
            <a:r>
              <a:rPr lang="en-GB" b="0" i="0" dirty="0">
                <a:solidFill>
                  <a:srgbClr val="1F1F1F"/>
                </a:solidFill>
                <a:effectLst/>
                <a:highlight>
                  <a:srgbClr val="FFFFFF"/>
                </a:highlight>
                <a:latin typeface="Arial" panose="020B0604020202020204" pitchFamily="34" charset="0"/>
              </a:rPr>
              <a:t>The need for all stakeholders to help develop and realise the vision for the school, families and communities.</a:t>
            </a:r>
          </a:p>
          <a:p>
            <a:pPr algn="l"/>
            <a:r>
              <a:rPr lang="en-GB" b="1" i="0" dirty="0">
                <a:solidFill>
                  <a:srgbClr val="1F1F1F"/>
                </a:solidFill>
                <a:effectLst/>
                <a:highlight>
                  <a:srgbClr val="FFFFFF"/>
                </a:highlight>
                <a:latin typeface="Arial" panose="020B0604020202020204" pitchFamily="34" charset="0"/>
              </a:rPr>
              <a:t>Collaborative leadership</a:t>
            </a:r>
          </a:p>
          <a:p>
            <a:pPr algn="l"/>
            <a:r>
              <a:rPr lang="en-GB" b="0" i="0" dirty="0">
                <a:solidFill>
                  <a:srgbClr val="1F1F1F"/>
                </a:solidFill>
                <a:effectLst/>
                <a:highlight>
                  <a:srgbClr val="FFFFFF"/>
                </a:highlight>
                <a:latin typeface="Arial" panose="020B0604020202020204" pitchFamily="34" charset="0"/>
              </a:rPr>
              <a:t>Leadership across stakeholders to ensure shared voice, decision making and goals.</a:t>
            </a:r>
          </a:p>
          <a:p>
            <a:pPr algn="l"/>
            <a:r>
              <a:rPr lang="en-GB" b="1" i="0" dirty="0">
                <a:solidFill>
                  <a:srgbClr val="1F1F1F"/>
                </a:solidFill>
                <a:effectLst/>
                <a:highlight>
                  <a:srgbClr val="FFFFFF"/>
                </a:highlight>
                <a:latin typeface="Arial" panose="020B0604020202020204" pitchFamily="34" charset="0"/>
              </a:rPr>
              <a:t>Trusting relationships</a:t>
            </a:r>
          </a:p>
          <a:p>
            <a:pPr algn="l"/>
            <a:r>
              <a:rPr lang="en-GB" b="0" i="0" dirty="0">
                <a:solidFill>
                  <a:srgbClr val="1F1F1F"/>
                </a:solidFill>
                <a:effectLst/>
                <a:highlight>
                  <a:srgbClr val="FFFFFF"/>
                </a:highlight>
                <a:latin typeface="Arial" panose="020B0604020202020204" pitchFamily="34" charset="0"/>
              </a:rPr>
              <a:t>Trusting and non-judgmental relationships between schools, families and community members, and between staff and children or young people allowing everyone to feel listened to, valued and respected.</a:t>
            </a:r>
          </a:p>
          <a:p>
            <a:pPr algn="l"/>
            <a:r>
              <a:rPr lang="en-GB" b="1" i="0" dirty="0">
                <a:solidFill>
                  <a:srgbClr val="1F1F1F"/>
                </a:solidFill>
                <a:effectLst/>
                <a:highlight>
                  <a:srgbClr val="FFFFFF"/>
                </a:highlight>
                <a:latin typeface="Arial" panose="020B0604020202020204" pitchFamily="34" charset="0"/>
              </a:rPr>
              <a:t>Connected learning</a:t>
            </a:r>
          </a:p>
          <a:p>
            <a:pPr algn="l"/>
            <a:r>
              <a:rPr lang="en-GB" b="0" i="0" dirty="0">
                <a:solidFill>
                  <a:srgbClr val="1F1F1F"/>
                </a:solidFill>
                <a:effectLst/>
                <a:highlight>
                  <a:srgbClr val="FFFFFF"/>
                </a:highlight>
                <a:latin typeface="Arial" panose="020B0604020202020204" pitchFamily="34" charset="0"/>
              </a:rPr>
              <a:t>A strong focus on high quality and connected learning across home, school and the community, maximising the opportunities in each sphere.</a:t>
            </a:r>
          </a:p>
          <a:p>
            <a:pPr defTabSz="914324">
              <a:defRPr/>
            </a:pPr>
            <a:r>
              <a:rPr lang="en-GB" b="1" i="0" dirty="0">
                <a:solidFill>
                  <a:srgbClr val="1F1F1F"/>
                </a:solidFill>
                <a:effectLst/>
                <a:highlight>
                  <a:srgbClr val="FFFFFF"/>
                </a:highlight>
                <a:latin typeface="Arial" panose="020B0604020202020204" pitchFamily="34" charset="0"/>
              </a:rPr>
              <a:t>Valuing and promoting diversity, equity and inclusion</a:t>
            </a:r>
          </a:p>
          <a:p>
            <a:pPr algn="l"/>
            <a:endParaRPr lang="en-GB" b="0" i="0" dirty="0">
              <a:solidFill>
                <a:srgbClr val="1F1F1F"/>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EC2477-61D7-F946-B35A-3E65E0D777E7}" type="slidenum">
              <a:rPr lang="en-US" smtClean="0"/>
              <a:t>11</a:t>
            </a:fld>
            <a:endParaRPr lang="en-US"/>
          </a:p>
        </p:txBody>
      </p:sp>
    </p:spTree>
    <p:extLst>
      <p:ext uri="{BB962C8B-B14F-4D97-AF65-F5344CB8AC3E}">
        <p14:creationId xmlns:p14="http://schemas.microsoft.com/office/powerpoint/2010/main" val="419565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18</a:t>
            </a:fld>
            <a:endParaRPr lang="en-GB"/>
          </a:p>
        </p:txBody>
      </p:sp>
    </p:spTree>
    <p:extLst>
      <p:ext uri="{BB962C8B-B14F-4D97-AF65-F5344CB8AC3E}">
        <p14:creationId xmlns:p14="http://schemas.microsoft.com/office/powerpoint/2010/main" val="3622579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19</a:t>
            </a:fld>
            <a:endParaRPr lang="en-GB"/>
          </a:p>
        </p:txBody>
      </p:sp>
    </p:spTree>
    <p:extLst>
      <p:ext uri="{BB962C8B-B14F-4D97-AF65-F5344CB8AC3E}">
        <p14:creationId xmlns:p14="http://schemas.microsoft.com/office/powerpoint/2010/main" val="2520189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8E4F3-BB1F-4F41-9D21-D893896AFEEE}" type="slidenum">
              <a:rPr lang="en-GB" smtClean="0"/>
              <a:pPr/>
              <a:t>22</a:t>
            </a:fld>
            <a:endParaRPr lang="en-GB"/>
          </a:p>
        </p:txBody>
      </p:sp>
    </p:spTree>
    <p:extLst>
      <p:ext uri="{BB962C8B-B14F-4D97-AF65-F5344CB8AC3E}">
        <p14:creationId xmlns:p14="http://schemas.microsoft.com/office/powerpoint/2010/main" val="3362841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8E4F3-BB1F-4F41-9D21-D893896AFEEE}" type="slidenum">
              <a:rPr lang="en-GB" smtClean="0"/>
              <a:pPr/>
              <a:t>23</a:t>
            </a:fld>
            <a:endParaRPr lang="en-GB"/>
          </a:p>
        </p:txBody>
      </p:sp>
    </p:spTree>
    <p:extLst>
      <p:ext uri="{BB962C8B-B14F-4D97-AF65-F5344CB8AC3E}">
        <p14:creationId xmlns:p14="http://schemas.microsoft.com/office/powerpoint/2010/main" val="2897536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48E4F3-BB1F-4F41-9D21-D893896AFEEE}" type="slidenum">
              <a:rPr lang="en-GB" smtClean="0"/>
              <a:pPr/>
              <a:t>24</a:t>
            </a:fld>
            <a:endParaRPr lang="en-GB"/>
          </a:p>
        </p:txBody>
      </p:sp>
    </p:spTree>
    <p:extLst>
      <p:ext uri="{BB962C8B-B14F-4D97-AF65-F5344CB8AC3E}">
        <p14:creationId xmlns:p14="http://schemas.microsoft.com/office/powerpoint/2010/main" val="2736366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Fideo a adroddiad</a:t>
            </a:r>
          </a:p>
        </p:txBody>
      </p:sp>
      <p:sp>
        <p:nvSpPr>
          <p:cNvPr id="4" name="Slide Number Placeholder 3"/>
          <p:cNvSpPr>
            <a:spLocks noGrp="1"/>
          </p:cNvSpPr>
          <p:nvPr>
            <p:ph type="sldNum" sz="quarter" idx="5"/>
          </p:nvPr>
        </p:nvSpPr>
        <p:spPr/>
        <p:txBody>
          <a:bodyPr/>
          <a:lstStyle/>
          <a:p>
            <a:fld id="{A673FEAC-B6F2-49A5-8124-DD264EC44112}" type="slidenum">
              <a:rPr lang="en-GB" smtClean="0"/>
              <a:t>29</a:t>
            </a:fld>
            <a:endParaRPr lang="en-GB" dirty="0"/>
          </a:p>
        </p:txBody>
      </p:sp>
    </p:spTree>
    <p:extLst>
      <p:ext uri="{BB962C8B-B14F-4D97-AF65-F5344CB8AC3E}">
        <p14:creationId xmlns:p14="http://schemas.microsoft.com/office/powerpoint/2010/main" val="419138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and report</a:t>
            </a:r>
          </a:p>
        </p:txBody>
      </p:sp>
      <p:sp>
        <p:nvSpPr>
          <p:cNvPr id="4" name="Slide Number Placeholder 3"/>
          <p:cNvSpPr>
            <a:spLocks noGrp="1"/>
          </p:cNvSpPr>
          <p:nvPr>
            <p:ph type="sldNum" sz="quarter" idx="5"/>
          </p:nvPr>
        </p:nvSpPr>
        <p:spPr/>
        <p:txBody>
          <a:bodyPr/>
          <a:lstStyle/>
          <a:p>
            <a:fld id="{A673FEAC-B6F2-49A5-8124-DD264EC44112}" type="slidenum">
              <a:rPr lang="en-GB" smtClean="0"/>
              <a:t>30</a:t>
            </a:fld>
            <a:endParaRPr lang="en-GB" dirty="0"/>
          </a:p>
        </p:txBody>
      </p:sp>
    </p:spTree>
    <p:extLst>
      <p:ext uri="{BB962C8B-B14F-4D97-AF65-F5344CB8AC3E}">
        <p14:creationId xmlns:p14="http://schemas.microsoft.com/office/powerpoint/2010/main" val="1276349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37</a:t>
            </a:fld>
            <a:endParaRPr lang="en-GB"/>
          </a:p>
        </p:txBody>
      </p:sp>
    </p:spTree>
    <p:extLst>
      <p:ext uri="{BB962C8B-B14F-4D97-AF65-F5344CB8AC3E}">
        <p14:creationId xmlns:p14="http://schemas.microsoft.com/office/powerpoint/2010/main" val="2709376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39</a:t>
            </a:fld>
            <a:endParaRPr lang="en-GB"/>
          </a:p>
        </p:txBody>
      </p:sp>
    </p:spTree>
    <p:extLst>
      <p:ext uri="{BB962C8B-B14F-4D97-AF65-F5344CB8AC3E}">
        <p14:creationId xmlns:p14="http://schemas.microsoft.com/office/powerpoint/2010/main" val="1294763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AF9FD853-431C-4D20-AEBE-63AADF2A830E}" type="slidenum">
              <a:rPr lang="en-US" altLang="en-US"/>
              <a:pPr/>
              <a:t>40</a:t>
            </a:fld>
            <a:endParaRPr lang="en-US" altLang="en-US"/>
          </a:p>
        </p:txBody>
      </p:sp>
    </p:spTree>
    <p:extLst>
      <p:ext uri="{BB962C8B-B14F-4D97-AF65-F5344CB8AC3E}">
        <p14:creationId xmlns:p14="http://schemas.microsoft.com/office/powerpoint/2010/main" val="60284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506302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77718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537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59334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131824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860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49159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049140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82789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0146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56926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E0BD06-8221-4FC2-92A0-69E8B86A7959}" type="datetimeFigureOut">
              <a:rPr lang="en-GB" smtClean="0"/>
              <a:pPr/>
              <a:t>17/03/2026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8F09E2-A018-4061-B980-D2A4B604AA09}" type="slidenum">
              <a:rPr lang="en-GB" smtClean="0"/>
              <a:pPr/>
              <a:t>‹#›</a:t>
            </a:fld>
            <a:endParaRPr lang="en-GB"/>
          </a:p>
        </p:txBody>
      </p:sp>
    </p:spTree>
    <p:extLst>
      <p:ext uri="{BB962C8B-B14F-4D97-AF65-F5344CB8AC3E}">
        <p14:creationId xmlns:p14="http://schemas.microsoft.com/office/powerpoint/2010/main" val="383358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estyn.gov.wales/improvement-resources/supporting-parental-engagement-through-workshops/" TargetMode="External"/><Relationship Id="rId2" Type="http://schemas.openxmlformats.org/officeDocument/2006/relationships/hyperlink" Target="https://www.estyn.llyw.cymru/adnoddau-gwella/cefnogi-ymgysylltiad-rhieni-trwy-weithdai/" TargetMode="Externa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educationendowmentfoundation.org.uk/resources/teaching-learning-toolkit"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www.gov.wales/our-national-mission-high-standards-and-aspirations-all-html#119379" TargetMode="External"/><Relationship Id="rId2" Type="http://schemas.openxmlformats.org/officeDocument/2006/relationships/hyperlink" Target="https://www.llyw.cymru/cenhadaeth-ein-cenedl-safonau-dyheadau-uchel-i-bawb-html" TargetMode="Externa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merthyr.gov.uk/media/6605/raising-aspirations-raising-standards-2021-2026.pdf" TargetMode="External"/><Relationship Id="rId2" Type="http://schemas.openxmlformats.org/officeDocument/2006/relationships/hyperlink" Target="https://www.merthyr.gov.uk/media/6606/raising-aspirations-raising-standards-welsh-2021-2026.pdf" TargetMode="External"/><Relationship Id="rId1" Type="http://schemas.openxmlformats.org/officeDocument/2006/relationships/slideLayout" Target="../slideLayouts/slideLayout4.xml"/><Relationship Id="rId5" Type="http://schemas.openxmlformats.org/officeDocument/2006/relationships/hyperlink" Target="http://logos.wikia.com/wiki/Merthyr_Tydfil_County_Borough_Council" TargetMode="External"/><Relationship Id="rId4" Type="http://schemas.openxmlformats.org/officeDocument/2006/relationships/image" Target="../media/image21.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8" Type="http://schemas.openxmlformats.org/officeDocument/2006/relationships/hyperlink" Target="https://www.iriss.org.uk/resources/insights/parents-learning-disabilities" TargetMode="External"/><Relationship Id="rId3" Type="http://schemas.openxmlformats.org/officeDocument/2006/relationships/hyperlink" Target="https://www.gov.wales/sites/default/files/statistics-and-research/2026-02/families-first-qualitative-focused-research-080444.pdf" TargetMode="External"/><Relationship Id="rId7" Type="http://schemas.openxmlformats.org/officeDocument/2006/relationships/hyperlink" Target="https://purehost.bath.ac.uk/ws/portalfiles/portal/146139638/DFE_RR156.pdf" TargetMode="External"/><Relationship Id="rId2" Type="http://schemas.openxmlformats.org/officeDocument/2006/relationships/hyperlink" Target="http://www.childreninwales.org.uk/resource/tackling-child-poverty-wales-good-practice-guide-schools/" TargetMode="External"/><Relationship Id="rId1" Type="http://schemas.openxmlformats.org/officeDocument/2006/relationships/slideLayout" Target="../slideLayouts/slideLayout2.xml"/><Relationship Id="rId6" Type="http://schemas.openxmlformats.org/officeDocument/2006/relationships/hyperlink" Target="https://www.estyn.llyw.cymru/system/files/2020-07/Involving%2520parents%2520-%2520cy.pdf" TargetMode="External"/><Relationship Id="rId5" Type="http://schemas.openxmlformats.org/officeDocument/2006/relationships/hyperlink" Target="https://www.estyn.gov.wales/sites/default/files/documents/Effective%20practice%20in%20tackling%20poverty%20and%20disadvantage%20in%20schools%20-%20November%202012.pdf" TargetMode="External"/><Relationship Id="rId10" Type="http://schemas.openxmlformats.org/officeDocument/2006/relationships/hyperlink" Target="https://gov.wales/sites/default/files/publications/2019-07/families-first-guidance-for-local-authorities_0.pdf" TargetMode="External"/><Relationship Id="rId4" Type="http://schemas.openxmlformats.org/officeDocument/2006/relationships/hyperlink" Target="https://www.llyw.cymru/sites/default/files/statistics-and-research/2026-02/ymchwil-ansoddol-teuluoedd-yn-gyntaf-099213.pdf" TargetMode="External"/><Relationship Id="rId9" Type="http://schemas.openxmlformats.org/officeDocument/2006/relationships/hyperlink" Target="http://www.uwtsd.ac.uk/media/uwtsd-website/content-assets/documents/wcee/Good-News---Whats-schools-in-wales-are-doing-to-reduce-the-impact-of-poverty-on-pupils-achievement---Wales-Centre-for-Equity-in-Education-December-2014.pdf"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gov.wales/topics/people-and-communities/tackling-poverty/taking-forward-tackling-poverty-action-plan/?lang=en" TargetMode="External"/><Relationship Id="rId2" Type="http://schemas.openxmlformats.org/officeDocument/2006/relationships/hyperlink" Target="http://gov.wales/topics/people-and-communities/people/children-and-young-people/child-poverty/?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 </a:t>
            </a:r>
          </a:p>
        </p:txBody>
      </p:sp>
      <p:sp>
        <p:nvSpPr>
          <p:cNvPr id="3" name="Subtitle 2"/>
          <p:cNvSpPr>
            <a:spLocks noGrp="1"/>
          </p:cNvSpPr>
          <p:nvPr>
            <p:ph type="subTitle" idx="1"/>
          </p:nvPr>
        </p:nvSpPr>
        <p:spPr>
          <a:xfrm>
            <a:off x="1259632" y="4581128"/>
            <a:ext cx="7088832" cy="1752600"/>
          </a:xfrm>
        </p:spPr>
        <p:txBody>
          <a:bodyPr>
            <a:normAutofit fontScale="92500" lnSpcReduction="20000"/>
          </a:bodyPr>
          <a:lstStyle/>
          <a:p>
            <a:r>
              <a:rPr lang="en-GB" dirty="0" err="1"/>
              <a:t>Cydraddoldeb</a:t>
            </a:r>
            <a:r>
              <a:rPr lang="en-GB" dirty="0"/>
              <a:t> I </a:t>
            </a:r>
            <a:r>
              <a:rPr lang="en-GB" dirty="0" err="1"/>
              <a:t>Bawb</a:t>
            </a:r>
            <a:r>
              <a:rPr lang="en-GB" dirty="0"/>
              <a:t>?</a:t>
            </a:r>
          </a:p>
          <a:p>
            <a:r>
              <a:rPr lang="en-GB" sz="2800" i="1" dirty="0"/>
              <a:t>All Things Being Equal?</a:t>
            </a:r>
          </a:p>
          <a:p>
            <a:r>
              <a:rPr lang="en-GB" sz="2800" i="1" dirty="0" err="1"/>
              <a:t>Sesiwn</a:t>
            </a:r>
            <a:r>
              <a:rPr lang="en-GB" sz="2800" i="1" dirty="0"/>
              <a:t> 7 / Session 7</a:t>
            </a:r>
          </a:p>
          <a:p>
            <a:r>
              <a:rPr lang="en-GB" sz="2800" i="1" dirty="0"/>
              <a:t>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9556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sz="2800"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sz="2800" dirty="0"/>
              <a:t>This assignment requires you to design an informative leaflet/pamphlet promoting inclusive practices in a specific educational setting.</a:t>
            </a:r>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Rhwystrau</a:t>
            </a:r>
            <a:r>
              <a:rPr lang="en-GB" dirty="0"/>
              <a:t> </a:t>
            </a:r>
            <a:r>
              <a:rPr lang="en-GB" dirty="0" err="1"/>
              <a:t>i</a:t>
            </a:r>
            <a:r>
              <a:rPr lang="en-GB" dirty="0"/>
              <a:t> </a:t>
            </a:r>
            <a:r>
              <a:rPr lang="en-GB" dirty="0" err="1"/>
              <a:t>Addysg</a:t>
            </a:r>
            <a:r>
              <a:rPr lang="en-GB" dirty="0"/>
              <a:t> </a:t>
            </a:r>
            <a:br>
              <a:rPr lang="en-GB" dirty="0"/>
            </a:br>
            <a:r>
              <a:rPr lang="en-GB" i="1" dirty="0"/>
              <a:t>Barriers to Education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276872"/>
            <a:ext cx="4802958" cy="333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6215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C816-6B75-A9EF-E74A-C1B755CC30BE}"/>
              </a:ext>
            </a:extLst>
          </p:cNvPr>
          <p:cNvSpPr>
            <a:spLocks noGrp="1"/>
          </p:cNvSpPr>
          <p:nvPr>
            <p:ph type="title"/>
          </p:nvPr>
        </p:nvSpPr>
        <p:spPr>
          <a:xfrm>
            <a:off x="102177" y="0"/>
            <a:ext cx="7886700" cy="1792147"/>
          </a:xfrm>
        </p:spPr>
        <p:txBody>
          <a:bodyPr>
            <a:normAutofit/>
          </a:bodyPr>
          <a:lstStyle/>
          <a:p>
            <a:r>
              <a:rPr lang="en-GB" sz="2400" b="1" dirty="0" err="1">
                <a:latin typeface="+mn-lt"/>
              </a:rPr>
              <a:t>Ysgolion</a:t>
            </a:r>
            <a:r>
              <a:rPr lang="en-GB" sz="2400" b="1" dirty="0">
                <a:latin typeface="+mn-lt"/>
              </a:rPr>
              <a:t> Bro </a:t>
            </a:r>
            <a:br>
              <a:rPr lang="en-GB" sz="2400" b="1" dirty="0">
                <a:latin typeface="+mn-lt"/>
              </a:rPr>
            </a:br>
            <a:r>
              <a:rPr lang="cy" sz="2400" b="1" dirty="0">
                <a:latin typeface="+mn-lt"/>
                <a:cs typeface="Calibri Light"/>
              </a:rPr>
              <a:t>POB ysgol yng Nghymru i ddod yn Ysgolion Bro (LlC, 2022)</a:t>
            </a:r>
            <a:endParaRPr lang="en-GB" sz="2400" b="1" dirty="0">
              <a:latin typeface="+mn-lt"/>
            </a:endParaRPr>
          </a:p>
        </p:txBody>
      </p:sp>
      <p:pic>
        <p:nvPicPr>
          <p:cNvPr id="5" name="Content Placeholder 4">
            <a:extLst>
              <a:ext uri="{FF2B5EF4-FFF2-40B4-BE49-F238E27FC236}">
                <a16:creationId xmlns:a16="http://schemas.microsoft.com/office/drawing/2014/main" id="{9E1A18EE-6957-97E3-62BC-5D912769B0D1}"/>
              </a:ext>
            </a:extLst>
          </p:cNvPr>
          <p:cNvPicPr>
            <a:picLocks noGrp="1" noChangeAspect="1"/>
          </p:cNvPicPr>
          <p:nvPr>
            <p:ph idx="1"/>
          </p:nvPr>
        </p:nvPicPr>
        <p:blipFill>
          <a:blip r:embed="rId2"/>
          <a:stretch>
            <a:fillRect/>
          </a:stretch>
        </p:blipFill>
        <p:spPr>
          <a:xfrm>
            <a:off x="1403648" y="1484784"/>
            <a:ext cx="5796861" cy="5012128"/>
          </a:xfrm>
        </p:spPr>
      </p:pic>
    </p:spTree>
    <p:extLst>
      <p:ext uri="{BB962C8B-B14F-4D97-AF65-F5344CB8AC3E}">
        <p14:creationId xmlns:p14="http://schemas.microsoft.com/office/powerpoint/2010/main" val="4028491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866DF-D230-2BBC-5A05-AD8208F684E2}"/>
              </a:ext>
            </a:extLst>
          </p:cNvPr>
          <p:cNvSpPr>
            <a:spLocks noGrp="1"/>
          </p:cNvSpPr>
          <p:nvPr>
            <p:ph type="title"/>
          </p:nvPr>
        </p:nvSpPr>
        <p:spPr>
          <a:xfrm>
            <a:off x="277888" y="38555"/>
            <a:ext cx="7886700" cy="1325563"/>
          </a:xfrm>
        </p:spPr>
        <p:txBody>
          <a:bodyPr>
            <a:normAutofit/>
          </a:bodyPr>
          <a:lstStyle/>
          <a:p>
            <a:r>
              <a:rPr lang="en-GB" sz="2400" dirty="0">
                <a:solidFill>
                  <a:srgbClr val="0070C0"/>
                </a:solidFill>
                <a:cs typeface="Calibri Light"/>
              </a:rPr>
              <a:t>ALL schools in Wales are to become Community Focussed Schools (</a:t>
            </a:r>
            <a:r>
              <a:rPr lang="en-GB" sz="2400" dirty="0" err="1">
                <a:solidFill>
                  <a:srgbClr val="0070C0"/>
                </a:solidFill>
                <a:cs typeface="Calibri Light"/>
              </a:rPr>
              <a:t>WG</a:t>
            </a:r>
            <a:r>
              <a:rPr lang="en-GB" sz="2400" dirty="0">
                <a:solidFill>
                  <a:srgbClr val="0070C0"/>
                </a:solidFill>
                <a:cs typeface="Calibri Light"/>
              </a:rPr>
              <a:t>, 2022)</a:t>
            </a:r>
            <a:endParaRPr lang="en-GB" sz="2400" dirty="0">
              <a:solidFill>
                <a:srgbClr val="0070C0"/>
              </a:solidFill>
            </a:endParaRPr>
          </a:p>
        </p:txBody>
      </p:sp>
      <p:pic>
        <p:nvPicPr>
          <p:cNvPr id="7" name="Content Placeholder 6" descr="A circular diagram of a community focused schools&#10;&#10;Description automatically generated">
            <a:extLst>
              <a:ext uri="{FF2B5EF4-FFF2-40B4-BE49-F238E27FC236}">
                <a16:creationId xmlns:a16="http://schemas.microsoft.com/office/drawing/2014/main" id="{2D609AFB-F51A-5EE5-29D6-1557C0C65D20}"/>
              </a:ext>
            </a:extLst>
          </p:cNvPr>
          <p:cNvPicPr>
            <a:picLocks noGrp="1" noChangeAspect="1"/>
          </p:cNvPicPr>
          <p:nvPr>
            <p:ph idx="1"/>
          </p:nvPr>
        </p:nvPicPr>
        <p:blipFill>
          <a:blip r:embed="rId3"/>
          <a:stretch>
            <a:fillRect/>
          </a:stretch>
        </p:blipFill>
        <p:spPr>
          <a:xfrm>
            <a:off x="1763688" y="1155920"/>
            <a:ext cx="5982418" cy="5663525"/>
          </a:xfrm>
        </p:spPr>
      </p:pic>
    </p:spTree>
    <p:extLst>
      <p:ext uri="{BB962C8B-B14F-4D97-AF65-F5344CB8AC3E}">
        <p14:creationId xmlns:p14="http://schemas.microsoft.com/office/powerpoint/2010/main" val="692195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07969-142B-4316-9764-7FA50FDA2C54}"/>
              </a:ext>
            </a:extLst>
          </p:cNvPr>
          <p:cNvSpPr>
            <a:spLocks noGrp="1"/>
          </p:cNvSpPr>
          <p:nvPr>
            <p:ph type="title"/>
          </p:nvPr>
        </p:nvSpPr>
        <p:spPr/>
        <p:txBody>
          <a:bodyPr/>
          <a:lstStyle/>
          <a:p>
            <a:r>
              <a:rPr lang="en-GB" dirty="0" err="1"/>
              <a:t>Ysgolion</a:t>
            </a:r>
            <a:r>
              <a:rPr lang="en-GB" dirty="0"/>
              <a:t> Bro – </a:t>
            </a:r>
            <a:r>
              <a:rPr lang="en-GB" dirty="0" err="1"/>
              <a:t>Sgiliau</a:t>
            </a:r>
            <a:r>
              <a:rPr lang="en-GB" dirty="0"/>
              <a:t> wahanol?</a:t>
            </a:r>
          </a:p>
        </p:txBody>
      </p:sp>
      <p:sp>
        <p:nvSpPr>
          <p:cNvPr id="3" name="Content Placeholder 2">
            <a:extLst>
              <a:ext uri="{FF2B5EF4-FFF2-40B4-BE49-F238E27FC236}">
                <a16:creationId xmlns:a16="http://schemas.microsoft.com/office/drawing/2014/main" id="{2883E9A3-0F1F-CE4A-7895-370885BC6BA1}"/>
              </a:ext>
            </a:extLst>
          </p:cNvPr>
          <p:cNvSpPr>
            <a:spLocks noGrp="1"/>
          </p:cNvSpPr>
          <p:nvPr>
            <p:ph idx="1"/>
          </p:nvPr>
        </p:nvSpPr>
        <p:spPr/>
        <p:txBody>
          <a:bodyPr/>
          <a:lstStyle/>
          <a:p>
            <a:r>
              <a:rPr lang="en-GB" dirty="0"/>
              <a:t>Ymgysylltu â’r teulu (</a:t>
            </a:r>
            <a:r>
              <a:rPr lang="en-GB" dirty="0" err="1"/>
              <a:t>gweler</a:t>
            </a:r>
            <a:r>
              <a:rPr lang="en-GB" dirty="0"/>
              <a:t> Goodall, 2018)</a:t>
            </a:r>
          </a:p>
          <a:p>
            <a:r>
              <a:rPr lang="en-GB" dirty="0"/>
              <a:t>Ymgysylltu â’r gymuned</a:t>
            </a:r>
          </a:p>
          <a:p>
            <a:r>
              <a:rPr lang="en-GB" dirty="0"/>
              <a:t>Ymgysylltu â </a:t>
            </a:r>
            <a:r>
              <a:rPr lang="en-GB" dirty="0" err="1"/>
              <a:t>phartneriaethau</a:t>
            </a:r>
            <a:r>
              <a:rPr lang="en-GB" dirty="0"/>
              <a:t> amlasiantaeth </a:t>
            </a:r>
          </a:p>
          <a:p>
            <a:r>
              <a:rPr lang="en-GB" dirty="0"/>
              <a:t>Gweledigaeth ar y cyd</a:t>
            </a:r>
          </a:p>
          <a:p>
            <a:r>
              <a:rPr lang="en-GB" dirty="0"/>
              <a:t>Arweinyddiaeth gydweithredol </a:t>
            </a:r>
          </a:p>
          <a:p>
            <a:r>
              <a:rPr lang="en-GB" dirty="0" err="1"/>
              <a:t>Cydberthynas</a:t>
            </a:r>
            <a:r>
              <a:rPr lang="en-GB" dirty="0"/>
              <a:t> </a:t>
            </a:r>
            <a:r>
              <a:rPr lang="en-GB" dirty="0" err="1"/>
              <a:t>ymddiriedus</a:t>
            </a:r>
            <a:r>
              <a:rPr lang="en-GB" dirty="0"/>
              <a:t> </a:t>
            </a:r>
          </a:p>
          <a:p>
            <a:r>
              <a:rPr lang="en-GB" dirty="0"/>
              <a:t>Dysgu </a:t>
            </a:r>
            <a:r>
              <a:rPr lang="en-GB" dirty="0" err="1"/>
              <a:t>cydgysylltiedig</a:t>
            </a:r>
            <a:endParaRPr lang="en-GB" dirty="0"/>
          </a:p>
          <a:p>
            <a:endParaRPr lang="en-GB" dirty="0"/>
          </a:p>
        </p:txBody>
      </p:sp>
    </p:spTree>
    <p:extLst>
      <p:ext uri="{BB962C8B-B14F-4D97-AF65-F5344CB8AC3E}">
        <p14:creationId xmlns:p14="http://schemas.microsoft.com/office/powerpoint/2010/main" val="330652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97B99-E1FC-6EB7-6A66-68A084E63433}"/>
              </a:ext>
            </a:extLst>
          </p:cNvPr>
          <p:cNvSpPr>
            <a:spLocks noGrp="1"/>
          </p:cNvSpPr>
          <p:nvPr>
            <p:ph type="title"/>
          </p:nvPr>
        </p:nvSpPr>
        <p:spPr/>
        <p:txBody>
          <a:bodyPr>
            <a:normAutofit fontScale="90000"/>
          </a:bodyPr>
          <a:lstStyle/>
          <a:p>
            <a:r>
              <a:rPr lang="en-GB" dirty="0">
                <a:solidFill>
                  <a:srgbClr val="0070C0"/>
                </a:solidFill>
              </a:rPr>
              <a:t>Different Skills? Community Focussed Schools</a:t>
            </a:r>
          </a:p>
        </p:txBody>
      </p:sp>
      <p:sp>
        <p:nvSpPr>
          <p:cNvPr id="3" name="Content Placeholder 2">
            <a:extLst>
              <a:ext uri="{FF2B5EF4-FFF2-40B4-BE49-F238E27FC236}">
                <a16:creationId xmlns:a16="http://schemas.microsoft.com/office/drawing/2014/main" id="{53BFED95-5FDE-7B35-E1BB-555252D66CAA}"/>
              </a:ext>
            </a:extLst>
          </p:cNvPr>
          <p:cNvSpPr>
            <a:spLocks noGrp="1"/>
          </p:cNvSpPr>
          <p:nvPr>
            <p:ph idx="1"/>
          </p:nvPr>
        </p:nvSpPr>
        <p:spPr/>
        <p:txBody>
          <a:bodyPr/>
          <a:lstStyle/>
          <a:p>
            <a:r>
              <a:rPr lang="en-GB" i="0" dirty="0">
                <a:solidFill>
                  <a:srgbClr val="0070C0"/>
                </a:solidFill>
                <a:effectLst/>
                <a:highlight>
                  <a:srgbClr val="FFFFFF"/>
                </a:highlight>
                <a:latin typeface="Arial" panose="020B0604020202020204" pitchFamily="34" charset="0"/>
              </a:rPr>
              <a:t>Family engagement (see Goodall, 2018)</a:t>
            </a:r>
          </a:p>
          <a:p>
            <a:r>
              <a:rPr lang="en-GB" i="0" dirty="0">
                <a:solidFill>
                  <a:srgbClr val="0070C0"/>
                </a:solidFill>
                <a:effectLst/>
                <a:highlight>
                  <a:srgbClr val="FFFFFF"/>
                </a:highlight>
                <a:latin typeface="Arial" panose="020B0604020202020204" pitchFamily="34" charset="0"/>
              </a:rPr>
              <a:t>Community engagement</a:t>
            </a:r>
          </a:p>
          <a:p>
            <a:r>
              <a:rPr lang="en-GB" i="0" dirty="0">
                <a:solidFill>
                  <a:srgbClr val="0070C0"/>
                </a:solidFill>
                <a:effectLst/>
                <a:highlight>
                  <a:srgbClr val="FFFFFF"/>
                </a:highlight>
                <a:latin typeface="Arial" panose="020B0604020202020204" pitchFamily="34" charset="0"/>
              </a:rPr>
              <a:t>Multi-agency engagement</a:t>
            </a:r>
          </a:p>
          <a:p>
            <a:r>
              <a:rPr lang="en-GB" i="0" dirty="0">
                <a:solidFill>
                  <a:srgbClr val="0070C0"/>
                </a:solidFill>
                <a:effectLst/>
                <a:highlight>
                  <a:srgbClr val="FFFFFF"/>
                </a:highlight>
                <a:latin typeface="Arial" panose="020B0604020202020204" pitchFamily="34" charset="0"/>
              </a:rPr>
              <a:t>Collective </a:t>
            </a:r>
            <a:r>
              <a:rPr lang="en-GB" i="0" u="none" strike="noStrike" dirty="0">
                <a:solidFill>
                  <a:srgbClr val="0070C0"/>
                </a:solidFill>
                <a:effectLst/>
                <a:highlight>
                  <a:srgbClr val="FFFFFF"/>
                </a:highlight>
                <a:latin typeface="Arial" panose="020B0604020202020204" pitchFamily="34" charset="0"/>
              </a:rPr>
              <a:t>vision</a:t>
            </a:r>
            <a:endParaRPr lang="en-GB" i="0" dirty="0">
              <a:solidFill>
                <a:srgbClr val="0070C0"/>
              </a:solidFill>
              <a:effectLst/>
              <a:highlight>
                <a:srgbClr val="FFFFFF"/>
              </a:highlight>
              <a:latin typeface="Arial" panose="020B0604020202020204" pitchFamily="34" charset="0"/>
            </a:endParaRPr>
          </a:p>
          <a:p>
            <a:r>
              <a:rPr lang="en-GB" i="0" dirty="0">
                <a:solidFill>
                  <a:srgbClr val="0070C0"/>
                </a:solidFill>
                <a:effectLst/>
                <a:highlight>
                  <a:srgbClr val="FFFFFF"/>
                </a:highlight>
                <a:latin typeface="Arial" panose="020B0604020202020204" pitchFamily="34" charset="0"/>
              </a:rPr>
              <a:t>Collaborative leadership</a:t>
            </a:r>
          </a:p>
          <a:p>
            <a:r>
              <a:rPr lang="en-GB" i="0" dirty="0">
                <a:solidFill>
                  <a:srgbClr val="0070C0"/>
                </a:solidFill>
                <a:effectLst/>
                <a:highlight>
                  <a:srgbClr val="FFFFFF"/>
                </a:highlight>
                <a:latin typeface="Arial" panose="020B0604020202020204" pitchFamily="34" charset="0"/>
              </a:rPr>
              <a:t>Trusting relationships</a:t>
            </a:r>
          </a:p>
          <a:p>
            <a:r>
              <a:rPr lang="en-GB" i="0" dirty="0">
                <a:solidFill>
                  <a:srgbClr val="0070C0"/>
                </a:solidFill>
                <a:effectLst/>
                <a:highlight>
                  <a:srgbClr val="FFFFFF"/>
                </a:highlight>
                <a:latin typeface="Arial" panose="020B0604020202020204" pitchFamily="34" charset="0"/>
              </a:rPr>
              <a:t>Connected learning</a:t>
            </a:r>
          </a:p>
          <a:p>
            <a:pPr marL="0" indent="0">
              <a:buNone/>
            </a:pPr>
            <a:endParaRPr lang="en-GB" dirty="0"/>
          </a:p>
        </p:txBody>
      </p:sp>
    </p:spTree>
    <p:extLst>
      <p:ext uri="{BB962C8B-B14F-4D97-AF65-F5344CB8AC3E}">
        <p14:creationId xmlns:p14="http://schemas.microsoft.com/office/powerpoint/2010/main" val="3751400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64C15-0886-4F1F-8B59-7D13D6D3E38A}"/>
              </a:ext>
            </a:extLst>
          </p:cNvPr>
          <p:cNvSpPr>
            <a:spLocks noGrp="1"/>
          </p:cNvSpPr>
          <p:nvPr>
            <p:ph type="title"/>
          </p:nvPr>
        </p:nvSpPr>
        <p:spPr>
          <a:xfrm>
            <a:off x="628650" y="365126"/>
            <a:ext cx="7886700" cy="822119"/>
          </a:xfrm>
        </p:spPr>
        <p:txBody>
          <a:bodyPr>
            <a:normAutofit/>
          </a:bodyPr>
          <a:lstStyle/>
          <a:p>
            <a:r>
              <a:rPr lang="en-GB" sz="3200" dirty="0"/>
              <a:t>Teuluoedd </a:t>
            </a:r>
            <a:r>
              <a:rPr lang="en-GB" sz="3200" dirty="0" err="1"/>
              <a:t>yn</a:t>
            </a:r>
            <a:r>
              <a:rPr lang="en-GB" sz="3200" dirty="0"/>
              <a:t> </a:t>
            </a:r>
            <a:r>
              <a:rPr lang="en-GB" sz="3200" dirty="0" err="1"/>
              <a:t>Gyntaf</a:t>
            </a:r>
            <a:r>
              <a:rPr lang="en-GB" sz="3200" dirty="0"/>
              <a:t> / </a:t>
            </a:r>
            <a:r>
              <a:rPr lang="en-GB" sz="3200" dirty="0">
                <a:solidFill>
                  <a:schemeClr val="accent1">
                    <a:lumMod val="75000"/>
                  </a:schemeClr>
                </a:solidFill>
              </a:rPr>
              <a:t>Families First</a:t>
            </a:r>
          </a:p>
        </p:txBody>
      </p:sp>
      <p:sp>
        <p:nvSpPr>
          <p:cNvPr id="3" name="Content Placeholder 2">
            <a:extLst>
              <a:ext uri="{FF2B5EF4-FFF2-40B4-BE49-F238E27FC236}">
                <a16:creationId xmlns:a16="http://schemas.microsoft.com/office/drawing/2014/main" id="{ADE51065-1EDF-4765-970F-23FAAE295538}"/>
              </a:ext>
            </a:extLst>
          </p:cNvPr>
          <p:cNvSpPr>
            <a:spLocks noGrp="1"/>
          </p:cNvSpPr>
          <p:nvPr>
            <p:ph sz="half" idx="1"/>
          </p:nvPr>
        </p:nvSpPr>
        <p:spPr>
          <a:xfrm>
            <a:off x="373673" y="1447556"/>
            <a:ext cx="3886200" cy="4351338"/>
          </a:xfrm>
        </p:spPr>
        <p:txBody>
          <a:bodyPr>
            <a:normAutofit/>
          </a:bodyPr>
          <a:lstStyle/>
          <a:p>
            <a:r>
              <a:rPr lang="en-GB" sz="1800" b="0" i="0" dirty="0">
                <a:solidFill>
                  <a:srgbClr val="0B1D18"/>
                </a:solidFill>
                <a:effectLst/>
                <a:latin typeface="Arial" panose="020B0604020202020204" pitchFamily="34" charset="0"/>
              </a:rPr>
              <a:t>Mae Teuluoedd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Gyntaf</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rhaglen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gan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Lywodraeth</a:t>
            </a:r>
            <a:r>
              <a:rPr lang="en-GB" sz="1800" b="0" i="0" dirty="0">
                <a:solidFill>
                  <a:srgbClr val="0B1D18"/>
                </a:solidFill>
                <a:effectLst/>
                <a:latin typeface="Arial" panose="020B0604020202020204" pitchFamily="34" charset="0"/>
              </a:rPr>
              <a:t> Cymru sydd </a:t>
            </a:r>
            <a:r>
              <a:rPr lang="en-GB" sz="1800" b="0" i="0" dirty="0" err="1">
                <a:solidFill>
                  <a:srgbClr val="0B1D18"/>
                </a:solidFill>
                <a:effectLst/>
                <a:latin typeface="Arial" panose="020B0604020202020204" pitchFamily="34" charset="0"/>
              </a:rPr>
              <a:t>wedi'i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chynllunio</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wella</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canlyniadau</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blant, </a:t>
            </a:r>
            <a:r>
              <a:rPr lang="en-GB" sz="1800" b="0" i="0" dirty="0" err="1">
                <a:solidFill>
                  <a:srgbClr val="0B1D18"/>
                </a:solidFill>
                <a:effectLst/>
                <a:latin typeface="Arial" panose="020B0604020202020204" pitchFamily="34" charset="0"/>
              </a:rPr>
              <a:t>pobl</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ifanc</a:t>
            </a:r>
            <a:r>
              <a:rPr lang="en-GB" sz="1800" b="0" i="0" dirty="0">
                <a:solidFill>
                  <a:srgbClr val="0B1D18"/>
                </a:solidFill>
                <a:effectLst/>
                <a:latin typeface="Arial" panose="020B0604020202020204" pitchFamily="34" charset="0"/>
              </a:rPr>
              <a:t> a theuluoedd. </a:t>
            </a:r>
            <a:r>
              <a:rPr lang="en-GB" sz="1800" b="0" i="0" dirty="0" err="1">
                <a:solidFill>
                  <a:srgbClr val="0B1D18"/>
                </a:solidFill>
                <a:effectLst/>
                <a:latin typeface="Arial" panose="020B0604020202020204" pitchFamily="34" charset="0"/>
              </a:rPr>
              <a:t>Mae'n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pwysleisio</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atal</a:t>
            </a:r>
            <a:r>
              <a:rPr lang="en-GB" sz="1800" b="0" i="0" dirty="0">
                <a:solidFill>
                  <a:srgbClr val="0B1D18"/>
                </a:solidFill>
                <a:effectLst/>
                <a:latin typeface="Arial" panose="020B0604020202020204" pitchFamily="34" charset="0"/>
              </a:rPr>
              <a:t> ac </a:t>
            </a:r>
            <a:r>
              <a:rPr lang="en-GB" sz="1800" b="0" i="0" dirty="0" err="1">
                <a:solidFill>
                  <a:srgbClr val="0B1D18"/>
                </a:solidFill>
                <a:effectLst/>
                <a:latin typeface="Arial" panose="020B0604020202020204" pitchFamily="34" charset="0"/>
              </a:rPr>
              <a:t>ymyrraeth</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gynnar</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deuluoedd</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enwedig</a:t>
            </a:r>
            <a:r>
              <a:rPr lang="en-GB" sz="1800" b="0" i="0" dirty="0">
                <a:solidFill>
                  <a:srgbClr val="0B1D18"/>
                </a:solidFill>
                <a:effectLst/>
                <a:latin typeface="Arial" panose="020B0604020202020204" pitchFamily="34" charset="0"/>
              </a:rPr>
              <a:t> y </a:t>
            </a:r>
            <a:r>
              <a:rPr lang="en-GB" sz="1800" b="0" i="0" dirty="0" err="1">
                <a:solidFill>
                  <a:srgbClr val="0B1D18"/>
                </a:solidFill>
                <a:effectLst/>
                <a:latin typeface="Arial" panose="020B0604020202020204" pitchFamily="34" charset="0"/>
              </a:rPr>
              <a:t>rhai</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sy'n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byw</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mewn</a:t>
            </a:r>
            <a:r>
              <a:rPr lang="en-GB" sz="1800" b="0" i="0" dirty="0">
                <a:solidFill>
                  <a:srgbClr val="0B1D18"/>
                </a:solidFill>
                <a:effectLst/>
                <a:latin typeface="Arial" panose="020B0604020202020204" pitchFamily="34" charset="0"/>
              </a:rPr>
              <a:t> </a:t>
            </a:r>
            <a:r>
              <a:rPr lang="en-GB" sz="1800" b="0" i="0" dirty="0" err="1">
                <a:solidFill>
                  <a:srgbClr val="0B1D18"/>
                </a:solidFill>
                <a:effectLst/>
                <a:latin typeface="Arial" panose="020B0604020202020204" pitchFamily="34" charset="0"/>
              </a:rPr>
              <a:t>tlodi</a:t>
            </a:r>
            <a:r>
              <a:rPr lang="en-GB" sz="1800" b="0" i="0" dirty="0">
                <a:solidFill>
                  <a:srgbClr val="0B1D18"/>
                </a:solidFill>
                <a:effectLst/>
                <a:latin typeface="Arial" panose="020B0604020202020204" pitchFamily="34" charset="0"/>
              </a:rPr>
              <a:t>.</a:t>
            </a:r>
          </a:p>
          <a:p>
            <a:endParaRPr lang="en-GB" sz="1800" dirty="0">
              <a:solidFill>
                <a:srgbClr val="0B1D18"/>
              </a:solidFill>
              <a:latin typeface="Arial" panose="020B0604020202020204" pitchFamily="34" charset="0"/>
            </a:endParaRPr>
          </a:p>
          <a:p>
            <a:endParaRPr lang="en-GB" sz="1800" dirty="0">
              <a:solidFill>
                <a:srgbClr val="0B1D18"/>
              </a:solidFill>
              <a:latin typeface="Arial" panose="020B0604020202020204" pitchFamily="34" charset="0"/>
            </a:endParaRPr>
          </a:p>
          <a:p>
            <a:r>
              <a:rPr lang="en-GB" sz="1800" dirty="0" err="1"/>
              <a:t>Yn</a:t>
            </a:r>
            <a:r>
              <a:rPr lang="en-GB" sz="1800" dirty="0"/>
              <a:t> </a:t>
            </a:r>
            <a:r>
              <a:rPr lang="en-GB" sz="1800" dirty="0" err="1"/>
              <a:t>defnyddio</a:t>
            </a:r>
            <a:r>
              <a:rPr lang="en-GB" sz="1800" dirty="0"/>
              <a:t> Dull </a:t>
            </a:r>
            <a:r>
              <a:rPr lang="en-GB" sz="1800" dirty="0" err="1"/>
              <a:t>Teulu</a:t>
            </a:r>
            <a:r>
              <a:rPr lang="en-GB" sz="1800" dirty="0"/>
              <a:t> </a:t>
            </a:r>
            <a:r>
              <a:rPr lang="en-GB" sz="1800" dirty="0" err="1"/>
              <a:t>Cyfan</a:t>
            </a:r>
            <a:endParaRPr lang="en-GB" sz="1800" dirty="0"/>
          </a:p>
        </p:txBody>
      </p:sp>
      <p:sp>
        <p:nvSpPr>
          <p:cNvPr id="4" name="Content Placeholder 3">
            <a:extLst>
              <a:ext uri="{FF2B5EF4-FFF2-40B4-BE49-F238E27FC236}">
                <a16:creationId xmlns:a16="http://schemas.microsoft.com/office/drawing/2014/main" id="{C4F2F011-73F4-46CD-A2E9-44AFCB7CFD81}"/>
              </a:ext>
            </a:extLst>
          </p:cNvPr>
          <p:cNvSpPr>
            <a:spLocks noGrp="1"/>
          </p:cNvSpPr>
          <p:nvPr>
            <p:ph sz="half" idx="2"/>
          </p:nvPr>
        </p:nvSpPr>
        <p:spPr>
          <a:xfrm>
            <a:off x="4629150" y="1447556"/>
            <a:ext cx="3886200" cy="4351338"/>
          </a:xfrm>
        </p:spPr>
        <p:txBody>
          <a:bodyPr>
            <a:normAutofit/>
          </a:bodyPr>
          <a:lstStyle/>
          <a:p>
            <a:r>
              <a:rPr lang="en-GB" sz="1800" b="0" i="0" dirty="0">
                <a:solidFill>
                  <a:schemeClr val="accent1">
                    <a:lumMod val="75000"/>
                  </a:schemeClr>
                </a:solidFill>
                <a:effectLst/>
                <a:latin typeface="Arial" panose="020B0604020202020204" pitchFamily="34" charset="0"/>
              </a:rPr>
              <a:t>Families First is a Welsh Government programme designed to improve outcomes for children, young people and families. It emphasises prevention and early intervention for families particularly those living in poverty</a:t>
            </a:r>
            <a:endParaRPr lang="en-GB" sz="1800" dirty="0">
              <a:solidFill>
                <a:srgbClr val="0B1D18"/>
              </a:solidFill>
              <a:latin typeface="Arial" panose="020B0604020202020204" pitchFamily="34" charset="0"/>
            </a:endParaRPr>
          </a:p>
          <a:p>
            <a:endParaRPr lang="en-GB" sz="1800" dirty="0">
              <a:solidFill>
                <a:srgbClr val="0B1D18"/>
              </a:solidFill>
              <a:latin typeface="Arial" panose="020B0604020202020204" pitchFamily="34" charset="0"/>
            </a:endParaRPr>
          </a:p>
          <a:p>
            <a:pPr marL="0" indent="0">
              <a:buNone/>
            </a:pPr>
            <a:endParaRPr lang="en-GB" sz="1800" dirty="0">
              <a:solidFill>
                <a:srgbClr val="0B1D18"/>
              </a:solidFill>
              <a:latin typeface="Arial" panose="020B0604020202020204" pitchFamily="34" charset="0"/>
            </a:endParaRPr>
          </a:p>
          <a:p>
            <a:r>
              <a:rPr lang="en-GB" sz="1800" dirty="0">
                <a:solidFill>
                  <a:srgbClr val="0B1D18"/>
                </a:solidFill>
                <a:latin typeface="Arial" panose="020B0604020202020204" pitchFamily="34" charset="0"/>
              </a:rPr>
              <a:t>Uses a Whole Family Approach</a:t>
            </a:r>
            <a:endParaRPr lang="en-GB" dirty="0"/>
          </a:p>
        </p:txBody>
      </p:sp>
    </p:spTree>
    <p:extLst>
      <p:ext uri="{BB962C8B-B14F-4D97-AF65-F5344CB8AC3E}">
        <p14:creationId xmlns:p14="http://schemas.microsoft.com/office/powerpoint/2010/main" val="4101466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6210937-C05D-47E7-A4B2-F45D34E3374D}"/>
              </a:ext>
            </a:extLst>
          </p:cNvPr>
          <p:cNvPicPr>
            <a:picLocks noGrp="1" noChangeAspect="1"/>
          </p:cNvPicPr>
          <p:nvPr>
            <p:ph sz="half" idx="1"/>
          </p:nvPr>
        </p:nvPicPr>
        <p:blipFill>
          <a:blip r:embed="rId2"/>
          <a:stretch>
            <a:fillRect/>
          </a:stretch>
        </p:blipFill>
        <p:spPr>
          <a:xfrm>
            <a:off x="479180" y="444707"/>
            <a:ext cx="6847123" cy="4725170"/>
          </a:xfrm>
        </p:spPr>
      </p:pic>
      <p:sp>
        <p:nvSpPr>
          <p:cNvPr id="8" name="TextBox 7">
            <a:extLst>
              <a:ext uri="{FF2B5EF4-FFF2-40B4-BE49-F238E27FC236}">
                <a16:creationId xmlns:a16="http://schemas.microsoft.com/office/drawing/2014/main" id="{CA7850FD-A074-4176-9E80-E76A2AC84A4B}"/>
              </a:ext>
            </a:extLst>
          </p:cNvPr>
          <p:cNvSpPr txBox="1"/>
          <p:nvPr/>
        </p:nvSpPr>
        <p:spPr>
          <a:xfrm>
            <a:off x="5565531" y="5169877"/>
            <a:ext cx="4572000" cy="369332"/>
          </a:xfrm>
          <a:prstGeom prst="rect">
            <a:avLst/>
          </a:prstGeom>
          <a:noFill/>
        </p:spPr>
        <p:txBody>
          <a:bodyPr wrap="square">
            <a:spAutoFit/>
          </a:bodyPr>
          <a:lstStyle/>
          <a:p>
            <a:r>
              <a:rPr lang="en-GB" dirty="0"/>
              <a:t>(Llywodraeth Cymru, 2017, t.6)</a:t>
            </a:r>
          </a:p>
        </p:txBody>
      </p:sp>
    </p:spTree>
    <p:extLst>
      <p:ext uri="{BB962C8B-B14F-4D97-AF65-F5344CB8AC3E}">
        <p14:creationId xmlns:p14="http://schemas.microsoft.com/office/powerpoint/2010/main" val="2359534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FC4B32-664D-49B0-A644-9B98A5015C25}"/>
              </a:ext>
            </a:extLst>
          </p:cNvPr>
          <p:cNvPicPr>
            <a:picLocks noGrp="1" noChangeAspect="1"/>
          </p:cNvPicPr>
          <p:nvPr>
            <p:ph sz="half" idx="1"/>
          </p:nvPr>
        </p:nvPicPr>
        <p:blipFill>
          <a:blip r:embed="rId2"/>
          <a:stretch>
            <a:fillRect/>
          </a:stretch>
        </p:blipFill>
        <p:spPr>
          <a:xfrm>
            <a:off x="470387" y="171200"/>
            <a:ext cx="7275635" cy="5130561"/>
          </a:xfrm>
        </p:spPr>
      </p:pic>
      <p:sp>
        <p:nvSpPr>
          <p:cNvPr id="8" name="TextBox 7">
            <a:extLst>
              <a:ext uri="{FF2B5EF4-FFF2-40B4-BE49-F238E27FC236}">
                <a16:creationId xmlns:a16="http://schemas.microsoft.com/office/drawing/2014/main" id="{D67AACED-CC13-466E-B914-BEE0A7ABAE37}"/>
              </a:ext>
            </a:extLst>
          </p:cNvPr>
          <p:cNvSpPr txBox="1"/>
          <p:nvPr/>
        </p:nvSpPr>
        <p:spPr>
          <a:xfrm>
            <a:off x="5328138" y="5233336"/>
            <a:ext cx="4572000" cy="369332"/>
          </a:xfrm>
          <a:prstGeom prst="rect">
            <a:avLst/>
          </a:prstGeom>
          <a:noFill/>
        </p:spPr>
        <p:txBody>
          <a:bodyPr wrap="square">
            <a:spAutoFit/>
          </a:bodyPr>
          <a:lstStyle/>
          <a:p>
            <a:r>
              <a:rPr lang="en-GB" dirty="0"/>
              <a:t>(Welsh Government, 2017 p.6)</a:t>
            </a:r>
          </a:p>
        </p:txBody>
      </p:sp>
    </p:spTree>
    <p:extLst>
      <p:ext uri="{BB962C8B-B14F-4D97-AF65-F5344CB8AC3E}">
        <p14:creationId xmlns:p14="http://schemas.microsoft.com/office/powerpoint/2010/main" val="1330818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17C3633-D6B5-4154-A6D0-B2794BBDAB25}"/>
              </a:ext>
            </a:extLst>
          </p:cNvPr>
          <p:cNvPicPr>
            <a:picLocks noGrp="1" noChangeAspect="1"/>
          </p:cNvPicPr>
          <p:nvPr>
            <p:ph sz="half" idx="1"/>
          </p:nvPr>
        </p:nvPicPr>
        <p:blipFill>
          <a:blip r:embed="rId2"/>
          <a:stretch>
            <a:fillRect/>
          </a:stretch>
        </p:blipFill>
        <p:spPr>
          <a:xfrm>
            <a:off x="210536" y="413240"/>
            <a:ext cx="5972273" cy="4874144"/>
          </a:xfrm>
        </p:spPr>
      </p:pic>
      <p:pic>
        <p:nvPicPr>
          <p:cNvPr id="5" name="Content Placeholder 4">
            <a:extLst>
              <a:ext uri="{FF2B5EF4-FFF2-40B4-BE49-F238E27FC236}">
                <a16:creationId xmlns:a16="http://schemas.microsoft.com/office/drawing/2014/main" id="{DB76CB4F-EE07-4C35-9DD0-9C3F5CEAB3B4}"/>
              </a:ext>
            </a:extLst>
          </p:cNvPr>
          <p:cNvPicPr>
            <a:picLocks noGrp="1" noChangeAspect="1"/>
          </p:cNvPicPr>
          <p:nvPr>
            <p:ph sz="half" idx="2"/>
          </p:nvPr>
        </p:nvPicPr>
        <p:blipFill>
          <a:blip r:embed="rId3"/>
          <a:stretch>
            <a:fillRect/>
          </a:stretch>
        </p:blipFill>
        <p:spPr>
          <a:xfrm>
            <a:off x="6095268" y="3234531"/>
            <a:ext cx="2114550" cy="2219325"/>
          </a:xfrm>
          <a:prstGeom prst="rect">
            <a:avLst/>
          </a:prstGeom>
        </p:spPr>
      </p:pic>
      <p:sp>
        <p:nvSpPr>
          <p:cNvPr id="8" name="TextBox 7">
            <a:extLst>
              <a:ext uri="{FF2B5EF4-FFF2-40B4-BE49-F238E27FC236}">
                <a16:creationId xmlns:a16="http://schemas.microsoft.com/office/drawing/2014/main" id="{DC83525D-A0D1-4855-AE1E-97C41035AA35}"/>
              </a:ext>
            </a:extLst>
          </p:cNvPr>
          <p:cNvSpPr txBox="1"/>
          <p:nvPr/>
        </p:nvSpPr>
        <p:spPr>
          <a:xfrm>
            <a:off x="5864469" y="1385950"/>
            <a:ext cx="3211970" cy="369332"/>
          </a:xfrm>
          <a:prstGeom prst="rect">
            <a:avLst/>
          </a:prstGeom>
          <a:noFill/>
        </p:spPr>
        <p:txBody>
          <a:bodyPr wrap="none" rtlCol="0">
            <a:spAutoFit/>
          </a:bodyPr>
          <a:lstStyle/>
          <a:p>
            <a:r>
              <a:rPr lang="en-GB" dirty="0"/>
              <a:t>(Llywodraeth Cymru, 2017, t.25)</a:t>
            </a:r>
          </a:p>
        </p:txBody>
      </p:sp>
      <p:sp>
        <p:nvSpPr>
          <p:cNvPr id="9" name="TextBox 8">
            <a:extLst>
              <a:ext uri="{FF2B5EF4-FFF2-40B4-BE49-F238E27FC236}">
                <a16:creationId xmlns:a16="http://schemas.microsoft.com/office/drawing/2014/main" id="{1AC94BA5-2821-4D04-B840-93570F8ED38C}"/>
              </a:ext>
            </a:extLst>
          </p:cNvPr>
          <p:cNvSpPr txBox="1"/>
          <p:nvPr/>
        </p:nvSpPr>
        <p:spPr>
          <a:xfrm>
            <a:off x="6295292" y="2347546"/>
            <a:ext cx="700705" cy="369332"/>
          </a:xfrm>
          <a:prstGeom prst="rect">
            <a:avLst/>
          </a:prstGeom>
          <a:noFill/>
        </p:spPr>
        <p:txBody>
          <a:bodyPr wrap="none" rtlCol="0">
            <a:spAutoFit/>
          </a:bodyPr>
          <a:lstStyle/>
          <a:p>
            <a:r>
              <a:rPr lang="en-GB" dirty="0"/>
              <a:t>Pam?</a:t>
            </a:r>
          </a:p>
        </p:txBody>
      </p:sp>
    </p:spTree>
    <p:extLst>
      <p:ext uri="{BB962C8B-B14F-4D97-AF65-F5344CB8AC3E}">
        <p14:creationId xmlns:p14="http://schemas.microsoft.com/office/powerpoint/2010/main" val="3778541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F6D76DD-46EC-4615-843C-102814FEFB09}"/>
              </a:ext>
            </a:extLst>
          </p:cNvPr>
          <p:cNvPicPr>
            <a:picLocks noGrp="1" noChangeAspect="1"/>
          </p:cNvPicPr>
          <p:nvPr>
            <p:ph sz="half" idx="1"/>
          </p:nvPr>
        </p:nvPicPr>
        <p:blipFill>
          <a:blip r:embed="rId2"/>
          <a:stretch>
            <a:fillRect/>
          </a:stretch>
        </p:blipFill>
        <p:spPr>
          <a:xfrm>
            <a:off x="479181" y="384178"/>
            <a:ext cx="5842888" cy="4407629"/>
          </a:xfrm>
        </p:spPr>
      </p:pic>
      <p:sp>
        <p:nvSpPr>
          <p:cNvPr id="7" name="TextBox 6">
            <a:extLst>
              <a:ext uri="{FF2B5EF4-FFF2-40B4-BE49-F238E27FC236}">
                <a16:creationId xmlns:a16="http://schemas.microsoft.com/office/drawing/2014/main" id="{75CE068E-BF4D-4BA2-880C-B408D7E2DF3A}"/>
              </a:ext>
            </a:extLst>
          </p:cNvPr>
          <p:cNvSpPr txBox="1"/>
          <p:nvPr/>
        </p:nvSpPr>
        <p:spPr>
          <a:xfrm>
            <a:off x="5974531" y="1306308"/>
            <a:ext cx="3182859" cy="369332"/>
          </a:xfrm>
          <a:prstGeom prst="rect">
            <a:avLst/>
          </a:prstGeom>
          <a:noFill/>
        </p:spPr>
        <p:txBody>
          <a:bodyPr wrap="none" rtlCol="0">
            <a:spAutoFit/>
          </a:bodyPr>
          <a:lstStyle/>
          <a:p>
            <a:r>
              <a:rPr lang="en-GB" dirty="0"/>
              <a:t>(Welsh Government, 2017 p.25)</a:t>
            </a:r>
          </a:p>
        </p:txBody>
      </p:sp>
      <p:sp>
        <p:nvSpPr>
          <p:cNvPr id="8" name="TextBox 7">
            <a:extLst>
              <a:ext uri="{FF2B5EF4-FFF2-40B4-BE49-F238E27FC236}">
                <a16:creationId xmlns:a16="http://schemas.microsoft.com/office/drawing/2014/main" id="{21EF3AE4-A48C-4D49-83DC-51803DB251AE}"/>
              </a:ext>
            </a:extLst>
          </p:cNvPr>
          <p:cNvSpPr txBox="1"/>
          <p:nvPr/>
        </p:nvSpPr>
        <p:spPr>
          <a:xfrm>
            <a:off x="6322069" y="2387816"/>
            <a:ext cx="718979" cy="369332"/>
          </a:xfrm>
          <a:prstGeom prst="rect">
            <a:avLst/>
          </a:prstGeom>
          <a:noFill/>
        </p:spPr>
        <p:txBody>
          <a:bodyPr wrap="none" rtlCol="0">
            <a:spAutoFit/>
          </a:bodyPr>
          <a:lstStyle/>
          <a:p>
            <a:r>
              <a:rPr lang="en-GB" dirty="0"/>
              <a:t>Why?</a:t>
            </a:r>
          </a:p>
        </p:txBody>
      </p:sp>
      <p:pic>
        <p:nvPicPr>
          <p:cNvPr id="10" name="Picture 9">
            <a:extLst>
              <a:ext uri="{FF2B5EF4-FFF2-40B4-BE49-F238E27FC236}">
                <a16:creationId xmlns:a16="http://schemas.microsoft.com/office/drawing/2014/main" id="{D0348CE7-3F46-430E-A9C3-FFA88AF85664}"/>
              </a:ext>
            </a:extLst>
          </p:cNvPr>
          <p:cNvPicPr>
            <a:picLocks noChangeAspect="1"/>
          </p:cNvPicPr>
          <p:nvPr/>
        </p:nvPicPr>
        <p:blipFill>
          <a:blip r:embed="rId3"/>
          <a:stretch>
            <a:fillRect/>
          </a:stretch>
        </p:blipFill>
        <p:spPr>
          <a:xfrm>
            <a:off x="6479832" y="3147701"/>
            <a:ext cx="2114550" cy="2219325"/>
          </a:xfrm>
          <a:prstGeom prst="rect">
            <a:avLst/>
          </a:prstGeom>
        </p:spPr>
      </p:pic>
    </p:spTree>
    <p:extLst>
      <p:ext uri="{BB962C8B-B14F-4D97-AF65-F5344CB8AC3E}">
        <p14:creationId xmlns:p14="http://schemas.microsoft.com/office/powerpoint/2010/main" val="264329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Heddiw</a:t>
            </a:r>
            <a:br>
              <a:rPr lang="en-GB" dirty="0"/>
            </a:br>
            <a:r>
              <a:rPr lang="en-GB" i="1" dirty="0"/>
              <a:t>Today</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a:t>Polisiau</a:t>
            </a:r>
            <a:r>
              <a:rPr lang="en-GB" dirty="0"/>
              <a:t> </a:t>
            </a:r>
            <a:r>
              <a:rPr lang="en-GB" dirty="0" err="1"/>
              <a:t>allweddol</a:t>
            </a:r>
            <a:r>
              <a:rPr lang="en-GB" dirty="0"/>
              <a:t> </a:t>
            </a:r>
            <a:r>
              <a:rPr lang="en-GB" dirty="0" err="1"/>
              <a:t>Llywodraeth</a:t>
            </a:r>
            <a:r>
              <a:rPr lang="en-GB" dirty="0"/>
              <a:t> </a:t>
            </a:r>
            <a:r>
              <a:rPr lang="en-GB" dirty="0" err="1"/>
              <a:t>Cymru</a:t>
            </a:r>
            <a:r>
              <a:rPr lang="en-GB" dirty="0"/>
              <a:t> </a:t>
            </a:r>
          </a:p>
          <a:p>
            <a:r>
              <a:rPr lang="en-GB" dirty="0" err="1"/>
              <a:t>Dogfennaeth</a:t>
            </a:r>
            <a:r>
              <a:rPr lang="en-GB" dirty="0"/>
              <a:t> </a:t>
            </a:r>
            <a:r>
              <a:rPr lang="en-GB" dirty="0" err="1"/>
              <a:t>defnyddiol</a:t>
            </a:r>
            <a:r>
              <a:rPr lang="en-GB" dirty="0"/>
              <a:t>:</a:t>
            </a:r>
          </a:p>
          <a:p>
            <a:pPr lvl="1"/>
            <a:r>
              <a:rPr lang="en-GB" dirty="0" err="1"/>
              <a:t>Llywodraeth</a:t>
            </a:r>
            <a:r>
              <a:rPr lang="en-GB" dirty="0"/>
              <a:t> </a:t>
            </a:r>
            <a:r>
              <a:rPr lang="en-GB" dirty="0" err="1"/>
              <a:t>Cymru</a:t>
            </a:r>
            <a:endParaRPr lang="en-GB" dirty="0"/>
          </a:p>
          <a:p>
            <a:pPr lvl="1"/>
            <a:r>
              <a:rPr lang="en-GB" dirty="0" err="1"/>
              <a:t>Estyn</a:t>
            </a:r>
            <a:endParaRPr lang="en-GB" dirty="0"/>
          </a:p>
          <a:p>
            <a:pPr lvl="1"/>
            <a:r>
              <a:rPr lang="en-GB" dirty="0" err="1"/>
              <a:t>Ymchwil</a:t>
            </a:r>
            <a:r>
              <a:rPr lang="en-GB" dirty="0"/>
              <a:t> CPYDDS </a:t>
            </a:r>
          </a:p>
          <a:p>
            <a:pPr lvl="1"/>
            <a:r>
              <a:rPr lang="en-GB" dirty="0" err="1"/>
              <a:t>Ymchwil</a:t>
            </a:r>
            <a:r>
              <a:rPr lang="en-GB" dirty="0"/>
              <a:t> </a:t>
            </a:r>
            <a:r>
              <a:rPr lang="en-GB" dirty="0" err="1"/>
              <a:t>elusennau</a:t>
            </a:r>
            <a:r>
              <a:rPr lang="en-GB" dirty="0"/>
              <a:t> </a:t>
            </a:r>
            <a:r>
              <a:rPr lang="en-GB" dirty="0" err="1"/>
              <a:t>perthnasol</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a:t>Key Welsh Government Policy </a:t>
            </a:r>
          </a:p>
          <a:p>
            <a:r>
              <a:rPr lang="en-GB" i="1" dirty="0"/>
              <a:t>Useful documents:</a:t>
            </a:r>
          </a:p>
          <a:p>
            <a:pPr lvl="1"/>
            <a:r>
              <a:rPr lang="en-GB" i="1" dirty="0"/>
              <a:t>Welsh Government</a:t>
            </a:r>
          </a:p>
          <a:p>
            <a:pPr lvl="1"/>
            <a:r>
              <a:rPr lang="en-GB" i="1" dirty="0"/>
              <a:t>Estyn</a:t>
            </a:r>
          </a:p>
          <a:p>
            <a:pPr lvl="1"/>
            <a:r>
              <a:rPr lang="en-GB" i="1" dirty="0"/>
              <a:t>UWTSD Research (WCEE) </a:t>
            </a:r>
          </a:p>
          <a:p>
            <a:pPr lvl="1"/>
            <a:r>
              <a:rPr lang="en-GB" i="1" dirty="0"/>
              <a:t>Relevant charity organisation research </a:t>
            </a:r>
          </a:p>
        </p:txBody>
      </p:sp>
    </p:spTree>
    <p:extLst>
      <p:ext uri="{BB962C8B-B14F-4D97-AF65-F5344CB8AC3E}">
        <p14:creationId xmlns:p14="http://schemas.microsoft.com/office/powerpoint/2010/main" val="3690691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Amddifadedd</a:t>
            </a:r>
            <a:r>
              <a:rPr lang="en-GB" dirty="0"/>
              <a:t> / Deprivation</a:t>
            </a:r>
            <a:endParaRPr lang="en-GB" i="1" dirty="0"/>
          </a:p>
        </p:txBody>
      </p:sp>
      <p:sp>
        <p:nvSpPr>
          <p:cNvPr id="3" name="Content Placeholder 2"/>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Pam </a:t>
            </a:r>
            <a:r>
              <a:rPr lang="en-GB" dirty="0" err="1"/>
              <a:t>mae</a:t>
            </a:r>
            <a:r>
              <a:rPr lang="en-GB" dirty="0"/>
              <a:t> </a:t>
            </a:r>
            <a:r>
              <a:rPr lang="en-GB" dirty="0" err="1"/>
              <a:t>amddifadedd</a:t>
            </a:r>
            <a:r>
              <a:rPr lang="en-GB" dirty="0"/>
              <a:t> </a:t>
            </a:r>
            <a:r>
              <a:rPr lang="en-GB" dirty="0" err="1"/>
              <a:t>yn</a:t>
            </a:r>
            <a:r>
              <a:rPr lang="en-GB" dirty="0"/>
              <a:t> </a:t>
            </a:r>
            <a:r>
              <a:rPr lang="en-GB" dirty="0" err="1"/>
              <a:t>bwysig</a:t>
            </a:r>
            <a:r>
              <a:rPr lang="en-GB" dirty="0"/>
              <a:t>?</a:t>
            </a:r>
          </a:p>
          <a:p>
            <a:pPr lvl="1"/>
            <a:r>
              <a:rPr lang="en-GB" dirty="0"/>
              <a:t>Y </a:t>
            </a:r>
            <a:r>
              <a:rPr lang="en-GB" dirty="0" err="1"/>
              <a:t>bwlch</a:t>
            </a:r>
            <a:r>
              <a:rPr lang="en-GB" dirty="0"/>
              <a:t> </a:t>
            </a:r>
            <a:r>
              <a:rPr lang="en-GB" dirty="0" err="1"/>
              <a:t>cyrhaeddiad</a:t>
            </a:r>
            <a:r>
              <a:rPr lang="en-GB" dirty="0"/>
              <a:t> </a:t>
            </a:r>
            <a:r>
              <a:rPr lang="en-GB" dirty="0" err="1"/>
              <a:t>o’i</a:t>
            </a:r>
            <a:r>
              <a:rPr lang="en-GB" dirty="0"/>
              <a:t> </a:t>
            </a:r>
            <a:r>
              <a:rPr lang="en-GB" dirty="0" err="1"/>
              <a:t>gymharu</a:t>
            </a:r>
            <a:r>
              <a:rPr lang="en-GB" dirty="0"/>
              <a:t> a </a:t>
            </a:r>
            <a:r>
              <a:rPr lang="en-GB" dirty="0" err="1"/>
              <a:t>disgyblion</a:t>
            </a:r>
            <a:r>
              <a:rPr lang="en-GB" dirty="0"/>
              <a:t> </a:t>
            </a:r>
            <a:r>
              <a:rPr lang="en-GB" dirty="0" err="1"/>
              <a:t>sydd</a:t>
            </a:r>
            <a:r>
              <a:rPr lang="en-GB" dirty="0"/>
              <a:t> </a:t>
            </a:r>
            <a:r>
              <a:rPr lang="en-GB" dirty="0" err="1"/>
              <a:t>ddim</a:t>
            </a:r>
            <a:r>
              <a:rPr lang="en-GB" dirty="0"/>
              <a:t> </a:t>
            </a:r>
            <a:r>
              <a:rPr lang="en-GB" dirty="0" err="1"/>
              <a:t>yn</a:t>
            </a:r>
            <a:r>
              <a:rPr lang="en-GB" dirty="0"/>
              <a:t> </a:t>
            </a:r>
            <a:r>
              <a:rPr lang="en-GB" dirty="0" err="1"/>
              <a:t>gymwys</a:t>
            </a:r>
            <a:r>
              <a:rPr lang="en-GB" dirty="0"/>
              <a:t> am </a:t>
            </a:r>
            <a:r>
              <a:rPr lang="en-GB" dirty="0" err="1"/>
              <a:t>PYDd</a:t>
            </a:r>
            <a:r>
              <a:rPr lang="en-GB" dirty="0"/>
              <a:t>.</a:t>
            </a:r>
          </a:p>
          <a:p>
            <a:pPr lvl="1"/>
            <a:r>
              <a:rPr lang="en-GB" dirty="0" err="1"/>
              <a:t>Canran</a:t>
            </a:r>
            <a:r>
              <a:rPr lang="en-GB" dirty="0"/>
              <a:t> </a:t>
            </a:r>
            <a:r>
              <a:rPr lang="en-GB" dirty="0" err="1"/>
              <a:t>absenoldeb</a:t>
            </a:r>
            <a:r>
              <a:rPr lang="en-GB" dirty="0"/>
              <a:t> </a:t>
            </a:r>
            <a:r>
              <a:rPr lang="en-GB" dirty="0" err="1"/>
              <a:t>uwch</a:t>
            </a:r>
            <a:endParaRPr lang="en-GB" dirty="0"/>
          </a:p>
          <a:p>
            <a:pPr lvl="1"/>
            <a:r>
              <a:rPr lang="en-GB" dirty="0" err="1"/>
              <a:t>Tebygolrwydd</a:t>
            </a:r>
            <a:r>
              <a:rPr lang="en-GB" dirty="0"/>
              <a:t> o ADY</a:t>
            </a:r>
          </a:p>
          <a:p>
            <a:pPr lvl="1"/>
            <a:r>
              <a:rPr lang="en-GB" dirty="0" err="1"/>
              <a:t>Tebygrwydd</a:t>
            </a:r>
            <a:r>
              <a:rPr lang="en-GB" dirty="0"/>
              <a:t> o </a:t>
            </a:r>
            <a:r>
              <a:rPr lang="en-GB" dirty="0" err="1"/>
              <a:t>fod</a:t>
            </a:r>
            <a:r>
              <a:rPr lang="en-GB" dirty="0"/>
              <a:t> </a:t>
            </a:r>
            <a:r>
              <a:rPr lang="en-GB" dirty="0" err="1"/>
              <a:t>yn</a:t>
            </a:r>
            <a:r>
              <a:rPr lang="en-GB" dirty="0"/>
              <a:t> NEET</a:t>
            </a:r>
          </a:p>
          <a:p>
            <a:pPr lvl="1"/>
            <a:r>
              <a:rPr lang="en-GB" dirty="0" err="1"/>
              <a:t>Llai</a:t>
            </a:r>
            <a:r>
              <a:rPr lang="en-GB" dirty="0"/>
              <a:t> </a:t>
            </a:r>
            <a:r>
              <a:rPr lang="en-GB" dirty="0" err="1"/>
              <a:t>tebygol</a:t>
            </a:r>
            <a:r>
              <a:rPr lang="en-GB" dirty="0"/>
              <a:t> o </a:t>
            </a:r>
            <a:r>
              <a:rPr lang="en-GB" dirty="0" err="1"/>
              <a:t>fynd</a:t>
            </a:r>
            <a:r>
              <a:rPr lang="en-GB" dirty="0"/>
              <a:t> </a:t>
            </a:r>
            <a:r>
              <a:rPr lang="en-GB" dirty="0" err="1"/>
              <a:t>ymlaen</a:t>
            </a:r>
            <a:r>
              <a:rPr lang="en-GB" dirty="0"/>
              <a:t> </a:t>
            </a:r>
            <a:r>
              <a:rPr lang="en-GB" dirty="0" err="1"/>
              <a:t>i</a:t>
            </a:r>
            <a:r>
              <a:rPr lang="en-GB" dirty="0"/>
              <a:t> </a:t>
            </a:r>
            <a:r>
              <a:rPr lang="en-GB" dirty="0" err="1"/>
              <a:t>addysg</a:t>
            </a:r>
            <a:r>
              <a:rPr lang="en-GB" dirty="0"/>
              <a:t> </a:t>
            </a:r>
            <a:r>
              <a:rPr lang="en-GB" dirty="0" err="1"/>
              <a:t>bellach</a:t>
            </a:r>
            <a:r>
              <a:rPr lang="en-GB" dirty="0"/>
              <a:t> </a:t>
            </a:r>
            <a:r>
              <a:rPr lang="en-GB" dirty="0" err="1"/>
              <a:t>neu</a:t>
            </a:r>
            <a:r>
              <a:rPr lang="en-GB" dirty="0"/>
              <a:t> </a:t>
            </a:r>
            <a:r>
              <a:rPr lang="en-GB" dirty="0" err="1"/>
              <a:t>uwch</a:t>
            </a:r>
            <a:endParaRPr lang="en-GB" dirty="0"/>
          </a:p>
          <a:p>
            <a:pPr lvl="1"/>
            <a:r>
              <a:rPr lang="en-GB" dirty="0" err="1"/>
              <a:t>Yn</a:t>
            </a:r>
            <a:r>
              <a:rPr lang="en-GB" dirty="0"/>
              <a:t> </a:t>
            </a:r>
            <a:r>
              <a:rPr lang="en-GB" dirty="0" err="1"/>
              <a:t>debygol</a:t>
            </a:r>
            <a:r>
              <a:rPr lang="en-GB" dirty="0"/>
              <a:t> o </a:t>
            </a:r>
            <a:r>
              <a:rPr lang="en-GB" dirty="0" err="1"/>
              <a:t>ennill</a:t>
            </a:r>
            <a:r>
              <a:rPr lang="en-GB" dirty="0"/>
              <a:t>, </a:t>
            </a:r>
            <a:r>
              <a:rPr lang="en-GB" dirty="0" err="1"/>
              <a:t>ar</a:t>
            </a:r>
            <a:r>
              <a:rPr lang="en-GB" dirty="0"/>
              <a:t> </a:t>
            </a:r>
            <a:r>
              <a:rPr lang="en-GB" dirty="0" err="1"/>
              <a:t>gyfartaledd</a:t>
            </a:r>
            <a:r>
              <a:rPr lang="en-GB" dirty="0"/>
              <a:t>, 20% </a:t>
            </a:r>
            <a:r>
              <a:rPr lang="en-GB" dirty="0" err="1"/>
              <a:t>yn</a:t>
            </a:r>
            <a:r>
              <a:rPr lang="en-GB" dirty="0"/>
              <a:t> </a:t>
            </a:r>
            <a:r>
              <a:rPr lang="en-GB" dirty="0" err="1"/>
              <a:t>llai</a:t>
            </a:r>
            <a:r>
              <a:rPr lang="en-GB" dirty="0"/>
              <a:t> </a:t>
            </a:r>
            <a:r>
              <a:rPr lang="en-GB" dirty="0" err="1"/>
              <a:t>na</a:t>
            </a:r>
            <a:r>
              <a:rPr lang="en-GB" dirty="0"/>
              <a:t> </a:t>
            </a:r>
            <a:r>
              <a:rPr lang="en-GB" dirty="0" err="1"/>
              <a:t>chyfoedion</a:t>
            </a:r>
            <a:r>
              <a:rPr lang="en-GB" dirty="0"/>
              <a:t> </a:t>
            </a:r>
            <a:r>
              <a:rPr lang="en-GB" dirty="0" err="1"/>
              <a:t>gyda</a:t>
            </a:r>
            <a:r>
              <a:rPr lang="en-GB" dirty="0"/>
              <a:t> TGAU.</a:t>
            </a:r>
          </a:p>
          <a:p>
            <a:pPr lvl="1"/>
            <a:r>
              <a:rPr lang="en-GB" dirty="0" err="1"/>
              <a:t>Disgwyliad</a:t>
            </a:r>
            <a:r>
              <a:rPr lang="en-GB" dirty="0"/>
              <a:t> </a:t>
            </a:r>
            <a:r>
              <a:rPr lang="en-GB" dirty="0" err="1"/>
              <a:t>bywyd</a:t>
            </a:r>
            <a:r>
              <a:rPr lang="en-GB" dirty="0"/>
              <a:t> is </a:t>
            </a:r>
          </a:p>
        </p:txBody>
      </p:sp>
      <p:sp>
        <p:nvSpPr>
          <p:cNvPr id="4" name="Content Placeholder 3"/>
          <p:cNvSpPr>
            <a:spLocks noGrp="1"/>
          </p:cNvSpPr>
          <p:nvPr>
            <p:ph sz="half" idx="2"/>
          </p:nvPr>
        </p:nvSpPr>
        <p:spPr>
          <a:xfrm>
            <a:off x="4648200" y="1600200"/>
            <a:ext cx="4038600" cy="5069160"/>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Why does deprivation matter? </a:t>
            </a:r>
          </a:p>
          <a:p>
            <a:pPr lvl="1"/>
            <a:r>
              <a:rPr lang="en-GB" i="1" dirty="0"/>
              <a:t>Attainment gap compared to wealthier peers </a:t>
            </a:r>
          </a:p>
          <a:p>
            <a:pPr lvl="1"/>
            <a:r>
              <a:rPr lang="en-GB" i="1" dirty="0"/>
              <a:t>Higher rates of absence </a:t>
            </a:r>
          </a:p>
          <a:p>
            <a:pPr lvl="1"/>
            <a:r>
              <a:rPr lang="en-GB" i="1" dirty="0"/>
              <a:t>More likely to have ALNs </a:t>
            </a:r>
          </a:p>
          <a:p>
            <a:pPr lvl="1"/>
            <a:r>
              <a:rPr lang="en-GB" i="1" dirty="0"/>
              <a:t>More likely to become NEET </a:t>
            </a:r>
          </a:p>
          <a:p>
            <a:pPr lvl="1"/>
            <a:r>
              <a:rPr lang="en-GB" i="1" dirty="0"/>
              <a:t>Less likely to go on to further or higher education </a:t>
            </a:r>
          </a:p>
          <a:p>
            <a:pPr lvl="1"/>
            <a:r>
              <a:rPr lang="en-GB" i="1" dirty="0"/>
              <a:t>Likely to earn on average 20% less than someone with GCSEs</a:t>
            </a:r>
          </a:p>
          <a:p>
            <a:pPr lvl="1"/>
            <a:r>
              <a:rPr lang="en-GB" i="1" dirty="0"/>
              <a:t>Reduced life expectancy </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4227854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Ymgysylltiad</a:t>
            </a:r>
            <a:r>
              <a:rPr lang="en-GB" dirty="0"/>
              <a:t> </a:t>
            </a:r>
            <a:r>
              <a:rPr lang="en-GB" dirty="0" err="1"/>
              <a:t>â’r</a:t>
            </a:r>
            <a:r>
              <a:rPr lang="en-GB" dirty="0"/>
              <a:t> </a:t>
            </a:r>
            <a:r>
              <a:rPr lang="en-GB" dirty="0" err="1"/>
              <a:t>Teulu</a:t>
            </a:r>
            <a:r>
              <a:rPr lang="en-GB" dirty="0"/>
              <a:t> </a:t>
            </a:r>
            <a:r>
              <a:rPr lang="en-GB" dirty="0" err="1"/>
              <a:t>a’r</a:t>
            </a:r>
            <a:r>
              <a:rPr lang="en-GB" dirty="0"/>
              <a:t> </a:t>
            </a:r>
            <a:r>
              <a:rPr lang="en-GB" dirty="0" err="1"/>
              <a:t>Gymuned</a:t>
            </a:r>
            <a:br>
              <a:rPr lang="en-GB" dirty="0"/>
            </a:br>
            <a:r>
              <a:rPr lang="en-GB" dirty="0"/>
              <a:t>Family and Community Engagement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Mae </a:t>
            </a:r>
            <a:r>
              <a:rPr lang="en-GB" dirty="0" err="1"/>
              <a:t>teulu</a:t>
            </a:r>
            <a:r>
              <a:rPr lang="en-GB" dirty="0"/>
              <a:t> a </a:t>
            </a:r>
            <a:r>
              <a:rPr lang="en-GB" dirty="0" err="1"/>
              <a:t>chymuned</a:t>
            </a:r>
            <a:r>
              <a:rPr lang="en-GB" dirty="0"/>
              <a:t> </a:t>
            </a:r>
            <a:r>
              <a:rPr lang="en-GB" dirty="0" err="1"/>
              <a:t>yn</a:t>
            </a:r>
            <a:r>
              <a:rPr lang="en-GB" dirty="0"/>
              <a:t> </a:t>
            </a:r>
            <a:r>
              <a:rPr lang="en-GB" dirty="0" err="1"/>
              <a:t>darparu’r</a:t>
            </a:r>
            <a:r>
              <a:rPr lang="en-GB" dirty="0"/>
              <a:t> cyd-</a:t>
            </a:r>
            <a:r>
              <a:rPr lang="en-GB" dirty="0" err="1"/>
              <a:t>destun</a:t>
            </a:r>
            <a:r>
              <a:rPr lang="en-GB" dirty="0"/>
              <a:t> y </a:t>
            </a:r>
            <a:r>
              <a:rPr lang="en-GB" dirty="0" err="1"/>
              <a:t>mae</a:t>
            </a:r>
            <a:r>
              <a:rPr lang="en-GB" dirty="0"/>
              <a:t> plant ac </a:t>
            </a:r>
            <a:r>
              <a:rPr lang="en-GB" dirty="0" err="1"/>
              <a:t>ysgolion</a:t>
            </a:r>
            <a:r>
              <a:rPr lang="en-GB" dirty="0"/>
              <a:t> </a:t>
            </a:r>
            <a:r>
              <a:rPr lang="en-GB" dirty="0" err="1"/>
              <a:t>yn</a:t>
            </a:r>
            <a:r>
              <a:rPr lang="en-GB" dirty="0"/>
              <a:t> </a:t>
            </a:r>
            <a:r>
              <a:rPr lang="en-GB" dirty="0" err="1"/>
              <a:t>gweithredu</a:t>
            </a:r>
            <a:r>
              <a:rPr lang="en-GB" dirty="0"/>
              <a:t> </a:t>
            </a:r>
            <a:r>
              <a:rPr lang="en-GB" dirty="0" err="1"/>
              <a:t>ynddo</a:t>
            </a:r>
            <a:r>
              <a:rPr lang="en-GB" dirty="0"/>
              <a:t>.</a:t>
            </a:r>
          </a:p>
          <a:p>
            <a:r>
              <a:rPr lang="en-GB" dirty="0"/>
              <a:t>Mae </a:t>
            </a:r>
            <a:r>
              <a:rPr lang="en-GB" dirty="0" err="1"/>
              <a:t>cyfraniad</a:t>
            </a:r>
            <a:r>
              <a:rPr lang="en-GB" dirty="0"/>
              <a:t> </a:t>
            </a:r>
            <a:r>
              <a:rPr lang="en-GB" dirty="0" err="1"/>
              <a:t>rhieni</a:t>
            </a:r>
            <a:r>
              <a:rPr lang="en-GB" dirty="0"/>
              <a:t>/</a:t>
            </a:r>
            <a:r>
              <a:rPr lang="en-GB" dirty="0" err="1"/>
              <a:t>gofalwyr</a:t>
            </a:r>
            <a:r>
              <a:rPr lang="en-GB" dirty="0"/>
              <a:t> </a:t>
            </a:r>
            <a:r>
              <a:rPr lang="en-GB" dirty="0" err="1"/>
              <a:t>mewn</a:t>
            </a:r>
            <a:r>
              <a:rPr lang="en-GB" dirty="0"/>
              <a:t> </a:t>
            </a:r>
            <a:r>
              <a:rPr lang="en-GB" dirty="0" err="1"/>
              <a:t>ysgolion</a:t>
            </a:r>
            <a:r>
              <a:rPr lang="en-GB" dirty="0"/>
              <a:t> </a:t>
            </a:r>
            <a:r>
              <a:rPr lang="en-GB" dirty="0" err="1"/>
              <a:t>cynradd</a:t>
            </a:r>
            <a:r>
              <a:rPr lang="en-GB" dirty="0"/>
              <a:t> ac </a:t>
            </a:r>
            <a:r>
              <a:rPr lang="en-GB" dirty="0" err="1"/>
              <a:t>uwchradd</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gadarnhaol</a:t>
            </a:r>
            <a:r>
              <a:rPr lang="en-GB" dirty="0"/>
              <a:t> </a:t>
            </a:r>
            <a:r>
              <a:rPr lang="en-GB" dirty="0" err="1"/>
              <a:t>ar</a:t>
            </a:r>
            <a:r>
              <a:rPr lang="en-GB" dirty="0"/>
              <a:t> </a:t>
            </a:r>
            <a:r>
              <a:rPr lang="en-GB" dirty="0" err="1"/>
              <a:t>gynnydd</a:t>
            </a:r>
            <a:r>
              <a:rPr lang="en-GB" dirty="0"/>
              <a:t> </a:t>
            </a:r>
            <a:r>
              <a:rPr lang="en-GB" dirty="0" err="1"/>
              <a:t>dysgwyr</a:t>
            </a:r>
            <a:r>
              <a:rPr lang="en-GB" dirty="0"/>
              <a:t> o </a:t>
            </a:r>
            <a:r>
              <a:rPr lang="en-GB" dirty="0" err="1"/>
              <a:t>ddau</a:t>
            </a:r>
            <a:r>
              <a:rPr lang="en-GB" dirty="0"/>
              <a:t> </a:t>
            </a:r>
            <a:r>
              <a:rPr lang="en-GB" dirty="0" err="1"/>
              <a:t>i</a:t>
            </a:r>
            <a:r>
              <a:rPr lang="en-GB" dirty="0"/>
              <a:t> </a:t>
            </a:r>
            <a:r>
              <a:rPr lang="en-GB" dirty="0" err="1"/>
              <a:t>dri</a:t>
            </a:r>
            <a:r>
              <a:rPr lang="en-GB" dirty="0"/>
              <a:t> </a:t>
            </a:r>
            <a:r>
              <a:rPr lang="en-GB" dirty="0" err="1"/>
              <a:t>mis</a:t>
            </a:r>
            <a:r>
              <a:rPr lang="en-GB" dirty="0"/>
              <a:t> </a:t>
            </a:r>
            <a:r>
              <a:rPr lang="en-GB" dirty="0" err="1"/>
              <a:t>ar</a:t>
            </a:r>
            <a:r>
              <a:rPr lang="en-GB" dirty="0"/>
              <a:t> </a:t>
            </a:r>
            <a:r>
              <a:rPr lang="en-GB" dirty="0" err="1"/>
              <a:t>gyfartaledd</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Family and community provide the context within which children and schools operate. </a:t>
            </a:r>
          </a:p>
          <a:p>
            <a:r>
              <a:rPr lang="en-GB" i="1" dirty="0"/>
              <a:t>Parental involvement in primary and secondary schools has on average two to three months positive impact on learners’ progress</a:t>
            </a:r>
          </a:p>
        </p:txBody>
      </p:sp>
    </p:spTree>
    <p:extLst>
      <p:ext uri="{BB962C8B-B14F-4D97-AF65-F5344CB8AC3E}">
        <p14:creationId xmlns:p14="http://schemas.microsoft.com/office/powerpoint/2010/main" val="2653181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0B0F-620C-9D9A-232C-29C082A238DB}"/>
              </a:ext>
            </a:extLst>
          </p:cNvPr>
          <p:cNvSpPr>
            <a:spLocks noGrp="1"/>
          </p:cNvSpPr>
          <p:nvPr>
            <p:ph type="title"/>
          </p:nvPr>
        </p:nvSpPr>
        <p:spPr>
          <a:xfrm>
            <a:off x="457200" y="188640"/>
            <a:ext cx="8229600" cy="1228998"/>
          </a:xfrm>
        </p:spPr>
        <p:txBody>
          <a:bodyPr>
            <a:normAutofit/>
          </a:bodyPr>
          <a:lstStyle/>
          <a:p>
            <a:pPr algn="l"/>
            <a:r>
              <a:rPr lang="en-GB" sz="2800" dirty="0"/>
              <a:t>Estyn (2018) </a:t>
            </a:r>
          </a:p>
        </p:txBody>
      </p:sp>
      <p:sp>
        <p:nvSpPr>
          <p:cNvPr id="6" name="Content Placeholder 5">
            <a:extLst>
              <a:ext uri="{FF2B5EF4-FFF2-40B4-BE49-F238E27FC236}">
                <a16:creationId xmlns:a16="http://schemas.microsoft.com/office/drawing/2014/main" id="{9D92B9CB-3F17-D2FF-6356-1C4AAE43B0C9}"/>
              </a:ext>
            </a:extLst>
          </p:cNvPr>
          <p:cNvSpPr>
            <a:spLocks noGrp="1"/>
          </p:cNvSpPr>
          <p:nvPr>
            <p:ph sz="half" idx="2"/>
          </p:nvPr>
        </p:nvSpPr>
        <p:spPr/>
        <p:txBody>
          <a:bodyPr>
            <a:normAutofit fontScale="85000" lnSpcReduction="20000"/>
          </a:bodyPr>
          <a:lstStyle/>
          <a:p>
            <a:r>
              <a:rPr lang="en-GB" sz="2900" dirty="0">
                <a:solidFill>
                  <a:schemeClr val="tx2">
                    <a:lumMod val="60000"/>
                    <a:lumOff val="40000"/>
                  </a:schemeClr>
                </a:solidFill>
                <a:latin typeface="Segoe UI" panose="020B0502040204020203" pitchFamily="34" charset="0"/>
              </a:rPr>
              <a:t>Parenting patterns and expectations have changed.</a:t>
            </a:r>
          </a:p>
          <a:p>
            <a:pPr marL="0" indent="0">
              <a:buNone/>
            </a:pPr>
            <a:endParaRPr lang="en-GB" sz="2900" dirty="0">
              <a:solidFill>
                <a:schemeClr val="tx2">
                  <a:lumMod val="60000"/>
                  <a:lumOff val="40000"/>
                </a:schemeClr>
              </a:solidFill>
              <a:latin typeface="Segoe UI" panose="020B0502040204020203" pitchFamily="34" charset="0"/>
            </a:endParaRPr>
          </a:p>
          <a:p>
            <a:r>
              <a:rPr lang="en-GB" sz="2900" dirty="0">
                <a:solidFill>
                  <a:schemeClr val="tx2">
                    <a:lumMod val="60000"/>
                    <a:lumOff val="40000"/>
                  </a:schemeClr>
                </a:solidFill>
                <a:latin typeface="Segoe UI" panose="020B0502040204020203" pitchFamily="34" charset="0"/>
              </a:rPr>
              <a:t> Lack of time is the biggest barrier to supporting learning at home.</a:t>
            </a:r>
          </a:p>
          <a:p>
            <a:pPr marL="0" indent="0">
              <a:buNone/>
            </a:pPr>
            <a:endParaRPr lang="en-GB" sz="2900" dirty="0">
              <a:solidFill>
                <a:schemeClr val="tx2">
                  <a:lumMod val="60000"/>
                  <a:lumOff val="40000"/>
                </a:schemeClr>
              </a:solidFill>
              <a:latin typeface="Segoe UI" panose="020B0502040204020203" pitchFamily="34" charset="0"/>
            </a:endParaRPr>
          </a:p>
          <a:p>
            <a:r>
              <a:rPr lang="en-GB" sz="2900" dirty="0">
                <a:solidFill>
                  <a:schemeClr val="tx2">
                    <a:lumMod val="60000"/>
                    <a:lumOff val="40000"/>
                  </a:schemeClr>
                </a:solidFill>
                <a:latin typeface="Segoe UI" panose="020B0502040204020203" pitchFamily="34" charset="0"/>
              </a:rPr>
              <a:t> Parents need clear, targeted information from schools to engage effectively. </a:t>
            </a:r>
          </a:p>
          <a:p>
            <a:endParaRPr lang="en-GB" sz="2900" dirty="0">
              <a:latin typeface="Segoe UI" panose="020B0502040204020203" pitchFamily="34" charset="0"/>
            </a:endParaRPr>
          </a:p>
          <a:p>
            <a:endParaRPr lang="en-GB" dirty="0"/>
          </a:p>
        </p:txBody>
      </p:sp>
      <p:sp>
        <p:nvSpPr>
          <p:cNvPr id="8" name="Content Placeholder 7">
            <a:extLst>
              <a:ext uri="{FF2B5EF4-FFF2-40B4-BE49-F238E27FC236}">
                <a16:creationId xmlns:a16="http://schemas.microsoft.com/office/drawing/2014/main" id="{5EA4AE15-342E-F6D1-45F0-42153D20618A}"/>
              </a:ext>
            </a:extLst>
          </p:cNvPr>
          <p:cNvSpPr>
            <a:spLocks noGrp="1"/>
          </p:cNvSpPr>
          <p:nvPr>
            <p:ph sz="half" idx="1"/>
          </p:nvPr>
        </p:nvSpPr>
        <p:spPr>
          <a:xfrm>
            <a:off x="241176" y="1485252"/>
            <a:ext cx="4330824" cy="5573216"/>
          </a:xfrm>
        </p:spPr>
        <p:txBody>
          <a:bodyPr>
            <a:noAutofit/>
          </a:bodyPr>
          <a:lstStyle/>
          <a:p>
            <a:pPr marL="0" indent="0">
              <a:buNone/>
            </a:pPr>
            <a:r>
              <a:rPr lang="en-GB" sz="2400" dirty="0">
                <a:latin typeface="Segoe UI" panose="020B0502040204020203" pitchFamily="34" charset="0"/>
              </a:rPr>
              <a:t>Mae </a:t>
            </a:r>
            <a:r>
              <a:rPr lang="en-GB" sz="2400" dirty="0" err="1">
                <a:latin typeface="Segoe UI" panose="020B0502040204020203" pitchFamily="34" charset="0"/>
              </a:rPr>
              <a:t>patrymau</a:t>
            </a:r>
            <a:r>
              <a:rPr lang="en-GB" sz="2400" dirty="0">
                <a:latin typeface="Segoe UI" panose="020B0502040204020203" pitchFamily="34" charset="0"/>
              </a:rPr>
              <a:t> a </a:t>
            </a:r>
            <a:r>
              <a:rPr lang="en-GB" sz="2400" dirty="0" err="1">
                <a:latin typeface="Segoe UI" panose="020B0502040204020203" pitchFamily="34" charset="0"/>
              </a:rPr>
              <a:t>disgwyliadau</a:t>
            </a:r>
            <a:r>
              <a:rPr lang="en-GB" sz="2400" dirty="0">
                <a:latin typeface="Segoe UI" panose="020B0502040204020203" pitchFamily="34" charset="0"/>
              </a:rPr>
              <a:t> </a:t>
            </a:r>
            <a:r>
              <a:rPr lang="en-GB" sz="2400" dirty="0" err="1">
                <a:latin typeface="Segoe UI" panose="020B0502040204020203" pitchFamily="34" charset="0"/>
              </a:rPr>
              <a:t>rhianta</a:t>
            </a:r>
            <a:r>
              <a:rPr lang="en-GB" sz="2400" dirty="0">
                <a:latin typeface="Segoe UI" panose="020B0502040204020203" pitchFamily="34" charset="0"/>
              </a:rPr>
              <a:t> </a:t>
            </a:r>
            <a:r>
              <a:rPr lang="en-GB" sz="2400" dirty="0" err="1">
                <a:latin typeface="Segoe UI" panose="020B0502040204020203" pitchFamily="34" charset="0"/>
              </a:rPr>
              <a:t>wedi</a:t>
            </a:r>
            <a:r>
              <a:rPr lang="en-GB" sz="2400" dirty="0">
                <a:latin typeface="Segoe UI" panose="020B0502040204020203" pitchFamily="34" charset="0"/>
              </a:rPr>
              <a:t> </a:t>
            </a:r>
            <a:r>
              <a:rPr lang="en-GB" sz="2400" dirty="0" err="1">
                <a:latin typeface="Segoe UI" panose="020B0502040204020203" pitchFamily="34" charset="0"/>
              </a:rPr>
              <a:t>newid</a:t>
            </a:r>
            <a:r>
              <a:rPr lang="en-GB" sz="2400" dirty="0">
                <a:latin typeface="Segoe UI" panose="020B0502040204020203" pitchFamily="34" charset="0"/>
              </a:rPr>
              <a:t>.</a:t>
            </a:r>
          </a:p>
          <a:p>
            <a:pPr marL="0" indent="0">
              <a:buNone/>
            </a:pPr>
            <a:r>
              <a:rPr lang="en-GB" sz="2400" dirty="0">
                <a:latin typeface="Segoe UI" panose="020B0502040204020203" pitchFamily="34" charset="0"/>
              </a:rPr>
              <a:t>
 </a:t>
            </a:r>
            <a:r>
              <a:rPr lang="en-GB" sz="2400" dirty="0" err="1">
                <a:latin typeface="Segoe UI" panose="020B0502040204020203" pitchFamily="34" charset="0"/>
              </a:rPr>
              <a:t>Diffyg</a:t>
            </a:r>
            <a:r>
              <a:rPr lang="en-GB" sz="2400" dirty="0">
                <a:latin typeface="Segoe UI" panose="020B0502040204020203" pitchFamily="34" charset="0"/>
              </a:rPr>
              <a:t> </a:t>
            </a:r>
            <a:r>
              <a:rPr lang="en-GB" sz="2400" dirty="0" err="1">
                <a:latin typeface="Segoe UI" panose="020B0502040204020203" pitchFamily="34" charset="0"/>
              </a:rPr>
              <a:t>amser</a:t>
            </a:r>
            <a:r>
              <a:rPr lang="en-GB" sz="2400" dirty="0">
                <a:latin typeface="Segoe UI" panose="020B0502040204020203" pitchFamily="34" charset="0"/>
              </a:rPr>
              <a:t> </a:t>
            </a:r>
            <a:r>
              <a:rPr lang="en-GB" sz="2400" dirty="0" err="1">
                <a:latin typeface="Segoe UI" panose="020B0502040204020203" pitchFamily="34" charset="0"/>
              </a:rPr>
              <a:t>yw'r</a:t>
            </a:r>
            <a:r>
              <a:rPr lang="en-GB" sz="2400" dirty="0">
                <a:latin typeface="Segoe UI" panose="020B0502040204020203" pitchFamily="34" charset="0"/>
              </a:rPr>
              <a:t> </a:t>
            </a:r>
            <a:r>
              <a:rPr lang="en-GB" sz="2400" dirty="0" err="1">
                <a:latin typeface="Segoe UI" panose="020B0502040204020203" pitchFamily="34" charset="0"/>
              </a:rPr>
              <a:t>rhwystr</a:t>
            </a:r>
            <a:r>
              <a:rPr lang="en-GB" sz="2400" dirty="0">
                <a:latin typeface="Segoe UI" panose="020B0502040204020203" pitchFamily="34" charset="0"/>
              </a:rPr>
              <a:t> </a:t>
            </a:r>
            <a:r>
              <a:rPr lang="en-GB" sz="2400" dirty="0" err="1">
                <a:latin typeface="Segoe UI" panose="020B0502040204020203" pitchFamily="34" charset="0"/>
              </a:rPr>
              <a:t>mwyaf</a:t>
            </a:r>
            <a:r>
              <a:rPr lang="en-GB" sz="2400" dirty="0">
                <a:latin typeface="Segoe UI" panose="020B0502040204020203" pitchFamily="34" charset="0"/>
              </a:rPr>
              <a:t> </a:t>
            </a:r>
            <a:r>
              <a:rPr lang="en-GB" sz="2400" dirty="0" err="1">
                <a:latin typeface="Segoe UI" panose="020B0502040204020203" pitchFamily="34" charset="0"/>
              </a:rPr>
              <a:t>i</a:t>
            </a:r>
            <a:r>
              <a:rPr lang="en-GB" sz="2400" dirty="0">
                <a:latin typeface="Segoe UI" panose="020B0502040204020203" pitchFamily="34" charset="0"/>
              </a:rPr>
              <a:t> </a:t>
            </a:r>
            <a:r>
              <a:rPr lang="en-GB" sz="2400" dirty="0" err="1">
                <a:latin typeface="Segoe UI" panose="020B0502040204020203" pitchFamily="34" charset="0"/>
              </a:rPr>
              <a:t>gefnogi</a:t>
            </a:r>
            <a:r>
              <a:rPr lang="en-GB" sz="2400" dirty="0">
                <a:latin typeface="Segoe UI" panose="020B0502040204020203" pitchFamily="34" charset="0"/>
              </a:rPr>
              <a:t> </a:t>
            </a:r>
            <a:r>
              <a:rPr lang="en-GB" sz="2400" dirty="0" err="1">
                <a:latin typeface="Segoe UI" panose="020B0502040204020203" pitchFamily="34" charset="0"/>
              </a:rPr>
              <a:t>dysgu</a:t>
            </a:r>
            <a:r>
              <a:rPr lang="en-GB" sz="2400" dirty="0">
                <a:latin typeface="Segoe UI" panose="020B0502040204020203" pitchFamily="34" charset="0"/>
              </a:rPr>
              <a:t> </a:t>
            </a:r>
            <a:r>
              <a:rPr lang="en-GB" sz="2400" dirty="0" err="1">
                <a:latin typeface="Segoe UI" panose="020B0502040204020203" pitchFamily="34" charset="0"/>
              </a:rPr>
              <a:t>gartref</a:t>
            </a:r>
            <a:r>
              <a:rPr lang="en-GB" sz="2400" dirty="0">
                <a:latin typeface="Segoe UI" panose="020B0502040204020203" pitchFamily="34" charset="0"/>
              </a:rPr>
              <a:t>.</a:t>
            </a:r>
          </a:p>
          <a:p>
            <a:pPr marL="0" indent="0">
              <a:buNone/>
            </a:pPr>
            <a:r>
              <a:rPr lang="en-GB" sz="2400" dirty="0">
                <a:latin typeface="Segoe UI" panose="020B0502040204020203" pitchFamily="34" charset="0"/>
              </a:rPr>
              <a:t>
 Mae </a:t>
            </a:r>
            <a:r>
              <a:rPr lang="en-GB" sz="2400" dirty="0" err="1">
                <a:latin typeface="Segoe UI" panose="020B0502040204020203" pitchFamily="34" charset="0"/>
              </a:rPr>
              <a:t>angen</a:t>
            </a:r>
            <a:r>
              <a:rPr lang="en-GB" sz="2400" dirty="0">
                <a:latin typeface="Segoe UI" panose="020B0502040204020203" pitchFamily="34" charset="0"/>
              </a:rPr>
              <a:t> </a:t>
            </a:r>
            <a:r>
              <a:rPr lang="en-GB" sz="2400" dirty="0" err="1">
                <a:latin typeface="Segoe UI" panose="020B0502040204020203" pitchFamily="34" charset="0"/>
              </a:rPr>
              <a:t>gwybodaeth</a:t>
            </a:r>
            <a:r>
              <a:rPr lang="en-GB" sz="2400" dirty="0">
                <a:latin typeface="Segoe UI" panose="020B0502040204020203" pitchFamily="34" charset="0"/>
              </a:rPr>
              <a:t> </a:t>
            </a:r>
            <a:r>
              <a:rPr lang="en-GB" sz="2400" dirty="0" err="1">
                <a:latin typeface="Segoe UI" panose="020B0502040204020203" pitchFamily="34" charset="0"/>
              </a:rPr>
              <a:t>glir</a:t>
            </a:r>
            <a:r>
              <a:rPr lang="en-GB" sz="2400" dirty="0">
                <a:latin typeface="Segoe UI" panose="020B0502040204020203" pitchFamily="34" charset="0"/>
              </a:rPr>
              <a:t>, </a:t>
            </a:r>
            <a:r>
              <a:rPr lang="en-GB" sz="2400" dirty="0" err="1">
                <a:latin typeface="Segoe UI" panose="020B0502040204020203" pitchFamily="34" charset="0"/>
              </a:rPr>
              <a:t>wedi'i</a:t>
            </a:r>
            <a:r>
              <a:rPr lang="en-GB" sz="2400" dirty="0">
                <a:latin typeface="Segoe UI" panose="020B0502040204020203" pitchFamily="34" charset="0"/>
              </a:rPr>
              <a:t> </a:t>
            </a:r>
            <a:r>
              <a:rPr lang="en-GB" sz="2400" dirty="0" err="1">
                <a:latin typeface="Segoe UI" panose="020B0502040204020203" pitchFamily="34" charset="0"/>
              </a:rPr>
              <a:t>thargedu</a:t>
            </a:r>
            <a:r>
              <a:rPr lang="en-GB" sz="2400" dirty="0">
                <a:latin typeface="Segoe UI" panose="020B0502040204020203" pitchFamily="34" charset="0"/>
              </a:rPr>
              <a:t> </a:t>
            </a:r>
            <a:r>
              <a:rPr lang="en-GB" sz="2400" dirty="0" err="1">
                <a:latin typeface="Segoe UI" panose="020B0502040204020203" pitchFamily="34" charset="0"/>
              </a:rPr>
              <a:t>gan</a:t>
            </a:r>
            <a:r>
              <a:rPr lang="en-GB" sz="2400" dirty="0">
                <a:latin typeface="Segoe UI" panose="020B0502040204020203" pitchFamily="34" charset="0"/>
              </a:rPr>
              <a:t> </a:t>
            </a:r>
            <a:r>
              <a:rPr lang="en-GB" sz="2400" dirty="0" err="1">
                <a:latin typeface="Segoe UI" panose="020B0502040204020203" pitchFamily="34" charset="0"/>
              </a:rPr>
              <a:t>ysgolion</a:t>
            </a:r>
            <a:r>
              <a:rPr lang="en-GB" sz="2400" dirty="0">
                <a:latin typeface="Segoe UI" panose="020B0502040204020203" pitchFamily="34" charset="0"/>
              </a:rPr>
              <a:t> </a:t>
            </a:r>
            <a:r>
              <a:rPr lang="en-GB" sz="2400" dirty="0" err="1">
                <a:latin typeface="Segoe UI" panose="020B0502040204020203" pitchFamily="34" charset="0"/>
              </a:rPr>
              <a:t>ar</a:t>
            </a:r>
            <a:r>
              <a:rPr lang="en-GB" sz="2400" dirty="0">
                <a:latin typeface="Segoe UI" panose="020B0502040204020203" pitchFamily="34" charset="0"/>
              </a:rPr>
              <a:t> </a:t>
            </a:r>
            <a:r>
              <a:rPr lang="en-GB" sz="2400" dirty="0" err="1">
                <a:latin typeface="Segoe UI" panose="020B0502040204020203" pitchFamily="34" charset="0"/>
              </a:rPr>
              <a:t>rieni</a:t>
            </a:r>
            <a:r>
              <a:rPr lang="en-GB" sz="2400" dirty="0">
                <a:latin typeface="Segoe UI" panose="020B0502040204020203" pitchFamily="34" charset="0"/>
              </a:rPr>
              <a:t> </a:t>
            </a:r>
            <a:r>
              <a:rPr lang="en-GB" sz="2400" dirty="0" err="1">
                <a:latin typeface="Segoe UI" panose="020B0502040204020203" pitchFamily="34" charset="0"/>
              </a:rPr>
              <a:t>i</a:t>
            </a:r>
            <a:r>
              <a:rPr lang="en-GB" sz="2400" dirty="0">
                <a:latin typeface="Segoe UI" panose="020B0502040204020203" pitchFamily="34" charset="0"/>
              </a:rPr>
              <a:t> </a:t>
            </a:r>
            <a:r>
              <a:rPr lang="en-GB" sz="2400" dirty="0" err="1">
                <a:latin typeface="Segoe UI" panose="020B0502040204020203" pitchFamily="34" charset="0"/>
              </a:rPr>
              <a:t>ymgysylltu'n</a:t>
            </a:r>
            <a:r>
              <a:rPr lang="en-GB" sz="2400" dirty="0">
                <a:latin typeface="Segoe UI" panose="020B0502040204020203" pitchFamily="34" charset="0"/>
              </a:rPr>
              <a:t> </a:t>
            </a:r>
            <a:r>
              <a:rPr lang="en-GB" sz="2400" dirty="0" err="1">
                <a:latin typeface="Segoe UI" panose="020B0502040204020203" pitchFamily="34" charset="0"/>
              </a:rPr>
              <a:t>effeithiol</a:t>
            </a:r>
            <a:r>
              <a:rPr lang="en-GB" sz="2400" dirty="0">
                <a:latin typeface="Segoe UI" panose="020B0502040204020203" pitchFamily="34" charset="0"/>
              </a:rPr>
              <a:t>.</a:t>
            </a:r>
            <a:r>
              <a:rPr lang="en-GB" dirty="0">
                <a:latin typeface="Segoe UI" panose="020B0502040204020203" pitchFamily="34" charset="0"/>
              </a:rPr>
              <a:t> </a:t>
            </a:r>
          </a:p>
          <a:p>
            <a:pPr marL="0" indent="0">
              <a:buNone/>
            </a:pPr>
            <a:r>
              <a:rPr lang="en-GB" sz="1600" dirty="0">
                <a:latin typeface="Segoe UI" panose="020B0502040204020203" pitchFamily="34" charset="0"/>
              </a:rPr>
              <a:t>
</a:t>
            </a:r>
            <a:endParaRPr lang="en-GB" sz="1600" dirty="0"/>
          </a:p>
        </p:txBody>
      </p:sp>
    </p:spTree>
    <p:extLst>
      <p:ext uri="{BB962C8B-B14F-4D97-AF65-F5344CB8AC3E}">
        <p14:creationId xmlns:p14="http://schemas.microsoft.com/office/powerpoint/2010/main" val="2286150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9480-1906-369B-6CAF-507DBDA3A385}"/>
              </a:ext>
            </a:extLst>
          </p:cNvPr>
          <p:cNvSpPr>
            <a:spLocks noGrp="1"/>
          </p:cNvSpPr>
          <p:nvPr>
            <p:ph type="title"/>
          </p:nvPr>
        </p:nvSpPr>
        <p:spPr/>
        <p:txBody>
          <a:bodyPr/>
          <a:lstStyle/>
          <a:p>
            <a:pPr algn="l"/>
            <a:r>
              <a:rPr lang="en-GB" dirty="0"/>
              <a:t>Estyn (2018) </a:t>
            </a:r>
          </a:p>
        </p:txBody>
      </p:sp>
      <p:sp>
        <p:nvSpPr>
          <p:cNvPr id="3" name="Content Placeholder 2">
            <a:extLst>
              <a:ext uri="{FF2B5EF4-FFF2-40B4-BE49-F238E27FC236}">
                <a16:creationId xmlns:a16="http://schemas.microsoft.com/office/drawing/2014/main" id="{87A1B18E-0DFC-ADA6-781C-A1DD7686B5AA}"/>
              </a:ext>
            </a:extLst>
          </p:cNvPr>
          <p:cNvSpPr>
            <a:spLocks noGrp="1"/>
          </p:cNvSpPr>
          <p:nvPr>
            <p:ph sz="half" idx="1"/>
          </p:nvPr>
        </p:nvSpPr>
        <p:spPr/>
        <p:txBody>
          <a:bodyPr>
            <a:normAutofit fontScale="77500" lnSpcReduction="20000"/>
          </a:bodyPr>
          <a:lstStyle/>
          <a:p>
            <a:pPr marL="0" indent="0">
              <a:buNone/>
            </a:pPr>
            <a:r>
              <a:rPr lang="en-GB" dirty="0">
                <a:latin typeface="Segoe UI" panose="020B0502040204020203" pitchFamily="34" charset="0"/>
              </a:rPr>
              <a:t>Y </a:t>
            </a:r>
            <a:r>
              <a:rPr lang="en-GB" dirty="0" err="1">
                <a:latin typeface="Segoe UI" panose="020B0502040204020203" pitchFamily="34" charset="0"/>
              </a:rPr>
              <a:t>rhai</a:t>
            </a:r>
            <a:r>
              <a:rPr lang="en-GB" dirty="0">
                <a:latin typeface="Segoe UI" panose="020B0502040204020203" pitchFamily="34" charset="0"/>
              </a:rPr>
              <a:t> </a:t>
            </a:r>
            <a:r>
              <a:rPr lang="en-GB" dirty="0" err="1">
                <a:latin typeface="Segoe UI" panose="020B0502040204020203" pitchFamily="34" charset="0"/>
              </a:rPr>
              <a:t>sy'n</a:t>
            </a:r>
            <a:r>
              <a:rPr lang="en-GB" dirty="0">
                <a:latin typeface="Segoe UI" panose="020B0502040204020203" pitchFamily="34" charset="0"/>
              </a:rPr>
              <a:t> </a:t>
            </a:r>
            <a:r>
              <a:rPr lang="en-GB" dirty="0" err="1">
                <a:latin typeface="Segoe UI" panose="020B0502040204020203" pitchFamily="34" charset="0"/>
              </a:rPr>
              <a:t>teimlo</a:t>
            </a:r>
            <a:r>
              <a:rPr lang="en-GB" dirty="0">
                <a:latin typeface="Segoe UI" panose="020B0502040204020203" pitchFamily="34" charset="0"/>
              </a:rPr>
              <a:t> </a:t>
            </a:r>
            <a:r>
              <a:rPr lang="en-GB" dirty="0" err="1">
                <a:latin typeface="Segoe UI" panose="020B0502040204020203" pitchFamily="34" charset="0"/>
              </a:rPr>
              <a:t>lleiaf</a:t>
            </a:r>
            <a:r>
              <a:rPr lang="en-GB" dirty="0">
                <a:latin typeface="Segoe UI" panose="020B0502040204020203" pitchFamily="34" charset="0"/>
              </a:rPr>
              <a:t> </a:t>
            </a:r>
            <a:r>
              <a:rPr lang="en-GB" dirty="0" err="1">
                <a:latin typeface="Segoe UI" panose="020B0502040204020203" pitchFamily="34" charset="0"/>
              </a:rPr>
              <a:t>cysylltiedig</a:t>
            </a:r>
            <a:r>
              <a:rPr lang="en-GB" dirty="0">
                <a:latin typeface="Segoe UI" panose="020B0502040204020203" pitchFamily="34" charset="0"/>
              </a:rPr>
              <a:t> </a:t>
            </a:r>
            <a:r>
              <a:rPr lang="en-GB" dirty="0" err="1">
                <a:latin typeface="Segoe UI" panose="020B0502040204020203" pitchFamily="34" charset="0"/>
              </a:rPr>
              <a:t>â'r</a:t>
            </a:r>
            <a:r>
              <a:rPr lang="en-GB" dirty="0">
                <a:latin typeface="Segoe UI" panose="020B0502040204020203" pitchFamily="34" charset="0"/>
              </a:rPr>
              <a:t> </a:t>
            </a:r>
            <a:r>
              <a:rPr lang="en-GB" dirty="0" err="1">
                <a:latin typeface="Segoe UI" panose="020B0502040204020203" pitchFamily="34" charset="0"/>
              </a:rPr>
              <a:t>ysgol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aml</a:t>
            </a:r>
            <a:r>
              <a:rPr lang="en-GB" dirty="0">
                <a:latin typeface="Segoe UI" panose="020B0502040204020203" pitchFamily="34" charset="0"/>
              </a:rPr>
              <a:t> </a:t>
            </a:r>
            <a:r>
              <a:rPr lang="en-GB" dirty="0" err="1">
                <a:latin typeface="Segoe UI" panose="020B0502040204020203" pitchFamily="34" charset="0"/>
              </a:rPr>
              <a:t>yw'r</a:t>
            </a:r>
            <a:r>
              <a:rPr lang="en-GB" dirty="0">
                <a:latin typeface="Segoe UI" panose="020B0502040204020203" pitchFamily="34" charset="0"/>
              </a:rPr>
              <a:t> </a:t>
            </a:r>
            <a:r>
              <a:rPr lang="en-GB" dirty="0" err="1">
                <a:latin typeface="Segoe UI" panose="020B0502040204020203" pitchFamily="34" charset="0"/>
              </a:rPr>
              <a:t>rhai</a:t>
            </a:r>
            <a:r>
              <a:rPr lang="en-GB" dirty="0">
                <a:latin typeface="Segoe UI" panose="020B0502040204020203" pitchFamily="34" charset="0"/>
              </a:rPr>
              <a:t> </a:t>
            </a:r>
            <a:r>
              <a:rPr lang="en-GB" dirty="0" err="1">
                <a:latin typeface="Segoe UI" panose="020B0502040204020203" pitchFamily="34" charset="0"/>
              </a:rPr>
              <a:t>mwyaf</a:t>
            </a:r>
            <a:r>
              <a:rPr lang="en-GB" dirty="0">
                <a:latin typeface="Segoe UI" panose="020B0502040204020203" pitchFamily="34" charset="0"/>
              </a:rPr>
              <a:t> </a:t>
            </a:r>
            <a:r>
              <a:rPr lang="en-GB" dirty="0" err="1">
                <a:latin typeface="Segoe UI" panose="020B0502040204020203" pitchFamily="34" charset="0"/>
              </a:rPr>
              <a:t>beirniadol</a:t>
            </a:r>
            <a:r>
              <a:rPr lang="en-GB" dirty="0">
                <a:latin typeface="Segoe UI" panose="020B0502040204020203" pitchFamily="34" charset="0"/>
              </a:rPr>
              <a:t>.</a:t>
            </a:r>
          </a:p>
          <a:p>
            <a:pPr marL="0" indent="0">
              <a:buNone/>
            </a:pPr>
            <a:r>
              <a:rPr lang="en-GB" dirty="0">
                <a:latin typeface="Segoe UI" panose="020B0502040204020203" pitchFamily="34" charset="0"/>
              </a:rPr>
              <a:t>
 </a:t>
            </a:r>
            <a:r>
              <a:rPr lang="en-GB" dirty="0" err="1">
                <a:latin typeface="Segoe UI" panose="020B0502040204020203" pitchFamily="34" charset="0"/>
              </a:rPr>
              <a:t>Gweithgareddau</a:t>
            </a:r>
            <a:r>
              <a:rPr lang="en-GB" dirty="0">
                <a:latin typeface="Segoe UI" panose="020B0502040204020203" pitchFamily="34" charset="0"/>
              </a:rPr>
              <a:t> </a:t>
            </a:r>
            <a:r>
              <a:rPr lang="en-GB" dirty="0" err="1">
                <a:latin typeface="Segoe UI" panose="020B0502040204020203" pitchFamily="34" charset="0"/>
              </a:rPr>
              <a:t>ychwanegol</a:t>
            </a:r>
            <a:r>
              <a:rPr lang="en-GB" dirty="0">
                <a:latin typeface="Segoe UI" panose="020B0502040204020203" pitchFamily="34" charset="0"/>
              </a:rPr>
              <a:t> </a:t>
            </a:r>
            <a:r>
              <a:rPr lang="en-GB" dirty="0" err="1">
                <a:latin typeface="Segoe UI" panose="020B0502040204020203" pitchFamily="34" charset="0"/>
              </a:rPr>
              <a:t>heb</a:t>
            </a:r>
            <a:r>
              <a:rPr lang="en-GB" dirty="0">
                <a:latin typeface="Segoe UI" panose="020B0502040204020203" pitchFamily="34" charset="0"/>
              </a:rPr>
              <a:t> </a:t>
            </a:r>
            <a:r>
              <a:rPr lang="en-GB" dirty="0" err="1">
                <a:latin typeface="Segoe UI" panose="020B0502040204020203" pitchFamily="34" charset="0"/>
              </a:rPr>
              <a:t>strategaeth</a:t>
            </a:r>
            <a:r>
              <a:rPr lang="en-GB" dirty="0">
                <a:latin typeface="Segoe UI" panose="020B0502040204020203" pitchFamily="34" charset="0"/>
              </a:rPr>
              <a:t> </a:t>
            </a:r>
            <a:r>
              <a:rPr lang="en-GB" dirty="0" err="1">
                <a:latin typeface="Segoe UI" panose="020B0502040204020203" pitchFamily="34" charset="0"/>
              </a:rPr>
              <a:t>ysgol</a:t>
            </a:r>
            <a:r>
              <a:rPr lang="en-GB" dirty="0">
                <a:latin typeface="Segoe UI" panose="020B0502040204020203" pitchFamily="34" charset="0"/>
              </a:rPr>
              <a:t> </a:t>
            </a:r>
            <a:r>
              <a:rPr lang="en-GB" dirty="0" err="1">
                <a:latin typeface="Segoe UI" panose="020B0502040204020203" pitchFamily="34" charset="0"/>
              </a:rPr>
              <a:t>gyfan</a:t>
            </a:r>
            <a:r>
              <a:rPr lang="en-GB" dirty="0">
                <a:latin typeface="Segoe UI" panose="020B0502040204020203" pitchFamily="34" charset="0"/>
              </a:rPr>
              <a:t> </a:t>
            </a:r>
            <a:r>
              <a:rPr lang="en-GB" dirty="0" err="1">
                <a:latin typeface="Segoe UI" panose="020B0502040204020203" pitchFamily="34" charset="0"/>
              </a:rPr>
              <a:t>anaml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gweithio</a:t>
            </a:r>
            <a:r>
              <a:rPr lang="en-GB" dirty="0">
                <a:latin typeface="Segoe UI" panose="020B0502040204020203" pitchFamily="34" charset="0"/>
              </a:rPr>
              <a:t>.</a:t>
            </a:r>
          </a:p>
          <a:p>
            <a:pPr marL="0" indent="0">
              <a:buNone/>
            </a:pPr>
            <a:r>
              <a:rPr lang="en-GB" dirty="0">
                <a:latin typeface="Segoe UI" panose="020B0502040204020203" pitchFamily="34" charset="0"/>
              </a:rPr>
              <a:t>
 Mae </a:t>
            </a:r>
            <a:r>
              <a:rPr lang="en-GB" dirty="0" err="1">
                <a:latin typeface="Segoe UI" panose="020B0502040204020203" pitchFamily="34" charset="0"/>
              </a:rPr>
              <a:t>rhaglenni</a:t>
            </a:r>
            <a:r>
              <a:rPr lang="en-GB" dirty="0">
                <a:latin typeface="Segoe UI" panose="020B0502040204020203" pitchFamily="34" charset="0"/>
              </a:rPr>
              <a:t> </a:t>
            </a:r>
            <a:r>
              <a:rPr lang="en-GB" dirty="0" err="1">
                <a:latin typeface="Segoe UI" panose="020B0502040204020203" pitchFamily="34" charset="0"/>
              </a:rPr>
              <a:t>dysgu</a:t>
            </a:r>
            <a:r>
              <a:rPr lang="en-GB" dirty="0">
                <a:latin typeface="Segoe UI" panose="020B0502040204020203" pitchFamily="34" charset="0"/>
              </a:rPr>
              <a:t> </a:t>
            </a:r>
            <a:r>
              <a:rPr lang="en-GB" dirty="0" err="1">
                <a:latin typeface="Segoe UI" panose="020B0502040204020203" pitchFamily="34" charset="0"/>
              </a:rPr>
              <a:t>gartref</a:t>
            </a:r>
            <a:r>
              <a:rPr lang="en-GB" dirty="0">
                <a:latin typeface="Segoe UI" panose="020B0502040204020203" pitchFamily="34" charset="0"/>
              </a:rPr>
              <a:t> </a:t>
            </a:r>
            <a:r>
              <a:rPr lang="en-GB" dirty="0" err="1">
                <a:latin typeface="Segoe UI" panose="020B0502040204020203" pitchFamily="34" charset="0"/>
              </a:rPr>
              <a:t>heb</a:t>
            </a:r>
            <a:r>
              <a:rPr lang="en-GB" dirty="0">
                <a:latin typeface="Segoe UI" panose="020B0502040204020203" pitchFamily="34" charset="0"/>
              </a:rPr>
              <a:t> </a:t>
            </a:r>
            <a:r>
              <a:rPr lang="en-GB" dirty="0" err="1">
                <a:latin typeface="Segoe UI" panose="020B0502040204020203" pitchFamily="34" charset="0"/>
              </a:rPr>
              <a:t>arweiniad</a:t>
            </a:r>
            <a:r>
              <a:rPr lang="en-GB" dirty="0">
                <a:latin typeface="Segoe UI" panose="020B0502040204020203" pitchFamily="34" charset="0"/>
              </a:rPr>
              <a:t> </a:t>
            </a:r>
            <a:r>
              <a:rPr lang="en-GB" dirty="0" err="1">
                <a:latin typeface="Segoe UI" panose="020B0502040204020203" pitchFamily="34" charset="0"/>
              </a:rPr>
              <a:t>na</a:t>
            </a:r>
            <a:r>
              <a:rPr lang="en-GB" dirty="0">
                <a:latin typeface="Segoe UI" panose="020B0502040204020203" pitchFamily="34" charset="0"/>
              </a:rPr>
              <a:t> </a:t>
            </a:r>
            <a:r>
              <a:rPr lang="en-GB" dirty="0" err="1">
                <a:latin typeface="Segoe UI" panose="020B0502040204020203" pitchFamily="34" charset="0"/>
              </a:rPr>
              <a:t>chefnogaeth</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aneffeithiol</a:t>
            </a:r>
            <a:r>
              <a:rPr lang="en-GB" dirty="0">
                <a:latin typeface="Segoe UI" panose="020B0502040204020203" pitchFamily="34" charset="0"/>
              </a:rPr>
              <a:t>. Mae </a:t>
            </a:r>
            <a:r>
              <a:rPr lang="en-GB" dirty="0" err="1">
                <a:latin typeface="Segoe UI" panose="020B0502040204020203" pitchFamily="34" charset="0"/>
              </a:rPr>
              <a:t>TGCh</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helpu</a:t>
            </a:r>
            <a:r>
              <a:rPr lang="en-GB" dirty="0">
                <a:latin typeface="Segoe UI" panose="020B0502040204020203" pitchFamily="34" charset="0"/>
              </a:rPr>
              <a:t> </a:t>
            </a:r>
            <a:r>
              <a:rPr lang="en-GB" dirty="0" err="1">
                <a:latin typeface="Segoe UI" panose="020B0502040204020203" pitchFamily="34" charset="0"/>
              </a:rPr>
              <a:t>ymgysylltu</a:t>
            </a:r>
            <a:r>
              <a:rPr lang="en-GB" dirty="0">
                <a:latin typeface="Segoe UI" panose="020B0502040204020203" pitchFamily="34" charset="0"/>
              </a:rPr>
              <a:t> </a:t>
            </a:r>
            <a:r>
              <a:rPr lang="en-GB" dirty="0" err="1">
                <a:latin typeface="Segoe UI" panose="020B0502040204020203" pitchFamily="34" charset="0"/>
              </a:rPr>
              <a:t>trwy</a:t>
            </a:r>
            <a:r>
              <a:rPr lang="en-GB" dirty="0">
                <a:latin typeface="Segoe UI" panose="020B0502040204020203" pitchFamily="34" charset="0"/>
              </a:rPr>
              <a:t> </a:t>
            </a:r>
            <a:r>
              <a:rPr lang="en-GB" dirty="0" err="1">
                <a:latin typeface="Segoe UI" panose="020B0502040204020203" pitchFamily="34" charset="0"/>
              </a:rPr>
              <a:t>gyfateb</a:t>
            </a:r>
            <a:r>
              <a:rPr lang="en-GB" dirty="0">
                <a:latin typeface="Segoe UI" panose="020B0502040204020203" pitchFamily="34" charset="0"/>
              </a:rPr>
              <a:t> </a:t>
            </a:r>
            <a:r>
              <a:rPr lang="en-GB" dirty="0" err="1">
                <a:latin typeface="Segoe UI" panose="020B0502040204020203" pitchFamily="34" charset="0"/>
              </a:rPr>
              <a:t>amserlenni</a:t>
            </a:r>
            <a:r>
              <a:rPr lang="en-GB" dirty="0">
                <a:latin typeface="Segoe UI" panose="020B0502040204020203" pitchFamily="34" charset="0"/>
              </a:rPr>
              <a:t> a </a:t>
            </a:r>
            <a:r>
              <a:rPr lang="en-GB" dirty="0" err="1">
                <a:latin typeface="Segoe UI" panose="020B0502040204020203" pitchFamily="34" charset="0"/>
              </a:rPr>
              <a:t>phatrymau</a:t>
            </a:r>
            <a:r>
              <a:rPr lang="en-GB" dirty="0">
                <a:latin typeface="Segoe UI" panose="020B0502040204020203" pitchFamily="34" charset="0"/>
              </a:rPr>
              <a:t> </a:t>
            </a:r>
            <a:r>
              <a:rPr lang="en-GB" dirty="0" err="1">
                <a:latin typeface="Segoe UI" panose="020B0502040204020203" pitchFamily="34" charset="0"/>
              </a:rPr>
              <a:t>gwaith</a:t>
            </a:r>
            <a:r>
              <a:rPr lang="en-GB" dirty="0">
                <a:latin typeface="Segoe UI" panose="020B0502040204020203" pitchFamily="34" charset="0"/>
              </a:rPr>
              <a:t> </a:t>
            </a:r>
            <a:r>
              <a:rPr lang="en-GB" dirty="0" err="1">
                <a:latin typeface="Segoe UI" panose="020B0502040204020203" pitchFamily="34" charset="0"/>
              </a:rPr>
              <a:t>hyblyg</a:t>
            </a:r>
            <a:r>
              <a:rPr lang="en-GB" dirty="0">
                <a:latin typeface="Segoe UI" panose="020B0502040204020203" pitchFamily="34" charset="0"/>
              </a:rPr>
              <a:t> </a:t>
            </a:r>
            <a:r>
              <a:rPr lang="en-GB" dirty="0" err="1">
                <a:latin typeface="Segoe UI" panose="020B0502040204020203" pitchFamily="34" charset="0"/>
              </a:rPr>
              <a:t>rhieni</a:t>
            </a:r>
            <a:r>
              <a:rPr lang="en-GB" dirty="0">
                <a:latin typeface="Segoe UI" panose="020B0502040204020203" pitchFamily="34" charset="0"/>
              </a:rPr>
              <a:t>.</a:t>
            </a:r>
            <a:endParaRPr lang="en-GB" dirty="0"/>
          </a:p>
          <a:p>
            <a:endParaRPr lang="en-GB" dirty="0"/>
          </a:p>
        </p:txBody>
      </p:sp>
      <p:sp>
        <p:nvSpPr>
          <p:cNvPr id="4" name="Content Placeholder 3">
            <a:extLst>
              <a:ext uri="{FF2B5EF4-FFF2-40B4-BE49-F238E27FC236}">
                <a16:creationId xmlns:a16="http://schemas.microsoft.com/office/drawing/2014/main" id="{B0BED3FE-0CD9-9894-3CA5-B99022E6D42B}"/>
              </a:ext>
            </a:extLst>
          </p:cNvPr>
          <p:cNvSpPr>
            <a:spLocks noGrp="1"/>
          </p:cNvSpPr>
          <p:nvPr>
            <p:ph sz="half" idx="2"/>
          </p:nvPr>
        </p:nvSpPr>
        <p:spPr/>
        <p:txBody>
          <a:bodyPr>
            <a:normAutofit fontScale="77500" lnSpcReduction="20000"/>
          </a:bodyPr>
          <a:lstStyle/>
          <a:p>
            <a:r>
              <a:rPr lang="en-GB" dirty="0">
                <a:solidFill>
                  <a:schemeClr val="tx2">
                    <a:lumMod val="60000"/>
                    <a:lumOff val="40000"/>
                  </a:schemeClr>
                </a:solidFill>
                <a:latin typeface="Segoe UI" panose="020B0502040204020203" pitchFamily="34" charset="0"/>
              </a:rPr>
              <a:t>Those who feel least connected to school are often the most critical.</a:t>
            </a:r>
          </a:p>
          <a:p>
            <a:pPr marL="0" indent="0">
              <a:buNone/>
            </a:pPr>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 Add‑on activities without a whole‑school strategy rarely work.</a:t>
            </a:r>
          </a:p>
          <a:p>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 Home‑learning programmes without guidance or support are ineffective. ICT helps engagement by matching parents’ flexible schedules and work patterns.</a:t>
            </a:r>
          </a:p>
          <a:p>
            <a:endParaRPr lang="en-GB" dirty="0"/>
          </a:p>
        </p:txBody>
      </p:sp>
    </p:spTree>
    <p:extLst>
      <p:ext uri="{BB962C8B-B14F-4D97-AF65-F5344CB8AC3E}">
        <p14:creationId xmlns:p14="http://schemas.microsoft.com/office/powerpoint/2010/main" val="671786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F61D5-1FF2-ED63-26D6-1B9D47E60894}"/>
              </a:ext>
            </a:extLst>
          </p:cNvPr>
          <p:cNvSpPr>
            <a:spLocks noGrp="1"/>
          </p:cNvSpPr>
          <p:nvPr>
            <p:ph type="title"/>
          </p:nvPr>
        </p:nvSpPr>
        <p:spPr>
          <a:xfrm>
            <a:off x="4777568" y="260648"/>
            <a:ext cx="3898776" cy="1143000"/>
          </a:xfrm>
        </p:spPr>
        <p:txBody>
          <a:bodyPr>
            <a:normAutofit/>
          </a:bodyPr>
          <a:lstStyle/>
          <a:p>
            <a:r>
              <a:rPr lang="en-GB" sz="1600" dirty="0"/>
              <a:t>Davies a </a:t>
            </a:r>
            <a:r>
              <a:rPr lang="en-GB" sz="1600" dirty="0" err="1"/>
              <a:t>Campmbell</a:t>
            </a:r>
            <a:r>
              <a:rPr lang="en-GB" sz="1600" dirty="0"/>
              <a:t> 2025</a:t>
            </a:r>
            <a:br>
              <a:rPr lang="en-GB" sz="1600" dirty="0"/>
            </a:br>
            <a:r>
              <a:rPr lang="en-GB" sz="1600" dirty="0"/>
              <a:t>Families First qualitative focused research</a:t>
            </a:r>
          </a:p>
        </p:txBody>
      </p:sp>
      <p:sp>
        <p:nvSpPr>
          <p:cNvPr id="4" name="Content Placeholder 3">
            <a:extLst>
              <a:ext uri="{FF2B5EF4-FFF2-40B4-BE49-F238E27FC236}">
                <a16:creationId xmlns:a16="http://schemas.microsoft.com/office/drawing/2014/main" id="{99A833BD-BBCE-9B5E-C597-898B3E685006}"/>
              </a:ext>
            </a:extLst>
          </p:cNvPr>
          <p:cNvSpPr>
            <a:spLocks noGrp="1"/>
          </p:cNvSpPr>
          <p:nvPr>
            <p:ph sz="half" idx="2"/>
          </p:nvPr>
        </p:nvSpPr>
        <p:spPr/>
        <p:txBody>
          <a:bodyPr>
            <a:normAutofit fontScale="55000" lnSpcReduction="20000"/>
          </a:bodyPr>
          <a:lstStyle/>
          <a:p>
            <a:r>
              <a:rPr lang="en-GB" dirty="0">
                <a:solidFill>
                  <a:schemeClr val="tx2">
                    <a:lumMod val="60000"/>
                    <a:lumOff val="40000"/>
                  </a:schemeClr>
                </a:solidFill>
                <a:latin typeface="Segoe UI" panose="020B0502040204020203" pitchFamily="34" charset="0"/>
              </a:rPr>
              <a:t>Schools are now one of the main sources of referrals into family support due to </a:t>
            </a:r>
            <a:r>
              <a:rPr lang="en-GB" b="1" dirty="0">
                <a:solidFill>
                  <a:schemeClr val="tx2">
                    <a:lumMod val="60000"/>
                    <a:lumOff val="40000"/>
                  </a:schemeClr>
                </a:solidFill>
                <a:latin typeface="Segoe UI" panose="020B0502040204020203" pitchFamily="34" charset="0"/>
              </a:rPr>
              <a:t>falling attendance</a:t>
            </a:r>
            <a:r>
              <a:rPr lang="en-GB" dirty="0">
                <a:solidFill>
                  <a:schemeClr val="tx2">
                    <a:lumMod val="60000"/>
                    <a:lumOff val="40000"/>
                  </a:schemeClr>
                </a:solidFill>
                <a:latin typeface="Segoe UI" panose="020B0502040204020203" pitchFamily="34" charset="0"/>
              </a:rPr>
              <a:t>, </a:t>
            </a:r>
            <a:r>
              <a:rPr lang="en-GB" b="1" dirty="0">
                <a:solidFill>
                  <a:schemeClr val="tx2">
                    <a:lumMod val="60000"/>
                    <a:lumOff val="40000"/>
                  </a:schemeClr>
                </a:solidFill>
                <a:latin typeface="Segoe UI" panose="020B0502040204020203" pitchFamily="34" charset="0"/>
              </a:rPr>
              <a:t>behaviour concerns</a:t>
            </a:r>
            <a:r>
              <a:rPr lang="en-GB" dirty="0">
                <a:solidFill>
                  <a:schemeClr val="tx2">
                    <a:lumMod val="60000"/>
                    <a:lumOff val="40000"/>
                  </a:schemeClr>
                </a:solidFill>
                <a:latin typeface="Segoe UI" panose="020B0502040204020203" pitchFamily="34" charset="0"/>
              </a:rPr>
              <a:t>, and </a:t>
            </a:r>
            <a:r>
              <a:rPr lang="en-GB" b="1" dirty="0">
                <a:solidFill>
                  <a:schemeClr val="tx2">
                    <a:lumMod val="60000"/>
                    <a:lumOff val="40000"/>
                  </a:schemeClr>
                </a:solidFill>
                <a:latin typeface="Segoe UI" panose="020B0502040204020203" pitchFamily="34" charset="0"/>
              </a:rPr>
              <a:t>emerging ALN needs</a:t>
            </a:r>
          </a:p>
          <a:p>
            <a:endParaRPr lang="en-GB" b="1"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Post‑COVID, schools identify far more needs that previously went unnoticed (e.g., speech/language, anxiety, social delay).</a:t>
            </a:r>
          </a:p>
          <a:p>
            <a:pPr marL="0" indent="0">
              <a:buNone/>
            </a:pPr>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Early conversations often reveal that </a:t>
            </a:r>
            <a:r>
              <a:rPr lang="en-GB" b="1" dirty="0">
                <a:solidFill>
                  <a:schemeClr val="tx2">
                    <a:lumMod val="60000"/>
                    <a:lumOff val="40000"/>
                  </a:schemeClr>
                </a:solidFill>
                <a:latin typeface="Segoe UI" panose="020B0502040204020203" pitchFamily="34" charset="0"/>
              </a:rPr>
              <a:t>attendance or behaviour</a:t>
            </a:r>
            <a:r>
              <a:rPr lang="en-GB" dirty="0">
                <a:solidFill>
                  <a:schemeClr val="tx2">
                    <a:lumMod val="60000"/>
                    <a:lumOff val="40000"/>
                  </a:schemeClr>
                </a:solidFill>
                <a:latin typeface="Segoe UI" panose="020B0502040204020203" pitchFamily="34" charset="0"/>
              </a:rPr>
              <a:t> concerns in school stem from deeper issues (sleep, housing, parental mental health). </a:t>
            </a:r>
          </a:p>
          <a:p>
            <a:pPr marL="0" indent="0">
              <a:buNone/>
            </a:pPr>
            <a:endParaRPr lang="en-GB" dirty="0">
              <a:solidFill>
                <a:schemeClr val="tx2">
                  <a:lumMod val="60000"/>
                  <a:lumOff val="40000"/>
                </a:schemeClr>
              </a:solidFill>
              <a:latin typeface="Segoe UI" panose="020B0502040204020203" pitchFamily="34" charset="0"/>
            </a:endParaRPr>
          </a:p>
          <a:p>
            <a:pPr marL="0" indent="0">
              <a:buNone/>
            </a:pPr>
            <a:br>
              <a:rPr lang="en-GB" dirty="0">
                <a:solidFill>
                  <a:schemeClr val="tx2">
                    <a:lumMod val="60000"/>
                    <a:lumOff val="40000"/>
                  </a:schemeClr>
                </a:solidFill>
                <a:latin typeface="Segoe UI" panose="020B0502040204020203" pitchFamily="34" charset="0"/>
              </a:rPr>
            </a:br>
            <a:r>
              <a:rPr lang="en-GB" b="1" dirty="0">
                <a:solidFill>
                  <a:schemeClr val="tx2">
                    <a:lumMod val="60000"/>
                    <a:lumOff val="40000"/>
                  </a:schemeClr>
                </a:solidFill>
                <a:latin typeface="Segoe UI" panose="020B0502040204020203" pitchFamily="34" charset="0"/>
              </a:rPr>
              <a:t>Implication for schools:</a:t>
            </a:r>
            <a:br>
              <a:rPr lang="en-GB" dirty="0">
                <a:solidFill>
                  <a:schemeClr val="tx2">
                    <a:lumMod val="60000"/>
                    <a:lumOff val="40000"/>
                  </a:schemeClr>
                </a:solidFill>
                <a:latin typeface="Segoe UI" panose="020B0502040204020203" pitchFamily="34" charset="0"/>
              </a:rPr>
            </a:br>
            <a:r>
              <a:rPr lang="en-GB" dirty="0">
                <a:solidFill>
                  <a:schemeClr val="tx2">
                    <a:lumMod val="60000"/>
                    <a:lumOff val="40000"/>
                  </a:schemeClr>
                </a:solidFill>
                <a:latin typeface="Segoe UI" panose="020B0502040204020203" pitchFamily="34" charset="0"/>
              </a:rPr>
              <a:t>Staff need training in relational, non‑judgemental conversations and should avoid “surface‑level” interpretations of behaviour.</a:t>
            </a:r>
          </a:p>
          <a:p>
            <a:pPr marL="0" indent="0">
              <a:buNone/>
            </a:pPr>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latin typeface="Segoe UI" panose="020B0502040204020203" pitchFamily="34" charset="0"/>
            </a:endParaRPr>
          </a:p>
          <a:p>
            <a:endParaRPr lang="en-GB" dirty="0"/>
          </a:p>
        </p:txBody>
      </p:sp>
      <p:sp>
        <p:nvSpPr>
          <p:cNvPr id="15" name="Content Placeholder 14">
            <a:extLst>
              <a:ext uri="{FF2B5EF4-FFF2-40B4-BE49-F238E27FC236}">
                <a16:creationId xmlns:a16="http://schemas.microsoft.com/office/drawing/2014/main" id="{A06B968A-C8CC-FC7B-B79C-2AE2C06F5137}"/>
              </a:ext>
            </a:extLst>
          </p:cNvPr>
          <p:cNvSpPr>
            <a:spLocks noGrp="1"/>
          </p:cNvSpPr>
          <p:nvPr>
            <p:ph sz="half" idx="1"/>
          </p:nvPr>
        </p:nvSpPr>
        <p:spPr/>
        <p:txBody>
          <a:bodyPr>
            <a:normAutofit fontScale="55000" lnSpcReduction="20000"/>
          </a:bodyPr>
          <a:lstStyle/>
          <a:p>
            <a:pPr marL="0" indent="0">
              <a:buNone/>
            </a:pPr>
            <a:r>
              <a:rPr lang="en-GB" dirty="0">
                <a:latin typeface="Segoe UI" panose="020B0502040204020203" pitchFamily="34" charset="0"/>
              </a:rPr>
              <a:t>Mae </a:t>
            </a:r>
            <a:r>
              <a:rPr lang="en-GB" dirty="0" err="1">
                <a:latin typeface="Segoe UI" panose="020B0502040204020203" pitchFamily="34" charset="0"/>
              </a:rPr>
              <a:t>ysgolion</a:t>
            </a:r>
            <a:r>
              <a:rPr lang="en-GB" dirty="0">
                <a:latin typeface="Segoe UI" panose="020B0502040204020203" pitchFamily="34" charset="0"/>
              </a:rPr>
              <a:t> </a:t>
            </a:r>
            <a:r>
              <a:rPr lang="en-GB" dirty="0" err="1">
                <a:latin typeface="Segoe UI" panose="020B0502040204020203" pitchFamily="34" charset="0"/>
              </a:rPr>
              <a:t>bellach</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un </a:t>
            </a:r>
            <a:r>
              <a:rPr lang="en-GB" dirty="0" err="1">
                <a:latin typeface="Segoe UI" panose="020B0502040204020203" pitchFamily="34" charset="0"/>
              </a:rPr>
              <a:t>o'r</a:t>
            </a:r>
            <a:r>
              <a:rPr lang="en-GB" dirty="0">
                <a:latin typeface="Segoe UI" panose="020B0502040204020203" pitchFamily="34" charset="0"/>
              </a:rPr>
              <a:t> </a:t>
            </a:r>
            <a:r>
              <a:rPr lang="en-GB" dirty="0" err="1">
                <a:latin typeface="Segoe UI" panose="020B0502040204020203" pitchFamily="34" charset="0"/>
              </a:rPr>
              <a:t>prif</a:t>
            </a:r>
            <a:r>
              <a:rPr lang="en-GB" dirty="0">
                <a:latin typeface="Segoe UI" panose="020B0502040204020203" pitchFamily="34" charset="0"/>
              </a:rPr>
              <a:t> </a:t>
            </a:r>
            <a:r>
              <a:rPr lang="en-GB" dirty="0" err="1">
                <a:latin typeface="Segoe UI" panose="020B0502040204020203" pitchFamily="34" charset="0"/>
              </a:rPr>
              <a:t>ffynonellau</a:t>
            </a:r>
            <a:r>
              <a:rPr lang="en-GB" dirty="0">
                <a:latin typeface="Segoe UI" panose="020B0502040204020203" pitchFamily="34" charset="0"/>
              </a:rPr>
              <a:t> </a:t>
            </a:r>
            <a:r>
              <a:rPr lang="en-GB" dirty="0" err="1">
                <a:latin typeface="Segoe UI" panose="020B0502040204020203" pitchFamily="34" charset="0"/>
              </a:rPr>
              <a:t>atgyfeiriadau</a:t>
            </a:r>
            <a:r>
              <a:rPr lang="en-GB" dirty="0">
                <a:latin typeface="Segoe UI" panose="020B0502040204020203" pitchFamily="34" charset="0"/>
              </a:rPr>
              <a:t> </a:t>
            </a:r>
            <a:r>
              <a:rPr lang="en-GB" dirty="0" err="1">
                <a:latin typeface="Segoe UI" panose="020B0502040204020203" pitchFamily="34" charset="0"/>
              </a:rPr>
              <a:t>i</a:t>
            </a:r>
            <a:r>
              <a:rPr lang="en-GB" dirty="0">
                <a:latin typeface="Segoe UI" panose="020B0502040204020203" pitchFamily="34" charset="0"/>
              </a:rPr>
              <a:t> </a:t>
            </a:r>
            <a:r>
              <a:rPr lang="en-GB" dirty="0" err="1">
                <a:latin typeface="Segoe UI" panose="020B0502040204020203" pitchFamily="34" charset="0"/>
              </a:rPr>
              <a:t>gymorth</a:t>
            </a:r>
            <a:r>
              <a:rPr lang="en-GB" dirty="0">
                <a:latin typeface="Segoe UI" panose="020B0502040204020203" pitchFamily="34" charset="0"/>
              </a:rPr>
              <a:t> </a:t>
            </a:r>
            <a:r>
              <a:rPr lang="en-GB" dirty="0" err="1">
                <a:latin typeface="Segoe UI" panose="020B0502040204020203" pitchFamily="34" charset="0"/>
              </a:rPr>
              <a:t>i</a:t>
            </a:r>
            <a:r>
              <a:rPr lang="en-GB" dirty="0">
                <a:latin typeface="Segoe UI" panose="020B0502040204020203" pitchFamily="34" charset="0"/>
              </a:rPr>
              <a:t> </a:t>
            </a:r>
            <a:r>
              <a:rPr lang="en-GB" dirty="0" err="1">
                <a:latin typeface="Segoe UI" panose="020B0502040204020203" pitchFamily="34" charset="0"/>
              </a:rPr>
              <a:t>deuluoedd</a:t>
            </a:r>
            <a:r>
              <a:rPr lang="en-GB" dirty="0">
                <a:latin typeface="Segoe UI" panose="020B0502040204020203" pitchFamily="34" charset="0"/>
              </a:rPr>
              <a:t> </a:t>
            </a:r>
            <a:r>
              <a:rPr lang="en-GB" dirty="0" err="1">
                <a:latin typeface="Segoe UI" panose="020B0502040204020203" pitchFamily="34" charset="0"/>
              </a:rPr>
              <a:t>oherwydd</a:t>
            </a:r>
            <a:r>
              <a:rPr lang="en-GB" dirty="0">
                <a:latin typeface="Segoe UI" panose="020B0502040204020203" pitchFamily="34" charset="0"/>
              </a:rPr>
              <a:t> </a:t>
            </a:r>
            <a:r>
              <a:rPr lang="en-GB" b="1" dirty="0" err="1">
                <a:latin typeface="Segoe UI" panose="020B0502040204020203" pitchFamily="34" charset="0"/>
              </a:rPr>
              <a:t>presenoldeb</a:t>
            </a:r>
            <a:r>
              <a:rPr lang="en-GB" b="1" dirty="0">
                <a:latin typeface="Segoe UI" panose="020B0502040204020203" pitchFamily="34" charset="0"/>
              </a:rPr>
              <a:t> </a:t>
            </a:r>
            <a:r>
              <a:rPr lang="en-GB" b="1" dirty="0" err="1">
                <a:latin typeface="Segoe UI" panose="020B0502040204020203" pitchFamily="34" charset="0"/>
              </a:rPr>
              <a:t>sy'n</a:t>
            </a:r>
            <a:r>
              <a:rPr lang="en-GB" b="1" dirty="0">
                <a:latin typeface="Segoe UI" panose="020B0502040204020203" pitchFamily="34" charset="0"/>
              </a:rPr>
              <a:t> </a:t>
            </a:r>
            <a:r>
              <a:rPr lang="en-GB" b="1" dirty="0" err="1">
                <a:latin typeface="Segoe UI" panose="020B0502040204020203" pitchFamily="34" charset="0"/>
              </a:rPr>
              <a:t>gostwng</a:t>
            </a:r>
            <a:r>
              <a:rPr lang="en-GB" dirty="0">
                <a:latin typeface="Segoe UI" panose="020B0502040204020203" pitchFamily="34" charset="0"/>
              </a:rPr>
              <a:t>,, ac </a:t>
            </a:r>
            <a:r>
              <a:rPr lang="en-GB" dirty="0" err="1">
                <a:latin typeface="Segoe UI" panose="020B0502040204020203" pitchFamily="34" charset="0"/>
              </a:rPr>
              <a:t>anghenion</a:t>
            </a:r>
            <a:r>
              <a:rPr lang="en-GB" dirty="0">
                <a:latin typeface="Segoe UI" panose="020B0502040204020203" pitchFamily="34" charset="0"/>
              </a:rPr>
              <a:t> </a:t>
            </a:r>
            <a:r>
              <a:rPr lang="en-GB" b="1" dirty="0">
                <a:latin typeface="Segoe UI" panose="020B0502040204020203" pitchFamily="34" charset="0"/>
              </a:rPr>
              <a:t>ADY </a:t>
            </a:r>
            <a:r>
              <a:rPr lang="en-GB" b="1" dirty="0" err="1">
                <a:latin typeface="Segoe UI" panose="020B0502040204020203" pitchFamily="34" charset="0"/>
              </a:rPr>
              <a:t>spryderon</a:t>
            </a:r>
            <a:r>
              <a:rPr lang="en-GB" b="1" dirty="0">
                <a:latin typeface="Segoe UI" panose="020B0502040204020203" pitchFamily="34" charset="0"/>
              </a:rPr>
              <a:t> </a:t>
            </a:r>
            <a:r>
              <a:rPr lang="en-GB" b="1" dirty="0" err="1">
                <a:latin typeface="Segoe UI" panose="020B0502040204020203" pitchFamily="34" charset="0"/>
              </a:rPr>
              <a:t>ymddygiady'n</a:t>
            </a:r>
            <a:r>
              <a:rPr lang="en-GB" b="1" dirty="0">
                <a:latin typeface="Segoe UI" panose="020B0502040204020203" pitchFamily="34" charset="0"/>
              </a:rPr>
              <a:t> </a:t>
            </a:r>
            <a:r>
              <a:rPr lang="en-GB" b="1" dirty="0" err="1">
                <a:latin typeface="Segoe UI" panose="020B0502040204020203" pitchFamily="34" charset="0"/>
              </a:rPr>
              <a:t>dod</a:t>
            </a:r>
            <a:r>
              <a:rPr lang="en-GB" b="1" dirty="0">
                <a:latin typeface="Segoe UI" panose="020B0502040204020203" pitchFamily="34" charset="0"/>
              </a:rPr>
              <a:t> </a:t>
            </a:r>
            <a:r>
              <a:rPr lang="en-GB" b="1" dirty="0" err="1">
                <a:latin typeface="Segoe UI" panose="020B0502040204020203" pitchFamily="34" charset="0"/>
              </a:rPr>
              <a:t>i'r</a:t>
            </a:r>
            <a:r>
              <a:rPr lang="en-GB" b="1" dirty="0">
                <a:latin typeface="Segoe UI" panose="020B0502040204020203" pitchFamily="34" charset="0"/>
              </a:rPr>
              <a:t> </a:t>
            </a:r>
            <a:r>
              <a:rPr lang="en-GB" b="1" dirty="0" err="1">
                <a:latin typeface="Segoe UI" panose="020B0502040204020203" pitchFamily="34" charset="0"/>
              </a:rPr>
              <a:t>amlwg</a:t>
            </a:r>
            <a:endParaRPr lang="en-GB" b="1" dirty="0">
              <a:latin typeface="Segoe UI" panose="020B0502040204020203" pitchFamily="34" charset="0"/>
            </a:endParaRPr>
          </a:p>
          <a:p>
            <a:pPr marL="0" indent="0">
              <a:buNone/>
            </a:pP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ôl</a:t>
            </a:r>
            <a:r>
              <a:rPr lang="en-GB" dirty="0">
                <a:latin typeface="Segoe UI" panose="020B0502040204020203" pitchFamily="34" charset="0"/>
              </a:rPr>
              <a:t> COVID, </a:t>
            </a:r>
            <a:r>
              <a:rPr lang="en-GB" dirty="0" err="1">
                <a:latin typeface="Segoe UI" panose="020B0502040204020203" pitchFamily="34" charset="0"/>
              </a:rPr>
              <a:t>mae</a:t>
            </a:r>
            <a:r>
              <a:rPr lang="en-GB" dirty="0">
                <a:latin typeface="Segoe UI" panose="020B0502040204020203" pitchFamily="34" charset="0"/>
              </a:rPr>
              <a:t> </a:t>
            </a:r>
            <a:r>
              <a:rPr lang="en-GB" dirty="0" err="1">
                <a:latin typeface="Segoe UI" panose="020B0502040204020203" pitchFamily="34" charset="0"/>
              </a:rPr>
              <a:t>ysgolion</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nodi </a:t>
            </a:r>
            <a:r>
              <a:rPr lang="en-GB" dirty="0" err="1">
                <a:latin typeface="Segoe UI" panose="020B0502040204020203" pitchFamily="34" charset="0"/>
              </a:rPr>
              <a:t>llawer</a:t>
            </a:r>
            <a:r>
              <a:rPr lang="en-GB" dirty="0">
                <a:latin typeface="Segoe UI" panose="020B0502040204020203" pitchFamily="34" charset="0"/>
              </a:rPr>
              <a:t> </a:t>
            </a:r>
            <a:r>
              <a:rPr lang="en-GB" dirty="0" err="1">
                <a:latin typeface="Segoe UI" panose="020B0502040204020203" pitchFamily="34" charset="0"/>
              </a:rPr>
              <a:t>mwy</a:t>
            </a:r>
            <a:r>
              <a:rPr lang="en-GB" dirty="0">
                <a:latin typeface="Segoe UI" panose="020B0502040204020203" pitchFamily="34" charset="0"/>
              </a:rPr>
              <a:t> o </a:t>
            </a:r>
            <a:r>
              <a:rPr lang="en-GB" dirty="0" err="1">
                <a:latin typeface="Segoe UI" panose="020B0502040204020203" pitchFamily="34" charset="0"/>
              </a:rPr>
              <a:t>anghenion</a:t>
            </a:r>
            <a:r>
              <a:rPr lang="en-GB" dirty="0">
                <a:latin typeface="Segoe UI" panose="020B0502040204020203" pitchFamily="34" charset="0"/>
              </a:rPr>
              <a:t> a </a:t>
            </a:r>
            <a:r>
              <a:rPr lang="en-GB" dirty="0" err="1">
                <a:latin typeface="Segoe UI" panose="020B0502040204020203" pitchFamily="34" charset="0"/>
              </a:rPr>
              <a:t>aeth</a:t>
            </a:r>
            <a:r>
              <a:rPr lang="en-GB" dirty="0">
                <a:latin typeface="Segoe UI" panose="020B0502040204020203" pitchFamily="34" charset="0"/>
              </a:rPr>
              <a:t> </a:t>
            </a:r>
            <a:r>
              <a:rPr lang="en-GB" dirty="0" err="1">
                <a:latin typeface="Segoe UI" panose="020B0502040204020203" pitchFamily="34" charset="0"/>
              </a:rPr>
              <a:t>heb</a:t>
            </a:r>
            <a:r>
              <a:rPr lang="en-GB" dirty="0">
                <a:latin typeface="Segoe UI" panose="020B0502040204020203" pitchFamily="34" charset="0"/>
              </a:rPr>
              <a:t> </a:t>
            </a:r>
            <a:r>
              <a:rPr lang="en-GB" dirty="0" err="1">
                <a:latin typeface="Segoe UI" panose="020B0502040204020203" pitchFamily="34" charset="0"/>
              </a:rPr>
              <a:t>sylwi</a:t>
            </a:r>
            <a:r>
              <a:rPr lang="en-GB" dirty="0">
                <a:latin typeface="Segoe UI" panose="020B0502040204020203" pitchFamily="34" charset="0"/>
              </a:rPr>
              <a:t> </a:t>
            </a:r>
            <a:r>
              <a:rPr lang="en-GB" dirty="0" err="1">
                <a:latin typeface="Segoe UI" panose="020B0502040204020203" pitchFamily="34" charset="0"/>
              </a:rPr>
              <a:t>o'r</a:t>
            </a:r>
            <a:r>
              <a:rPr lang="en-GB" dirty="0">
                <a:latin typeface="Segoe UI" panose="020B0502040204020203" pitchFamily="34" charset="0"/>
              </a:rPr>
              <a:t> </a:t>
            </a:r>
            <a:r>
              <a:rPr lang="en-GB" dirty="0" err="1">
                <a:latin typeface="Segoe UI" panose="020B0502040204020203" pitchFamily="34" charset="0"/>
              </a:rPr>
              <a:t>blaen</a:t>
            </a:r>
            <a:r>
              <a:rPr lang="en-GB" dirty="0">
                <a:latin typeface="Segoe UI" panose="020B0502040204020203" pitchFamily="34" charset="0"/>
              </a:rPr>
              <a:t> (</a:t>
            </a:r>
            <a:r>
              <a:rPr lang="en-GB" dirty="0" err="1">
                <a:latin typeface="Segoe UI" panose="020B0502040204020203" pitchFamily="34" charset="0"/>
              </a:rPr>
              <a:t>e.e.</a:t>
            </a:r>
            <a:r>
              <a:rPr lang="en-GB" dirty="0">
                <a:latin typeface="Segoe UI" panose="020B0502040204020203" pitchFamily="34" charset="0"/>
              </a:rPr>
              <a:t> </a:t>
            </a:r>
            <a:r>
              <a:rPr lang="en-GB" dirty="0" err="1">
                <a:latin typeface="Segoe UI" panose="020B0502040204020203" pitchFamily="34" charset="0"/>
              </a:rPr>
              <a:t>lleferydd</a:t>
            </a:r>
            <a:r>
              <a:rPr lang="en-GB" dirty="0">
                <a:latin typeface="Segoe UI" panose="020B0502040204020203" pitchFamily="34" charset="0"/>
              </a:rPr>
              <a:t> / </a:t>
            </a:r>
            <a:r>
              <a:rPr lang="en-GB" dirty="0" err="1">
                <a:latin typeface="Segoe UI" panose="020B0502040204020203" pitchFamily="34" charset="0"/>
              </a:rPr>
              <a:t>iaith</a:t>
            </a:r>
            <a:r>
              <a:rPr lang="en-GB" dirty="0">
                <a:latin typeface="Segoe UI" panose="020B0502040204020203" pitchFamily="34" charset="0"/>
              </a:rPr>
              <a:t>, </a:t>
            </a:r>
            <a:r>
              <a:rPr lang="en-GB" dirty="0" err="1">
                <a:latin typeface="Segoe UI" panose="020B0502040204020203" pitchFamily="34" charset="0"/>
              </a:rPr>
              <a:t>gorbryder</a:t>
            </a:r>
            <a:r>
              <a:rPr lang="en-GB" dirty="0">
                <a:latin typeface="Segoe UI" panose="020B0502040204020203" pitchFamily="34" charset="0"/>
              </a:rPr>
              <a:t>, </a:t>
            </a:r>
            <a:r>
              <a:rPr lang="en-GB" dirty="0" err="1">
                <a:latin typeface="Segoe UI" panose="020B0502040204020203" pitchFamily="34" charset="0"/>
              </a:rPr>
              <a:t>oedi</a:t>
            </a:r>
            <a:r>
              <a:rPr lang="en-GB" dirty="0">
                <a:latin typeface="Segoe UI" panose="020B0502040204020203" pitchFamily="34" charset="0"/>
              </a:rPr>
              <a:t> </a:t>
            </a:r>
            <a:r>
              <a:rPr lang="en-GB" dirty="0" err="1">
                <a:latin typeface="Segoe UI" panose="020B0502040204020203" pitchFamily="34" charset="0"/>
              </a:rPr>
              <a:t>cymdeithasol</a:t>
            </a:r>
            <a:r>
              <a:rPr lang="en-GB" dirty="0">
                <a:latin typeface="Segoe UI" panose="020B0502040204020203" pitchFamily="34" charset="0"/>
              </a:rPr>
              <a:t>).</a:t>
            </a:r>
          </a:p>
          <a:p>
            <a:pPr marL="0" indent="0">
              <a:buNone/>
            </a:pPr>
            <a:r>
              <a:rPr lang="en-GB" dirty="0">
                <a:latin typeface="Segoe UI" panose="020B0502040204020203" pitchFamily="34" charset="0"/>
              </a:rPr>
              <a:t>
Mae </a:t>
            </a:r>
            <a:r>
              <a:rPr lang="en-GB" dirty="0" err="1">
                <a:latin typeface="Segoe UI" panose="020B0502040204020203" pitchFamily="34" charset="0"/>
              </a:rPr>
              <a:t>sgyrsiau</a:t>
            </a:r>
            <a:r>
              <a:rPr lang="en-GB" dirty="0">
                <a:latin typeface="Segoe UI" panose="020B0502040204020203" pitchFamily="34" charset="0"/>
              </a:rPr>
              <a:t> </a:t>
            </a:r>
            <a:r>
              <a:rPr lang="en-GB" dirty="0" err="1">
                <a:latin typeface="Segoe UI" panose="020B0502040204020203" pitchFamily="34" charset="0"/>
              </a:rPr>
              <a:t>cynnar</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aml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datgelu</a:t>
            </a:r>
            <a:r>
              <a:rPr lang="en-GB" dirty="0">
                <a:latin typeface="Segoe UI" panose="020B0502040204020203" pitchFamily="34" charset="0"/>
              </a:rPr>
              <a:t> bod </a:t>
            </a:r>
            <a:r>
              <a:rPr lang="en-GB" b="1" dirty="0" err="1">
                <a:latin typeface="Segoe UI" panose="020B0502040204020203" pitchFamily="34" charset="0"/>
              </a:rPr>
              <a:t>pryderon</a:t>
            </a:r>
            <a:r>
              <a:rPr lang="en-GB" b="1" dirty="0">
                <a:latin typeface="Segoe UI" panose="020B0502040204020203" pitchFamily="34" charset="0"/>
              </a:rPr>
              <a:t> </a:t>
            </a:r>
            <a:r>
              <a:rPr lang="en-GB" b="1" dirty="0" err="1">
                <a:latin typeface="Segoe UI" panose="020B0502040204020203" pitchFamily="34" charset="0"/>
              </a:rPr>
              <a:t>presenoldeb</a:t>
            </a:r>
            <a:r>
              <a:rPr lang="en-GB" b="1" dirty="0">
                <a:latin typeface="Segoe UI" panose="020B0502040204020203" pitchFamily="34" charset="0"/>
              </a:rPr>
              <a:t> </a:t>
            </a:r>
            <a:r>
              <a:rPr lang="en-GB" dirty="0">
                <a:latin typeface="Segoe UI" panose="020B0502040204020203" pitchFamily="34" charset="0"/>
              </a:rPr>
              <a:t>neu </a:t>
            </a:r>
            <a:r>
              <a:rPr lang="en-GB" dirty="0" err="1">
                <a:latin typeface="Segoe UI" panose="020B0502040204020203" pitchFamily="34" charset="0"/>
              </a:rPr>
              <a:t>ymddygiad</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yr </a:t>
            </a:r>
            <a:r>
              <a:rPr lang="en-GB" dirty="0" err="1">
                <a:latin typeface="Segoe UI" panose="020B0502040204020203" pitchFamily="34" charset="0"/>
              </a:rPr>
              <a:t>ysgol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deillio</a:t>
            </a:r>
            <a:r>
              <a:rPr lang="en-GB" dirty="0">
                <a:latin typeface="Segoe UI" panose="020B0502040204020203" pitchFamily="34" charset="0"/>
              </a:rPr>
              <a:t> o </a:t>
            </a:r>
            <a:r>
              <a:rPr lang="en-GB" dirty="0" err="1">
                <a:latin typeface="Segoe UI" panose="020B0502040204020203" pitchFamily="34" charset="0"/>
              </a:rPr>
              <a:t>faterion</a:t>
            </a:r>
            <a:r>
              <a:rPr lang="en-GB" dirty="0">
                <a:latin typeface="Segoe UI" panose="020B0502040204020203" pitchFamily="34" charset="0"/>
              </a:rPr>
              <a:t> </a:t>
            </a:r>
            <a:r>
              <a:rPr lang="en-GB" dirty="0" err="1">
                <a:latin typeface="Segoe UI" panose="020B0502040204020203" pitchFamily="34" charset="0"/>
              </a:rPr>
              <a:t>dyfnach</a:t>
            </a:r>
            <a:r>
              <a:rPr lang="en-GB" dirty="0">
                <a:latin typeface="Segoe UI" panose="020B0502040204020203" pitchFamily="34" charset="0"/>
              </a:rPr>
              <a:t> (</a:t>
            </a:r>
            <a:r>
              <a:rPr lang="en-GB" dirty="0" err="1">
                <a:latin typeface="Segoe UI" panose="020B0502040204020203" pitchFamily="34" charset="0"/>
              </a:rPr>
              <a:t>cwsg</a:t>
            </a:r>
            <a:r>
              <a:rPr lang="en-GB" dirty="0">
                <a:latin typeface="Segoe UI" panose="020B0502040204020203" pitchFamily="34" charset="0"/>
              </a:rPr>
              <a:t>, tai, iechyd </a:t>
            </a:r>
            <a:r>
              <a:rPr lang="en-GB" dirty="0" err="1">
                <a:latin typeface="Segoe UI" panose="020B0502040204020203" pitchFamily="34" charset="0"/>
              </a:rPr>
              <a:t>meddwl</a:t>
            </a:r>
            <a:r>
              <a:rPr lang="en-GB" dirty="0">
                <a:latin typeface="Segoe UI" panose="020B0502040204020203" pitchFamily="34" charset="0"/>
              </a:rPr>
              <a:t> </a:t>
            </a:r>
            <a:r>
              <a:rPr lang="en-GB" dirty="0" err="1">
                <a:latin typeface="Segoe UI" panose="020B0502040204020203" pitchFamily="34" charset="0"/>
              </a:rPr>
              <a:t>rhieni</a:t>
            </a:r>
            <a:r>
              <a:rPr lang="en-GB" dirty="0">
                <a:latin typeface="Segoe UI" panose="020B0502040204020203" pitchFamily="34" charset="0"/>
              </a:rPr>
              <a:t>). </a:t>
            </a:r>
          </a:p>
          <a:p>
            <a:pPr marL="0" indent="0">
              <a:buNone/>
            </a:pPr>
            <a:br>
              <a:rPr lang="en-GB" dirty="0">
                <a:latin typeface="Segoe UI" panose="020B0502040204020203" pitchFamily="34" charset="0"/>
              </a:rPr>
            </a:br>
            <a:r>
              <a:rPr lang="en-GB" b="1" dirty="0" err="1">
                <a:latin typeface="Segoe UI" panose="020B0502040204020203" pitchFamily="34" charset="0"/>
              </a:rPr>
              <a:t>Goblygiadau</a:t>
            </a:r>
            <a:r>
              <a:rPr lang="en-GB" b="1" dirty="0">
                <a:latin typeface="Segoe UI" panose="020B0502040204020203" pitchFamily="34" charset="0"/>
              </a:rPr>
              <a:t> </a:t>
            </a:r>
            <a:r>
              <a:rPr lang="en-GB" b="1" dirty="0" err="1">
                <a:latin typeface="Segoe UI" panose="020B0502040204020203" pitchFamily="34" charset="0"/>
              </a:rPr>
              <a:t>i</a:t>
            </a:r>
            <a:r>
              <a:rPr lang="en-GB" b="1" dirty="0">
                <a:latin typeface="Segoe UI" panose="020B0502040204020203" pitchFamily="34" charset="0"/>
              </a:rPr>
              <a:t> </a:t>
            </a:r>
            <a:r>
              <a:rPr lang="en-GB" b="1" dirty="0" err="1">
                <a:latin typeface="Segoe UI" panose="020B0502040204020203" pitchFamily="34" charset="0"/>
              </a:rPr>
              <a:t>ysgolion</a:t>
            </a:r>
            <a:r>
              <a:rPr lang="en-GB" b="1" dirty="0">
                <a:latin typeface="Segoe UI" panose="020B0502040204020203" pitchFamily="34" charset="0"/>
              </a:rPr>
              <a:t>:</a:t>
            </a:r>
            <a:br>
              <a:rPr lang="en-GB" dirty="0">
                <a:latin typeface="Segoe UI" panose="020B0502040204020203" pitchFamily="34" charset="0"/>
              </a:rPr>
            </a:br>
            <a:r>
              <a:rPr lang="en-GB" dirty="0">
                <a:latin typeface="Segoe UI" panose="020B0502040204020203" pitchFamily="34" charset="0"/>
              </a:rPr>
              <a:t>Mae </a:t>
            </a:r>
            <a:r>
              <a:rPr lang="en-GB" dirty="0" err="1">
                <a:latin typeface="Segoe UI" panose="020B0502040204020203" pitchFamily="34" charset="0"/>
              </a:rPr>
              <a:t>angen</a:t>
            </a:r>
            <a:r>
              <a:rPr lang="en-GB" dirty="0">
                <a:latin typeface="Segoe UI" panose="020B0502040204020203" pitchFamily="34" charset="0"/>
              </a:rPr>
              <a:t> </a:t>
            </a:r>
            <a:r>
              <a:rPr lang="en-GB" dirty="0" err="1">
                <a:latin typeface="Segoe UI" panose="020B0502040204020203" pitchFamily="34" charset="0"/>
              </a:rPr>
              <a:t>hyfforddiant</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staff </a:t>
            </a:r>
            <a:r>
              <a:rPr lang="en-GB" dirty="0" err="1">
                <a:latin typeface="Segoe UI" panose="020B0502040204020203" pitchFamily="34" charset="0"/>
              </a:rPr>
              <a:t>mewn</a:t>
            </a:r>
            <a:r>
              <a:rPr lang="en-GB" dirty="0">
                <a:latin typeface="Segoe UI" panose="020B0502040204020203" pitchFamily="34" charset="0"/>
              </a:rPr>
              <a:t> </a:t>
            </a:r>
            <a:r>
              <a:rPr lang="en-GB" dirty="0" err="1">
                <a:latin typeface="Segoe UI" panose="020B0502040204020203" pitchFamily="34" charset="0"/>
              </a:rPr>
              <a:t>sgyrsiau</a:t>
            </a:r>
            <a:r>
              <a:rPr lang="en-GB" dirty="0">
                <a:latin typeface="Segoe UI" panose="020B0502040204020203" pitchFamily="34" charset="0"/>
              </a:rPr>
              <a:t> </a:t>
            </a:r>
            <a:r>
              <a:rPr lang="en-GB" dirty="0" err="1">
                <a:latin typeface="Segoe UI" panose="020B0502040204020203" pitchFamily="34" charset="0"/>
              </a:rPr>
              <a:t>perthynol</a:t>
            </a:r>
            <a:r>
              <a:rPr lang="en-GB" dirty="0">
                <a:latin typeface="Segoe UI" panose="020B0502040204020203" pitchFamily="34" charset="0"/>
              </a:rPr>
              <a:t>, di-</a:t>
            </a:r>
            <a:r>
              <a:rPr lang="en-GB" dirty="0" err="1">
                <a:latin typeface="Segoe UI" panose="020B0502040204020203" pitchFamily="34" charset="0"/>
              </a:rPr>
              <a:t>feirniadol</a:t>
            </a:r>
            <a:r>
              <a:rPr lang="en-GB" dirty="0">
                <a:latin typeface="Segoe UI" panose="020B0502040204020203" pitchFamily="34" charset="0"/>
              </a:rPr>
              <a:t> a </a:t>
            </a:r>
            <a:r>
              <a:rPr lang="en-GB" dirty="0" err="1">
                <a:latin typeface="Segoe UI" panose="020B0502040204020203" pitchFamily="34" charset="0"/>
              </a:rPr>
              <a:t>dylent</a:t>
            </a:r>
            <a:r>
              <a:rPr lang="en-GB" dirty="0">
                <a:latin typeface="Segoe UI" panose="020B0502040204020203" pitchFamily="34" charset="0"/>
              </a:rPr>
              <a:t> </a:t>
            </a:r>
            <a:r>
              <a:rPr lang="en-GB" dirty="0" err="1">
                <a:latin typeface="Segoe UI" panose="020B0502040204020203" pitchFamily="34" charset="0"/>
              </a:rPr>
              <a:t>osgoi</a:t>
            </a:r>
            <a:r>
              <a:rPr lang="en-GB" dirty="0">
                <a:latin typeface="Segoe UI" panose="020B0502040204020203" pitchFamily="34" charset="0"/>
              </a:rPr>
              <a:t> </a:t>
            </a:r>
            <a:r>
              <a:rPr lang="en-GB" dirty="0" err="1">
                <a:latin typeface="Segoe UI" panose="020B0502040204020203" pitchFamily="34" charset="0"/>
              </a:rPr>
              <a:t>dehongliadau</a:t>
            </a:r>
            <a:r>
              <a:rPr lang="en-GB" dirty="0">
                <a:latin typeface="Segoe UI" panose="020B0502040204020203" pitchFamily="34" charset="0"/>
              </a:rPr>
              <a:t> "</a:t>
            </a:r>
            <a:r>
              <a:rPr lang="en-GB" dirty="0" err="1">
                <a:latin typeface="Segoe UI" panose="020B0502040204020203" pitchFamily="34" charset="0"/>
              </a:rPr>
              <a:t>arwynebol</a:t>
            </a:r>
            <a:r>
              <a:rPr lang="en-GB" dirty="0">
                <a:latin typeface="Segoe UI" panose="020B0502040204020203" pitchFamily="34" charset="0"/>
              </a:rPr>
              <a:t>" o </a:t>
            </a:r>
            <a:r>
              <a:rPr lang="en-GB" dirty="0" err="1">
                <a:latin typeface="Segoe UI" panose="020B0502040204020203" pitchFamily="34" charset="0"/>
              </a:rPr>
              <a:t>ymddygiad</a:t>
            </a:r>
            <a:r>
              <a:rPr lang="en-GB" dirty="0">
                <a:latin typeface="Segoe UI" panose="020B0502040204020203" pitchFamily="34" charset="0"/>
              </a:rPr>
              <a:t>.</a:t>
            </a:r>
            <a:endParaRPr lang="en-GB" dirty="0"/>
          </a:p>
        </p:txBody>
      </p:sp>
      <p:sp>
        <p:nvSpPr>
          <p:cNvPr id="3" name="Title 1">
            <a:extLst>
              <a:ext uri="{FF2B5EF4-FFF2-40B4-BE49-F238E27FC236}">
                <a16:creationId xmlns:a16="http://schemas.microsoft.com/office/drawing/2014/main" id="{C34DF207-2C91-1811-83F1-80973C9119BA}"/>
              </a:ext>
            </a:extLst>
          </p:cNvPr>
          <p:cNvSpPr txBox="1">
            <a:spLocks/>
          </p:cNvSpPr>
          <p:nvPr/>
        </p:nvSpPr>
        <p:spPr>
          <a:xfrm>
            <a:off x="527112" y="160337"/>
            <a:ext cx="389877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600" dirty="0"/>
              <a:t>Davies a </a:t>
            </a:r>
            <a:r>
              <a:rPr lang="en-GB" sz="1600" dirty="0" err="1"/>
              <a:t>Campmbell</a:t>
            </a:r>
            <a:r>
              <a:rPr lang="en-GB" sz="1600" dirty="0"/>
              <a:t> (2025)</a:t>
            </a:r>
            <a:br>
              <a:rPr lang="en-GB" sz="1600" dirty="0"/>
            </a:br>
            <a:endParaRPr lang="en-GB" sz="1600" dirty="0"/>
          </a:p>
        </p:txBody>
      </p:sp>
      <p:sp>
        <p:nvSpPr>
          <p:cNvPr id="5" name="Title 1">
            <a:extLst>
              <a:ext uri="{FF2B5EF4-FFF2-40B4-BE49-F238E27FC236}">
                <a16:creationId xmlns:a16="http://schemas.microsoft.com/office/drawing/2014/main" id="{978C352C-05B8-B619-34B6-33F6D41EDB9B}"/>
              </a:ext>
            </a:extLst>
          </p:cNvPr>
          <p:cNvSpPr txBox="1">
            <a:spLocks/>
          </p:cNvSpPr>
          <p:nvPr/>
        </p:nvSpPr>
        <p:spPr>
          <a:xfrm>
            <a:off x="597024" y="457200"/>
            <a:ext cx="389877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600" dirty="0" err="1"/>
              <a:t>Ymchwil</a:t>
            </a:r>
            <a:r>
              <a:rPr lang="en-GB" sz="1600" dirty="0"/>
              <a:t> </a:t>
            </a:r>
            <a:r>
              <a:rPr lang="en-GB" sz="1600" dirty="0" err="1"/>
              <a:t>ansoddol</a:t>
            </a:r>
            <a:r>
              <a:rPr lang="en-GB" sz="1600" dirty="0"/>
              <a:t> </a:t>
            </a:r>
            <a:r>
              <a:rPr lang="en-GB" sz="1600" dirty="0" err="1"/>
              <a:t>teuluoedd</a:t>
            </a:r>
            <a:r>
              <a:rPr lang="en-GB" sz="1600" dirty="0"/>
              <a:t> </a:t>
            </a:r>
            <a:r>
              <a:rPr lang="en-GB" sz="1600" dirty="0" err="1"/>
              <a:t>yn</a:t>
            </a:r>
            <a:r>
              <a:rPr lang="en-GB" sz="1600" dirty="0"/>
              <a:t> </a:t>
            </a:r>
            <a:r>
              <a:rPr lang="en-GB" sz="1600" dirty="0" err="1"/>
              <a:t>gyntaf</a:t>
            </a:r>
            <a:endParaRPr lang="en-GB" sz="1600" dirty="0"/>
          </a:p>
        </p:txBody>
      </p:sp>
    </p:spTree>
    <p:extLst>
      <p:ext uri="{BB962C8B-B14F-4D97-AF65-F5344CB8AC3E}">
        <p14:creationId xmlns:p14="http://schemas.microsoft.com/office/powerpoint/2010/main" val="4058224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3B02A-1EED-46DF-E1B1-5BD1FDC5E05C}"/>
              </a:ext>
            </a:extLst>
          </p:cNvPr>
          <p:cNvSpPr>
            <a:spLocks noGrp="1"/>
          </p:cNvSpPr>
          <p:nvPr>
            <p:ph sz="half" idx="1"/>
          </p:nvPr>
        </p:nvSpPr>
        <p:spPr>
          <a:xfrm>
            <a:off x="323529" y="872716"/>
            <a:ext cx="4038600" cy="5112568"/>
          </a:xfrm>
        </p:spPr>
        <p:txBody>
          <a:bodyPr>
            <a:normAutofit fontScale="70000" lnSpcReduction="20000"/>
          </a:bodyPr>
          <a:lstStyle/>
          <a:p>
            <a:r>
              <a:rPr lang="en-GB" dirty="0" err="1">
                <a:latin typeface="Segoe UI" panose="020B0502040204020203" pitchFamily="34" charset="0"/>
              </a:rPr>
              <a:t>Cynnydd</a:t>
            </a:r>
            <a:r>
              <a:rPr lang="en-GB" dirty="0">
                <a:latin typeface="Segoe UI" panose="020B0502040204020203" pitchFamily="34" charset="0"/>
              </a:rPr>
              <a:t> </a:t>
            </a:r>
            <a:r>
              <a:rPr lang="en-GB" dirty="0" err="1">
                <a:latin typeface="Segoe UI" panose="020B0502040204020203" pitchFamily="34" charset="0"/>
              </a:rPr>
              <a:t>mewn</a:t>
            </a:r>
            <a:r>
              <a:rPr lang="en-GB" dirty="0">
                <a:latin typeface="Segoe UI" panose="020B0502040204020203" pitchFamily="34" charset="0"/>
              </a:rPr>
              <a:t> </a:t>
            </a:r>
            <a:r>
              <a:rPr lang="en-GB" dirty="0" err="1">
                <a:latin typeface="Segoe UI" panose="020B0502040204020203" pitchFamily="34" charset="0"/>
              </a:rPr>
              <a:t>achosion</a:t>
            </a:r>
            <a:r>
              <a:rPr lang="en-GB" dirty="0">
                <a:latin typeface="Segoe UI" panose="020B0502040204020203" pitchFamily="34" charset="0"/>
              </a:rPr>
              <a:t> o </a:t>
            </a:r>
            <a:r>
              <a:rPr lang="en-GB" dirty="0" err="1">
                <a:latin typeface="Segoe UI" panose="020B0502040204020203" pitchFamily="34" charset="0"/>
              </a:rPr>
              <a:t>bryder</a:t>
            </a:r>
            <a:r>
              <a:rPr lang="en-GB" dirty="0">
                <a:latin typeface="Segoe UI" panose="020B0502040204020203" pitchFamily="34" charset="0"/>
              </a:rPr>
              <a:t>, </a:t>
            </a:r>
            <a:r>
              <a:rPr lang="en-GB" dirty="0" err="1">
                <a:latin typeface="Segoe UI" panose="020B0502040204020203" pitchFamily="34" charset="0"/>
              </a:rPr>
              <a:t>hwyliau</a:t>
            </a:r>
            <a:r>
              <a:rPr lang="en-GB" dirty="0">
                <a:latin typeface="Segoe UI" panose="020B0502040204020203" pitchFamily="34" charset="0"/>
              </a:rPr>
              <a:t> </a:t>
            </a:r>
            <a:r>
              <a:rPr lang="en-GB" dirty="0" err="1">
                <a:latin typeface="Segoe UI" panose="020B0502040204020203" pitchFamily="34" charset="0"/>
              </a:rPr>
              <a:t>isel</a:t>
            </a:r>
            <a:r>
              <a:rPr lang="en-GB" dirty="0">
                <a:latin typeface="Segoe UI" panose="020B0502040204020203" pitchFamily="34" charset="0"/>
              </a:rPr>
              <a:t>, </a:t>
            </a:r>
            <a:r>
              <a:rPr lang="en-GB" dirty="0" err="1">
                <a:latin typeface="Segoe UI" panose="020B0502040204020203" pitchFamily="34" charset="0"/>
              </a:rPr>
              <a:t>hunan-niweidio</a:t>
            </a:r>
            <a:r>
              <a:rPr lang="en-GB" dirty="0">
                <a:latin typeface="Segoe UI" panose="020B0502040204020203" pitchFamily="34" charset="0"/>
              </a:rPr>
              <a:t>, a </a:t>
            </a:r>
            <a:r>
              <a:rPr lang="en-GB" dirty="0" err="1">
                <a:latin typeface="Segoe UI" panose="020B0502040204020203" pitchFamily="34" charset="0"/>
              </a:rPr>
              <a:t>rheoleiddio</a:t>
            </a:r>
            <a:r>
              <a:rPr lang="en-GB" dirty="0">
                <a:latin typeface="Segoe UI" panose="020B0502040204020203" pitchFamily="34" charset="0"/>
              </a:rPr>
              <a:t> </a:t>
            </a:r>
            <a:r>
              <a:rPr lang="en-GB" dirty="0" err="1">
                <a:latin typeface="Segoe UI" panose="020B0502040204020203" pitchFamily="34" charset="0"/>
              </a:rPr>
              <a:t>emosiynol</a:t>
            </a:r>
            <a:r>
              <a:rPr lang="en-GB" dirty="0">
                <a:latin typeface="Segoe UI" panose="020B0502040204020203" pitchFamily="34" charset="0"/>
              </a:rPr>
              <a:t> </a:t>
            </a:r>
            <a:r>
              <a:rPr lang="en-GB" dirty="0" err="1">
                <a:latin typeface="Segoe UI" panose="020B0502040204020203" pitchFamily="34" charset="0"/>
              </a:rPr>
              <a:t>gwael</a:t>
            </a:r>
            <a:r>
              <a:rPr lang="en-GB" dirty="0">
                <a:latin typeface="Segoe UI" panose="020B0502040204020203" pitchFamily="34" charset="0"/>
              </a:rPr>
              <a:t> </a:t>
            </a:r>
            <a:r>
              <a:rPr lang="en-GB" dirty="0" err="1">
                <a:latin typeface="Segoe UI" panose="020B0502040204020203" pitchFamily="34" charset="0"/>
              </a:rPr>
              <a:t>ymhlith</a:t>
            </a:r>
            <a:r>
              <a:rPr lang="en-GB" dirty="0">
                <a:latin typeface="Segoe UI" panose="020B0502040204020203" pitchFamily="34" charset="0"/>
              </a:rPr>
              <a:t> plant a </a:t>
            </a:r>
            <a:r>
              <a:rPr lang="en-GB" dirty="0" err="1">
                <a:latin typeface="Segoe UI" panose="020B0502040204020203" pitchFamily="34" charset="0"/>
              </a:rPr>
              <a:t>phobl</a:t>
            </a:r>
            <a:r>
              <a:rPr lang="en-GB" dirty="0">
                <a:latin typeface="Segoe UI" panose="020B0502040204020203" pitchFamily="34" charset="0"/>
              </a:rPr>
              <a:t> </a:t>
            </a:r>
            <a:r>
              <a:rPr lang="en-GB" dirty="0" err="1">
                <a:latin typeface="Segoe UI" panose="020B0502040204020203" pitchFamily="34" charset="0"/>
              </a:rPr>
              <a:t>ifanc</a:t>
            </a:r>
            <a:r>
              <a:rPr lang="en-GB" dirty="0">
                <a:latin typeface="Segoe UI" panose="020B0502040204020203" pitchFamily="34" charset="0"/>
              </a:rPr>
              <a:t>.</a:t>
            </a:r>
          </a:p>
          <a:p>
            <a:pPr marL="0" indent="0">
              <a:buNone/>
            </a:pPr>
            <a:r>
              <a:rPr lang="en-GB" dirty="0">
                <a:latin typeface="Segoe UI" panose="020B0502040204020203" pitchFamily="34" charset="0"/>
              </a:rPr>
              <a:t>
Mae </a:t>
            </a:r>
            <a:r>
              <a:rPr lang="en-GB" dirty="0" err="1">
                <a:latin typeface="Segoe UI" panose="020B0502040204020203" pitchFamily="34" charset="0"/>
              </a:rPr>
              <a:t>rhestrau</a:t>
            </a:r>
            <a:r>
              <a:rPr lang="en-GB" dirty="0">
                <a:latin typeface="Segoe UI" panose="020B0502040204020203" pitchFamily="34" charset="0"/>
              </a:rPr>
              <a:t> aros </a:t>
            </a:r>
            <a:r>
              <a:rPr lang="en-GB" dirty="0" err="1">
                <a:latin typeface="Segoe UI" panose="020B0502040204020203" pitchFamily="34" charset="0"/>
              </a:rPr>
              <a:t>asesu</a:t>
            </a:r>
            <a:r>
              <a:rPr lang="en-GB" dirty="0">
                <a:latin typeface="Segoe UI" panose="020B0502040204020203" pitchFamily="34" charset="0"/>
              </a:rPr>
              <a:t> ND o 3–5 </a:t>
            </a:r>
            <a:r>
              <a:rPr lang="en-GB" dirty="0" err="1">
                <a:latin typeface="Segoe UI" panose="020B0502040204020203" pitchFamily="34" charset="0"/>
              </a:rPr>
              <a:t>mlynedd</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gadael</a:t>
            </a:r>
            <a:r>
              <a:rPr lang="en-GB" dirty="0">
                <a:latin typeface="Segoe UI" panose="020B0502040204020203" pitchFamily="34" charset="0"/>
              </a:rPr>
              <a:t> </a:t>
            </a:r>
            <a:r>
              <a:rPr lang="en-GB" dirty="0" err="1">
                <a:latin typeface="Segoe UI" panose="020B0502040204020203" pitchFamily="34" charset="0"/>
              </a:rPr>
              <a:t>teuluoedd</a:t>
            </a:r>
            <a:r>
              <a:rPr lang="en-GB" dirty="0">
                <a:latin typeface="Segoe UI" panose="020B0502040204020203" pitchFamily="34" charset="0"/>
              </a:rPr>
              <a:t> </a:t>
            </a:r>
            <a:r>
              <a:rPr lang="en-GB" dirty="0" err="1">
                <a:latin typeface="Segoe UI" panose="020B0502040204020203" pitchFamily="34" charset="0"/>
              </a:rPr>
              <a:t>heb</a:t>
            </a:r>
            <a:r>
              <a:rPr lang="en-GB" dirty="0">
                <a:latin typeface="Segoe UI" panose="020B0502040204020203" pitchFamily="34" charset="0"/>
              </a:rPr>
              <a:t> </a:t>
            </a:r>
            <a:r>
              <a:rPr lang="en-GB" dirty="0" err="1">
                <a:latin typeface="Segoe UI" panose="020B0502040204020203" pitchFamily="34" charset="0"/>
              </a:rPr>
              <a:t>gefnogaeth</a:t>
            </a:r>
            <a:r>
              <a:rPr lang="en-GB" dirty="0">
                <a:latin typeface="Segoe UI" panose="020B0502040204020203" pitchFamily="34" charset="0"/>
              </a:rPr>
              <a:t>.</a:t>
            </a:r>
          </a:p>
          <a:p>
            <a:pPr marL="0" indent="0">
              <a:buNone/>
            </a:pPr>
            <a:r>
              <a:rPr lang="en-GB" dirty="0">
                <a:latin typeface="Segoe UI" panose="020B0502040204020203" pitchFamily="34" charset="0"/>
              </a:rPr>
              <a:t>
</a:t>
            </a:r>
            <a:r>
              <a:rPr lang="en-GB" dirty="0" err="1">
                <a:latin typeface="Segoe UI" panose="020B0502040204020203" pitchFamily="34" charset="0"/>
              </a:rPr>
              <a:t>Rhaid</a:t>
            </a:r>
            <a:r>
              <a:rPr lang="en-GB" dirty="0">
                <a:latin typeface="Segoe UI" panose="020B0502040204020203" pitchFamily="34" charset="0"/>
              </a:rPr>
              <a:t> </a:t>
            </a:r>
            <a:r>
              <a:rPr lang="en-GB" dirty="0" err="1">
                <a:latin typeface="Segoe UI" panose="020B0502040204020203" pitchFamily="34" charset="0"/>
              </a:rPr>
              <a:t>i</a:t>
            </a:r>
            <a:r>
              <a:rPr lang="en-GB" dirty="0">
                <a:latin typeface="Segoe UI" panose="020B0502040204020203" pitchFamily="34" charset="0"/>
              </a:rPr>
              <a:t> </a:t>
            </a:r>
            <a:r>
              <a:rPr lang="en-GB" dirty="0" err="1">
                <a:latin typeface="Segoe UI" panose="020B0502040204020203" pitchFamily="34" charset="0"/>
              </a:rPr>
              <a:t>ysgolion</a:t>
            </a:r>
            <a:r>
              <a:rPr lang="en-GB" dirty="0">
                <a:latin typeface="Segoe UI" panose="020B0502040204020203" pitchFamily="34" charset="0"/>
              </a:rPr>
              <a:t> </a:t>
            </a:r>
            <a:r>
              <a:rPr lang="en-GB" dirty="0" err="1">
                <a:latin typeface="Segoe UI" panose="020B0502040204020203" pitchFamily="34" charset="0"/>
              </a:rPr>
              <a:t>fabwysiadu</a:t>
            </a:r>
            <a:r>
              <a:rPr lang="en-GB" dirty="0">
                <a:latin typeface="Segoe UI" panose="020B0502040204020203" pitchFamily="34" charset="0"/>
              </a:rPr>
              <a:t> </a:t>
            </a:r>
            <a:r>
              <a:rPr lang="en-GB" dirty="0" err="1">
                <a:latin typeface="Segoe UI" panose="020B0502040204020203" pitchFamily="34" charset="0"/>
              </a:rPr>
              <a:t>arferion</a:t>
            </a:r>
            <a:r>
              <a:rPr lang="en-GB" dirty="0">
                <a:latin typeface="Segoe UI" panose="020B0502040204020203" pitchFamily="34" charset="0"/>
              </a:rPr>
              <a:t> </a:t>
            </a:r>
            <a:r>
              <a:rPr lang="en-GB" dirty="0" err="1">
                <a:latin typeface="Segoe UI" panose="020B0502040204020203" pitchFamily="34" charset="0"/>
              </a:rPr>
              <a:t>sy'n</a:t>
            </a:r>
            <a:r>
              <a:rPr lang="en-GB" dirty="0">
                <a:latin typeface="Segoe UI" panose="020B0502040204020203" pitchFamily="34" charset="0"/>
              </a:rPr>
              <a:t> </a:t>
            </a:r>
            <a:r>
              <a:rPr lang="en-GB" dirty="0" err="1">
                <a:latin typeface="Segoe UI" panose="020B0502040204020203" pitchFamily="34" charset="0"/>
              </a:rPr>
              <a:t>ymwybodol</a:t>
            </a:r>
            <a:r>
              <a:rPr lang="en-GB" dirty="0">
                <a:latin typeface="Segoe UI" panose="020B0502040204020203" pitchFamily="34" charset="0"/>
              </a:rPr>
              <a:t> o ND ac </a:t>
            </a:r>
            <a:r>
              <a:rPr lang="en-GB" dirty="0" err="1">
                <a:latin typeface="Segoe UI" panose="020B0502040204020203" pitchFamily="34" charset="0"/>
              </a:rPr>
              <a:t>osgoi</a:t>
            </a:r>
            <a:r>
              <a:rPr lang="en-GB" dirty="0">
                <a:latin typeface="Segoe UI" panose="020B0502040204020203" pitchFamily="34" charset="0"/>
              </a:rPr>
              <a:t> </a:t>
            </a:r>
            <a:r>
              <a:rPr lang="en-GB" dirty="0" err="1">
                <a:latin typeface="Segoe UI" panose="020B0502040204020203" pitchFamily="34" charset="0"/>
              </a:rPr>
              <a:t>gor-ddibynnu</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ddiagnosis</a:t>
            </a:r>
            <a:r>
              <a:rPr lang="en-GB" dirty="0">
                <a:latin typeface="Segoe UI" panose="020B0502040204020203" pitchFamily="34" charset="0"/>
              </a:rPr>
              <a:t> </a:t>
            </a:r>
            <a:r>
              <a:rPr lang="en-GB" dirty="0" err="1">
                <a:latin typeface="Segoe UI" panose="020B0502040204020203" pitchFamily="34" charset="0"/>
              </a:rPr>
              <a:t>cyn</a:t>
            </a:r>
            <a:r>
              <a:rPr lang="en-GB" dirty="0">
                <a:latin typeface="Segoe UI" panose="020B0502040204020203" pitchFamily="34" charset="0"/>
              </a:rPr>
              <a:t> </a:t>
            </a:r>
            <a:r>
              <a:rPr lang="en-GB" dirty="0" err="1">
                <a:latin typeface="Segoe UI" panose="020B0502040204020203" pitchFamily="34" charset="0"/>
              </a:rPr>
              <a:t>rhoi</a:t>
            </a:r>
            <a:r>
              <a:rPr lang="en-GB" dirty="0">
                <a:latin typeface="Segoe UI" panose="020B0502040204020203" pitchFamily="34" charset="0"/>
              </a:rPr>
              <a:t> </a:t>
            </a:r>
            <a:r>
              <a:rPr lang="en-GB" dirty="0" err="1">
                <a:latin typeface="Segoe UI" panose="020B0502040204020203" pitchFamily="34" charset="0"/>
              </a:rPr>
              <a:t>cymorth</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waith</a:t>
            </a:r>
            <a:r>
              <a:rPr lang="en-GB" dirty="0">
                <a:latin typeface="Segoe UI" panose="020B0502040204020203" pitchFamily="34" charset="0"/>
              </a:rPr>
              <a:t>.</a:t>
            </a:r>
          </a:p>
          <a:p>
            <a:pPr marL="0" indent="0">
              <a:buNone/>
            </a:pPr>
            <a:r>
              <a:rPr lang="en-GB" dirty="0">
                <a:latin typeface="Segoe UI" panose="020B0502040204020203" pitchFamily="34" charset="0"/>
              </a:rPr>
              <a:t>
Anaml y </a:t>
            </a:r>
            <a:r>
              <a:rPr lang="en-GB" dirty="0" err="1">
                <a:latin typeface="Segoe UI" panose="020B0502040204020203" pitchFamily="34" charset="0"/>
              </a:rPr>
              <a:t>mae</a:t>
            </a:r>
            <a:r>
              <a:rPr lang="en-GB" dirty="0">
                <a:latin typeface="Segoe UI" panose="020B0502040204020203" pitchFamily="34" charset="0"/>
              </a:rPr>
              <a:t> </a:t>
            </a:r>
            <a:r>
              <a:rPr lang="en-GB" dirty="0" err="1">
                <a:latin typeface="Segoe UI" panose="020B0502040204020203" pitchFamily="34" charset="0"/>
              </a:rPr>
              <a:t>teuluoedd</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ceisio</a:t>
            </a:r>
            <a:r>
              <a:rPr lang="en-GB" dirty="0">
                <a:latin typeface="Segoe UI" panose="020B0502040204020203" pitchFamily="34" charset="0"/>
              </a:rPr>
              <a:t> </a:t>
            </a:r>
            <a:r>
              <a:rPr lang="en-GB" dirty="0" err="1">
                <a:latin typeface="Segoe UI" panose="020B0502040204020203" pitchFamily="34" charset="0"/>
              </a:rPr>
              <a:t>cefnogaeth</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gynnar</a:t>
            </a:r>
            <a:r>
              <a:rPr lang="en-GB" dirty="0">
                <a:latin typeface="Segoe UI" panose="020B0502040204020203" pitchFamily="34" charset="0"/>
              </a:rPr>
              <a:t>; </a:t>
            </a:r>
            <a:r>
              <a:rPr lang="en-GB" dirty="0" err="1">
                <a:latin typeface="Segoe UI" panose="020B0502040204020203" pitchFamily="34" charset="0"/>
              </a:rPr>
              <a:t>maent</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tueddu</a:t>
            </a:r>
            <a:r>
              <a:rPr lang="en-GB" dirty="0">
                <a:latin typeface="Segoe UI" panose="020B0502040204020203" pitchFamily="34" charset="0"/>
              </a:rPr>
              <a:t> </a:t>
            </a:r>
            <a:r>
              <a:rPr lang="en-GB" dirty="0" err="1">
                <a:latin typeface="Segoe UI" panose="020B0502040204020203" pitchFamily="34" charset="0"/>
              </a:rPr>
              <a:t>i</a:t>
            </a:r>
            <a:r>
              <a:rPr lang="en-GB" dirty="0">
                <a:latin typeface="Segoe UI" panose="020B0502040204020203" pitchFamily="34" charset="0"/>
              </a:rPr>
              <a:t> </a:t>
            </a:r>
            <a:r>
              <a:rPr lang="en-GB" dirty="0" err="1">
                <a:latin typeface="Segoe UI" panose="020B0502040204020203" pitchFamily="34" charset="0"/>
              </a:rPr>
              <a:t>gyflwyno</a:t>
            </a:r>
            <a:r>
              <a:rPr lang="en-GB" dirty="0">
                <a:latin typeface="Segoe UI" panose="020B0502040204020203" pitchFamily="34" charset="0"/>
              </a:rPr>
              <a:t> pan </a:t>
            </a:r>
            <a:r>
              <a:rPr lang="en-GB" dirty="0" err="1">
                <a:latin typeface="Segoe UI" panose="020B0502040204020203" pitchFamily="34" charset="0"/>
              </a:rPr>
              <a:t>fo</a:t>
            </a:r>
            <a:r>
              <a:rPr lang="en-GB" dirty="0">
                <a:latin typeface="Segoe UI" panose="020B0502040204020203" pitchFamily="34" charset="0"/>
              </a:rPr>
              <a:t> </a:t>
            </a:r>
            <a:r>
              <a:rPr lang="en-GB" dirty="0" err="1">
                <a:latin typeface="Segoe UI" panose="020B0502040204020203" pitchFamily="34" charset="0"/>
              </a:rPr>
              <a:t>problemau'n</a:t>
            </a:r>
            <a:r>
              <a:rPr lang="en-GB" dirty="0">
                <a:latin typeface="Segoe UI" panose="020B0502040204020203" pitchFamily="34" charset="0"/>
              </a:rPr>
              <a:t> </a:t>
            </a:r>
            <a:r>
              <a:rPr lang="en-GB" dirty="0" err="1">
                <a:latin typeface="Segoe UI" panose="020B0502040204020203" pitchFamily="34" charset="0"/>
              </a:rPr>
              <a:t>ddifrifol</a:t>
            </a:r>
            <a:r>
              <a:rPr lang="en-GB" dirty="0">
                <a:latin typeface="Segoe UI" panose="020B0502040204020203"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F2762E0A-D921-9FD8-66EC-1FBB561F98C8}"/>
              </a:ext>
            </a:extLst>
          </p:cNvPr>
          <p:cNvSpPr>
            <a:spLocks noGrp="1"/>
          </p:cNvSpPr>
          <p:nvPr>
            <p:ph sz="half" idx="2"/>
          </p:nvPr>
        </p:nvSpPr>
        <p:spPr>
          <a:xfrm>
            <a:off x="4781873" y="872716"/>
            <a:ext cx="4038600" cy="5292588"/>
          </a:xfrm>
        </p:spPr>
        <p:txBody>
          <a:bodyPr>
            <a:normAutofit fontScale="70000" lnSpcReduction="20000"/>
          </a:bodyPr>
          <a:lstStyle/>
          <a:p>
            <a:r>
              <a:rPr lang="en-GB" dirty="0">
                <a:solidFill>
                  <a:schemeClr val="tx2">
                    <a:lumMod val="60000"/>
                    <a:lumOff val="40000"/>
                  </a:schemeClr>
                </a:solidFill>
                <a:latin typeface="Segoe UI" panose="020B0502040204020203" pitchFamily="34" charset="0"/>
              </a:rPr>
              <a:t>Rising cases of anxiety, low mood, self-harm, and poor emotional regulation among children and young people.</a:t>
            </a:r>
          </a:p>
          <a:p>
            <a:pPr marL="0" indent="0">
              <a:buNone/>
            </a:pPr>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ND assessment waiting lists of </a:t>
            </a:r>
            <a:r>
              <a:rPr lang="en-GB" i="1" dirty="0">
                <a:solidFill>
                  <a:schemeClr val="tx2">
                    <a:lumMod val="60000"/>
                    <a:lumOff val="40000"/>
                  </a:schemeClr>
                </a:solidFill>
                <a:latin typeface="Segoe UI" panose="020B0502040204020203" pitchFamily="34" charset="0"/>
              </a:rPr>
              <a:t>3–5 years</a:t>
            </a:r>
            <a:r>
              <a:rPr lang="en-GB" dirty="0">
                <a:solidFill>
                  <a:schemeClr val="tx2">
                    <a:lumMod val="60000"/>
                    <a:lumOff val="40000"/>
                  </a:schemeClr>
                </a:solidFill>
                <a:latin typeface="Segoe UI" panose="020B0502040204020203" pitchFamily="34" charset="0"/>
              </a:rPr>
              <a:t> leave families unsupported.</a:t>
            </a:r>
          </a:p>
          <a:p>
            <a:pPr marL="0" indent="0">
              <a:buNone/>
            </a:pPr>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Schools must adopt ND‑aware practice and avoid over‑reliance on diagnosis before putting support in place.</a:t>
            </a:r>
          </a:p>
          <a:p>
            <a:pPr marL="0" indent="0">
              <a:buNone/>
            </a:pPr>
            <a:endParaRPr lang="en-GB" dirty="0">
              <a:solidFill>
                <a:schemeClr val="tx2">
                  <a:lumMod val="60000"/>
                  <a:lumOff val="40000"/>
                </a:schemeClr>
              </a:solidFill>
              <a:latin typeface="Segoe UI" panose="020B0502040204020203" pitchFamily="34" charset="0"/>
            </a:endParaRPr>
          </a:p>
          <a:p>
            <a:r>
              <a:rPr lang="en-GB" dirty="0">
                <a:solidFill>
                  <a:schemeClr val="tx2">
                    <a:lumMod val="60000"/>
                    <a:lumOff val="40000"/>
                  </a:schemeClr>
                </a:solidFill>
                <a:latin typeface="Segoe UI" panose="020B0502040204020203" pitchFamily="34" charset="0"/>
              </a:rPr>
              <a:t>Families rarely seek support early; they tend to present when problems are severe.</a:t>
            </a:r>
          </a:p>
          <a:p>
            <a:endParaRPr lang="en-GB" dirty="0"/>
          </a:p>
        </p:txBody>
      </p:sp>
    </p:spTree>
    <p:extLst>
      <p:ext uri="{BB962C8B-B14F-4D97-AF65-F5344CB8AC3E}">
        <p14:creationId xmlns:p14="http://schemas.microsoft.com/office/powerpoint/2010/main" val="2239386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FBDD6B-85E5-6470-366F-89E8AA6E040E}"/>
              </a:ext>
            </a:extLst>
          </p:cNvPr>
          <p:cNvSpPr>
            <a:spLocks noGrp="1"/>
          </p:cNvSpPr>
          <p:nvPr>
            <p:ph sz="half" idx="1"/>
          </p:nvPr>
        </p:nvSpPr>
        <p:spPr>
          <a:xfrm>
            <a:off x="506356" y="332656"/>
            <a:ext cx="4038600" cy="5832648"/>
          </a:xfrm>
        </p:spPr>
        <p:txBody>
          <a:bodyPr>
            <a:normAutofit fontScale="62500" lnSpcReduction="20000"/>
          </a:bodyPr>
          <a:lstStyle/>
          <a:p>
            <a:endParaRPr lang="en-GB" dirty="0">
              <a:latin typeface="Segoe UI" panose="020B0502040204020203" pitchFamily="34" charset="0"/>
            </a:endParaRPr>
          </a:p>
          <a:p>
            <a:pPr marL="0" indent="0">
              <a:buNone/>
            </a:pPr>
            <a:r>
              <a:rPr lang="en-GB" dirty="0">
                <a:latin typeface="Segoe UI" panose="020B0502040204020203" pitchFamily="34" charset="0"/>
              </a:rPr>
              <a:t>Mae </a:t>
            </a:r>
            <a:r>
              <a:rPr lang="en-GB" dirty="0" err="1">
                <a:latin typeface="Segoe UI" panose="020B0502040204020203" pitchFamily="34" charset="0"/>
              </a:rPr>
              <a:t>rhieni</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aml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drysu</a:t>
            </a:r>
            <a:r>
              <a:rPr lang="en-GB" dirty="0">
                <a:latin typeface="Segoe UI" panose="020B0502040204020203" pitchFamily="34" charset="0"/>
              </a:rPr>
              <a:t> </a:t>
            </a:r>
            <a:r>
              <a:rPr lang="en-GB" dirty="0" err="1">
                <a:latin typeface="Segoe UI" panose="020B0502040204020203" pitchFamily="34" charset="0"/>
              </a:rPr>
              <a:t>cynigion</a:t>
            </a:r>
            <a:r>
              <a:rPr lang="en-GB" dirty="0">
                <a:latin typeface="Segoe UI" panose="020B0502040204020203" pitchFamily="34" charset="0"/>
              </a:rPr>
              <a:t> </a:t>
            </a:r>
            <a:r>
              <a:rPr lang="en-GB" dirty="0" err="1">
                <a:latin typeface="Segoe UI" panose="020B0502040204020203" pitchFamily="34" charset="0"/>
              </a:rPr>
              <a:t>cymorth</a:t>
            </a:r>
            <a:r>
              <a:rPr lang="en-GB" dirty="0">
                <a:latin typeface="Segoe UI" panose="020B0502040204020203" pitchFamily="34" charset="0"/>
              </a:rPr>
              <a:t> </a:t>
            </a:r>
            <a:r>
              <a:rPr lang="en-GB" dirty="0" err="1">
                <a:latin typeface="Segoe UI" panose="020B0502040204020203" pitchFamily="34" charset="0"/>
              </a:rPr>
              <a:t>cynnar</a:t>
            </a:r>
            <a:r>
              <a:rPr lang="en-GB" dirty="0">
                <a:latin typeface="Segoe UI" panose="020B0502040204020203" pitchFamily="34" charset="0"/>
              </a:rPr>
              <a:t> </a:t>
            </a:r>
            <a:r>
              <a:rPr lang="en-GB" dirty="0" err="1">
                <a:latin typeface="Segoe UI" panose="020B0502040204020203" pitchFamily="34" charset="0"/>
              </a:rPr>
              <a:t>gyda</a:t>
            </a:r>
            <a:r>
              <a:rPr lang="en-GB" dirty="0">
                <a:latin typeface="Segoe UI" panose="020B0502040204020203" pitchFamily="34" charset="0"/>
              </a:rPr>
              <a:t> </a:t>
            </a:r>
            <a:r>
              <a:rPr lang="en-GB" b="1" dirty="0" err="1">
                <a:latin typeface="Segoe UI" panose="020B0502040204020203" pitchFamily="34" charset="0"/>
              </a:rPr>
              <a:t>gwasanaethau</a:t>
            </a:r>
            <a:r>
              <a:rPr lang="en-GB" b="1" dirty="0">
                <a:latin typeface="Segoe UI" panose="020B0502040204020203" pitchFamily="34" charset="0"/>
              </a:rPr>
              <a:t> </a:t>
            </a:r>
            <a:r>
              <a:rPr lang="en-GB" b="1" dirty="0" err="1">
                <a:latin typeface="Segoe UI" panose="020B0502040204020203" pitchFamily="34" charset="0"/>
              </a:rPr>
              <a:t>cymdeithasol</a:t>
            </a:r>
            <a:r>
              <a:rPr lang="en-GB" b="1" dirty="0">
                <a:latin typeface="Segoe UI" panose="020B0502040204020203" pitchFamily="34" charset="0"/>
              </a:rPr>
              <a:t>,</a:t>
            </a:r>
            <a:r>
              <a:rPr lang="en-GB" dirty="0">
                <a:latin typeface="Segoe UI" panose="020B0502040204020203" pitchFamily="34" charset="0"/>
              </a:rPr>
              <a:t> </a:t>
            </a:r>
            <a:r>
              <a:rPr lang="en-GB" dirty="0" err="1">
                <a:latin typeface="Segoe UI" panose="020B0502040204020203" pitchFamily="34" charset="0"/>
              </a:rPr>
              <a:t>gan</a:t>
            </a:r>
            <a:r>
              <a:rPr lang="en-GB" dirty="0">
                <a:latin typeface="Segoe UI" panose="020B0502040204020203" pitchFamily="34" charset="0"/>
              </a:rPr>
              <a:t> </a:t>
            </a:r>
            <a:r>
              <a:rPr lang="en-GB" dirty="0" err="1">
                <a:latin typeface="Segoe UI" panose="020B0502040204020203" pitchFamily="34" charset="0"/>
              </a:rPr>
              <a:t>arwain</a:t>
            </a:r>
            <a:r>
              <a:rPr lang="en-GB" dirty="0">
                <a:latin typeface="Segoe UI" panose="020B0502040204020203" pitchFamily="34" charset="0"/>
              </a:rPr>
              <a:t> at </a:t>
            </a:r>
            <a:r>
              <a:rPr lang="en-GB" dirty="0" err="1">
                <a:latin typeface="Segoe UI" panose="020B0502040204020203" pitchFamily="34" charset="0"/>
              </a:rPr>
              <a:t>ofn</a:t>
            </a:r>
            <a:r>
              <a:rPr lang="en-GB" dirty="0">
                <a:latin typeface="Segoe UI" panose="020B0502040204020203" pitchFamily="34" charset="0"/>
              </a:rPr>
              <a:t> neu </a:t>
            </a:r>
            <a:r>
              <a:rPr lang="en-GB" dirty="0" err="1">
                <a:latin typeface="Segoe UI" panose="020B0502040204020203" pitchFamily="34" charset="0"/>
              </a:rPr>
              <a:t>amharodrwydd</a:t>
            </a:r>
            <a:r>
              <a:rPr lang="en-GB" dirty="0">
                <a:latin typeface="Segoe UI" panose="020B0502040204020203" pitchFamily="34" charset="0"/>
              </a:rPr>
              <a:t>. </a:t>
            </a:r>
          </a:p>
          <a:p>
            <a:endParaRPr lang="en-GB" dirty="0">
              <a:latin typeface="Segoe UI" panose="020B0502040204020203" pitchFamily="34" charset="0"/>
            </a:endParaRPr>
          </a:p>
          <a:p>
            <a:pPr marL="0" indent="0">
              <a:buNone/>
            </a:pPr>
            <a:br>
              <a:rPr lang="en-GB" dirty="0">
                <a:latin typeface="Segoe UI" panose="020B0502040204020203" pitchFamily="34" charset="0"/>
              </a:rPr>
            </a:br>
            <a:r>
              <a:rPr lang="en-GB" b="1" dirty="0" err="1">
                <a:latin typeface="Segoe UI" panose="020B0502040204020203" pitchFamily="34" charset="0"/>
              </a:rPr>
              <a:t>Goblygiadau</a:t>
            </a:r>
            <a:r>
              <a:rPr lang="en-GB" b="1" dirty="0">
                <a:latin typeface="Segoe UI" panose="020B0502040204020203" pitchFamily="34" charset="0"/>
              </a:rPr>
              <a:t> </a:t>
            </a:r>
            <a:r>
              <a:rPr lang="en-GB" b="1" dirty="0" err="1">
                <a:latin typeface="Segoe UI" panose="020B0502040204020203" pitchFamily="34" charset="0"/>
              </a:rPr>
              <a:t>i</a:t>
            </a:r>
            <a:r>
              <a:rPr lang="en-GB" b="1" dirty="0">
                <a:latin typeface="Segoe UI" panose="020B0502040204020203" pitchFamily="34" charset="0"/>
              </a:rPr>
              <a:t> </a:t>
            </a:r>
            <a:r>
              <a:rPr lang="en-GB" b="1" dirty="0" err="1">
                <a:latin typeface="Segoe UI" panose="020B0502040204020203" pitchFamily="34" charset="0"/>
              </a:rPr>
              <a:t>ysgolion</a:t>
            </a:r>
            <a:r>
              <a:rPr lang="en-GB" b="1" dirty="0">
                <a:latin typeface="Segoe UI" panose="020B0502040204020203" pitchFamily="34" charset="0"/>
              </a:rPr>
              <a:t>:</a:t>
            </a:r>
            <a:br>
              <a:rPr lang="en-GB" dirty="0">
                <a:latin typeface="Segoe UI" panose="020B0502040204020203" pitchFamily="34" charset="0"/>
              </a:rPr>
            </a:br>
            <a:r>
              <a:rPr lang="en-GB" dirty="0">
                <a:latin typeface="Segoe UI" panose="020B0502040204020203" pitchFamily="34" charset="0"/>
              </a:rPr>
              <a:t>Mae </a:t>
            </a:r>
            <a:r>
              <a:rPr lang="en-GB" dirty="0" err="1">
                <a:latin typeface="Segoe UI" panose="020B0502040204020203" pitchFamily="34" charset="0"/>
              </a:rPr>
              <a:t>iaith</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bwysig</a:t>
            </a:r>
            <a:r>
              <a:rPr lang="en-GB" dirty="0">
                <a:latin typeface="Segoe UI" panose="020B0502040204020203" pitchFamily="34" charset="0"/>
              </a:rPr>
              <a:t>. </a:t>
            </a:r>
            <a:r>
              <a:rPr lang="en-GB" dirty="0" err="1">
                <a:latin typeface="Segoe UI" panose="020B0502040204020203" pitchFamily="34" charset="0"/>
              </a:rPr>
              <a:t>Ffrâm</a:t>
            </a:r>
            <a:r>
              <a:rPr lang="en-GB" dirty="0">
                <a:latin typeface="Segoe UI" panose="020B0502040204020203" pitchFamily="34" charset="0"/>
              </a:rPr>
              <a:t> </a:t>
            </a:r>
            <a:r>
              <a:rPr lang="en-GB" dirty="0" err="1">
                <a:latin typeface="Segoe UI" panose="020B0502040204020203" pitchFamily="34" charset="0"/>
              </a:rPr>
              <a:t>cefnogaeth</a:t>
            </a:r>
            <a:r>
              <a:rPr lang="en-GB" dirty="0">
                <a:latin typeface="Segoe UI" panose="020B0502040204020203" pitchFamily="34" charset="0"/>
              </a:rPr>
              <a:t> o </a:t>
            </a:r>
            <a:r>
              <a:rPr lang="en-GB" dirty="0" err="1">
                <a:latin typeface="Segoe UI" panose="020B0502040204020203" pitchFamily="34" charset="0"/>
              </a:rPr>
              <a:t>amgylch</a:t>
            </a:r>
            <a:r>
              <a:rPr lang="en-GB" dirty="0">
                <a:latin typeface="Segoe UI" panose="020B0502040204020203" pitchFamily="34" charset="0"/>
              </a:rPr>
              <a:t> </a:t>
            </a:r>
            <a:r>
              <a:rPr lang="en-GB" dirty="0" err="1">
                <a:latin typeface="Segoe UI" panose="020B0502040204020203" pitchFamily="34" charset="0"/>
              </a:rPr>
              <a:t>grymuso</a:t>
            </a:r>
            <a:r>
              <a:rPr lang="en-GB" dirty="0">
                <a:latin typeface="Segoe UI" panose="020B0502040204020203" pitchFamily="34" charset="0"/>
              </a:rPr>
              <a:t>, </a:t>
            </a:r>
            <a:r>
              <a:rPr lang="en-GB" dirty="0" err="1">
                <a:latin typeface="Segoe UI" panose="020B0502040204020203" pitchFamily="34" charset="0"/>
              </a:rPr>
              <a:t>sgiliau</a:t>
            </a:r>
            <a:r>
              <a:rPr lang="en-GB" dirty="0">
                <a:latin typeface="Segoe UI" panose="020B0502040204020203" pitchFamily="34" charset="0"/>
              </a:rPr>
              <a:t>, </a:t>
            </a:r>
            <a:r>
              <a:rPr lang="en-GB" dirty="0" err="1">
                <a:latin typeface="Segoe UI" panose="020B0502040204020203" pitchFamily="34" charset="0"/>
              </a:rPr>
              <a:t>partneriaeth</a:t>
            </a:r>
            <a:r>
              <a:rPr lang="en-GB" dirty="0">
                <a:latin typeface="Segoe UI" panose="020B0502040204020203" pitchFamily="34" charset="0"/>
              </a:rPr>
              <a:t> - </a:t>
            </a:r>
            <a:r>
              <a:rPr lang="en-GB" dirty="0" err="1">
                <a:latin typeface="Segoe UI" panose="020B0502040204020203" pitchFamily="34" charset="0"/>
              </a:rPr>
              <a:t>nid</a:t>
            </a:r>
            <a:r>
              <a:rPr lang="en-GB" dirty="0">
                <a:latin typeface="Segoe UI" panose="020B0502040204020203" pitchFamily="34" charset="0"/>
              </a:rPr>
              <a:t> </a:t>
            </a:r>
            <a:r>
              <a:rPr lang="en-GB" dirty="0" err="1">
                <a:latin typeface="Segoe UI" panose="020B0502040204020203" pitchFamily="34" charset="0"/>
              </a:rPr>
              <a:t>gwyliadwriaeth</a:t>
            </a:r>
            <a:endParaRPr lang="en-GB" dirty="0">
              <a:latin typeface="Segoe UI" panose="020B0502040204020203" pitchFamily="34" charset="0"/>
            </a:endParaRPr>
          </a:p>
          <a:p>
            <a:pPr marL="0" indent="0">
              <a:buNone/>
            </a:pPr>
            <a:endParaRPr lang="en-GB" dirty="0">
              <a:latin typeface="Segoe UI" panose="020B0502040204020203" pitchFamily="34" charset="0"/>
            </a:endParaRPr>
          </a:p>
          <a:p>
            <a:pPr marL="0" indent="0">
              <a:buNone/>
            </a:pPr>
            <a:r>
              <a:rPr lang="en-GB" dirty="0">
                <a:latin typeface="Segoe UI" panose="020B0502040204020203" pitchFamily="34" charset="0"/>
              </a:rPr>
              <a:t>
Mae </a:t>
            </a:r>
            <a:r>
              <a:rPr lang="en-GB" dirty="0" err="1">
                <a:latin typeface="Segoe UI" panose="020B0502040204020203" pitchFamily="34" charset="0"/>
              </a:rPr>
              <a:t>angen</a:t>
            </a:r>
            <a:r>
              <a:rPr lang="en-GB" dirty="0">
                <a:latin typeface="Segoe UI" panose="020B0502040204020203" pitchFamily="34" charset="0"/>
              </a:rPr>
              <a:t> </a:t>
            </a:r>
            <a:r>
              <a:rPr lang="en-GB" dirty="0" err="1">
                <a:latin typeface="Segoe UI" panose="020B0502040204020203" pitchFamily="34" charset="0"/>
              </a:rPr>
              <a:t>amseroedd</a:t>
            </a:r>
            <a:r>
              <a:rPr lang="en-GB" dirty="0">
                <a:latin typeface="Segoe UI" panose="020B0502040204020203" pitchFamily="34" charset="0"/>
              </a:rPr>
              <a:t> </a:t>
            </a:r>
            <a:r>
              <a:rPr lang="en-GB" dirty="0" err="1">
                <a:latin typeface="Segoe UI" panose="020B0502040204020203" pitchFamily="34" charset="0"/>
              </a:rPr>
              <a:t>cymorth</a:t>
            </a:r>
            <a:r>
              <a:rPr lang="en-GB" dirty="0">
                <a:latin typeface="Segoe UI" panose="020B0502040204020203" pitchFamily="34" charset="0"/>
              </a:rPr>
              <a:t> </a:t>
            </a:r>
            <a:r>
              <a:rPr lang="en-GB" dirty="0" err="1">
                <a:latin typeface="Segoe UI" panose="020B0502040204020203" pitchFamily="34" charset="0"/>
              </a:rPr>
              <a:t>hyblyg</a:t>
            </a:r>
            <a:r>
              <a:rPr lang="en-GB" dirty="0">
                <a:latin typeface="Segoe UI" panose="020B0502040204020203" pitchFamily="34" charset="0"/>
              </a:rPr>
              <a:t> </a:t>
            </a:r>
            <a:r>
              <a:rPr lang="en-GB" dirty="0" err="1">
                <a:latin typeface="Segoe UI" panose="020B0502040204020203" pitchFamily="34" charset="0"/>
              </a:rPr>
              <a:t>ar</a:t>
            </a:r>
            <a:r>
              <a:rPr lang="en-GB" dirty="0">
                <a:latin typeface="Segoe UI" panose="020B0502040204020203" pitchFamily="34" charset="0"/>
              </a:rPr>
              <a:t> </a:t>
            </a:r>
            <a:r>
              <a:rPr lang="en-GB" dirty="0" err="1">
                <a:latin typeface="Segoe UI" panose="020B0502040204020203" pitchFamily="34" charset="0"/>
              </a:rPr>
              <a:t>deuluoedd</a:t>
            </a:r>
            <a:r>
              <a:rPr lang="en-GB" dirty="0">
                <a:latin typeface="Segoe UI" panose="020B0502040204020203" pitchFamily="34" charset="0"/>
              </a:rPr>
              <a:t>, </a:t>
            </a:r>
            <a:r>
              <a:rPr lang="en-GB" dirty="0" err="1">
                <a:latin typeface="Segoe UI" panose="020B0502040204020203" pitchFamily="34" charset="0"/>
              </a:rPr>
              <a:t>opsiynau</a:t>
            </a:r>
            <a:r>
              <a:rPr lang="en-GB" dirty="0">
                <a:latin typeface="Segoe UI" panose="020B0502040204020203" pitchFamily="34" charset="0"/>
              </a:rPr>
              <a:t> </a:t>
            </a:r>
            <a:r>
              <a:rPr lang="en-GB" dirty="0" err="1">
                <a:latin typeface="Segoe UI" panose="020B0502040204020203" pitchFamily="34" charset="0"/>
              </a:rPr>
              <a:t>ar-lein</a:t>
            </a:r>
            <a:r>
              <a:rPr lang="en-GB" dirty="0">
                <a:latin typeface="Segoe UI" panose="020B0502040204020203" pitchFamily="34" charset="0"/>
              </a:rPr>
              <a:t> hybrid, a </a:t>
            </a:r>
            <a:r>
              <a:rPr lang="en-GB" dirty="0" err="1">
                <a:latin typeface="Segoe UI" panose="020B0502040204020203" pitchFamily="34" charset="0"/>
              </a:rPr>
              <a:t>gwasanaethau</a:t>
            </a:r>
            <a:r>
              <a:rPr lang="en-GB" dirty="0">
                <a:latin typeface="Segoe UI" panose="020B0502040204020203" pitchFamily="34" charset="0"/>
              </a:rPr>
              <a:t> </a:t>
            </a:r>
            <a:r>
              <a:rPr lang="en-GB" dirty="0" err="1">
                <a:latin typeface="Segoe UI" panose="020B0502040204020203" pitchFamily="34" charset="0"/>
              </a:rPr>
              <a:t>wedi'u</a:t>
            </a:r>
            <a:r>
              <a:rPr lang="en-GB" dirty="0">
                <a:latin typeface="Segoe UI" panose="020B0502040204020203" pitchFamily="34" charset="0"/>
              </a:rPr>
              <a:t> </a:t>
            </a:r>
            <a:r>
              <a:rPr lang="en-GB" dirty="0" err="1">
                <a:latin typeface="Segoe UI" panose="020B0502040204020203" pitchFamily="34" charset="0"/>
              </a:rPr>
              <a:t>teilwra</a:t>
            </a:r>
            <a:r>
              <a:rPr lang="en-GB" dirty="0">
                <a:latin typeface="Segoe UI" panose="020B0502040204020203" pitchFamily="34" charset="0"/>
              </a:rPr>
              <a:t> </a:t>
            </a:r>
            <a:r>
              <a:rPr lang="en-GB" dirty="0" err="1">
                <a:latin typeface="Segoe UI" panose="020B0502040204020203" pitchFamily="34" charset="0"/>
              </a:rPr>
              <a:t>i</a:t>
            </a:r>
            <a:r>
              <a:rPr lang="en-GB" dirty="0">
                <a:latin typeface="Segoe UI" panose="020B0502040204020203" pitchFamily="34" charset="0"/>
              </a:rPr>
              <a:t> </a:t>
            </a:r>
            <a:r>
              <a:rPr lang="en-GB" dirty="0" err="1">
                <a:latin typeface="Segoe UI" panose="020B0502040204020203" pitchFamily="34" charset="0"/>
              </a:rPr>
              <a:t>anghenion</a:t>
            </a:r>
            <a:r>
              <a:rPr lang="en-GB" dirty="0">
                <a:latin typeface="Segoe UI" panose="020B0502040204020203" pitchFamily="34" charset="0"/>
              </a:rPr>
              <a:t>. 
</a:t>
            </a:r>
            <a:br>
              <a:rPr lang="en-GB" b="1" dirty="0">
                <a:latin typeface="Segoe UI" panose="020B0502040204020203" pitchFamily="34" charset="0"/>
              </a:rPr>
            </a:br>
            <a:r>
              <a:rPr lang="en-GB" b="1" dirty="0" err="1">
                <a:latin typeface="Segoe UI" panose="020B0502040204020203" pitchFamily="34" charset="0"/>
              </a:rPr>
              <a:t>Goblygiadau</a:t>
            </a:r>
            <a:r>
              <a:rPr lang="en-GB" b="1" dirty="0">
                <a:latin typeface="Segoe UI" panose="020B0502040204020203" pitchFamily="34" charset="0"/>
              </a:rPr>
              <a:t> </a:t>
            </a:r>
            <a:r>
              <a:rPr lang="en-GB" b="1" dirty="0" err="1">
                <a:latin typeface="Segoe UI" panose="020B0502040204020203" pitchFamily="34" charset="0"/>
              </a:rPr>
              <a:t>i</a:t>
            </a:r>
            <a:r>
              <a:rPr lang="en-GB" b="1" dirty="0">
                <a:latin typeface="Segoe UI" panose="020B0502040204020203" pitchFamily="34" charset="0"/>
              </a:rPr>
              <a:t> </a:t>
            </a:r>
            <a:r>
              <a:rPr lang="en-GB" b="1" dirty="0" err="1">
                <a:latin typeface="Segoe UI" panose="020B0502040204020203" pitchFamily="34" charset="0"/>
              </a:rPr>
              <a:t>ysgolion</a:t>
            </a:r>
            <a:r>
              <a:rPr lang="en-GB" b="1" dirty="0">
                <a:latin typeface="Segoe UI" panose="020B0502040204020203" pitchFamily="34" charset="0"/>
              </a:rPr>
              <a:t>:</a:t>
            </a:r>
            <a:br>
              <a:rPr lang="en-GB" dirty="0">
                <a:latin typeface="Segoe UI" panose="020B0502040204020203" pitchFamily="34" charset="0"/>
              </a:rPr>
            </a:br>
            <a:r>
              <a:rPr lang="en-GB" dirty="0" err="1">
                <a:latin typeface="Segoe UI" panose="020B0502040204020203" pitchFamily="34" charset="0"/>
              </a:rPr>
              <a:t>Cynnig</a:t>
            </a:r>
            <a:r>
              <a:rPr lang="en-GB" dirty="0">
                <a:latin typeface="Segoe UI" panose="020B0502040204020203" pitchFamily="34" charset="0"/>
              </a:rPr>
              <a:t> </a:t>
            </a:r>
            <a:r>
              <a:rPr lang="en-GB" dirty="0" err="1">
                <a:latin typeface="Segoe UI" panose="020B0502040204020203" pitchFamily="34" charset="0"/>
              </a:rPr>
              <a:t>opsiynau</a:t>
            </a:r>
            <a:r>
              <a:rPr lang="en-GB" dirty="0">
                <a:latin typeface="Segoe UI" panose="020B0502040204020203" pitchFamily="34" charset="0"/>
              </a:rPr>
              <a:t> </a:t>
            </a:r>
            <a:r>
              <a:rPr lang="en-GB" dirty="0" err="1">
                <a:latin typeface="Segoe UI" panose="020B0502040204020203" pitchFamily="34" charset="0"/>
              </a:rPr>
              <a:t>cyfarfod</a:t>
            </a:r>
            <a:r>
              <a:rPr lang="en-GB" dirty="0">
                <a:latin typeface="Segoe UI" panose="020B0502040204020203" pitchFamily="34" charset="0"/>
              </a:rPr>
              <a:t> </a:t>
            </a:r>
            <a:r>
              <a:rPr lang="en-GB" dirty="0" err="1">
                <a:latin typeface="Segoe UI" panose="020B0502040204020203" pitchFamily="34" charset="0"/>
              </a:rPr>
              <a:t>hyblyg</a:t>
            </a:r>
            <a:r>
              <a:rPr lang="en-GB" dirty="0">
                <a:latin typeface="Segoe UI" panose="020B0502040204020203" pitchFamily="34" charset="0"/>
              </a:rPr>
              <a:t>; </a:t>
            </a:r>
            <a:r>
              <a:rPr lang="en-GB" dirty="0" err="1">
                <a:latin typeface="Segoe UI" panose="020B0502040204020203" pitchFamily="34" charset="0"/>
              </a:rPr>
              <a:t>Osgoi</a:t>
            </a:r>
            <a:r>
              <a:rPr lang="en-GB" dirty="0">
                <a:latin typeface="Segoe UI" panose="020B0502040204020203" pitchFamily="34" charset="0"/>
              </a:rPr>
              <a:t> </a:t>
            </a:r>
            <a:r>
              <a:rPr lang="en-GB" dirty="0" err="1">
                <a:latin typeface="Segoe UI" panose="020B0502040204020203" pitchFamily="34" charset="0"/>
              </a:rPr>
              <a:t>cyfathrebu</a:t>
            </a:r>
            <a:r>
              <a:rPr lang="en-GB" dirty="0">
                <a:latin typeface="Segoe UI" panose="020B0502040204020203" pitchFamily="34" charset="0"/>
              </a:rPr>
              <a:t> </a:t>
            </a:r>
            <a:r>
              <a:rPr lang="en-GB" dirty="0" err="1">
                <a:latin typeface="Segoe UI" panose="020B0502040204020203" pitchFamily="34" charset="0"/>
              </a:rPr>
              <a:t>oriau</a:t>
            </a:r>
            <a:r>
              <a:rPr lang="en-GB" dirty="0">
                <a:latin typeface="Segoe UI" panose="020B0502040204020203" pitchFamily="34" charset="0"/>
              </a:rPr>
              <a:t> </a:t>
            </a:r>
            <a:r>
              <a:rPr lang="en-GB" dirty="0" err="1">
                <a:latin typeface="Segoe UI" panose="020B0502040204020203" pitchFamily="34" charset="0"/>
              </a:rPr>
              <a:t>ysgol</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unig</a:t>
            </a:r>
            <a:r>
              <a:rPr lang="en-GB" dirty="0">
                <a:latin typeface="Segoe UI" panose="020B0502040204020203" pitchFamily="34" charset="0"/>
              </a:rPr>
              <a:t>.</a:t>
            </a:r>
          </a:p>
          <a:p>
            <a:endParaRPr lang="en-GB" dirty="0">
              <a:latin typeface="Segoe UI" panose="020B0502040204020203" pitchFamily="34" charset="0"/>
            </a:endParaRPr>
          </a:p>
          <a:p>
            <a:endParaRPr lang="en-GB" dirty="0"/>
          </a:p>
        </p:txBody>
      </p:sp>
      <p:sp>
        <p:nvSpPr>
          <p:cNvPr id="7" name="Content Placeholder 6">
            <a:extLst>
              <a:ext uri="{FF2B5EF4-FFF2-40B4-BE49-F238E27FC236}">
                <a16:creationId xmlns:a16="http://schemas.microsoft.com/office/drawing/2014/main" id="{F27A7155-0438-6535-18EC-28A4FD2C6A04}"/>
              </a:ext>
            </a:extLst>
          </p:cNvPr>
          <p:cNvSpPr>
            <a:spLocks noGrp="1"/>
          </p:cNvSpPr>
          <p:nvPr>
            <p:ph sz="half" idx="2"/>
          </p:nvPr>
        </p:nvSpPr>
        <p:spPr>
          <a:xfrm>
            <a:off x="4716016" y="476672"/>
            <a:ext cx="4038600" cy="5688632"/>
          </a:xfrm>
        </p:spPr>
        <p:txBody>
          <a:bodyPr>
            <a:normAutofit fontScale="62500" lnSpcReduction="20000"/>
          </a:bodyPr>
          <a:lstStyle/>
          <a:p>
            <a:pPr marL="0" indent="0">
              <a:buNone/>
            </a:pPr>
            <a:r>
              <a:rPr lang="en-GB" dirty="0">
                <a:solidFill>
                  <a:schemeClr val="tx2">
                    <a:lumMod val="60000"/>
                    <a:lumOff val="40000"/>
                  </a:schemeClr>
                </a:solidFill>
                <a:latin typeface="Segoe UI" panose="020B0502040204020203" pitchFamily="34" charset="0"/>
              </a:rPr>
              <a:t>Parents frequently confuse early‑help offers with </a:t>
            </a:r>
            <a:r>
              <a:rPr lang="en-GB" b="1" dirty="0">
                <a:solidFill>
                  <a:schemeClr val="tx2">
                    <a:lumMod val="60000"/>
                    <a:lumOff val="40000"/>
                  </a:schemeClr>
                </a:solidFill>
                <a:latin typeface="Segoe UI" panose="020B0502040204020203" pitchFamily="34" charset="0"/>
              </a:rPr>
              <a:t>social services</a:t>
            </a:r>
            <a:r>
              <a:rPr lang="en-GB" dirty="0">
                <a:solidFill>
                  <a:schemeClr val="tx2">
                    <a:lumMod val="60000"/>
                    <a:lumOff val="40000"/>
                  </a:schemeClr>
                </a:solidFill>
                <a:latin typeface="Segoe UI" panose="020B0502040204020203" pitchFamily="34" charset="0"/>
              </a:rPr>
              <a:t>, leading to fear or reluctance. </a:t>
            </a:r>
          </a:p>
          <a:p>
            <a:pPr marL="0" indent="0">
              <a:buNone/>
            </a:pPr>
            <a:endParaRPr lang="en-GB" dirty="0">
              <a:solidFill>
                <a:schemeClr val="tx2">
                  <a:lumMod val="60000"/>
                  <a:lumOff val="40000"/>
                </a:schemeClr>
              </a:solidFill>
              <a:latin typeface="Segoe UI" panose="020B0502040204020203" pitchFamily="34" charset="0"/>
            </a:endParaRPr>
          </a:p>
          <a:p>
            <a:pPr marL="0" indent="0">
              <a:buNone/>
            </a:pPr>
            <a:endParaRPr lang="en-GB" dirty="0">
              <a:solidFill>
                <a:schemeClr val="tx2">
                  <a:lumMod val="60000"/>
                  <a:lumOff val="40000"/>
                </a:schemeClr>
              </a:solidFill>
              <a:latin typeface="Segoe UI" panose="020B0502040204020203" pitchFamily="34" charset="0"/>
            </a:endParaRPr>
          </a:p>
          <a:p>
            <a:pPr marL="0" indent="0">
              <a:buNone/>
            </a:pPr>
            <a:br>
              <a:rPr lang="en-GB" dirty="0">
                <a:solidFill>
                  <a:schemeClr val="tx2">
                    <a:lumMod val="60000"/>
                    <a:lumOff val="40000"/>
                  </a:schemeClr>
                </a:solidFill>
                <a:latin typeface="Segoe UI" panose="020B0502040204020203" pitchFamily="34" charset="0"/>
              </a:rPr>
            </a:br>
            <a:r>
              <a:rPr lang="en-GB" b="1" dirty="0">
                <a:solidFill>
                  <a:schemeClr val="tx2">
                    <a:lumMod val="60000"/>
                    <a:lumOff val="40000"/>
                  </a:schemeClr>
                </a:solidFill>
                <a:latin typeface="Segoe UI" panose="020B0502040204020203" pitchFamily="34" charset="0"/>
              </a:rPr>
              <a:t>Implication for schools:</a:t>
            </a:r>
            <a:br>
              <a:rPr lang="en-GB" dirty="0">
                <a:solidFill>
                  <a:schemeClr val="tx2">
                    <a:lumMod val="60000"/>
                    <a:lumOff val="40000"/>
                  </a:schemeClr>
                </a:solidFill>
                <a:latin typeface="Segoe UI" panose="020B0502040204020203" pitchFamily="34" charset="0"/>
              </a:rPr>
            </a:br>
            <a:r>
              <a:rPr lang="en-GB" dirty="0">
                <a:solidFill>
                  <a:schemeClr val="tx2">
                    <a:lumMod val="60000"/>
                    <a:lumOff val="40000"/>
                  </a:schemeClr>
                </a:solidFill>
                <a:latin typeface="Segoe UI" panose="020B0502040204020203" pitchFamily="34" charset="0"/>
              </a:rPr>
              <a:t>Language matters. Frame support around empowerment, skills, partnership—not surveillance</a:t>
            </a:r>
          </a:p>
          <a:p>
            <a:pPr marL="0" indent="0">
              <a:buNone/>
            </a:pPr>
            <a:endParaRPr lang="en-GB" dirty="0">
              <a:solidFill>
                <a:schemeClr val="tx2">
                  <a:lumMod val="60000"/>
                  <a:lumOff val="40000"/>
                </a:schemeClr>
              </a:solidFill>
              <a:latin typeface="Segoe UI" panose="020B0502040204020203" pitchFamily="34" charset="0"/>
            </a:endParaRPr>
          </a:p>
          <a:p>
            <a:pPr marL="0" indent="0">
              <a:buNone/>
            </a:pPr>
            <a:endParaRPr lang="en-GB" dirty="0">
              <a:solidFill>
                <a:schemeClr val="tx2">
                  <a:lumMod val="60000"/>
                  <a:lumOff val="40000"/>
                </a:schemeClr>
              </a:solidFill>
              <a:latin typeface="Segoe UI" panose="020B0502040204020203" pitchFamily="34" charset="0"/>
            </a:endParaRPr>
          </a:p>
          <a:p>
            <a:pPr marL="0" indent="0">
              <a:buNone/>
            </a:pPr>
            <a:endParaRPr lang="en-GB" dirty="0">
              <a:solidFill>
                <a:schemeClr val="tx2">
                  <a:lumMod val="60000"/>
                  <a:lumOff val="40000"/>
                </a:schemeClr>
              </a:solidFill>
              <a:latin typeface="Segoe UI" panose="020B0502040204020203" pitchFamily="34" charset="0"/>
            </a:endParaRPr>
          </a:p>
          <a:p>
            <a:pPr marL="0" indent="0">
              <a:buNone/>
            </a:pPr>
            <a:r>
              <a:rPr lang="en-GB" dirty="0">
                <a:solidFill>
                  <a:schemeClr val="tx2">
                    <a:lumMod val="60000"/>
                    <a:lumOff val="40000"/>
                  </a:schemeClr>
                </a:solidFill>
                <a:latin typeface="Segoe UI" panose="020B0502040204020203" pitchFamily="34" charset="0"/>
              </a:rPr>
              <a:t>Families need flexible support times, hybrid online options, and services tailored to needs. </a:t>
            </a:r>
          </a:p>
          <a:p>
            <a:pPr marL="0" indent="0">
              <a:buNone/>
            </a:pPr>
            <a:endParaRPr lang="en-GB" dirty="0">
              <a:solidFill>
                <a:schemeClr val="tx2">
                  <a:lumMod val="60000"/>
                  <a:lumOff val="40000"/>
                </a:schemeClr>
              </a:solidFill>
              <a:latin typeface="Segoe UI" panose="020B0502040204020203" pitchFamily="34" charset="0"/>
            </a:endParaRPr>
          </a:p>
          <a:p>
            <a:pPr marL="0" indent="0">
              <a:buNone/>
            </a:pPr>
            <a:br>
              <a:rPr lang="en-GB" dirty="0">
                <a:solidFill>
                  <a:schemeClr val="tx2">
                    <a:lumMod val="60000"/>
                    <a:lumOff val="40000"/>
                  </a:schemeClr>
                </a:solidFill>
                <a:latin typeface="Segoe UI" panose="020B0502040204020203" pitchFamily="34" charset="0"/>
              </a:rPr>
            </a:br>
            <a:r>
              <a:rPr lang="en-GB" b="1" dirty="0">
                <a:solidFill>
                  <a:schemeClr val="tx2">
                    <a:lumMod val="60000"/>
                    <a:lumOff val="40000"/>
                  </a:schemeClr>
                </a:solidFill>
                <a:latin typeface="Segoe UI" panose="020B0502040204020203" pitchFamily="34" charset="0"/>
              </a:rPr>
              <a:t>Implication for schools:</a:t>
            </a:r>
            <a:br>
              <a:rPr lang="en-GB" dirty="0">
                <a:solidFill>
                  <a:schemeClr val="tx2">
                    <a:lumMod val="60000"/>
                    <a:lumOff val="40000"/>
                  </a:schemeClr>
                </a:solidFill>
                <a:latin typeface="Segoe UI" panose="020B0502040204020203" pitchFamily="34" charset="0"/>
              </a:rPr>
            </a:br>
            <a:r>
              <a:rPr lang="en-GB" dirty="0">
                <a:solidFill>
                  <a:schemeClr val="tx2">
                    <a:lumMod val="60000"/>
                    <a:lumOff val="40000"/>
                  </a:schemeClr>
                </a:solidFill>
                <a:latin typeface="Segoe UI" panose="020B0502040204020203" pitchFamily="34" charset="0"/>
              </a:rPr>
              <a:t>Offer flexible meeting options; avoid school‑hours‑only communication.</a:t>
            </a:r>
          </a:p>
          <a:p>
            <a:endParaRPr lang="en-GB" dirty="0"/>
          </a:p>
        </p:txBody>
      </p:sp>
    </p:spTree>
    <p:extLst>
      <p:ext uri="{BB962C8B-B14F-4D97-AF65-F5344CB8AC3E}">
        <p14:creationId xmlns:p14="http://schemas.microsoft.com/office/powerpoint/2010/main" val="778313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10000"/>
          </a:bodyPr>
          <a:lstStyle/>
          <a:p>
            <a:r>
              <a:rPr lang="en-GB" dirty="0" err="1"/>
              <a:t>Bydd</a:t>
            </a:r>
            <a:r>
              <a:rPr lang="en-GB" dirty="0"/>
              <a:t> </a:t>
            </a:r>
            <a:r>
              <a:rPr lang="en-GB" dirty="0" err="1"/>
              <a:t>ysgolion</a:t>
            </a:r>
            <a:r>
              <a:rPr lang="en-GB" dirty="0"/>
              <a:t> </a:t>
            </a:r>
            <a:r>
              <a:rPr lang="en-GB" dirty="0" err="1"/>
              <a:t>sy’n</a:t>
            </a:r>
            <a:r>
              <a:rPr lang="en-GB" dirty="0"/>
              <a:t> </a:t>
            </a:r>
            <a:r>
              <a:rPr lang="en-GB" dirty="0" err="1"/>
              <a:t>gwneud</a:t>
            </a:r>
            <a:r>
              <a:rPr lang="en-GB" dirty="0"/>
              <a:t> </a:t>
            </a:r>
            <a:r>
              <a:rPr lang="en-GB" dirty="0" err="1"/>
              <a:t>ymdrech</a:t>
            </a:r>
            <a:r>
              <a:rPr lang="en-GB" dirty="0"/>
              <a:t> </a:t>
            </a:r>
            <a:r>
              <a:rPr lang="en-GB" dirty="0" err="1"/>
              <a:t>i</a:t>
            </a:r>
            <a:r>
              <a:rPr lang="en-GB" dirty="0"/>
              <a:t> </a:t>
            </a:r>
            <a:r>
              <a:rPr lang="en-GB" dirty="0" err="1"/>
              <a:t>ennyn</a:t>
            </a:r>
            <a:r>
              <a:rPr lang="en-GB" dirty="0"/>
              <a:t> </a:t>
            </a:r>
            <a:r>
              <a:rPr lang="en-GB" dirty="0" err="1"/>
              <a:t>diddordeb</a:t>
            </a:r>
            <a:r>
              <a:rPr lang="en-GB" dirty="0"/>
              <a:t> </a:t>
            </a:r>
            <a:r>
              <a:rPr lang="en-GB" dirty="0" err="1"/>
              <a:t>teuluoedd</a:t>
            </a:r>
            <a:r>
              <a:rPr lang="en-GB" dirty="0"/>
              <a:t> </a:t>
            </a:r>
            <a:r>
              <a:rPr lang="en-GB" dirty="0" err="1"/>
              <a:t>yn</a:t>
            </a:r>
            <a:r>
              <a:rPr lang="en-GB" dirty="0"/>
              <a:t> </a:t>
            </a:r>
            <a:r>
              <a:rPr lang="en-GB" dirty="0" err="1"/>
              <a:t>nysgu</a:t>
            </a:r>
            <a:r>
              <a:rPr lang="en-GB" dirty="0"/>
              <a:t> </a:t>
            </a:r>
            <a:r>
              <a:rPr lang="en-GB" dirty="0" err="1"/>
              <a:t>eu</a:t>
            </a:r>
            <a:r>
              <a:rPr lang="en-GB" dirty="0"/>
              <a:t> plant ac </a:t>
            </a:r>
            <a:r>
              <a:rPr lang="en-GB" dirty="0" err="1"/>
              <a:t>ym</a:t>
            </a:r>
            <a:r>
              <a:rPr lang="en-GB" dirty="0"/>
              <a:t> </a:t>
            </a:r>
            <a:r>
              <a:rPr lang="en-GB" dirty="0" err="1"/>
              <a:t>mywyd</a:t>
            </a:r>
            <a:r>
              <a:rPr lang="en-GB" dirty="0"/>
              <a:t> </a:t>
            </a:r>
            <a:r>
              <a:rPr lang="en-GB" dirty="0" err="1"/>
              <a:t>yr</a:t>
            </a:r>
            <a:r>
              <a:rPr lang="en-GB" dirty="0"/>
              <a:t> </a:t>
            </a:r>
            <a:r>
              <a:rPr lang="en-GB" dirty="0" err="1"/>
              <a:t>ysgol</a:t>
            </a:r>
            <a:r>
              <a:rPr lang="en-GB" dirty="0"/>
              <a:t>  ac </a:t>
            </a:r>
            <a:r>
              <a:rPr lang="en-GB" dirty="0" err="1"/>
              <a:t>sy’n</a:t>
            </a:r>
            <a:r>
              <a:rPr lang="en-GB" dirty="0"/>
              <a:t> </a:t>
            </a:r>
            <a:r>
              <a:rPr lang="en-GB" dirty="0" err="1"/>
              <a:t>gosod</a:t>
            </a:r>
            <a:r>
              <a:rPr lang="en-GB" dirty="0"/>
              <a:t> </a:t>
            </a:r>
            <a:r>
              <a:rPr lang="en-GB" dirty="0" err="1"/>
              <a:t>eu</a:t>
            </a:r>
            <a:r>
              <a:rPr lang="en-GB" dirty="0"/>
              <a:t> </a:t>
            </a:r>
            <a:r>
              <a:rPr lang="en-GB" dirty="0" err="1"/>
              <a:t>hunain</a:t>
            </a:r>
            <a:r>
              <a:rPr lang="en-GB" dirty="0"/>
              <a:t> </a:t>
            </a:r>
            <a:r>
              <a:rPr lang="en-GB" dirty="0" err="1"/>
              <a:t>yng</a:t>
            </a:r>
            <a:r>
              <a:rPr lang="en-GB" dirty="0"/>
              <a:t> </a:t>
            </a:r>
            <a:r>
              <a:rPr lang="en-GB" dirty="0" err="1"/>
              <a:t>nghanol</a:t>
            </a:r>
            <a:r>
              <a:rPr lang="en-GB" dirty="0"/>
              <a:t> </a:t>
            </a:r>
            <a:r>
              <a:rPr lang="en-GB" dirty="0" err="1"/>
              <a:t>eu</a:t>
            </a:r>
            <a:r>
              <a:rPr lang="en-GB" dirty="0"/>
              <a:t> </a:t>
            </a:r>
            <a:r>
              <a:rPr lang="en-GB" dirty="0" err="1"/>
              <a:t>cymunedau</a:t>
            </a:r>
            <a:r>
              <a:rPr lang="en-GB" dirty="0"/>
              <a:t> </a:t>
            </a:r>
            <a:r>
              <a:rPr lang="en-GB" dirty="0" err="1"/>
              <a:t>yn</a:t>
            </a:r>
            <a:r>
              <a:rPr lang="en-GB" dirty="0"/>
              <a:t> </a:t>
            </a:r>
            <a:r>
              <a:rPr lang="en-GB" dirty="0" err="1"/>
              <a:t>gweld</a:t>
            </a:r>
            <a:r>
              <a:rPr lang="en-GB" dirty="0"/>
              <a:t> </a:t>
            </a:r>
            <a:r>
              <a:rPr lang="en-GB" dirty="0" err="1"/>
              <a:t>canlyniadau</a:t>
            </a:r>
            <a:r>
              <a:rPr lang="en-GB" dirty="0"/>
              <a:t> </a:t>
            </a:r>
            <a:r>
              <a:rPr lang="en-GB" dirty="0" err="1"/>
              <a:t>gwell</a:t>
            </a:r>
            <a:r>
              <a:rPr lang="en-GB" dirty="0"/>
              <a:t> </a:t>
            </a:r>
            <a:r>
              <a:rPr lang="en-GB" dirty="0" err="1"/>
              <a:t>ar</a:t>
            </a:r>
            <a:r>
              <a:rPr lang="en-GB" dirty="0"/>
              <a:t> </a:t>
            </a:r>
            <a:r>
              <a:rPr lang="en-GB" dirty="0" err="1"/>
              <a:t>gyfer</a:t>
            </a:r>
            <a:r>
              <a:rPr lang="en-GB" dirty="0"/>
              <a:t> </a:t>
            </a:r>
            <a:r>
              <a:rPr lang="en-GB" dirty="0" err="1"/>
              <a:t>dysgwyr</a:t>
            </a:r>
            <a:r>
              <a:rPr lang="en-GB" dirty="0"/>
              <a:t>, </a:t>
            </a:r>
            <a:r>
              <a:rPr lang="en-GB" dirty="0" err="1"/>
              <a:t>yn</a:t>
            </a:r>
            <a:r>
              <a:rPr lang="en-GB" dirty="0"/>
              <a:t> </a:t>
            </a:r>
            <a:r>
              <a:rPr lang="en-GB" dirty="0" err="1"/>
              <a:t>enwedig</a:t>
            </a:r>
            <a:r>
              <a:rPr lang="en-GB" dirty="0"/>
              <a:t> y </a:t>
            </a:r>
            <a:r>
              <a:rPr lang="en-GB" dirty="0" err="1"/>
              <a:t>rhai</a:t>
            </a:r>
            <a:r>
              <a:rPr lang="en-GB" dirty="0"/>
              <a:t> o </a:t>
            </a:r>
            <a:r>
              <a:rPr lang="en-GB" dirty="0" err="1"/>
              <a:t>gymunedau</a:t>
            </a:r>
            <a:r>
              <a:rPr lang="en-GB" dirty="0"/>
              <a:t> </a:t>
            </a:r>
            <a:r>
              <a:rPr lang="en-GB" dirty="0" err="1"/>
              <a:t>difreintiedig</a:t>
            </a:r>
            <a:r>
              <a:rPr lang="en-GB" b="1" dirty="0"/>
              <a:t>. </a:t>
            </a:r>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t>Schools that reach out and effectively engage families in children’s learning and the life of the school and which place themselves at the centre of their communities will see improved outcomes for learners, particularly those from deprived communities.</a:t>
            </a:r>
          </a:p>
          <a:p>
            <a:endParaRPr lang="en-GB" dirty="0"/>
          </a:p>
        </p:txBody>
      </p:sp>
    </p:spTree>
    <p:extLst>
      <p:ext uri="{BB962C8B-B14F-4D97-AF65-F5344CB8AC3E}">
        <p14:creationId xmlns:p14="http://schemas.microsoft.com/office/powerpoint/2010/main" val="1007105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Mae </a:t>
            </a:r>
            <a:r>
              <a:rPr lang="en-GB" dirty="0" err="1"/>
              <a:t>angen</a:t>
            </a:r>
            <a:r>
              <a:rPr lang="en-GB" dirty="0"/>
              <a:t> </a:t>
            </a:r>
            <a:r>
              <a:rPr lang="en-GB" dirty="0" err="1"/>
              <a:t>i</a:t>
            </a:r>
            <a:r>
              <a:rPr lang="en-GB" dirty="0"/>
              <a:t> </a:t>
            </a:r>
            <a:r>
              <a:rPr lang="en-GB" dirty="0" err="1"/>
              <a:t>ysgolion</a:t>
            </a:r>
            <a:r>
              <a:rPr lang="en-GB" dirty="0"/>
              <a:t>…</a:t>
            </a:r>
            <a:br>
              <a:rPr lang="en-GB" dirty="0"/>
            </a:br>
            <a:r>
              <a:rPr lang="en-GB" dirty="0"/>
              <a:t>Schools need to…</a:t>
            </a:r>
          </a:p>
        </p:txBody>
      </p:sp>
      <p:sp>
        <p:nvSpPr>
          <p:cNvPr id="3" name="Content Placeholder 2"/>
          <p:cNvSpPr>
            <a:spLocks noGrp="1"/>
          </p:cNvSpPr>
          <p:nvPr>
            <p:ph sz="half" idx="1"/>
          </p:nvPr>
        </p:nvSpPr>
        <p:spPr>
          <a:xfrm>
            <a:off x="457200" y="1600200"/>
            <a:ext cx="4038600" cy="4853136"/>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a:t>
            </a:r>
            <a:r>
              <a:rPr lang="en-GB" dirty="0" err="1"/>
              <a:t>adnabod</a:t>
            </a:r>
            <a:r>
              <a:rPr lang="en-GB" dirty="0"/>
              <a:t> a </a:t>
            </a:r>
            <a:r>
              <a:rPr lang="en-GB" dirty="0" err="1"/>
              <a:t>deall</a:t>
            </a:r>
            <a:r>
              <a:rPr lang="en-GB" dirty="0"/>
              <a:t> </a:t>
            </a:r>
            <a:r>
              <a:rPr lang="en-GB" dirty="0" err="1"/>
              <a:t>eu</a:t>
            </a:r>
            <a:r>
              <a:rPr lang="en-GB" dirty="0"/>
              <a:t> </a:t>
            </a:r>
            <a:r>
              <a:rPr lang="en-GB" dirty="0" err="1"/>
              <a:t>cymunedau</a:t>
            </a:r>
            <a:endParaRPr lang="en-GB" dirty="0"/>
          </a:p>
          <a:p>
            <a:r>
              <a:rPr lang="en-GB" dirty="0"/>
              <a:t>…</a:t>
            </a:r>
            <a:r>
              <a:rPr lang="en-GB" dirty="0" err="1"/>
              <a:t>cyfathrebu</a:t>
            </a:r>
            <a:r>
              <a:rPr lang="en-GB" dirty="0"/>
              <a:t> </a:t>
            </a:r>
            <a:r>
              <a:rPr lang="en-GB" dirty="0" err="1"/>
              <a:t>gyda</a:t>
            </a:r>
            <a:r>
              <a:rPr lang="en-GB" dirty="0"/>
              <a:t> </a:t>
            </a:r>
            <a:r>
              <a:rPr lang="en-GB" dirty="0" err="1"/>
              <a:t>rhieni</a:t>
            </a:r>
            <a:r>
              <a:rPr lang="en-GB" dirty="0"/>
              <a:t>  am </a:t>
            </a:r>
            <a:r>
              <a:rPr lang="en-GB" dirty="0" err="1"/>
              <a:t>eu</a:t>
            </a:r>
            <a:r>
              <a:rPr lang="en-GB" dirty="0"/>
              <a:t> </a:t>
            </a:r>
            <a:r>
              <a:rPr lang="en-GB" dirty="0" err="1"/>
              <a:t>rôl</a:t>
            </a:r>
            <a:r>
              <a:rPr lang="en-GB" dirty="0"/>
              <a:t> </a:t>
            </a:r>
            <a:r>
              <a:rPr lang="en-GB" dirty="0" err="1"/>
              <a:t>yn</a:t>
            </a:r>
            <a:r>
              <a:rPr lang="en-GB" dirty="0"/>
              <a:t> </a:t>
            </a:r>
            <a:r>
              <a:rPr lang="en-GB" dirty="0" err="1"/>
              <a:t>addysg</a:t>
            </a:r>
            <a:r>
              <a:rPr lang="en-GB" dirty="0"/>
              <a:t> </a:t>
            </a:r>
            <a:r>
              <a:rPr lang="en-GB" dirty="0" err="1"/>
              <a:t>eu</a:t>
            </a:r>
            <a:r>
              <a:rPr lang="en-GB" dirty="0"/>
              <a:t> plant </a:t>
            </a:r>
            <a:r>
              <a:rPr lang="en-GB" dirty="0" err="1"/>
              <a:t>mewn</a:t>
            </a:r>
            <a:r>
              <a:rPr lang="en-GB" dirty="0"/>
              <a:t> </a:t>
            </a:r>
            <a:r>
              <a:rPr lang="en-GB" dirty="0" err="1"/>
              <a:t>ffordd</a:t>
            </a:r>
            <a:r>
              <a:rPr lang="en-GB" dirty="0"/>
              <a:t> </a:t>
            </a:r>
            <a:r>
              <a:rPr lang="en-GB" dirty="0" err="1"/>
              <a:t>sy’n</a:t>
            </a:r>
            <a:r>
              <a:rPr lang="en-GB" dirty="0"/>
              <a:t>  </a:t>
            </a:r>
            <a:r>
              <a:rPr lang="en-GB" dirty="0" err="1"/>
              <a:t>eu</a:t>
            </a:r>
            <a:r>
              <a:rPr lang="en-GB" dirty="0"/>
              <a:t> </a:t>
            </a:r>
            <a:r>
              <a:rPr lang="en-GB" dirty="0" err="1"/>
              <a:t>ymbweru</a:t>
            </a:r>
            <a:r>
              <a:rPr lang="en-GB" dirty="0"/>
              <a:t> ac </a:t>
            </a:r>
            <a:r>
              <a:rPr lang="en-GB" dirty="0" err="1"/>
              <a:t>sy’n</a:t>
            </a:r>
            <a:r>
              <a:rPr lang="en-GB" dirty="0"/>
              <a:t> </a:t>
            </a:r>
            <a:r>
              <a:rPr lang="en-GB" dirty="0" err="1"/>
              <a:t>weithredol</a:t>
            </a:r>
            <a:r>
              <a:rPr lang="en-GB" dirty="0"/>
              <a:t> </a:t>
            </a:r>
          </a:p>
          <a:p>
            <a:r>
              <a:rPr lang="en-GB" dirty="0"/>
              <a:t>…</a:t>
            </a:r>
            <a:r>
              <a:rPr lang="en-GB" dirty="0" err="1"/>
              <a:t>gwneud</a:t>
            </a:r>
            <a:r>
              <a:rPr lang="en-GB" dirty="0"/>
              <a:t> </a:t>
            </a:r>
            <a:r>
              <a:rPr lang="en-GB" dirty="0" err="1"/>
              <a:t>defnydd</a:t>
            </a:r>
            <a:r>
              <a:rPr lang="en-GB" dirty="0"/>
              <a:t> da o </a:t>
            </a:r>
            <a:r>
              <a:rPr lang="en-GB" dirty="0" err="1"/>
              <a:t>gefnogaeth</a:t>
            </a:r>
            <a:r>
              <a:rPr lang="en-GB" dirty="0"/>
              <a:t> 3ydd sector</a:t>
            </a:r>
          </a:p>
          <a:p>
            <a:r>
              <a:rPr lang="en-GB" dirty="0"/>
              <a:t>…</a:t>
            </a:r>
            <a:r>
              <a:rPr lang="en-GB" dirty="0" err="1"/>
              <a:t>datblygu</a:t>
            </a:r>
            <a:r>
              <a:rPr lang="en-GB" dirty="0"/>
              <a:t> </a:t>
            </a:r>
            <a:r>
              <a:rPr lang="en-GB" dirty="0" err="1"/>
              <a:t>defnydd</a:t>
            </a:r>
            <a:r>
              <a:rPr lang="en-GB" dirty="0"/>
              <a:t> o </a:t>
            </a:r>
            <a:r>
              <a:rPr lang="en-GB" dirty="0" err="1"/>
              <a:t>dechnoleg</a:t>
            </a:r>
            <a:r>
              <a:rPr lang="en-GB" dirty="0"/>
              <a:t> </a:t>
            </a:r>
            <a:r>
              <a:rPr lang="en-GB" dirty="0" err="1"/>
              <a:t>i</a:t>
            </a:r>
            <a:r>
              <a:rPr lang="en-GB" dirty="0"/>
              <a:t> </a:t>
            </a:r>
            <a:r>
              <a:rPr lang="en-GB" dirty="0" err="1"/>
              <a:t>ymgysylltu</a:t>
            </a:r>
            <a:r>
              <a:rPr lang="en-GB" dirty="0"/>
              <a:t> </a:t>
            </a:r>
            <a:r>
              <a:rPr lang="en-GB" dirty="0" err="1"/>
              <a:t>gyda</a:t>
            </a:r>
            <a:r>
              <a:rPr lang="en-GB" dirty="0"/>
              <a:t> </a:t>
            </a:r>
            <a:r>
              <a:rPr lang="en-GB" dirty="0" err="1"/>
              <a:t>rhieni</a:t>
            </a:r>
            <a:r>
              <a:rPr lang="en-GB" dirty="0"/>
              <a:t> </a:t>
            </a:r>
          </a:p>
        </p:txBody>
      </p:sp>
      <p:sp>
        <p:nvSpPr>
          <p:cNvPr id="4" name="Content Placeholder 3"/>
          <p:cNvSpPr>
            <a:spLocks noGrp="1"/>
          </p:cNvSpPr>
          <p:nvPr>
            <p:ph sz="half" idx="2"/>
          </p:nvPr>
        </p:nvSpPr>
        <p:spPr>
          <a:xfrm>
            <a:off x="4648200" y="1600200"/>
            <a:ext cx="4038600" cy="4853136"/>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a:t>…</a:t>
            </a:r>
            <a:r>
              <a:rPr lang="en-GB" i="1" dirty="0"/>
              <a:t>know and understand their communities </a:t>
            </a:r>
          </a:p>
          <a:p>
            <a:r>
              <a:rPr lang="en-GB" i="1" dirty="0"/>
              <a:t>…communicate with parents about their role in their child’s education in a way which empowers and is active</a:t>
            </a:r>
          </a:p>
          <a:p>
            <a:r>
              <a:rPr lang="en-GB" i="1" dirty="0"/>
              <a:t>…make good use of 3</a:t>
            </a:r>
            <a:r>
              <a:rPr lang="en-GB" i="1" baseline="30000" dirty="0"/>
              <a:t>rd</a:t>
            </a:r>
            <a:r>
              <a:rPr lang="en-GB" i="1" dirty="0"/>
              <a:t> sector support</a:t>
            </a:r>
          </a:p>
          <a:p>
            <a:r>
              <a:rPr lang="en-GB" i="1" dirty="0"/>
              <a:t>…develop use of technology to engage parents </a:t>
            </a:r>
          </a:p>
        </p:txBody>
      </p:sp>
    </p:spTree>
    <p:extLst>
      <p:ext uri="{BB962C8B-B14F-4D97-AF65-F5344CB8AC3E}">
        <p14:creationId xmlns:p14="http://schemas.microsoft.com/office/powerpoint/2010/main" val="2717770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4536" t="20952" r="26500" b="13650"/>
          <a:stretch/>
        </p:blipFill>
        <p:spPr bwMode="auto">
          <a:xfrm>
            <a:off x="899592" y="548680"/>
            <a:ext cx="7462158" cy="5606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084168" y="6335746"/>
            <a:ext cx="2664296" cy="369332"/>
          </a:xfrm>
          <a:prstGeom prst="rect">
            <a:avLst/>
          </a:prstGeom>
          <a:noFill/>
        </p:spPr>
        <p:txBody>
          <a:bodyPr wrap="square" rtlCol="0">
            <a:spAutoFit/>
          </a:bodyPr>
          <a:lstStyle/>
          <a:p>
            <a:r>
              <a:rPr lang="en-GB" dirty="0"/>
              <a:t>UWTSD – </a:t>
            </a:r>
            <a:r>
              <a:rPr lang="en-GB" dirty="0" err="1"/>
              <a:t>Grigg</a:t>
            </a:r>
            <a:r>
              <a:rPr lang="en-GB" dirty="0"/>
              <a:t> et al, 2014 </a:t>
            </a:r>
          </a:p>
        </p:txBody>
      </p:sp>
    </p:spTree>
    <p:extLst>
      <p:ext uri="{BB962C8B-B14F-4D97-AF65-F5344CB8AC3E}">
        <p14:creationId xmlns:p14="http://schemas.microsoft.com/office/powerpoint/2010/main" val="4035363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286" t="8381" r="28750" b="27810"/>
          <a:stretch/>
        </p:blipFill>
        <p:spPr bwMode="auto">
          <a:xfrm>
            <a:off x="179512" y="247143"/>
            <a:ext cx="8568952" cy="6088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084168" y="6335746"/>
            <a:ext cx="2664296" cy="369332"/>
          </a:xfrm>
          <a:prstGeom prst="rect">
            <a:avLst/>
          </a:prstGeom>
          <a:noFill/>
        </p:spPr>
        <p:txBody>
          <a:bodyPr wrap="square" rtlCol="0">
            <a:spAutoFit/>
          </a:bodyPr>
          <a:lstStyle/>
          <a:p>
            <a:r>
              <a:rPr lang="en-GB" dirty="0"/>
              <a:t>UWTSD – </a:t>
            </a:r>
            <a:r>
              <a:rPr lang="en-GB" dirty="0" err="1"/>
              <a:t>Grigg</a:t>
            </a:r>
            <a:r>
              <a:rPr lang="en-GB" dirty="0"/>
              <a:t> et al, 2014 </a:t>
            </a:r>
          </a:p>
        </p:txBody>
      </p:sp>
    </p:spTree>
    <p:extLst>
      <p:ext uri="{BB962C8B-B14F-4D97-AF65-F5344CB8AC3E}">
        <p14:creationId xmlns:p14="http://schemas.microsoft.com/office/powerpoint/2010/main" val="1046788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C015F4-4A0E-4389-B335-97DFD2BDBE47}"/>
              </a:ext>
            </a:extLst>
          </p:cNvPr>
          <p:cNvPicPr>
            <a:picLocks noGrp="1" noChangeAspect="1"/>
          </p:cNvPicPr>
          <p:nvPr>
            <p:ph sz="half" idx="1"/>
          </p:nvPr>
        </p:nvPicPr>
        <p:blipFill>
          <a:blip r:embed="rId3"/>
          <a:stretch>
            <a:fillRect/>
          </a:stretch>
        </p:blipFill>
        <p:spPr>
          <a:xfrm>
            <a:off x="0" y="1796143"/>
            <a:ext cx="9143999" cy="5061858"/>
          </a:xfrm>
        </p:spPr>
      </p:pic>
      <p:sp>
        <p:nvSpPr>
          <p:cNvPr id="4" name="Content Placeholder 3">
            <a:extLst>
              <a:ext uri="{FF2B5EF4-FFF2-40B4-BE49-F238E27FC236}">
                <a16:creationId xmlns:a16="http://schemas.microsoft.com/office/drawing/2014/main" id="{64CCA53C-DC47-49DD-B935-A8AE806369D4}"/>
              </a:ext>
            </a:extLst>
          </p:cNvPr>
          <p:cNvSpPr>
            <a:spLocks noGrp="1"/>
          </p:cNvSpPr>
          <p:nvPr>
            <p:ph sz="half" idx="2"/>
          </p:nvPr>
        </p:nvSpPr>
        <p:spPr>
          <a:xfrm>
            <a:off x="4629152" y="470353"/>
            <a:ext cx="3886200" cy="4351338"/>
          </a:xfrm>
        </p:spPr>
        <p:txBody>
          <a:bodyPr>
            <a:normAutofit/>
          </a:bodyPr>
          <a:lstStyle/>
          <a:p>
            <a:r>
              <a:rPr lang="en-GB" sz="1200" dirty="0"/>
              <a:t>https://www.complantcymru.org.uk/cyhoeddiadau/dim-drws-anghywir-dod-a-gwasanaethau-ynghyd-i-ddiwallu-anghenion-plant/</a:t>
            </a:r>
          </a:p>
        </p:txBody>
      </p:sp>
      <p:pic>
        <p:nvPicPr>
          <p:cNvPr id="7" name="Picture 6">
            <a:extLst>
              <a:ext uri="{FF2B5EF4-FFF2-40B4-BE49-F238E27FC236}">
                <a16:creationId xmlns:a16="http://schemas.microsoft.com/office/drawing/2014/main" id="{1E869AAF-C960-4B18-A1E8-C4C847C6F0A9}"/>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1703830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B512-5881-40B3-9AF9-51B02A975E17}"/>
              </a:ext>
            </a:extLst>
          </p:cNvPr>
          <p:cNvSpPr>
            <a:spLocks noGrp="1"/>
          </p:cNvSpPr>
          <p:nvPr>
            <p:ph type="title"/>
          </p:nvPr>
        </p:nvSpPr>
        <p:spPr>
          <a:xfrm>
            <a:off x="0" y="18255"/>
            <a:ext cx="7886700" cy="1325563"/>
          </a:xfrm>
        </p:spPr>
        <p:txBody>
          <a:bodyPr/>
          <a:lstStyle/>
          <a:p>
            <a:r>
              <a:rPr lang="en-GB" dirty="0"/>
              <a:t>Video</a:t>
            </a:r>
          </a:p>
        </p:txBody>
      </p:sp>
      <p:sp>
        <p:nvSpPr>
          <p:cNvPr id="3" name="Content Placeholder 2">
            <a:extLst>
              <a:ext uri="{FF2B5EF4-FFF2-40B4-BE49-F238E27FC236}">
                <a16:creationId xmlns:a16="http://schemas.microsoft.com/office/drawing/2014/main" id="{6E3D3802-7CD8-427A-9850-3DE461FFB1A9}"/>
              </a:ext>
            </a:extLst>
          </p:cNvPr>
          <p:cNvSpPr>
            <a:spLocks noGrp="1"/>
          </p:cNvSpPr>
          <p:nvPr>
            <p:ph sz="half" idx="1"/>
          </p:nvPr>
        </p:nvSpPr>
        <p:spPr>
          <a:xfrm>
            <a:off x="3465687" y="681036"/>
            <a:ext cx="5478235" cy="4351338"/>
          </a:xfrm>
        </p:spPr>
        <p:txBody>
          <a:bodyPr>
            <a:normAutofit/>
          </a:bodyPr>
          <a:lstStyle/>
          <a:p>
            <a:r>
              <a:rPr lang="en-GB" sz="1600" dirty="0"/>
              <a:t>https://www.childcomwales.org.uk/publications/no-wrong-door-bringing-services-together-to-meet-childrens-needs/</a:t>
            </a:r>
          </a:p>
        </p:txBody>
      </p:sp>
      <p:sp>
        <p:nvSpPr>
          <p:cNvPr id="8" name="Content Placeholder 7">
            <a:extLst>
              <a:ext uri="{FF2B5EF4-FFF2-40B4-BE49-F238E27FC236}">
                <a16:creationId xmlns:a16="http://schemas.microsoft.com/office/drawing/2014/main" id="{94A01CEB-A967-4FA7-AE1E-196468B77503}"/>
              </a:ext>
            </a:extLst>
          </p:cNvPr>
          <p:cNvSpPr>
            <a:spLocks noGrp="1"/>
          </p:cNvSpPr>
          <p:nvPr>
            <p:ph sz="half" idx="2"/>
          </p:nvPr>
        </p:nvSpPr>
        <p:spPr/>
        <p:txBody>
          <a:bodyPr/>
          <a:lstStyle/>
          <a:p>
            <a:endParaRPr lang="en-GB" dirty="0"/>
          </a:p>
        </p:txBody>
      </p:sp>
      <p:pic>
        <p:nvPicPr>
          <p:cNvPr id="10" name="Picture 9">
            <a:extLst>
              <a:ext uri="{FF2B5EF4-FFF2-40B4-BE49-F238E27FC236}">
                <a16:creationId xmlns:a16="http://schemas.microsoft.com/office/drawing/2014/main" id="{B6BC9777-A684-4B57-8F5A-386F30626F7A}"/>
              </a:ext>
            </a:extLst>
          </p:cNvPr>
          <p:cNvPicPr>
            <a:picLocks noChangeAspect="1"/>
          </p:cNvPicPr>
          <p:nvPr/>
        </p:nvPicPr>
        <p:blipFill>
          <a:blip r:embed="rId3"/>
          <a:stretch>
            <a:fillRect/>
          </a:stretch>
        </p:blipFill>
        <p:spPr>
          <a:xfrm>
            <a:off x="0" y="1752828"/>
            <a:ext cx="9144000" cy="5097672"/>
          </a:xfrm>
          <a:prstGeom prst="rect">
            <a:avLst/>
          </a:prstGeom>
        </p:spPr>
      </p:pic>
      <p:pic>
        <p:nvPicPr>
          <p:cNvPr id="12" name="Picture 11">
            <a:extLst>
              <a:ext uri="{FF2B5EF4-FFF2-40B4-BE49-F238E27FC236}">
                <a16:creationId xmlns:a16="http://schemas.microsoft.com/office/drawing/2014/main" id="{849D6F4F-B5D0-4B53-93DB-0AE3F116B713}"/>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8753352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302C9-7A55-DF42-570B-34790A0883AD}"/>
              </a:ext>
            </a:extLst>
          </p:cNvPr>
          <p:cNvSpPr>
            <a:spLocks noGrp="1"/>
          </p:cNvSpPr>
          <p:nvPr>
            <p:ph type="title"/>
          </p:nvPr>
        </p:nvSpPr>
        <p:spPr>
          <a:xfrm>
            <a:off x="119583" y="288286"/>
            <a:ext cx="7541981" cy="1325563"/>
          </a:xfrm>
        </p:spPr>
        <p:txBody>
          <a:bodyPr>
            <a:normAutofit/>
          </a:bodyPr>
          <a:lstStyle/>
          <a:p>
            <a:r>
              <a:rPr lang="en-GB" sz="2800" dirty="0">
                <a:cs typeface="Calibri Light"/>
              </a:rPr>
              <a:t> </a:t>
            </a:r>
            <a:r>
              <a:rPr lang="cy" sz="2800" dirty="0">
                <a:cs typeface="Calibri Light"/>
              </a:rPr>
              <a:t> Pobl sy’n rhychwantu, yn croesi ffiniau ac eiriolwyr</a:t>
            </a:r>
            <a:endParaRPr lang="en-GB" sz="2800" dirty="0">
              <a:cs typeface="Calibri Light"/>
            </a:endParaRPr>
          </a:p>
        </p:txBody>
      </p:sp>
      <p:sp>
        <p:nvSpPr>
          <p:cNvPr id="3" name="Content Placeholder 2">
            <a:extLst>
              <a:ext uri="{FF2B5EF4-FFF2-40B4-BE49-F238E27FC236}">
                <a16:creationId xmlns:a16="http://schemas.microsoft.com/office/drawing/2014/main" id="{7BDA5BCA-D8EC-C1E4-C322-DC22579BB785}"/>
              </a:ext>
            </a:extLst>
          </p:cNvPr>
          <p:cNvSpPr>
            <a:spLocks noGrp="1"/>
          </p:cNvSpPr>
          <p:nvPr>
            <p:ph idx="1"/>
          </p:nvPr>
        </p:nvSpPr>
        <p:spPr>
          <a:xfrm>
            <a:off x="340499" y="1431818"/>
            <a:ext cx="7886700" cy="4351338"/>
          </a:xfrm>
        </p:spPr>
        <p:txBody>
          <a:bodyPr vert="horz" lIns="91440" tIns="45720" rIns="91440" bIns="45720" rtlCol="0" anchor="t">
            <a:normAutofit fontScale="92500"/>
          </a:bodyPr>
          <a:lstStyle/>
          <a:p>
            <a:pPr marL="0" indent="0">
              <a:buNone/>
            </a:pPr>
            <a:endParaRPr lang="en-GB" dirty="0">
              <a:cs typeface="Calibri" panose="020F0502020204030204"/>
            </a:endParaRPr>
          </a:p>
          <a:p>
            <a:pPr marL="0" indent="0">
              <a:buNone/>
            </a:pPr>
            <a:r>
              <a:rPr lang="en-GB" i="1" dirty="0">
                <a:ea typeface="+mn-lt"/>
                <a:cs typeface="+mn-lt"/>
              </a:rPr>
              <a:t>...[school leaders] must have a keen awareness of school-community relations, group dynamics, intercultural tolerance, politics and power, team building, and community engagement and how to effectively bridge these “borders” in order to collectively work toward success. </a:t>
            </a:r>
          </a:p>
          <a:p>
            <a:pPr marL="0" indent="0" rtl="0">
              <a:buNone/>
            </a:pPr>
            <a:endParaRPr lang="en-GB" i="1" dirty="0">
              <a:cs typeface="Calibri"/>
            </a:endParaRPr>
          </a:p>
          <a:p>
            <a:pPr marL="0" indent="0" rtl="0">
              <a:buNone/>
            </a:pPr>
            <a:r>
              <a:rPr lang="cy" sz="2000" i="1" dirty="0">
                <a:cs typeface="Calibri"/>
              </a:rPr>
              <a:t>Lopez et al., (2006 t66) yn Scanlan a Johnson (2021 t.231)</a:t>
            </a:r>
          </a:p>
          <a:p>
            <a:pPr marL="0" indent="0">
              <a:buNone/>
            </a:pPr>
            <a:endParaRPr lang="en-GB" sz="2000" i="1" dirty="0">
              <a:cs typeface="Calibri"/>
            </a:endParaRPr>
          </a:p>
        </p:txBody>
      </p:sp>
    </p:spTree>
    <p:extLst>
      <p:ext uri="{BB962C8B-B14F-4D97-AF65-F5344CB8AC3E}">
        <p14:creationId xmlns:p14="http://schemas.microsoft.com/office/powerpoint/2010/main" val="3563021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302C9-7A55-DF42-570B-34790A0883AD}"/>
              </a:ext>
            </a:extLst>
          </p:cNvPr>
          <p:cNvSpPr>
            <a:spLocks noGrp="1"/>
          </p:cNvSpPr>
          <p:nvPr>
            <p:ph type="title"/>
          </p:nvPr>
        </p:nvSpPr>
        <p:spPr>
          <a:xfrm>
            <a:off x="119583" y="288286"/>
            <a:ext cx="7886700" cy="1325563"/>
          </a:xfrm>
        </p:spPr>
        <p:txBody>
          <a:bodyPr>
            <a:normAutofit/>
          </a:bodyPr>
          <a:lstStyle/>
          <a:p>
            <a:r>
              <a:rPr lang="en-GB" sz="2800" dirty="0">
                <a:cs typeface="Calibri Light"/>
              </a:rPr>
              <a:t> </a:t>
            </a:r>
            <a:r>
              <a:rPr lang="en-GB" sz="2800" dirty="0">
                <a:solidFill>
                  <a:srgbClr val="0070C0"/>
                </a:solidFill>
                <a:cs typeface="Calibri Light"/>
              </a:rPr>
              <a:t>Boundary spanners, border crossers and advocates</a:t>
            </a:r>
          </a:p>
        </p:txBody>
      </p:sp>
      <p:sp>
        <p:nvSpPr>
          <p:cNvPr id="3" name="Content Placeholder 2">
            <a:extLst>
              <a:ext uri="{FF2B5EF4-FFF2-40B4-BE49-F238E27FC236}">
                <a16:creationId xmlns:a16="http://schemas.microsoft.com/office/drawing/2014/main" id="{7BDA5BCA-D8EC-C1E4-C322-DC22579BB785}"/>
              </a:ext>
            </a:extLst>
          </p:cNvPr>
          <p:cNvSpPr>
            <a:spLocks noGrp="1"/>
          </p:cNvSpPr>
          <p:nvPr>
            <p:ph idx="1"/>
          </p:nvPr>
        </p:nvSpPr>
        <p:spPr>
          <a:xfrm>
            <a:off x="340499" y="1431818"/>
            <a:ext cx="7886700" cy="4351338"/>
          </a:xfrm>
        </p:spPr>
        <p:txBody>
          <a:bodyPr vert="horz" lIns="91440" tIns="45720" rIns="91440" bIns="45720" rtlCol="0" anchor="t">
            <a:normAutofit fontScale="92500"/>
          </a:bodyPr>
          <a:lstStyle/>
          <a:p>
            <a:pPr marL="0" indent="0">
              <a:buNone/>
            </a:pPr>
            <a:endParaRPr lang="en-GB" dirty="0">
              <a:solidFill>
                <a:srgbClr val="0070C0"/>
              </a:solidFill>
              <a:cs typeface="Calibri" panose="020F0502020204030204"/>
            </a:endParaRPr>
          </a:p>
          <a:p>
            <a:pPr marL="0" indent="0">
              <a:buNone/>
            </a:pPr>
            <a:r>
              <a:rPr lang="en-GB" i="1" dirty="0">
                <a:solidFill>
                  <a:srgbClr val="0070C0"/>
                </a:solidFill>
                <a:ea typeface="+mn-lt"/>
                <a:cs typeface="+mn-lt"/>
              </a:rPr>
              <a:t>...[school leaders] must have a keen awareness of school-community relations, group dynamics, intercultural tolerance, politics and power, team building, and community engagement and how to effectively bridge these “borders” in order to collectively work toward success. </a:t>
            </a:r>
          </a:p>
          <a:p>
            <a:pPr marL="0" indent="0">
              <a:buNone/>
            </a:pPr>
            <a:endParaRPr lang="en-GB" i="1" dirty="0">
              <a:cs typeface="Calibri"/>
            </a:endParaRPr>
          </a:p>
          <a:p>
            <a:pPr marL="0" indent="0">
              <a:buNone/>
            </a:pPr>
            <a:r>
              <a:rPr lang="en-GB" sz="2000" i="1" dirty="0">
                <a:cs typeface="Calibri"/>
              </a:rPr>
              <a:t>Lopez et al., (2006 p66) in Scanlan and Johnson (2021 p.231)</a:t>
            </a:r>
          </a:p>
          <a:p>
            <a:pPr marL="0" indent="0">
              <a:buNone/>
            </a:pPr>
            <a:endParaRPr lang="en-GB" sz="2000" i="1" dirty="0">
              <a:cs typeface="Calibri"/>
            </a:endParaRPr>
          </a:p>
        </p:txBody>
      </p:sp>
    </p:spTree>
    <p:extLst>
      <p:ext uri="{BB962C8B-B14F-4D97-AF65-F5344CB8AC3E}">
        <p14:creationId xmlns:p14="http://schemas.microsoft.com/office/powerpoint/2010/main" val="3331922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332656"/>
            <a:ext cx="4392488" cy="6408712"/>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t>Mae </a:t>
            </a:r>
            <a:r>
              <a:rPr lang="en-GB" dirty="0" err="1"/>
              <a:t>yna</a:t>
            </a:r>
            <a:r>
              <a:rPr lang="en-GB" dirty="0"/>
              <a:t> </a:t>
            </a:r>
            <a:r>
              <a:rPr lang="en-GB" dirty="0" err="1"/>
              <a:t>gysylltiad</a:t>
            </a:r>
            <a:r>
              <a:rPr lang="en-GB" dirty="0"/>
              <a:t> </a:t>
            </a:r>
            <a:r>
              <a:rPr lang="en-GB" dirty="0" err="1"/>
              <a:t>agos</a:t>
            </a:r>
            <a:r>
              <a:rPr lang="en-GB" dirty="0"/>
              <a:t> </a:t>
            </a:r>
            <a:r>
              <a:rPr lang="en-GB" dirty="0" err="1"/>
              <a:t>rhwng</a:t>
            </a:r>
            <a:r>
              <a:rPr lang="en-GB" dirty="0"/>
              <a:t> </a:t>
            </a:r>
            <a:r>
              <a:rPr lang="en-GB" dirty="0" err="1"/>
              <a:t>rhieni’n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gweithgareddau</a:t>
            </a:r>
            <a:r>
              <a:rPr lang="en-GB" dirty="0"/>
              <a:t> </a:t>
            </a:r>
            <a:r>
              <a:rPr lang="en-GB" dirty="0" err="1"/>
              <a:t>darllen</a:t>
            </a:r>
            <a:r>
              <a:rPr lang="en-GB" dirty="0"/>
              <a:t> a </a:t>
            </a:r>
            <a:r>
              <a:rPr lang="en-GB" dirty="0" err="1"/>
              <a:t>pherfformiad</a:t>
            </a:r>
            <a:r>
              <a:rPr lang="en-GB" dirty="0"/>
              <a:t> </a:t>
            </a:r>
            <a:r>
              <a:rPr lang="en-GB" dirty="0" err="1"/>
              <a:t>academaidd</a:t>
            </a:r>
            <a:r>
              <a:rPr lang="en-GB" dirty="0"/>
              <a:t> </a:t>
            </a:r>
            <a:r>
              <a:rPr lang="en-GB" dirty="0" err="1"/>
              <a:t>dysgwyr</a:t>
            </a:r>
            <a:r>
              <a:rPr lang="en-GB" dirty="0"/>
              <a:t>. Mae plant y </a:t>
            </a:r>
            <a:r>
              <a:rPr lang="en-GB" dirty="0" err="1"/>
              <a:t>mae</a:t>
            </a:r>
            <a:r>
              <a:rPr lang="en-GB" dirty="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a:t>iddynt</a:t>
            </a:r>
            <a:r>
              <a:rPr lang="en-GB" dirty="0"/>
              <a:t> </a:t>
            </a:r>
            <a:r>
              <a:rPr lang="en-GB" dirty="0" err="1"/>
              <a:t>yn</a:t>
            </a:r>
            <a:r>
              <a:rPr lang="en-GB" dirty="0"/>
              <a:t> </a:t>
            </a:r>
            <a:r>
              <a:rPr lang="en-GB" dirty="0" err="1"/>
              <a:t>rheolaidd</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blwyddyn</a:t>
            </a:r>
            <a:r>
              <a:rPr lang="en-GB" dirty="0"/>
              <a:t> </a:t>
            </a:r>
            <a:r>
              <a:rPr lang="en-GB" dirty="0" err="1"/>
              <a:t>gyntaf</a:t>
            </a:r>
            <a:r>
              <a:rPr lang="en-GB" dirty="0"/>
              <a:t> </a:t>
            </a:r>
            <a:r>
              <a:rPr lang="en-GB" dirty="0" err="1"/>
              <a:t>yn</a:t>
            </a:r>
            <a:r>
              <a:rPr lang="en-GB" dirty="0"/>
              <a:t> yr </a:t>
            </a:r>
            <a:r>
              <a:rPr lang="en-GB" dirty="0" err="1"/>
              <a:t>ysgol</a:t>
            </a:r>
            <a:r>
              <a:rPr lang="en-GB" dirty="0"/>
              <a:t> </a:t>
            </a:r>
            <a:r>
              <a:rPr lang="en-GB" dirty="0" err="1"/>
              <a:t>gynradd</a:t>
            </a:r>
            <a:r>
              <a:rPr lang="en-GB" dirty="0"/>
              <a:t> </a:t>
            </a:r>
            <a:r>
              <a:rPr lang="en-GB" dirty="0" err="1"/>
              <a:t>yn</a:t>
            </a:r>
            <a:r>
              <a:rPr lang="en-GB" dirty="0"/>
              <a:t> </a:t>
            </a:r>
            <a:r>
              <a:rPr lang="en-GB" dirty="0" err="1"/>
              <a:t>perfformio’n</a:t>
            </a:r>
            <a:r>
              <a:rPr lang="en-GB" dirty="0"/>
              <a:t> well </a:t>
            </a:r>
            <a:r>
              <a:rPr lang="en-GB" dirty="0" err="1"/>
              <a:t>na’r</a:t>
            </a:r>
            <a:r>
              <a:rPr lang="en-GB" dirty="0"/>
              <a:t> </a:t>
            </a:r>
            <a:r>
              <a:rPr lang="en-GB" dirty="0" err="1"/>
              <a:t>rhai</a:t>
            </a:r>
            <a:r>
              <a:rPr lang="en-GB" dirty="0"/>
              <a:t> </a:t>
            </a:r>
            <a:r>
              <a:rPr lang="en-GB" dirty="0" err="1"/>
              <a:t>lle</a:t>
            </a:r>
            <a:r>
              <a:rPr lang="en-GB" dirty="0"/>
              <a:t> </a:t>
            </a:r>
            <a:r>
              <a:rPr lang="en-GB" dirty="0" err="1"/>
              <a:t>mae</a:t>
            </a:r>
            <a:r>
              <a:rPr lang="en-GB" dirty="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a:t>iddynt</a:t>
            </a:r>
            <a:r>
              <a:rPr lang="en-GB" dirty="0"/>
              <a:t> </a:t>
            </a:r>
            <a:r>
              <a:rPr lang="en-GB" dirty="0" err="1"/>
              <a:t>ond</a:t>
            </a:r>
            <a:r>
              <a:rPr lang="en-GB" dirty="0"/>
              <a:t> </a:t>
            </a:r>
            <a:r>
              <a:rPr lang="en-GB" dirty="0" err="1"/>
              <a:t>unwaith</a:t>
            </a:r>
            <a:r>
              <a:rPr lang="en-GB" dirty="0"/>
              <a:t> </a:t>
            </a:r>
            <a:r>
              <a:rPr lang="en-GB" dirty="0" err="1"/>
              <a:t>neu</a:t>
            </a:r>
            <a:r>
              <a:rPr lang="en-GB" dirty="0"/>
              <a:t> </a:t>
            </a:r>
            <a:r>
              <a:rPr lang="en-GB" dirty="0" err="1"/>
              <a:t>ddwywaith</a:t>
            </a:r>
            <a:r>
              <a:rPr lang="en-GB" dirty="0"/>
              <a:t> y </a:t>
            </a:r>
            <a:r>
              <a:rPr lang="en-GB" dirty="0" err="1"/>
              <a:t>mis</a:t>
            </a:r>
            <a:r>
              <a:rPr lang="en-GB" dirty="0"/>
              <a:t>, </a:t>
            </a:r>
            <a:r>
              <a:rPr lang="en-GB" dirty="0" err="1"/>
              <a:t>neu</a:t>
            </a:r>
            <a:r>
              <a:rPr lang="en-GB" dirty="0"/>
              <a:t> </a:t>
            </a:r>
            <a:r>
              <a:rPr lang="en-GB" dirty="0" err="1"/>
              <a:t>lai</a:t>
            </a:r>
            <a:r>
              <a:rPr lang="en-GB" dirty="0"/>
              <a:t>.</a:t>
            </a:r>
          </a:p>
          <a:p>
            <a:pPr marL="0" indent="0">
              <a:buNone/>
            </a:pPr>
            <a:endParaRPr lang="en-GB" dirty="0"/>
          </a:p>
        </p:txBody>
      </p:sp>
      <p:sp>
        <p:nvSpPr>
          <p:cNvPr id="4" name="Content Placeholder 3"/>
          <p:cNvSpPr>
            <a:spLocks noGrp="1"/>
          </p:cNvSpPr>
          <p:nvPr>
            <p:ph sz="half" idx="2"/>
          </p:nvPr>
        </p:nvSpPr>
        <p:spPr>
          <a:xfrm>
            <a:off x="4648200" y="332656"/>
            <a:ext cx="4316288" cy="6408712"/>
          </a:xfrm>
        </p:spPr>
        <p:style>
          <a:lnRef idx="2">
            <a:schemeClr val="accent3"/>
          </a:lnRef>
          <a:fillRef idx="1">
            <a:schemeClr val="lt1"/>
          </a:fillRef>
          <a:effectRef idx="0">
            <a:schemeClr val="accent3"/>
          </a:effectRef>
          <a:fontRef idx="minor">
            <a:schemeClr val="dk1"/>
          </a:fontRef>
        </p:style>
        <p:txBody>
          <a:bodyPr>
            <a:noAutofit/>
          </a:bodyPr>
          <a:lstStyle/>
          <a:p>
            <a:r>
              <a:rPr lang="en-GB" i="1" dirty="0"/>
              <a:t>There is a close relationship between parental engagement in reading-related activities and learners’ academic performance. Children whose parents/carers regularly read to them during the first year of primary school perform better than those who read to them only once or twice a month or less. </a:t>
            </a:r>
          </a:p>
        </p:txBody>
      </p:sp>
    </p:spTree>
    <p:extLst>
      <p:ext uri="{BB962C8B-B14F-4D97-AF65-F5344CB8AC3E}">
        <p14:creationId xmlns:p14="http://schemas.microsoft.com/office/powerpoint/2010/main" val="1614027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Gall </a:t>
            </a:r>
            <a:r>
              <a:rPr lang="en-GB" dirty="0" err="1"/>
              <a:t>ysgolion</a:t>
            </a:r>
            <a:r>
              <a:rPr lang="en-GB" dirty="0"/>
              <a:t>…</a:t>
            </a:r>
            <a:br>
              <a:rPr lang="en-GB" dirty="0"/>
            </a:br>
            <a:r>
              <a:rPr lang="en-GB" dirty="0"/>
              <a:t>Schools can…</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Annog</a:t>
            </a:r>
            <a:r>
              <a:rPr lang="en-GB" dirty="0"/>
              <a:t> </a:t>
            </a:r>
            <a:r>
              <a:rPr lang="en-GB" dirty="0" err="1"/>
              <a:t>rhieni</a:t>
            </a:r>
            <a:r>
              <a:rPr lang="en-GB" dirty="0"/>
              <a:t> a </a:t>
            </a:r>
            <a:r>
              <a:rPr lang="en-GB" dirty="0" err="1"/>
              <a:t>dangos</a:t>
            </a:r>
            <a:r>
              <a:rPr lang="en-GB" dirty="0"/>
              <a:t> </a:t>
            </a:r>
            <a:r>
              <a:rPr lang="en-GB" dirty="0" err="1"/>
              <a:t>bod</a:t>
            </a:r>
            <a:r>
              <a:rPr lang="en-GB" dirty="0"/>
              <a:t> </a:t>
            </a:r>
            <a:r>
              <a:rPr lang="en-GB" dirty="0" err="1"/>
              <a:t>croeso</a:t>
            </a:r>
            <a:r>
              <a:rPr lang="en-GB" dirty="0"/>
              <a:t> </a:t>
            </a:r>
            <a:r>
              <a:rPr lang="en-GB" dirty="0" err="1"/>
              <a:t>iddynt</a:t>
            </a:r>
            <a:r>
              <a:rPr lang="en-GB" dirty="0"/>
              <a:t> </a:t>
            </a:r>
            <a:r>
              <a:rPr lang="en-GB" dirty="0" err="1"/>
              <a:t>mewn</a:t>
            </a:r>
            <a:r>
              <a:rPr lang="en-GB" dirty="0"/>
              <a:t> </a:t>
            </a:r>
            <a:r>
              <a:rPr lang="en-GB" dirty="0" err="1"/>
              <a:t>ysgolion</a:t>
            </a:r>
            <a:r>
              <a:rPr lang="en-GB" dirty="0"/>
              <a:t> </a:t>
            </a:r>
          </a:p>
          <a:p>
            <a:r>
              <a:rPr lang="en-GB" dirty="0" err="1"/>
              <a:t>Adeiladu</a:t>
            </a:r>
            <a:r>
              <a:rPr lang="en-GB" dirty="0"/>
              <a:t> </a:t>
            </a:r>
            <a:r>
              <a:rPr lang="en-GB" dirty="0" err="1"/>
              <a:t>perthynas</a:t>
            </a:r>
            <a:r>
              <a:rPr lang="en-GB" dirty="0"/>
              <a:t> </a:t>
            </a:r>
            <a:r>
              <a:rPr lang="en-GB" dirty="0" err="1"/>
              <a:t>positif</a:t>
            </a:r>
            <a:r>
              <a:rPr lang="en-GB" dirty="0"/>
              <a:t> </a:t>
            </a:r>
            <a:r>
              <a:rPr lang="en-GB" dirty="0" err="1"/>
              <a:t>gyda</a:t>
            </a:r>
            <a:r>
              <a:rPr lang="en-GB" dirty="0"/>
              <a:t> </a:t>
            </a:r>
            <a:r>
              <a:rPr lang="en-GB" dirty="0" err="1"/>
              <a:t>rhieni</a:t>
            </a:r>
            <a:endParaRPr lang="en-GB" dirty="0"/>
          </a:p>
          <a:p>
            <a:r>
              <a:rPr lang="en-GB" dirty="0" err="1"/>
              <a:t>Cynnig</a:t>
            </a:r>
            <a:r>
              <a:rPr lang="en-GB" dirty="0"/>
              <a:t> </a:t>
            </a:r>
            <a:r>
              <a:rPr lang="en-GB" dirty="0" err="1"/>
              <a:t>ymweliadau</a:t>
            </a:r>
            <a:r>
              <a:rPr lang="en-GB" dirty="0"/>
              <a:t> </a:t>
            </a:r>
            <a:r>
              <a:rPr lang="en-GB" dirty="0" err="1"/>
              <a:t>cartref</a:t>
            </a:r>
            <a:endParaRPr lang="en-GB" dirty="0"/>
          </a:p>
          <a:p>
            <a:r>
              <a:rPr lang="en-GB" dirty="0" err="1"/>
              <a:t>Darparu</a:t>
            </a:r>
            <a:r>
              <a:rPr lang="en-GB" dirty="0"/>
              <a:t> </a:t>
            </a:r>
            <a:r>
              <a:rPr lang="en-GB" dirty="0" err="1"/>
              <a:t>gwybodaeth</a:t>
            </a:r>
            <a:r>
              <a:rPr lang="en-GB" dirty="0"/>
              <a:t> a </a:t>
            </a:r>
            <a:r>
              <a:rPr lang="en-GB" dirty="0" err="1"/>
              <a:t>syniadau</a:t>
            </a:r>
            <a:r>
              <a:rPr lang="en-GB" dirty="0"/>
              <a:t> </a:t>
            </a:r>
            <a:r>
              <a:rPr lang="en-GB" dirty="0" err="1"/>
              <a:t>i</a:t>
            </a:r>
            <a:r>
              <a:rPr lang="en-GB" dirty="0"/>
              <a:t> </a:t>
            </a:r>
            <a:r>
              <a:rPr lang="en-GB" dirty="0" err="1"/>
              <a:t>rieni</a:t>
            </a:r>
            <a:r>
              <a:rPr lang="en-GB" dirty="0"/>
              <a:t> </a:t>
            </a:r>
            <a:r>
              <a:rPr lang="en-GB" dirty="0" err="1"/>
              <a:t>ar</a:t>
            </a:r>
            <a:r>
              <a:rPr lang="en-GB" dirty="0"/>
              <a:t> </a:t>
            </a:r>
            <a:r>
              <a:rPr lang="en-GB" dirty="0" err="1"/>
              <a:t>sut</a:t>
            </a:r>
            <a:r>
              <a:rPr lang="en-GB" dirty="0"/>
              <a:t> y gallant </a:t>
            </a:r>
            <a:r>
              <a:rPr lang="en-GB" dirty="0" err="1"/>
              <a:t>gefnogi</a:t>
            </a:r>
            <a:r>
              <a:rPr lang="en-GB" dirty="0"/>
              <a:t> </a:t>
            </a:r>
            <a:r>
              <a:rPr lang="en-GB" dirty="0" err="1"/>
              <a:t>eu</a:t>
            </a:r>
            <a:r>
              <a:rPr lang="en-GB" dirty="0"/>
              <a:t> plant </a:t>
            </a:r>
            <a:r>
              <a:rPr lang="en-GB" dirty="0" err="1"/>
              <a:t>i</a:t>
            </a:r>
            <a:r>
              <a:rPr lang="en-GB" dirty="0"/>
              <a:t> </a:t>
            </a:r>
            <a:r>
              <a:rPr lang="en-GB" dirty="0" err="1"/>
              <a:t>ddysgu</a:t>
            </a:r>
            <a:endParaRPr lang="en-GB" dirty="0"/>
          </a:p>
          <a:p>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Encourage parents and make them feel welcome in schools</a:t>
            </a:r>
          </a:p>
          <a:p>
            <a:r>
              <a:rPr lang="en-GB" i="1" dirty="0"/>
              <a:t>Build positive relationships with parent</a:t>
            </a:r>
          </a:p>
          <a:p>
            <a:r>
              <a:rPr lang="en-GB" i="1" dirty="0"/>
              <a:t>Offer home visits </a:t>
            </a:r>
          </a:p>
          <a:p>
            <a:r>
              <a:rPr lang="en-GB" i="1" dirty="0"/>
              <a:t>Provide parents with information and ideas on how they can help their children learn.</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78983" y="116632"/>
            <a:ext cx="1077098" cy="1387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98868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764704"/>
            <a:ext cx="4038600" cy="5649491"/>
          </a:xfrm>
        </p:spPr>
        <p:style>
          <a:lnRef idx="2">
            <a:schemeClr val="accent4"/>
          </a:lnRef>
          <a:fillRef idx="1">
            <a:schemeClr val="lt1"/>
          </a:fillRef>
          <a:effectRef idx="0">
            <a:schemeClr val="accent4"/>
          </a:effectRef>
          <a:fontRef idx="minor">
            <a:schemeClr val="dk1"/>
          </a:fontRef>
        </p:style>
        <p:txBody>
          <a:bodyPr>
            <a:normAutofit/>
          </a:bodyPr>
          <a:lstStyle/>
          <a:p>
            <a:r>
              <a:rPr lang="en-GB" sz="2400" dirty="0" err="1"/>
              <a:t>Deall</a:t>
            </a:r>
            <a:r>
              <a:rPr lang="en-GB" sz="2400" dirty="0"/>
              <a:t> </a:t>
            </a:r>
            <a:r>
              <a:rPr lang="en-GB" sz="2400" dirty="0" err="1"/>
              <a:t>gwahanol</a:t>
            </a:r>
            <a:r>
              <a:rPr lang="en-GB" sz="2400" dirty="0"/>
              <a:t> </a:t>
            </a:r>
            <a:r>
              <a:rPr lang="en-GB" sz="2400" dirty="0" err="1"/>
              <a:t>sefyllfaoedd</a:t>
            </a:r>
            <a:r>
              <a:rPr lang="en-GB" sz="2400" dirty="0"/>
              <a:t> </a:t>
            </a:r>
            <a:r>
              <a:rPr lang="en-GB" sz="2400" dirty="0" err="1"/>
              <a:t>rhieni</a:t>
            </a:r>
            <a:r>
              <a:rPr lang="en-GB" sz="2400" dirty="0"/>
              <a:t> </a:t>
            </a:r>
          </a:p>
          <a:p>
            <a:r>
              <a:rPr lang="en-GB" sz="2400" dirty="0" err="1"/>
              <a:t>Trafod</a:t>
            </a:r>
            <a:r>
              <a:rPr lang="en-GB" sz="2400" dirty="0"/>
              <a:t> </a:t>
            </a:r>
            <a:r>
              <a:rPr lang="en-GB" sz="2400" dirty="0" err="1"/>
              <a:t>yn</a:t>
            </a:r>
            <a:r>
              <a:rPr lang="en-GB" sz="2400" dirty="0"/>
              <a:t> </a:t>
            </a:r>
            <a:r>
              <a:rPr lang="en-GB" sz="2400" dirty="0" err="1"/>
              <a:t>gynnar</a:t>
            </a:r>
            <a:r>
              <a:rPr lang="en-GB" sz="2400" dirty="0"/>
              <a:t> am </a:t>
            </a:r>
            <a:r>
              <a:rPr lang="en-GB" sz="2400" dirty="0" err="1"/>
              <a:t>unrhyw</a:t>
            </a:r>
            <a:r>
              <a:rPr lang="en-GB" sz="2400" dirty="0"/>
              <a:t> </a:t>
            </a:r>
            <a:r>
              <a:rPr lang="en-GB" sz="2400" dirty="0" err="1"/>
              <a:t>broblemau</a:t>
            </a:r>
            <a:r>
              <a:rPr lang="en-GB" sz="2400" dirty="0"/>
              <a:t> </a:t>
            </a:r>
            <a:r>
              <a:rPr lang="en-GB" sz="2400" dirty="0" err="1"/>
              <a:t>gyda</a:t>
            </a:r>
            <a:r>
              <a:rPr lang="en-GB" sz="2400" dirty="0"/>
              <a:t> </a:t>
            </a:r>
            <a:r>
              <a:rPr lang="en-GB" sz="2400" dirty="0" err="1"/>
              <a:t>phresenoldeb</a:t>
            </a:r>
            <a:r>
              <a:rPr lang="en-GB" sz="2400" dirty="0"/>
              <a:t> </a:t>
            </a:r>
            <a:r>
              <a:rPr lang="en-GB" sz="2400" dirty="0" err="1"/>
              <a:t>neu</a:t>
            </a:r>
            <a:r>
              <a:rPr lang="en-GB" sz="2400" dirty="0"/>
              <a:t> </a:t>
            </a:r>
            <a:r>
              <a:rPr lang="en-GB" sz="2400" dirty="0" err="1"/>
              <a:t>ymddygiad</a:t>
            </a:r>
            <a:r>
              <a:rPr lang="en-GB" sz="2400" dirty="0"/>
              <a:t> a </a:t>
            </a:r>
            <a:r>
              <a:rPr lang="en-GB" sz="2400" dirty="0" err="1"/>
              <a:t>chynnig</a:t>
            </a:r>
            <a:r>
              <a:rPr lang="en-GB" sz="2400" dirty="0"/>
              <a:t> </a:t>
            </a:r>
            <a:r>
              <a:rPr lang="en-GB" sz="2400" dirty="0" err="1"/>
              <a:t>cymorth</a:t>
            </a:r>
            <a:r>
              <a:rPr lang="en-GB" sz="2400" dirty="0"/>
              <a:t> a </a:t>
            </a:r>
            <a:r>
              <a:rPr lang="en-GB" sz="2400" dirty="0" err="1"/>
              <a:t>chefnogaeth</a:t>
            </a:r>
            <a:r>
              <a:rPr lang="en-GB" sz="2400" dirty="0"/>
              <a:t> </a:t>
            </a:r>
            <a:r>
              <a:rPr lang="en-GB" sz="2400" dirty="0" err="1"/>
              <a:t>i</a:t>
            </a:r>
            <a:r>
              <a:rPr lang="en-GB" sz="2400" dirty="0"/>
              <a:t> </a:t>
            </a:r>
            <a:r>
              <a:rPr lang="en-GB" sz="2400" dirty="0" err="1"/>
              <a:t>rieni</a:t>
            </a:r>
            <a:r>
              <a:rPr lang="en-GB" sz="2400" dirty="0"/>
              <a:t> </a:t>
            </a:r>
            <a:r>
              <a:rPr lang="en-GB" sz="2400" dirty="0" err="1"/>
              <a:t>sydd</a:t>
            </a:r>
            <a:r>
              <a:rPr lang="en-GB" sz="2400" dirty="0"/>
              <a:t> </a:t>
            </a:r>
            <a:r>
              <a:rPr lang="en-GB" sz="2400" dirty="0" err="1"/>
              <a:t>ddim</a:t>
            </a:r>
            <a:r>
              <a:rPr lang="en-GB" sz="2400" dirty="0"/>
              <a:t> </a:t>
            </a:r>
            <a:r>
              <a:rPr lang="en-GB" sz="2400" dirty="0" err="1"/>
              <a:t>yn</a:t>
            </a:r>
            <a:r>
              <a:rPr lang="en-GB" sz="2400" dirty="0"/>
              <a:t> </a:t>
            </a:r>
            <a:r>
              <a:rPr lang="en-GB" sz="2400" dirty="0" err="1"/>
              <a:t>gallu</a:t>
            </a:r>
            <a:r>
              <a:rPr lang="en-GB" sz="2400" dirty="0"/>
              <a:t> </a:t>
            </a:r>
            <a:r>
              <a:rPr lang="en-GB" sz="2400" dirty="0" err="1"/>
              <a:t>taclo’r</a:t>
            </a:r>
            <a:r>
              <a:rPr lang="en-GB" sz="2400" dirty="0"/>
              <a:t> </a:t>
            </a:r>
            <a:r>
              <a:rPr lang="en-GB" sz="2400" dirty="0" err="1"/>
              <a:t>broblem</a:t>
            </a:r>
            <a:r>
              <a:rPr lang="en-GB" sz="2400" dirty="0"/>
              <a:t> </a:t>
            </a:r>
            <a:r>
              <a:rPr lang="en-GB" sz="2400" dirty="0" err="1"/>
              <a:t>eu</a:t>
            </a:r>
            <a:r>
              <a:rPr lang="en-GB" sz="2400" dirty="0"/>
              <a:t> </a:t>
            </a:r>
            <a:r>
              <a:rPr lang="en-GB" sz="2400" dirty="0" err="1"/>
              <a:t>hunain</a:t>
            </a:r>
            <a:endParaRPr lang="en-GB" sz="2400" dirty="0"/>
          </a:p>
          <a:p>
            <a:r>
              <a:rPr lang="en-GB" sz="2400" dirty="0" err="1"/>
              <a:t>Cytundebau</a:t>
            </a:r>
            <a:r>
              <a:rPr lang="en-GB" sz="2400" dirty="0"/>
              <a:t> </a:t>
            </a:r>
            <a:r>
              <a:rPr lang="en-GB" sz="2400" dirty="0" err="1"/>
              <a:t>ysgol-cartref</a:t>
            </a:r>
            <a:endParaRPr lang="en-GB" sz="2400" dirty="0"/>
          </a:p>
          <a:p>
            <a:r>
              <a:rPr lang="en-GB" sz="2400" dirty="0" err="1"/>
              <a:t>Gweithwyr</a:t>
            </a:r>
            <a:r>
              <a:rPr lang="en-GB" sz="2400" dirty="0"/>
              <a:t> </a:t>
            </a:r>
            <a:r>
              <a:rPr lang="en-GB" sz="2400" dirty="0" err="1"/>
              <a:t>cefnogi</a:t>
            </a:r>
            <a:r>
              <a:rPr lang="en-GB" sz="2400" dirty="0"/>
              <a:t> </a:t>
            </a:r>
          </a:p>
          <a:p>
            <a:r>
              <a:rPr lang="en-GB" sz="2400" dirty="0" err="1"/>
              <a:t>Cynnig</a:t>
            </a:r>
            <a:r>
              <a:rPr lang="en-GB" sz="2400" dirty="0"/>
              <a:t> </a:t>
            </a:r>
            <a:r>
              <a:rPr lang="en-GB" sz="2400" dirty="0" err="1"/>
              <a:t>cyfleodd</a:t>
            </a:r>
            <a:r>
              <a:rPr lang="en-GB" sz="2400" dirty="0"/>
              <a:t> </a:t>
            </a:r>
            <a:r>
              <a:rPr lang="en-GB" sz="2400" dirty="0" err="1"/>
              <a:t>i</a:t>
            </a:r>
            <a:r>
              <a:rPr lang="en-GB" sz="2400" dirty="0"/>
              <a:t> </a:t>
            </a:r>
            <a:r>
              <a:rPr lang="en-GB" sz="2400" dirty="0" err="1"/>
              <a:t>rieni</a:t>
            </a:r>
            <a:r>
              <a:rPr lang="en-GB" sz="2400" dirty="0"/>
              <a:t> </a:t>
            </a:r>
            <a:r>
              <a:rPr lang="en-GB" sz="2400" dirty="0" err="1"/>
              <a:t>ddysgu</a:t>
            </a:r>
            <a:r>
              <a:rPr lang="en-GB" sz="2400" dirty="0"/>
              <a:t> </a:t>
            </a:r>
            <a:r>
              <a:rPr lang="en-GB" sz="2400" dirty="0" err="1"/>
              <a:t>gyda’u</a:t>
            </a:r>
            <a:r>
              <a:rPr lang="en-GB" sz="2400" dirty="0"/>
              <a:t> plant </a:t>
            </a:r>
          </a:p>
          <a:p>
            <a:pPr marL="0" indent="0">
              <a:buNone/>
            </a:pPr>
            <a:endParaRPr lang="en-GB" sz="2400" dirty="0"/>
          </a:p>
          <a:p>
            <a:pPr marL="0" indent="0">
              <a:buNone/>
            </a:pPr>
            <a:endParaRPr lang="en-GB" sz="2400" dirty="0"/>
          </a:p>
        </p:txBody>
      </p:sp>
      <p:sp>
        <p:nvSpPr>
          <p:cNvPr id="4" name="Content Placeholder 3"/>
          <p:cNvSpPr>
            <a:spLocks noGrp="1"/>
          </p:cNvSpPr>
          <p:nvPr>
            <p:ph sz="half" idx="2"/>
          </p:nvPr>
        </p:nvSpPr>
        <p:spPr>
          <a:xfrm>
            <a:off x="4648200" y="764704"/>
            <a:ext cx="4038600" cy="5688632"/>
          </a:xfrm>
        </p:spPr>
        <p:style>
          <a:lnRef idx="2">
            <a:schemeClr val="accent3"/>
          </a:lnRef>
          <a:fillRef idx="1">
            <a:schemeClr val="lt1"/>
          </a:fillRef>
          <a:effectRef idx="0">
            <a:schemeClr val="accent3"/>
          </a:effectRef>
          <a:fontRef idx="minor">
            <a:schemeClr val="dk1"/>
          </a:fontRef>
        </p:style>
        <p:txBody>
          <a:bodyPr>
            <a:noAutofit/>
          </a:bodyPr>
          <a:lstStyle/>
          <a:p>
            <a:r>
              <a:rPr lang="en-GB" sz="2400" i="1" dirty="0"/>
              <a:t>Be understanding of parents’ circumstances</a:t>
            </a:r>
          </a:p>
          <a:p>
            <a:r>
              <a:rPr lang="en-GB" sz="2400" i="1" dirty="0"/>
              <a:t>Involve parents at an early stage with attendance or discipline problems, offering help and support where parents are unable to tackle the problem themselves.</a:t>
            </a:r>
          </a:p>
          <a:p>
            <a:r>
              <a:rPr lang="en-GB" sz="2400" i="1" dirty="0"/>
              <a:t>Home-school agreements</a:t>
            </a:r>
          </a:p>
          <a:p>
            <a:r>
              <a:rPr lang="en-GB" sz="2400" i="1" dirty="0"/>
              <a:t>Support workers</a:t>
            </a:r>
          </a:p>
          <a:p>
            <a:r>
              <a:rPr lang="en-GB" sz="2400" i="1" dirty="0"/>
              <a:t>Offer opportunities for parents to learn alongside their children </a:t>
            </a:r>
          </a:p>
          <a:p>
            <a:pPr marL="0" indent="0" algn="r">
              <a:buNone/>
            </a:pPr>
            <a:r>
              <a:rPr lang="en-GB" sz="1800" dirty="0"/>
              <a:t>Children in Wales, 2012 </a:t>
            </a:r>
          </a:p>
          <a:p>
            <a:pPr marL="0" indent="0" algn="r">
              <a:buNone/>
            </a:pPr>
            <a:endParaRPr lang="en-GB" sz="1000" dirty="0"/>
          </a:p>
        </p:txBody>
      </p:sp>
    </p:spTree>
    <p:extLst>
      <p:ext uri="{BB962C8B-B14F-4D97-AF65-F5344CB8AC3E}">
        <p14:creationId xmlns:p14="http://schemas.microsoft.com/office/powerpoint/2010/main" val="20870472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Astudiaeth</a:t>
            </a:r>
            <a:r>
              <a:rPr lang="en-GB" dirty="0"/>
              <a:t> </a:t>
            </a:r>
            <a:r>
              <a:rPr lang="en-GB" dirty="0" err="1"/>
              <a:t>Achos</a:t>
            </a:r>
            <a:br>
              <a:rPr lang="en-GB" dirty="0"/>
            </a:br>
            <a:r>
              <a:rPr lang="en-GB" dirty="0"/>
              <a:t>Case Study </a:t>
            </a:r>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hlinkClick r:id="rId2"/>
              </a:rPr>
              <a:t>Cefnogi</a:t>
            </a:r>
            <a:r>
              <a:rPr lang="en-GB" dirty="0">
                <a:hlinkClick r:id="rId2"/>
              </a:rPr>
              <a:t> </a:t>
            </a:r>
            <a:r>
              <a:rPr lang="en-GB" dirty="0" err="1">
                <a:hlinkClick r:id="rId2"/>
              </a:rPr>
              <a:t>ymgysylltiad</a:t>
            </a:r>
            <a:r>
              <a:rPr lang="en-GB" dirty="0">
                <a:hlinkClick r:id="rId2"/>
              </a:rPr>
              <a:t> </a:t>
            </a:r>
            <a:r>
              <a:rPr lang="en-GB" dirty="0" err="1">
                <a:hlinkClick r:id="rId2"/>
              </a:rPr>
              <a:t>rhieni</a:t>
            </a:r>
            <a:r>
              <a:rPr lang="en-GB" dirty="0">
                <a:hlinkClick r:id="rId2"/>
              </a:rPr>
              <a:t> trwy </a:t>
            </a:r>
            <a:r>
              <a:rPr lang="en-GB" dirty="0" err="1">
                <a:hlinkClick r:id="rId2"/>
              </a:rPr>
              <a:t>weithdai</a:t>
            </a:r>
            <a:r>
              <a:rPr lang="en-GB" dirty="0">
                <a:hlinkClick r:id="rId2"/>
              </a:rPr>
              <a:t> - Estyn</a:t>
            </a:r>
            <a:endParaRPr lang="en-GB" dirty="0"/>
          </a:p>
          <a:p>
            <a:r>
              <a:rPr lang="en-GB" dirty="0" err="1"/>
              <a:t>Ystyriwch</a:t>
            </a:r>
            <a:r>
              <a:rPr lang="en-GB" dirty="0"/>
              <a:t> sur </a:t>
            </a:r>
            <a:r>
              <a:rPr lang="en-GB" dirty="0" err="1"/>
              <a:t>mae’r</a:t>
            </a:r>
            <a:r>
              <a:rPr lang="en-GB" dirty="0"/>
              <a:t> </a:t>
            </a:r>
            <a:r>
              <a:rPr lang="en-GB" dirty="0" err="1"/>
              <a:t>ysgol</a:t>
            </a:r>
            <a:r>
              <a:rPr lang="en-GB" dirty="0"/>
              <a:t> </a:t>
            </a:r>
            <a:r>
              <a:rPr lang="en-GB" dirty="0" err="1"/>
              <a:t>wedi</a:t>
            </a:r>
            <a:r>
              <a:rPr lang="en-GB" dirty="0"/>
              <a:t> </a:t>
            </a:r>
            <a:r>
              <a:rPr lang="en-GB" dirty="0" err="1"/>
              <a:t>mynd</a:t>
            </a:r>
            <a:r>
              <a:rPr lang="en-GB" dirty="0"/>
              <a:t> </a:t>
            </a:r>
            <a:r>
              <a:rPr lang="en-GB" dirty="0" err="1"/>
              <a:t>ati</a:t>
            </a:r>
            <a:r>
              <a:rPr lang="en-GB" dirty="0"/>
              <a:t> </a:t>
            </a:r>
            <a:r>
              <a:rPr lang="en-GB" dirty="0" err="1"/>
              <a:t>i</a:t>
            </a:r>
            <a:r>
              <a:rPr lang="en-GB" dirty="0"/>
              <a:t> </a:t>
            </a:r>
            <a:r>
              <a:rPr lang="en-GB" dirty="0" err="1"/>
              <a:t>ymgysylltu</a:t>
            </a:r>
            <a:r>
              <a:rPr lang="en-GB" dirty="0"/>
              <a:t> â </a:t>
            </a:r>
            <a:r>
              <a:rPr lang="en-GB" dirty="0" err="1"/>
              <a:t>rhieni</a:t>
            </a:r>
            <a:r>
              <a:rPr lang="en-GB" dirty="0"/>
              <a:t> </a:t>
            </a:r>
            <a:r>
              <a:rPr lang="en-GB" dirty="0" err="1"/>
              <a:t>a’r</a:t>
            </a:r>
            <a:r>
              <a:rPr lang="en-GB" dirty="0"/>
              <a:t> </a:t>
            </a:r>
            <a:r>
              <a:rPr lang="en-GB" dirty="0" err="1"/>
              <a:t>effaith</a:t>
            </a:r>
            <a:r>
              <a:rPr lang="en-GB" dirty="0"/>
              <a:t> </a:t>
            </a:r>
            <a:r>
              <a:rPr lang="en-GB" dirty="0" err="1"/>
              <a:t>ar</a:t>
            </a:r>
            <a:r>
              <a:rPr lang="en-GB" dirty="0"/>
              <a:t> </a:t>
            </a:r>
            <a:r>
              <a:rPr lang="en-GB" dirty="0" err="1"/>
              <a:t>ddisgyblion</a:t>
            </a:r>
            <a:r>
              <a:rPr lang="en-GB" dirty="0"/>
              <a:t>.</a:t>
            </a:r>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a:hlinkClick r:id="rId3"/>
              </a:rPr>
              <a:t>Supporting parental engagement through workshops - Estyn</a:t>
            </a:r>
            <a:endParaRPr lang="en-GB" i="1" dirty="0"/>
          </a:p>
          <a:p>
            <a:r>
              <a:rPr lang="en-GB" i="1" dirty="0"/>
              <a:t>Consider how the school has developed parental engagement and its impact on pupils. </a:t>
            </a:r>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1920" y="1772816"/>
            <a:ext cx="1259210" cy="1259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70512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Blynyddoedd</a:t>
            </a:r>
            <a:r>
              <a:rPr lang="en-GB" dirty="0"/>
              <a:t> </a:t>
            </a:r>
            <a:r>
              <a:rPr lang="en-GB" dirty="0" err="1"/>
              <a:t>Cynnar</a:t>
            </a:r>
            <a:br>
              <a:rPr lang="en-GB" dirty="0"/>
            </a:br>
            <a:r>
              <a:rPr lang="en-GB" dirty="0"/>
              <a:t>Early Years </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613" t="25905" r="25533" b="23238"/>
          <a:stretch/>
        </p:blipFill>
        <p:spPr bwMode="auto">
          <a:xfrm>
            <a:off x="683568" y="1412776"/>
            <a:ext cx="8136904"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79713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Pam? </a:t>
            </a:r>
            <a:br>
              <a:rPr lang="en-GB" dirty="0"/>
            </a:br>
            <a:r>
              <a:rPr lang="en-GB" dirty="0"/>
              <a:t>Why?</a:t>
            </a:r>
          </a:p>
        </p:txBody>
      </p:sp>
      <p:sp>
        <p:nvSpPr>
          <p:cNvPr id="4" name="Content Placeholder 3"/>
          <p:cNvSpPr>
            <a:spLocks noGrp="1"/>
          </p:cNvSpPr>
          <p:nvPr>
            <p:ph sz="half" idx="1"/>
          </p:nvPr>
        </p:nvSpPr>
        <p:spPr/>
        <p:txBody>
          <a:bodyPr/>
          <a:lstStyle/>
          <a:p>
            <a:r>
              <a:rPr lang="en-GB" dirty="0" err="1"/>
              <a:t>Mewn</a:t>
            </a:r>
            <a:r>
              <a:rPr lang="en-GB" dirty="0"/>
              <a:t> </a:t>
            </a:r>
            <a:r>
              <a:rPr lang="en-GB" dirty="0" err="1"/>
              <a:t>grŵp</a:t>
            </a:r>
            <a:r>
              <a:rPr lang="en-GB" dirty="0"/>
              <a:t> </a:t>
            </a:r>
            <a:r>
              <a:rPr lang="en-GB" dirty="0" err="1"/>
              <a:t>bach</a:t>
            </a:r>
            <a:r>
              <a:rPr lang="en-GB" dirty="0"/>
              <a:t>, </a:t>
            </a:r>
            <a:r>
              <a:rPr lang="en-GB" dirty="0" err="1"/>
              <a:t>trafodwch</a:t>
            </a:r>
            <a:r>
              <a:rPr lang="en-GB" dirty="0"/>
              <a:t> y </a:t>
            </a:r>
            <a:r>
              <a:rPr lang="en-GB" dirty="0" err="1"/>
              <a:t>rhesymau</a:t>
            </a:r>
            <a:r>
              <a:rPr lang="en-GB" dirty="0"/>
              <a:t> </a:t>
            </a:r>
            <a:r>
              <a:rPr lang="en-GB" dirty="0" err="1"/>
              <a:t>pam</a:t>
            </a:r>
            <a:r>
              <a:rPr lang="en-GB" dirty="0"/>
              <a:t> </a:t>
            </a:r>
            <a:r>
              <a:rPr lang="en-GB" dirty="0" err="1"/>
              <a:t>bod</a:t>
            </a:r>
            <a:r>
              <a:rPr lang="en-GB" dirty="0"/>
              <a:t> </a:t>
            </a:r>
            <a:r>
              <a:rPr lang="en-GB" dirty="0" err="1"/>
              <a:t>ymyrraethau</a:t>
            </a:r>
            <a:r>
              <a:rPr lang="en-GB" dirty="0"/>
              <a:t> </a:t>
            </a:r>
            <a:r>
              <a:rPr lang="en-GB" dirty="0" err="1"/>
              <a:t>yn</a:t>
            </a:r>
            <a:r>
              <a:rPr lang="en-GB" dirty="0"/>
              <a:t> y </a:t>
            </a:r>
            <a:r>
              <a:rPr lang="en-GB" dirty="0" err="1"/>
              <a:t>blynyddoedd</a:t>
            </a:r>
            <a:r>
              <a:rPr lang="en-GB" dirty="0"/>
              <a:t> </a:t>
            </a:r>
            <a:r>
              <a:rPr lang="en-GB" dirty="0" err="1"/>
              <a:t>cynnar</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ystyried</a:t>
            </a:r>
            <a:r>
              <a:rPr lang="en-GB" dirty="0"/>
              <a:t> </a:t>
            </a:r>
            <a:r>
              <a:rPr lang="en-GB" dirty="0" err="1"/>
              <a:t>fel</a:t>
            </a:r>
            <a:r>
              <a:rPr lang="en-GB" dirty="0"/>
              <a:t> </a:t>
            </a:r>
            <a:r>
              <a:rPr lang="en-GB" dirty="0" err="1"/>
              <a:t>ffordd</a:t>
            </a:r>
            <a:r>
              <a:rPr lang="en-GB" dirty="0"/>
              <a:t> </a:t>
            </a:r>
            <a:r>
              <a:rPr lang="en-GB" dirty="0" err="1"/>
              <a:t>effeithiol</a:t>
            </a:r>
            <a:r>
              <a:rPr lang="en-GB" dirty="0"/>
              <a:t> o </a:t>
            </a:r>
            <a:r>
              <a:rPr lang="en-GB" dirty="0" err="1"/>
              <a:t>ddelio</a:t>
            </a:r>
            <a:r>
              <a:rPr lang="en-GB" dirty="0"/>
              <a:t> </a:t>
            </a:r>
            <a:r>
              <a:rPr lang="en-GB" dirty="0" err="1"/>
              <a:t>gydag</a:t>
            </a:r>
            <a:r>
              <a:rPr lang="en-GB" dirty="0"/>
              <a:t> </a:t>
            </a:r>
            <a:r>
              <a:rPr lang="en-GB" dirty="0" err="1"/>
              <a:t>effeithiau</a:t>
            </a:r>
            <a:r>
              <a:rPr lang="en-GB" dirty="0"/>
              <a:t> </a:t>
            </a:r>
            <a:r>
              <a:rPr lang="en-GB" dirty="0" err="1"/>
              <a:t>tlodi</a:t>
            </a:r>
            <a:r>
              <a:rPr lang="en-GB" dirty="0"/>
              <a:t> ac </a:t>
            </a:r>
            <a:r>
              <a:rPr lang="en-GB" dirty="0" err="1"/>
              <a:t>eithrio</a:t>
            </a:r>
            <a:r>
              <a:rPr lang="en-GB" dirty="0"/>
              <a:t>. </a:t>
            </a:r>
          </a:p>
          <a:p>
            <a:pPr marL="0" indent="0">
              <a:buNone/>
            </a:pPr>
            <a:endParaRPr lang="en-GB" dirty="0"/>
          </a:p>
        </p:txBody>
      </p:sp>
      <p:sp>
        <p:nvSpPr>
          <p:cNvPr id="5" name="Content Placeholder 4"/>
          <p:cNvSpPr>
            <a:spLocks noGrp="1"/>
          </p:cNvSpPr>
          <p:nvPr>
            <p:ph sz="half" idx="2"/>
          </p:nvPr>
        </p:nvSpPr>
        <p:spPr/>
        <p:txBody>
          <a:bodyPr/>
          <a:lstStyle/>
          <a:p>
            <a:r>
              <a:rPr lang="en-GB" i="1" dirty="0"/>
              <a:t>In small groups, discuss the reasons why early years interventions are considered to be an effective way of tackling the effects of poverty and exclusion.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4999328"/>
            <a:ext cx="2328548" cy="1763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93837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a:t>Dysgu</a:t>
            </a:r>
            <a:r>
              <a:rPr lang="en-GB" dirty="0"/>
              <a:t> ac </a:t>
            </a:r>
            <a:r>
              <a:rPr lang="en-GB" dirty="0" err="1"/>
              <a:t>Addysgu</a:t>
            </a:r>
            <a:r>
              <a:rPr lang="en-GB" dirty="0"/>
              <a:t> </a:t>
            </a:r>
            <a:r>
              <a:rPr lang="en-GB" dirty="0" err="1"/>
              <a:t>Safon</a:t>
            </a:r>
            <a:r>
              <a:rPr lang="en-GB" dirty="0"/>
              <a:t> </a:t>
            </a:r>
            <a:r>
              <a:rPr lang="en-GB" dirty="0" err="1"/>
              <a:t>Uchel</a:t>
            </a:r>
            <a:r>
              <a:rPr lang="en-GB" dirty="0"/>
              <a:t> </a:t>
            </a:r>
            <a:br>
              <a:rPr lang="en-GB" dirty="0"/>
            </a:br>
            <a:r>
              <a:rPr lang="en-GB" dirty="0"/>
              <a:t>High Quality Teaching and Learning </a:t>
            </a:r>
          </a:p>
        </p:txBody>
      </p:sp>
      <p:sp>
        <p:nvSpPr>
          <p:cNvPr id="4" name="Content Placeholder 3"/>
          <p:cNvSpPr>
            <a:spLocks noGrp="1"/>
          </p:cNvSpPr>
          <p:nvPr>
            <p:ph sz="half" idx="1"/>
          </p:nvPr>
        </p:nvSpPr>
        <p:spPr>
          <a:xfrm>
            <a:off x="323528" y="1988840"/>
            <a:ext cx="4038600" cy="4525963"/>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err="1"/>
              <a:t>Ansawdd</a:t>
            </a:r>
            <a:r>
              <a:rPr lang="en-GB" dirty="0"/>
              <a:t> </a:t>
            </a:r>
            <a:r>
              <a:rPr lang="en-GB" dirty="0" err="1"/>
              <a:t>addysgu</a:t>
            </a:r>
            <a:r>
              <a:rPr lang="en-GB" dirty="0"/>
              <a:t> </a:t>
            </a:r>
            <a:r>
              <a:rPr lang="en-GB" dirty="0" err="1"/>
              <a:t>yw’r</a:t>
            </a:r>
            <a:r>
              <a:rPr lang="en-GB" dirty="0"/>
              <a:t> </a:t>
            </a:r>
            <a:r>
              <a:rPr lang="en-GB" dirty="0" err="1"/>
              <a:t>ffactor</a:t>
            </a:r>
            <a:r>
              <a:rPr lang="en-GB" dirty="0"/>
              <a:t> </a:t>
            </a:r>
            <a:r>
              <a:rPr lang="en-GB" dirty="0" err="1"/>
              <a:t>allweddol</a:t>
            </a:r>
            <a:r>
              <a:rPr lang="en-GB" dirty="0"/>
              <a:t> </a:t>
            </a:r>
            <a:r>
              <a:rPr lang="en-GB" dirty="0" err="1"/>
              <a:t>mewn</a:t>
            </a:r>
            <a:r>
              <a:rPr lang="en-GB" dirty="0"/>
              <a:t> </a:t>
            </a:r>
            <a:r>
              <a:rPr lang="en-GB" dirty="0" err="1"/>
              <a:t>perthynas</a:t>
            </a:r>
            <a:r>
              <a:rPr lang="en-GB" dirty="0"/>
              <a:t> â </a:t>
            </a:r>
            <a:r>
              <a:rPr lang="en-GB" dirty="0" err="1"/>
              <a:t>chefnogi</a:t>
            </a:r>
            <a:r>
              <a:rPr lang="en-GB" dirty="0"/>
              <a:t> </a:t>
            </a:r>
            <a:r>
              <a:rPr lang="en-GB" dirty="0" err="1"/>
              <a:t>canlyniadau</a:t>
            </a:r>
            <a:r>
              <a:rPr lang="en-GB" dirty="0"/>
              <a:t> </a:t>
            </a:r>
            <a:r>
              <a:rPr lang="en-GB" dirty="0" err="1"/>
              <a:t>dysgwyr</a:t>
            </a:r>
            <a:r>
              <a:rPr lang="en-GB" dirty="0"/>
              <a:t>.  </a:t>
            </a:r>
          </a:p>
          <a:p>
            <a:endParaRPr lang="en-GB" dirty="0"/>
          </a:p>
          <a:p>
            <a:r>
              <a:rPr lang="en-GB" b="1" dirty="0"/>
              <a:t>“Mae </a:t>
            </a:r>
            <a:r>
              <a:rPr lang="en-GB" b="1" dirty="0" err="1"/>
              <a:t>angen</a:t>
            </a:r>
            <a:r>
              <a:rPr lang="en-GB" b="1" dirty="0"/>
              <a:t> </a:t>
            </a:r>
            <a:r>
              <a:rPr lang="en-GB" b="1" dirty="0" err="1"/>
              <a:t>i</a:t>
            </a:r>
            <a:r>
              <a:rPr lang="en-GB" b="1" dirty="0"/>
              <a:t> </a:t>
            </a:r>
            <a:r>
              <a:rPr lang="en-GB" b="1" dirty="0" err="1"/>
              <a:t>ddysgwyr</a:t>
            </a:r>
            <a:r>
              <a:rPr lang="en-GB" b="1" dirty="0"/>
              <a:t> o </a:t>
            </a:r>
            <a:r>
              <a:rPr lang="en-GB" b="1" dirty="0" err="1"/>
              <a:t>gefndiroedd</a:t>
            </a:r>
            <a:r>
              <a:rPr lang="en-GB" b="1" dirty="0"/>
              <a:t> </a:t>
            </a:r>
            <a:r>
              <a:rPr lang="en-GB" b="1" dirty="0" err="1"/>
              <a:t>difreintiedig</a:t>
            </a:r>
            <a:r>
              <a:rPr lang="en-GB" b="1" dirty="0"/>
              <a:t> </a:t>
            </a:r>
            <a:r>
              <a:rPr lang="en-GB" b="1" dirty="0" err="1"/>
              <a:t>elwa</a:t>
            </a:r>
            <a:r>
              <a:rPr lang="en-GB" b="1" dirty="0"/>
              <a:t> </a:t>
            </a:r>
            <a:r>
              <a:rPr lang="en-GB" b="1" dirty="0" err="1"/>
              <a:t>ar</a:t>
            </a:r>
            <a:r>
              <a:rPr lang="en-GB" b="1" dirty="0"/>
              <a:t> </a:t>
            </a:r>
            <a:r>
              <a:rPr lang="en-GB" b="1" dirty="0" err="1"/>
              <a:t>ddysgu</a:t>
            </a:r>
            <a:r>
              <a:rPr lang="en-GB" b="1" dirty="0"/>
              <a:t> ac </a:t>
            </a:r>
            <a:r>
              <a:rPr lang="en-GB" b="1" dirty="0" err="1"/>
              <a:t>addysgu</a:t>
            </a:r>
            <a:r>
              <a:rPr lang="en-GB" b="1" dirty="0"/>
              <a:t> </a:t>
            </a:r>
            <a:r>
              <a:rPr lang="en-GB" b="1" dirty="0" err="1"/>
              <a:t>o’r</a:t>
            </a:r>
            <a:r>
              <a:rPr lang="en-GB" b="1" dirty="0"/>
              <a:t> </a:t>
            </a:r>
            <a:r>
              <a:rPr lang="en-GB" b="1" dirty="0" err="1"/>
              <a:t>safon</a:t>
            </a:r>
            <a:r>
              <a:rPr lang="en-GB" b="1" dirty="0"/>
              <a:t> </a:t>
            </a:r>
            <a:r>
              <a:rPr lang="en-GB" b="1" dirty="0" err="1"/>
              <a:t>uchaf</a:t>
            </a:r>
            <a:r>
              <a:rPr lang="en-GB" b="1" dirty="0"/>
              <a:t>. Mae </a:t>
            </a:r>
            <a:r>
              <a:rPr lang="en-GB" b="1" dirty="0" err="1"/>
              <a:t>gan</a:t>
            </a:r>
            <a:r>
              <a:rPr lang="en-GB" b="1" dirty="0"/>
              <a:t> </a:t>
            </a:r>
            <a:r>
              <a:rPr lang="en-GB" b="1" dirty="0" err="1"/>
              <a:t>ysgolion</a:t>
            </a:r>
            <a:r>
              <a:rPr lang="en-GB" b="1" dirty="0"/>
              <a:t> </a:t>
            </a:r>
            <a:r>
              <a:rPr lang="en-GB" b="1" dirty="0" err="1"/>
              <a:t>llwyddiannus</a:t>
            </a:r>
            <a:r>
              <a:rPr lang="en-GB" b="1" dirty="0"/>
              <a:t> </a:t>
            </a:r>
            <a:r>
              <a:rPr lang="en-GB" b="1" dirty="0" err="1"/>
              <a:t>arweinwyr</a:t>
            </a:r>
            <a:r>
              <a:rPr lang="en-GB" b="1" dirty="0"/>
              <a:t> </a:t>
            </a:r>
            <a:r>
              <a:rPr lang="en-GB" b="1" dirty="0" err="1"/>
              <a:t>gweithgar</a:t>
            </a:r>
            <a:r>
              <a:rPr lang="en-GB" b="1" dirty="0"/>
              <a:t> ac </a:t>
            </a:r>
            <a:r>
              <a:rPr lang="en-GB" b="1" dirty="0" err="1"/>
              <a:t>effeithiol</a:t>
            </a:r>
            <a:r>
              <a:rPr lang="en-GB" b="1" dirty="0"/>
              <a:t> ac </a:t>
            </a:r>
            <a:r>
              <a:rPr lang="en-GB" b="1" dirty="0" err="1"/>
              <a:t>maent</a:t>
            </a:r>
            <a:r>
              <a:rPr lang="en-GB" b="1" dirty="0"/>
              <a:t> </a:t>
            </a:r>
            <a:r>
              <a:rPr lang="en-GB" b="1" dirty="0" err="1"/>
              <a:t>yn</a:t>
            </a:r>
            <a:r>
              <a:rPr lang="en-GB" b="1" dirty="0"/>
              <a:t> </a:t>
            </a:r>
            <a:r>
              <a:rPr lang="en-GB" b="1" dirty="0" err="1"/>
              <a:t>defnyddio</a:t>
            </a:r>
            <a:r>
              <a:rPr lang="en-GB" b="1" dirty="0"/>
              <a:t> staff </a:t>
            </a:r>
            <a:r>
              <a:rPr lang="en-GB" b="1" dirty="0" err="1"/>
              <a:t>cymorth</a:t>
            </a:r>
            <a:r>
              <a:rPr lang="en-GB" b="1" dirty="0"/>
              <a:t> </a:t>
            </a:r>
            <a:r>
              <a:rPr lang="en-GB" b="1" dirty="0" err="1"/>
              <a:t>yn</a:t>
            </a:r>
            <a:r>
              <a:rPr lang="en-GB" b="1" dirty="0"/>
              <a:t> </a:t>
            </a:r>
            <a:r>
              <a:rPr lang="en-GB" b="1" dirty="0" err="1"/>
              <a:t>effeithiol</a:t>
            </a:r>
            <a:r>
              <a:rPr lang="en-GB" b="1" dirty="0"/>
              <a:t>.”</a:t>
            </a:r>
          </a:p>
        </p:txBody>
      </p:sp>
      <p:sp>
        <p:nvSpPr>
          <p:cNvPr id="5" name="Content Placeholder 4"/>
          <p:cNvSpPr>
            <a:spLocks noGrp="1"/>
          </p:cNvSpPr>
          <p:nvPr>
            <p:ph sz="half" idx="2"/>
          </p:nvPr>
        </p:nvSpPr>
        <p:spPr>
          <a:xfrm>
            <a:off x="4788024" y="1988840"/>
            <a:ext cx="4038600" cy="4525963"/>
          </a:xfrm>
        </p:spPr>
        <p:style>
          <a:lnRef idx="2">
            <a:schemeClr val="accent3"/>
          </a:lnRef>
          <a:fillRef idx="1">
            <a:schemeClr val="lt1"/>
          </a:fillRef>
          <a:effectRef idx="0">
            <a:schemeClr val="accent3"/>
          </a:effectRef>
          <a:fontRef idx="minor">
            <a:schemeClr val="dk1"/>
          </a:fontRef>
        </p:style>
        <p:txBody>
          <a:bodyPr>
            <a:normAutofit fontScale="85000" lnSpcReduction="20000"/>
          </a:bodyPr>
          <a:lstStyle/>
          <a:p>
            <a:r>
              <a:rPr lang="en-GB" i="1" dirty="0"/>
              <a:t>Recognises that teacher-quality is a critical factor.</a:t>
            </a:r>
          </a:p>
          <a:p>
            <a:pPr marL="0" indent="0">
              <a:buNone/>
            </a:pPr>
            <a:endParaRPr lang="en-GB" i="1" dirty="0"/>
          </a:p>
          <a:p>
            <a:r>
              <a:rPr lang="en-GB" b="1" i="1" dirty="0"/>
              <a:t>“Learners from deprived backgrounds need to benefit from the highest quality learning and teaching. Successful schools have active and effective leadership and deploy support staff effectively.”</a:t>
            </a:r>
          </a:p>
        </p:txBody>
      </p:sp>
    </p:spTree>
    <p:extLst>
      <p:ext uri="{BB962C8B-B14F-4D97-AF65-F5344CB8AC3E}">
        <p14:creationId xmlns:p14="http://schemas.microsoft.com/office/powerpoint/2010/main" val="4086639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28596" y="285728"/>
            <a:ext cx="8229600" cy="1571636"/>
          </a:xfrm>
        </p:spPr>
        <p:txBody>
          <a:bodyPr rtlCol="0">
            <a:noAutofit/>
          </a:bodyPr>
          <a:lstStyle/>
          <a:p>
            <a:pPr marL="109537">
              <a:defRPr/>
            </a:pPr>
            <a:br>
              <a:rPr lang="en-GB" sz="3200" i="1" dirty="0"/>
            </a:br>
            <a:br>
              <a:rPr lang="en-GB" sz="3200" i="1" dirty="0"/>
            </a:br>
            <a:r>
              <a:rPr lang="en-GB" sz="2400" b="1" i="1" dirty="0" err="1"/>
              <a:t>Estyn</a:t>
            </a:r>
            <a:r>
              <a:rPr lang="en-GB" sz="2400" b="1" i="1" dirty="0"/>
              <a:t> (2012) </a:t>
            </a:r>
            <a:r>
              <a:rPr lang="en-GB" sz="2400" b="1" i="1" dirty="0" err="1"/>
              <a:t>Arfer</a:t>
            </a:r>
            <a:r>
              <a:rPr lang="en-GB" sz="2400" b="1" i="1" dirty="0"/>
              <a:t> </a:t>
            </a:r>
            <a:r>
              <a:rPr lang="en-GB" sz="2400" b="1" i="1" dirty="0" err="1"/>
              <a:t>Effeithiol</a:t>
            </a:r>
            <a:r>
              <a:rPr lang="en-GB" sz="2400" b="1" i="1" dirty="0"/>
              <a:t>  </a:t>
            </a:r>
            <a:r>
              <a:rPr lang="en-GB" sz="2400" b="1" i="1" dirty="0" err="1"/>
              <a:t>wrth</a:t>
            </a:r>
            <a:r>
              <a:rPr lang="en-GB" sz="2400" b="1" i="1" dirty="0"/>
              <a:t> </a:t>
            </a:r>
            <a:r>
              <a:rPr lang="en-GB" sz="2400" b="1" i="1" dirty="0" err="1"/>
              <a:t>fynd</a:t>
            </a:r>
            <a:r>
              <a:rPr lang="en-GB" sz="2400" b="1" i="1" dirty="0"/>
              <a:t> </a:t>
            </a:r>
            <a:r>
              <a:rPr lang="en-GB" sz="2400" b="1" i="1" dirty="0" err="1"/>
              <a:t>i’r</a:t>
            </a:r>
            <a:r>
              <a:rPr lang="en-GB" sz="2400" b="1" i="1" dirty="0"/>
              <a:t> </a:t>
            </a:r>
            <a:r>
              <a:rPr lang="en-GB" sz="2400" b="1" i="1" dirty="0" err="1"/>
              <a:t>afael</a:t>
            </a:r>
            <a:r>
              <a:rPr lang="en-GB" sz="2400" b="1" i="1" dirty="0"/>
              <a:t> a </a:t>
            </a:r>
            <a:r>
              <a:rPr lang="en-GB" sz="2400" b="1" i="1" dirty="0" err="1"/>
              <a:t>Thlodi</a:t>
            </a:r>
            <a:r>
              <a:rPr lang="en-GB" sz="2400" b="1" i="1" dirty="0"/>
              <a:t> ac </a:t>
            </a:r>
            <a:r>
              <a:rPr lang="en-GB" sz="2400" b="1" i="1" dirty="0" err="1"/>
              <a:t>Anfantais</a:t>
            </a:r>
            <a:r>
              <a:rPr lang="en-GB" sz="2400" b="1" i="1" dirty="0"/>
              <a:t> </a:t>
            </a:r>
            <a:r>
              <a:rPr lang="en-GB" sz="2400" b="1" i="1" dirty="0" err="1"/>
              <a:t>mewn</a:t>
            </a:r>
            <a:r>
              <a:rPr lang="en-GB" sz="2400" b="1" i="1" dirty="0"/>
              <a:t> </a:t>
            </a:r>
            <a:r>
              <a:rPr lang="en-GB" sz="2400" b="1" i="1" dirty="0" err="1"/>
              <a:t>Ysgolion</a:t>
            </a:r>
            <a:br>
              <a:rPr lang="en-GB" sz="2400" b="1" i="1" dirty="0"/>
            </a:br>
            <a:r>
              <a:rPr lang="en-GB" sz="2400" b="1" i="1" dirty="0" err="1"/>
              <a:t>Estyn</a:t>
            </a:r>
            <a:r>
              <a:rPr lang="en-GB" sz="2400" b="1" i="1" dirty="0"/>
              <a:t> (2012) Effective Practice in Tackling Poverty and Disadvantage in Schools</a:t>
            </a:r>
            <a:br>
              <a:rPr lang="en-GB" altLang="en-US" sz="3200" i="1" dirty="0"/>
            </a:br>
            <a:br>
              <a:rPr lang="en-GB" altLang="en-US" sz="3200" i="1" dirty="0"/>
            </a:br>
            <a:endParaRPr lang="en-GB" sz="3200" i="1" dirty="0"/>
          </a:p>
        </p:txBody>
      </p:sp>
      <p:sp>
        <p:nvSpPr>
          <p:cNvPr id="8194" name="Rectangle 3"/>
          <p:cNvSpPr>
            <a:spLocks noGrp="1" noChangeArrowheads="1"/>
          </p:cNvSpPr>
          <p:nvPr>
            <p:ph sz="half" idx="1"/>
          </p:nvPr>
        </p:nvSpPr>
        <p:spPr>
          <a:xfrm>
            <a:off x="500034" y="1928802"/>
            <a:ext cx="4038600" cy="4525963"/>
          </a:xfrm>
        </p:spPr>
        <p:txBody>
          <a:bodyPr>
            <a:normAutofit/>
          </a:bodyPr>
          <a:lstStyle/>
          <a:p>
            <a:pPr>
              <a:defRPr/>
            </a:pPr>
            <a:r>
              <a:rPr lang="en-US" altLang="en-US" sz="2000" b="1" dirty="0" err="1"/>
              <a:t>Agwedd</a:t>
            </a:r>
            <a:r>
              <a:rPr lang="en-US" altLang="en-US" sz="2000" b="1" dirty="0"/>
              <a:t> </a:t>
            </a:r>
            <a:r>
              <a:rPr lang="en-US" altLang="en-US" sz="2000" b="1" dirty="0" err="1"/>
              <a:t>ysgol</a:t>
            </a:r>
            <a:r>
              <a:rPr lang="en-US" altLang="en-US" sz="2000" b="1" dirty="0"/>
              <a:t> </a:t>
            </a:r>
            <a:r>
              <a:rPr lang="en-US" altLang="en-US" sz="2000" b="1" dirty="0" err="1"/>
              <a:t>gyfan</a:t>
            </a:r>
            <a:endParaRPr lang="en-US" altLang="en-US" sz="2000" b="1" dirty="0"/>
          </a:p>
          <a:p>
            <a:pPr>
              <a:defRPr/>
            </a:pPr>
            <a:r>
              <a:rPr lang="en-US" altLang="en-US" sz="2000" b="1" dirty="0" err="1"/>
              <a:t>Defnyddio</a:t>
            </a:r>
            <a:r>
              <a:rPr lang="en-US" altLang="en-US" sz="2000" b="1" dirty="0"/>
              <a:t> data</a:t>
            </a:r>
          </a:p>
          <a:p>
            <a:pPr>
              <a:defRPr/>
            </a:pPr>
            <a:r>
              <a:rPr lang="en-US" altLang="en-US" sz="2000" b="1" dirty="0" err="1"/>
              <a:t>Gwella</a:t>
            </a:r>
            <a:r>
              <a:rPr lang="en-US" altLang="en-US" sz="2000" b="1" dirty="0"/>
              <a:t> </a:t>
            </a:r>
            <a:r>
              <a:rPr lang="en-US" altLang="en-US" sz="2000" b="1" dirty="0" err="1"/>
              <a:t>sgiliau</a:t>
            </a:r>
            <a:r>
              <a:rPr lang="en-US" altLang="en-US" sz="2000" b="1" dirty="0"/>
              <a:t> </a:t>
            </a:r>
            <a:r>
              <a:rPr lang="en-US" altLang="en-US" sz="2000" b="1" dirty="0" err="1"/>
              <a:t>llythrennedd</a:t>
            </a:r>
            <a:endParaRPr lang="en-US" altLang="en-US" sz="2000" b="1" dirty="0"/>
          </a:p>
          <a:p>
            <a:pPr>
              <a:defRPr/>
            </a:pPr>
            <a:r>
              <a:rPr lang="en-US" altLang="en-US" sz="2000" b="1" dirty="0" err="1"/>
              <a:t>Gwella</a:t>
            </a:r>
            <a:r>
              <a:rPr lang="en-US" altLang="en-US" sz="2000" b="1" dirty="0"/>
              <a:t> </a:t>
            </a:r>
            <a:r>
              <a:rPr lang="en-US" altLang="en-US" sz="2000" b="1" dirty="0" err="1"/>
              <a:t>sgiliau</a:t>
            </a:r>
            <a:r>
              <a:rPr lang="en-US" altLang="en-US" sz="2000" b="1" dirty="0"/>
              <a:t> </a:t>
            </a:r>
            <a:r>
              <a:rPr lang="en-US" altLang="en-US" sz="2000" b="1" dirty="0" err="1"/>
              <a:t>cymdeithasol</a:t>
            </a:r>
            <a:r>
              <a:rPr lang="en-US" altLang="en-US" sz="2000" b="1" dirty="0"/>
              <a:t> ac </a:t>
            </a:r>
            <a:r>
              <a:rPr lang="en-US" altLang="en-US" sz="2000" b="1" dirty="0" err="1"/>
              <a:t>emosiynol</a:t>
            </a:r>
            <a:endParaRPr lang="en-US" altLang="en-US" sz="2000" b="1" dirty="0"/>
          </a:p>
          <a:p>
            <a:pPr>
              <a:defRPr/>
            </a:pPr>
            <a:r>
              <a:rPr lang="en-US" altLang="en-US" sz="2000" b="1" dirty="0" err="1"/>
              <a:t>Gwella</a:t>
            </a:r>
            <a:r>
              <a:rPr lang="en-US" altLang="en-US" sz="2000" b="1" dirty="0"/>
              <a:t> </a:t>
            </a:r>
            <a:r>
              <a:rPr lang="en-US" altLang="en-US" sz="2000" b="1" dirty="0" err="1"/>
              <a:t>presenoldeb</a:t>
            </a:r>
            <a:r>
              <a:rPr lang="en-US" altLang="en-US" sz="2000" b="1" dirty="0"/>
              <a:t> ac </a:t>
            </a:r>
            <a:r>
              <a:rPr lang="en-US" altLang="en-US" sz="2000" b="1" dirty="0" err="1"/>
              <a:t>ymddygiad</a:t>
            </a:r>
            <a:endParaRPr lang="en-US" altLang="en-US" sz="2000" b="1" dirty="0"/>
          </a:p>
          <a:p>
            <a:pPr>
              <a:defRPr/>
            </a:pPr>
            <a:r>
              <a:rPr lang="en-US" altLang="en-US" sz="2000" b="1" dirty="0" err="1"/>
              <a:t>Teilwra’r</a:t>
            </a:r>
            <a:r>
              <a:rPr lang="en-US" altLang="en-US" sz="2000" b="1" dirty="0"/>
              <a:t> </a:t>
            </a:r>
            <a:r>
              <a:rPr lang="en-US" altLang="en-US" sz="2000" b="1" dirty="0" err="1"/>
              <a:t>cwricwlwm</a:t>
            </a:r>
            <a:endParaRPr lang="en-US" altLang="en-US" sz="2000" b="1" dirty="0"/>
          </a:p>
          <a:p>
            <a:pPr>
              <a:defRPr/>
            </a:pPr>
            <a:r>
              <a:rPr lang="en-US" altLang="en-US" sz="2000" b="1" dirty="0" err="1"/>
              <a:t>Cyfoethogi</a:t>
            </a:r>
            <a:r>
              <a:rPr lang="en-US" altLang="en-US" sz="2000" b="1" dirty="0"/>
              <a:t> </a:t>
            </a:r>
            <a:r>
              <a:rPr lang="en-US" altLang="en-US" sz="2000" b="1" dirty="0" err="1"/>
              <a:t>cyfleoedd</a:t>
            </a:r>
            <a:endParaRPr lang="en-US" altLang="en-US" sz="2000" b="1" dirty="0"/>
          </a:p>
          <a:p>
            <a:pPr>
              <a:defRPr/>
            </a:pPr>
            <a:r>
              <a:rPr lang="en-US" altLang="en-US" sz="2000" b="1" dirty="0" err="1"/>
              <a:t>Gwrando</a:t>
            </a:r>
            <a:r>
              <a:rPr lang="en-US" altLang="en-US" sz="2000" b="1" dirty="0"/>
              <a:t> </a:t>
            </a:r>
            <a:r>
              <a:rPr lang="en-US" altLang="en-US" sz="2000" b="1" dirty="0" err="1"/>
              <a:t>ar</a:t>
            </a:r>
            <a:r>
              <a:rPr lang="en-US" altLang="en-US" sz="2000" b="1" dirty="0"/>
              <a:t> </a:t>
            </a:r>
            <a:r>
              <a:rPr lang="en-US" altLang="en-US" sz="2000" b="1" dirty="0" err="1"/>
              <a:t>lais</a:t>
            </a:r>
            <a:r>
              <a:rPr lang="en-US" altLang="en-US" sz="2000" b="1" dirty="0"/>
              <a:t> y </a:t>
            </a:r>
            <a:r>
              <a:rPr lang="en-US" altLang="en-US" sz="2000" b="1" dirty="0" err="1"/>
              <a:t>dysgwr</a:t>
            </a:r>
            <a:endParaRPr lang="en-US" altLang="en-US" sz="2000" b="1" dirty="0"/>
          </a:p>
          <a:p>
            <a:pPr>
              <a:defRPr/>
            </a:pPr>
            <a:r>
              <a:rPr lang="en-US" altLang="en-US" sz="2000" b="1" dirty="0" err="1"/>
              <a:t>Ymwneud</a:t>
            </a:r>
            <a:r>
              <a:rPr lang="en-US" altLang="en-US" sz="2000" b="1" dirty="0"/>
              <a:t> </a:t>
            </a:r>
            <a:r>
              <a:rPr lang="en-US" altLang="en-US" sz="2000" b="1" dirty="0" err="1"/>
              <a:t>gyda</a:t>
            </a:r>
            <a:r>
              <a:rPr lang="en-US" altLang="en-US" sz="2000" b="1" dirty="0"/>
              <a:t> </a:t>
            </a:r>
            <a:r>
              <a:rPr lang="en-US" altLang="en-US" sz="2000" b="1" dirty="0" err="1"/>
              <a:t>rhieni</a:t>
            </a:r>
            <a:endParaRPr lang="en-US" altLang="en-US" sz="2000" b="1" dirty="0"/>
          </a:p>
          <a:p>
            <a:pPr>
              <a:defRPr/>
            </a:pPr>
            <a:r>
              <a:rPr lang="en-US" altLang="en-US" sz="2000" b="1" dirty="0" err="1"/>
              <a:t>Datblygu</a:t>
            </a:r>
            <a:r>
              <a:rPr lang="en-US" altLang="en-US" sz="2000" b="1" dirty="0"/>
              <a:t> </a:t>
            </a:r>
            <a:r>
              <a:rPr lang="en-US" altLang="en-US" sz="2000" b="1" dirty="0" err="1"/>
              <a:t>arbenigedd</a:t>
            </a:r>
            <a:r>
              <a:rPr lang="en-US" altLang="en-US" sz="2000" b="1" dirty="0"/>
              <a:t> staff</a:t>
            </a:r>
          </a:p>
        </p:txBody>
      </p:sp>
      <p:sp>
        <p:nvSpPr>
          <p:cNvPr id="8195" name="Content Placeholder 6"/>
          <p:cNvSpPr>
            <a:spLocks noGrp="1"/>
          </p:cNvSpPr>
          <p:nvPr>
            <p:ph sz="half" idx="2"/>
          </p:nvPr>
        </p:nvSpPr>
        <p:spPr>
          <a:xfrm>
            <a:off x="4714876" y="1928802"/>
            <a:ext cx="4038600" cy="4525963"/>
          </a:xfrm>
        </p:spPr>
        <p:txBody>
          <a:bodyPr>
            <a:normAutofit/>
          </a:bodyPr>
          <a:lstStyle/>
          <a:p>
            <a:pPr>
              <a:defRPr/>
            </a:pPr>
            <a:r>
              <a:rPr lang="en-US" altLang="en-US" sz="2000" i="1" dirty="0"/>
              <a:t>Whole school approach</a:t>
            </a:r>
          </a:p>
          <a:p>
            <a:pPr>
              <a:defRPr/>
            </a:pPr>
            <a:r>
              <a:rPr lang="en-US" altLang="en-US" sz="2000" i="1" dirty="0"/>
              <a:t>Using data</a:t>
            </a:r>
          </a:p>
          <a:p>
            <a:pPr>
              <a:defRPr/>
            </a:pPr>
            <a:r>
              <a:rPr lang="en-US" altLang="en-US" sz="2000" i="1" dirty="0"/>
              <a:t>Improving literacy skills</a:t>
            </a:r>
          </a:p>
          <a:p>
            <a:pPr>
              <a:defRPr/>
            </a:pPr>
            <a:r>
              <a:rPr lang="en-US" altLang="en-US" sz="2000" i="1" dirty="0"/>
              <a:t>Improving social  &amp; emotional skills</a:t>
            </a:r>
          </a:p>
          <a:p>
            <a:pPr>
              <a:defRPr/>
            </a:pPr>
            <a:r>
              <a:rPr lang="en-US" altLang="en-US" sz="2000" i="1" dirty="0"/>
              <a:t>Improving attendance and </a:t>
            </a:r>
            <a:r>
              <a:rPr lang="en-US" altLang="en-US" sz="2000" i="1" dirty="0" err="1"/>
              <a:t>behaviour</a:t>
            </a:r>
            <a:endParaRPr lang="en-US" altLang="en-US" sz="2000" i="1" dirty="0"/>
          </a:p>
          <a:p>
            <a:pPr>
              <a:defRPr/>
            </a:pPr>
            <a:r>
              <a:rPr lang="en-US" altLang="en-US" sz="2000" i="1" dirty="0"/>
              <a:t>Tailoring curriculum</a:t>
            </a:r>
          </a:p>
          <a:p>
            <a:pPr>
              <a:defRPr/>
            </a:pPr>
            <a:r>
              <a:rPr lang="en-US" altLang="en-US" sz="2000" i="1" dirty="0"/>
              <a:t>Enriched opportunities</a:t>
            </a:r>
          </a:p>
          <a:p>
            <a:pPr>
              <a:defRPr/>
            </a:pPr>
            <a:r>
              <a:rPr lang="en-US" altLang="en-US" sz="2000" i="1" dirty="0"/>
              <a:t>Listening to pupil voice</a:t>
            </a:r>
          </a:p>
          <a:p>
            <a:pPr>
              <a:defRPr/>
            </a:pPr>
            <a:r>
              <a:rPr lang="en-US" altLang="en-US" sz="2000" i="1" dirty="0"/>
              <a:t>Engaging with parents</a:t>
            </a:r>
          </a:p>
          <a:p>
            <a:pPr>
              <a:defRPr/>
            </a:pPr>
            <a:r>
              <a:rPr lang="en-US" altLang="en-US" sz="2000" i="1" dirty="0"/>
              <a:t>Develop staff expertise</a:t>
            </a:r>
          </a:p>
          <a:p>
            <a:pPr marL="109537" indent="0">
              <a:buFont typeface="Wingdings 3" pitchFamily="18" charset="2"/>
              <a:buNone/>
              <a:defRPr/>
            </a:pPr>
            <a:endParaRPr lang="en-US" altLang="en-US" sz="3600" i="1" dirty="0"/>
          </a:p>
          <a:p>
            <a:pPr>
              <a:defRPr/>
            </a:pPr>
            <a:endParaRPr lang="en-US" altLang="en-US" sz="3600" i="1" dirty="0"/>
          </a:p>
          <a:p>
            <a:pPr>
              <a:defRPr/>
            </a:pPr>
            <a:endParaRPr lang="en-US" altLang="en-US" sz="3600" dirty="0"/>
          </a:p>
        </p:txBody>
      </p:sp>
    </p:spTree>
    <p:extLst>
      <p:ext uri="{BB962C8B-B14F-4D97-AF65-F5344CB8AC3E}">
        <p14:creationId xmlns:p14="http://schemas.microsoft.com/office/powerpoint/2010/main" val="33186902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heel(1)">
                                      <p:cBhvr>
                                        <p:cTn id="7" dur="20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wheel(1)">
                                      <p:cBhvr>
                                        <p:cTn id="12" dur="20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wheel(1)">
                                      <p:cBhvr>
                                        <p:cTn id="17" dur="20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wheel(1)">
                                      <p:cBhvr>
                                        <p:cTn id="22" dur="2000"/>
                                        <p:tgtEl>
                                          <p:spTgt spid="819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wheel(1)">
                                      <p:cBhvr>
                                        <p:cTn id="27" dur="2000"/>
                                        <p:tgtEl>
                                          <p:spTgt spid="819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wheel(1)">
                                      <p:cBhvr>
                                        <p:cTn id="32" dur="2000"/>
                                        <p:tgtEl>
                                          <p:spTgt spid="819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wheel(1)">
                                      <p:cBhvr>
                                        <p:cTn id="37" dur="2000"/>
                                        <p:tgtEl>
                                          <p:spTgt spid="819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wheel(1)">
                                      <p:cBhvr>
                                        <p:cTn id="42" dur="2000"/>
                                        <p:tgtEl>
                                          <p:spTgt spid="819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wheel(1)">
                                      <p:cBhvr>
                                        <p:cTn id="47" dur="2000"/>
                                        <p:tgtEl>
                                          <p:spTgt spid="819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wheel(1)">
                                      <p:cBhvr>
                                        <p:cTn id="52" dur="2000"/>
                                        <p:tgtEl>
                                          <p:spTgt spid="819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Education Endowment Foundation (Sutton Trust) Toolkit </a:t>
            </a:r>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t>Edrychwch</a:t>
            </a:r>
            <a:r>
              <a:rPr lang="en-GB" dirty="0"/>
              <a:t> </a:t>
            </a:r>
            <a:r>
              <a:rPr lang="en-GB" dirty="0" err="1"/>
              <a:t>ar</a:t>
            </a:r>
            <a:r>
              <a:rPr lang="en-GB" dirty="0"/>
              <a:t> y </a:t>
            </a:r>
            <a:r>
              <a:rPr lang="en-GB" dirty="0" err="1"/>
              <a:t>pecyn</a:t>
            </a:r>
            <a:r>
              <a:rPr lang="en-GB" dirty="0"/>
              <a:t> EEF Sutton Trust. </a:t>
            </a:r>
          </a:p>
          <a:p>
            <a:endParaRPr lang="en-GB" dirty="0"/>
          </a:p>
          <a:p>
            <a:r>
              <a:rPr lang="en-GB" dirty="0"/>
              <a:t>Sut all </a:t>
            </a:r>
            <a:r>
              <a:rPr lang="en-GB" dirty="0" err="1"/>
              <a:t>ysgolion</a:t>
            </a:r>
            <a:r>
              <a:rPr lang="en-GB" dirty="0"/>
              <a:t> </a:t>
            </a:r>
            <a:r>
              <a:rPr lang="en-GB" dirty="0" err="1"/>
              <a:t>ddefnyddio’r</a:t>
            </a:r>
            <a:r>
              <a:rPr lang="en-GB" dirty="0"/>
              <a:t> </a:t>
            </a:r>
            <a:r>
              <a:rPr lang="en-GB" dirty="0" err="1"/>
              <a:t>adnodd</a:t>
            </a:r>
            <a:r>
              <a:rPr lang="en-GB" dirty="0"/>
              <a:t> </a:t>
            </a:r>
            <a:r>
              <a:rPr lang="en-GB" dirty="0" err="1"/>
              <a:t>yma</a:t>
            </a:r>
            <a:r>
              <a:rPr lang="en-GB" dirty="0"/>
              <a:t>? </a:t>
            </a:r>
          </a:p>
          <a:p>
            <a:r>
              <a:rPr lang="en-GB" dirty="0"/>
              <a:t>A </a:t>
            </a:r>
            <a:r>
              <a:rPr lang="en-GB" dirty="0" err="1"/>
              <a:t>ellir</a:t>
            </a:r>
            <a:r>
              <a:rPr lang="en-GB" dirty="0"/>
              <a:t> ei </a:t>
            </a:r>
            <a:r>
              <a:rPr lang="en-GB" dirty="0" err="1"/>
              <a:t>ddefnyddio</a:t>
            </a:r>
            <a:r>
              <a:rPr lang="en-GB" dirty="0"/>
              <a:t> </a:t>
            </a:r>
            <a:r>
              <a:rPr lang="en-GB" dirty="0" err="1"/>
              <a:t>i</a:t>
            </a:r>
            <a:r>
              <a:rPr lang="en-GB" dirty="0"/>
              <a:t> </a:t>
            </a:r>
            <a:r>
              <a:rPr lang="en-GB" dirty="0" err="1"/>
              <a:t>gynnig</a:t>
            </a:r>
            <a:r>
              <a:rPr lang="en-GB" dirty="0"/>
              <a:t> </a:t>
            </a:r>
            <a:r>
              <a:rPr lang="en-GB" dirty="0" err="1"/>
              <a:t>tystiolaeth</a:t>
            </a:r>
            <a:r>
              <a:rPr lang="en-GB" dirty="0"/>
              <a:t> </a:t>
            </a:r>
            <a:r>
              <a:rPr lang="en-GB" dirty="0" err="1"/>
              <a:t>cadarn</a:t>
            </a:r>
            <a:r>
              <a:rPr lang="en-GB" dirty="0"/>
              <a:t> o </a:t>
            </a:r>
            <a:r>
              <a:rPr lang="en-GB" dirty="0" err="1"/>
              <a:t>fewn</a:t>
            </a:r>
            <a:r>
              <a:rPr lang="en-GB" dirty="0"/>
              <a:t> eich </a:t>
            </a:r>
            <a:r>
              <a:rPr lang="en-GB" dirty="0" err="1"/>
              <a:t>gwaith</a:t>
            </a:r>
            <a:r>
              <a:rPr lang="en-GB" dirty="0"/>
              <a:t> </a:t>
            </a:r>
            <a:r>
              <a:rPr lang="en-GB" dirty="0" err="1"/>
              <a:t>academaidd</a:t>
            </a:r>
            <a:r>
              <a:rPr lang="en-GB" dirty="0"/>
              <a:t> eich </a:t>
            </a:r>
            <a:r>
              <a:rPr lang="en-GB" dirty="0" err="1"/>
              <a:t>hun</a:t>
            </a:r>
            <a:r>
              <a:rPr lang="en-GB" dirty="0"/>
              <a:t>?</a:t>
            </a:r>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en-GB" dirty="0">
                <a:hlinkClick r:id="rId2"/>
              </a:rPr>
              <a:t>Take a look at the Toolkit.</a:t>
            </a:r>
            <a:endParaRPr lang="en-GB" dirty="0"/>
          </a:p>
          <a:p>
            <a:pPr marL="0" indent="0">
              <a:buNone/>
            </a:pPr>
            <a:r>
              <a:rPr lang="en-GB" dirty="0"/>
              <a:t> </a:t>
            </a:r>
          </a:p>
          <a:p>
            <a:r>
              <a:rPr lang="en-GB" dirty="0"/>
              <a:t>How could schools make good use of this resource? </a:t>
            </a:r>
          </a:p>
          <a:p>
            <a:r>
              <a:rPr lang="en-GB" dirty="0"/>
              <a:t>Could it be used to provide robust evidence in your own academic work?</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412776"/>
            <a:ext cx="324802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95799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Disgwyliadau</a:t>
            </a:r>
            <a:r>
              <a:rPr lang="en-GB" dirty="0"/>
              <a:t> a </a:t>
            </a:r>
            <a:r>
              <a:rPr lang="en-GB" dirty="0" err="1"/>
              <a:t>Dyheadau</a:t>
            </a:r>
            <a:r>
              <a:rPr lang="en-GB" dirty="0"/>
              <a:t> </a:t>
            </a:r>
            <a:r>
              <a:rPr lang="en-GB" dirty="0" err="1"/>
              <a:t>Uchel</a:t>
            </a:r>
            <a:br>
              <a:rPr lang="en-GB" dirty="0"/>
            </a:br>
            <a:r>
              <a:rPr lang="en-GB" dirty="0"/>
              <a:t>High Expectations and Aspirations </a:t>
            </a:r>
          </a:p>
        </p:txBody>
      </p:sp>
      <p:sp>
        <p:nvSpPr>
          <p:cNvPr id="3" name="Content Placeholder 2"/>
          <p:cNvSpPr>
            <a:spLocks noGrp="1"/>
          </p:cNvSpPr>
          <p:nvPr>
            <p:ph sz="half" idx="1"/>
          </p:nvPr>
        </p:nvSpPr>
        <p:spPr>
          <a:xfrm>
            <a:off x="457200" y="1600200"/>
            <a:ext cx="4038600" cy="5257800"/>
          </a:xfrm>
        </p:spPr>
        <p:style>
          <a:lnRef idx="2">
            <a:schemeClr val="accent4"/>
          </a:lnRef>
          <a:fillRef idx="1">
            <a:schemeClr val="lt1"/>
          </a:fillRef>
          <a:effectRef idx="0">
            <a:schemeClr val="accent4"/>
          </a:effectRef>
          <a:fontRef idx="minor">
            <a:schemeClr val="dk1"/>
          </a:fontRef>
        </p:style>
        <p:txBody>
          <a:bodyPr>
            <a:normAutofit fontScale="47500" lnSpcReduction="20000"/>
          </a:bodyPr>
          <a:lstStyle/>
          <a:p>
            <a:r>
              <a:rPr lang="en-GB" sz="4400" dirty="0"/>
              <a:t>Mae </a:t>
            </a:r>
            <a:r>
              <a:rPr lang="en-GB" sz="4400" dirty="0" err="1"/>
              <a:t>astudiaethau</a:t>
            </a:r>
            <a:r>
              <a:rPr lang="en-GB" sz="4400" dirty="0"/>
              <a:t> </a:t>
            </a:r>
            <a:r>
              <a:rPr lang="en-GB" sz="4400" dirty="0" err="1"/>
              <a:t>yn</a:t>
            </a:r>
            <a:r>
              <a:rPr lang="en-GB" sz="4400" dirty="0"/>
              <a:t> </a:t>
            </a:r>
            <a:r>
              <a:rPr lang="en-GB" sz="4400" dirty="0" err="1"/>
              <a:t>dangos</a:t>
            </a:r>
            <a:r>
              <a:rPr lang="en-GB" sz="4400" dirty="0"/>
              <a:t> </a:t>
            </a:r>
            <a:r>
              <a:rPr lang="en-GB" sz="4400" dirty="0" err="1"/>
              <a:t>cysylltiad</a:t>
            </a:r>
            <a:r>
              <a:rPr lang="en-GB" sz="4400" dirty="0"/>
              <a:t> </a:t>
            </a:r>
            <a:r>
              <a:rPr lang="en-GB" sz="4400" dirty="0" err="1"/>
              <a:t>cryf</a:t>
            </a:r>
            <a:r>
              <a:rPr lang="en-GB" sz="4400" dirty="0"/>
              <a:t> </a:t>
            </a:r>
            <a:r>
              <a:rPr lang="en-GB" sz="4400" dirty="0" err="1"/>
              <a:t>rhwng</a:t>
            </a:r>
            <a:r>
              <a:rPr lang="en-GB" sz="4400" dirty="0"/>
              <a:t> </a:t>
            </a:r>
            <a:r>
              <a:rPr lang="en-GB" sz="4400" dirty="0" err="1"/>
              <a:t>disgwyliadau</a:t>
            </a:r>
            <a:r>
              <a:rPr lang="en-GB" sz="4400" dirty="0"/>
              <a:t> </a:t>
            </a:r>
            <a:r>
              <a:rPr lang="en-GB" sz="4400" dirty="0" err="1"/>
              <a:t>athrawon</a:t>
            </a:r>
            <a:r>
              <a:rPr lang="en-GB" sz="4400" dirty="0"/>
              <a:t> am </a:t>
            </a:r>
            <a:r>
              <a:rPr lang="en-GB" sz="4400" dirty="0" err="1"/>
              <a:t>ddysgwyr</a:t>
            </a:r>
            <a:r>
              <a:rPr lang="en-GB" sz="4400" dirty="0"/>
              <a:t> a </a:t>
            </a:r>
            <a:r>
              <a:rPr lang="en-GB" sz="4400" dirty="0" err="1"/>
              <a:t>sut</a:t>
            </a:r>
            <a:r>
              <a:rPr lang="en-GB" sz="4400" dirty="0"/>
              <a:t> </a:t>
            </a:r>
            <a:r>
              <a:rPr lang="en-GB" sz="4400" dirty="0" err="1"/>
              <a:t>maent</a:t>
            </a:r>
            <a:r>
              <a:rPr lang="en-GB" sz="4400" dirty="0"/>
              <a:t> </a:t>
            </a:r>
            <a:r>
              <a:rPr lang="en-GB" sz="4400" dirty="0" err="1"/>
              <a:t>yn</a:t>
            </a:r>
            <a:r>
              <a:rPr lang="en-GB" sz="4400" dirty="0"/>
              <a:t> </a:t>
            </a:r>
            <a:r>
              <a:rPr lang="en-GB" sz="4400" dirty="0" err="1"/>
              <a:t>eu</a:t>
            </a:r>
            <a:r>
              <a:rPr lang="en-GB" sz="4400" dirty="0"/>
              <a:t> </a:t>
            </a:r>
            <a:r>
              <a:rPr lang="en-GB" sz="4400" dirty="0" err="1"/>
              <a:t>trin</a:t>
            </a:r>
            <a:r>
              <a:rPr lang="en-GB" sz="4400" dirty="0"/>
              <a:t> </a:t>
            </a:r>
            <a:r>
              <a:rPr lang="en-GB" sz="4400" dirty="0" err="1"/>
              <a:t>mewn</a:t>
            </a:r>
            <a:r>
              <a:rPr lang="en-GB" sz="4400" dirty="0"/>
              <a:t> </a:t>
            </a:r>
            <a:r>
              <a:rPr lang="en-GB" sz="4400" dirty="0" err="1"/>
              <a:t>ffyrdd</a:t>
            </a:r>
            <a:r>
              <a:rPr lang="en-GB" sz="4400" dirty="0"/>
              <a:t> </a:t>
            </a:r>
            <a:r>
              <a:rPr lang="en-GB" sz="4400" dirty="0" err="1"/>
              <a:t>sy’n</a:t>
            </a:r>
            <a:r>
              <a:rPr lang="en-GB" sz="4400" dirty="0"/>
              <a:t> </a:t>
            </a:r>
            <a:r>
              <a:rPr lang="en-GB" sz="4400" dirty="0" err="1"/>
              <a:t>creu</a:t>
            </a:r>
            <a:r>
              <a:rPr lang="en-GB" sz="4400" dirty="0"/>
              <a:t> </a:t>
            </a:r>
            <a:r>
              <a:rPr lang="en-GB" sz="4400" dirty="0" err="1"/>
              <a:t>proffwydoliaethau</a:t>
            </a:r>
            <a:r>
              <a:rPr lang="en-GB" sz="4400" dirty="0"/>
              <a:t> </a:t>
            </a:r>
            <a:r>
              <a:rPr lang="en-GB" sz="4400" dirty="0" err="1"/>
              <a:t>hunangyflawnol</a:t>
            </a:r>
            <a:r>
              <a:rPr lang="en-GB" sz="4400" dirty="0"/>
              <a:t>. </a:t>
            </a:r>
            <a:r>
              <a:rPr lang="en-GB" sz="4400" dirty="0" err="1"/>
              <a:t>Roedd</a:t>
            </a:r>
            <a:r>
              <a:rPr lang="en-GB" sz="4400" dirty="0"/>
              <a:t> </a:t>
            </a:r>
            <a:r>
              <a:rPr lang="en-GB" sz="4400" dirty="0" err="1"/>
              <a:t>dysgwyr</a:t>
            </a:r>
            <a:r>
              <a:rPr lang="en-GB" sz="4400" dirty="0"/>
              <a:t> a </a:t>
            </a:r>
            <a:r>
              <a:rPr lang="en-GB" sz="4400" dirty="0" err="1"/>
              <a:t>oedd</a:t>
            </a:r>
            <a:r>
              <a:rPr lang="en-GB" sz="4400" dirty="0"/>
              <a:t> </a:t>
            </a:r>
            <a:r>
              <a:rPr lang="en-GB" sz="4400" dirty="0" err="1"/>
              <a:t>yn</a:t>
            </a:r>
            <a:r>
              <a:rPr lang="en-GB" sz="4400" dirty="0"/>
              <a:t> </a:t>
            </a:r>
            <a:r>
              <a:rPr lang="en-GB" sz="4400" dirty="0" err="1"/>
              <a:t>cael</a:t>
            </a:r>
            <a:r>
              <a:rPr lang="en-GB" sz="4400" dirty="0"/>
              <a:t> </a:t>
            </a:r>
            <a:r>
              <a:rPr lang="en-GB" sz="4400" dirty="0" err="1"/>
              <a:t>eu</a:t>
            </a:r>
            <a:r>
              <a:rPr lang="en-GB" sz="4400" dirty="0"/>
              <a:t> </a:t>
            </a:r>
            <a:r>
              <a:rPr lang="en-GB" sz="4400" dirty="0" err="1"/>
              <a:t>trin</a:t>
            </a:r>
            <a:r>
              <a:rPr lang="en-GB" sz="4400" dirty="0"/>
              <a:t> </a:t>
            </a:r>
            <a:r>
              <a:rPr lang="en-GB" sz="4400" dirty="0" err="1"/>
              <a:t>fel</a:t>
            </a:r>
            <a:r>
              <a:rPr lang="en-GB" sz="4400" dirty="0"/>
              <a:t> </a:t>
            </a:r>
            <a:r>
              <a:rPr lang="en-GB" sz="4400" dirty="0" err="1"/>
              <a:t>cyflawnwyr</a:t>
            </a:r>
            <a:r>
              <a:rPr lang="en-GB" sz="4400" dirty="0"/>
              <a:t> </a:t>
            </a:r>
            <a:r>
              <a:rPr lang="en-GB" sz="4400" dirty="0" err="1"/>
              <a:t>uchel</a:t>
            </a:r>
            <a:r>
              <a:rPr lang="en-GB" sz="4400" dirty="0"/>
              <a:t> </a:t>
            </a:r>
            <a:r>
              <a:rPr lang="en-GB" sz="4400" dirty="0" err="1"/>
              <a:t>yn</a:t>
            </a:r>
            <a:r>
              <a:rPr lang="en-GB" sz="4400" dirty="0"/>
              <a:t> </a:t>
            </a:r>
            <a:r>
              <a:rPr lang="en-GB" sz="4400" dirty="0" err="1"/>
              <a:t>perfformio</a:t>
            </a:r>
            <a:r>
              <a:rPr lang="en-GB" sz="4400" dirty="0"/>
              <a:t> </a:t>
            </a:r>
            <a:r>
              <a:rPr lang="en-GB" sz="4400" dirty="0" err="1"/>
              <a:t>fel</a:t>
            </a:r>
            <a:r>
              <a:rPr lang="en-GB" sz="4400" dirty="0"/>
              <a:t> </a:t>
            </a:r>
            <a:r>
              <a:rPr lang="en-GB" sz="4400" dirty="0" err="1"/>
              <a:t>cyflawnwyr</a:t>
            </a:r>
            <a:r>
              <a:rPr lang="en-GB" sz="4400" dirty="0"/>
              <a:t> </a:t>
            </a:r>
            <a:r>
              <a:rPr lang="en-GB" sz="4400" dirty="0" err="1"/>
              <a:t>uchel</a:t>
            </a:r>
            <a:r>
              <a:rPr lang="en-GB" sz="4400" dirty="0"/>
              <a:t>. </a:t>
            </a:r>
          </a:p>
          <a:p>
            <a:endParaRPr lang="en-GB" sz="4400" dirty="0"/>
          </a:p>
          <a:p>
            <a:r>
              <a:rPr lang="en-GB" sz="4400" b="1" dirty="0"/>
              <a:t>“</a:t>
            </a:r>
            <a:r>
              <a:rPr lang="en-GB" sz="4400" b="1" dirty="0" err="1"/>
              <a:t>Os</a:t>
            </a:r>
            <a:r>
              <a:rPr lang="en-GB" sz="4400" b="1" dirty="0"/>
              <a:t> </a:t>
            </a:r>
            <a:r>
              <a:rPr lang="en-GB" sz="4400" b="1" dirty="0" err="1"/>
              <a:t>yw</a:t>
            </a:r>
            <a:r>
              <a:rPr lang="en-GB" sz="4400" b="1" dirty="0"/>
              <a:t> </a:t>
            </a:r>
            <a:r>
              <a:rPr lang="en-GB" sz="4400" b="1" dirty="0" err="1"/>
              <a:t>dysgwyr</a:t>
            </a:r>
            <a:r>
              <a:rPr lang="en-GB" sz="4400" b="1" dirty="0"/>
              <a:t> </a:t>
            </a:r>
            <a:r>
              <a:rPr lang="en-GB" sz="4400" b="1" dirty="0" err="1"/>
              <a:t>yn</a:t>
            </a:r>
            <a:r>
              <a:rPr lang="en-GB" sz="4400" b="1" dirty="0"/>
              <a:t> </a:t>
            </a:r>
            <a:r>
              <a:rPr lang="en-GB" sz="4400" b="1" dirty="0" err="1"/>
              <a:t>cael</a:t>
            </a:r>
            <a:r>
              <a:rPr lang="en-GB" sz="4400" b="1" dirty="0"/>
              <a:t> </a:t>
            </a:r>
            <a:r>
              <a:rPr lang="en-GB" sz="4400" b="1" dirty="0" err="1"/>
              <a:t>eu</a:t>
            </a:r>
            <a:r>
              <a:rPr lang="en-GB" sz="4400" b="1" dirty="0"/>
              <a:t> </a:t>
            </a:r>
            <a:r>
              <a:rPr lang="en-GB" sz="4400" b="1" dirty="0" err="1"/>
              <a:t>cefnogi</a:t>
            </a:r>
            <a:r>
              <a:rPr lang="en-GB" sz="4400" b="1" dirty="0"/>
              <a:t> </a:t>
            </a:r>
            <a:r>
              <a:rPr lang="en-GB" sz="4400" b="1" dirty="0" err="1"/>
              <a:t>i</a:t>
            </a:r>
            <a:r>
              <a:rPr lang="en-GB" sz="4400" b="1" dirty="0"/>
              <a:t> </a:t>
            </a:r>
            <a:r>
              <a:rPr lang="en-GB" sz="4400" b="1" dirty="0" err="1"/>
              <a:t>ystyried</a:t>
            </a:r>
            <a:r>
              <a:rPr lang="en-GB" sz="4400" b="1" dirty="0"/>
              <a:t> </a:t>
            </a:r>
            <a:r>
              <a:rPr lang="en-GB" sz="4400" b="1" dirty="0" err="1"/>
              <a:t>dewisiadau</a:t>
            </a:r>
            <a:r>
              <a:rPr lang="en-GB" sz="4400" b="1" dirty="0"/>
              <a:t> </a:t>
            </a:r>
            <a:r>
              <a:rPr lang="en-GB" sz="4400" b="1" dirty="0" err="1"/>
              <a:t>ehangach</a:t>
            </a:r>
            <a:r>
              <a:rPr lang="en-GB" sz="4400" b="1" dirty="0"/>
              <a:t> a </a:t>
            </a:r>
            <a:r>
              <a:rPr lang="en-GB" sz="4400" b="1" dirty="0" err="1"/>
              <a:t>gwneud</a:t>
            </a:r>
            <a:r>
              <a:rPr lang="en-GB" sz="4400" b="1" dirty="0"/>
              <a:t> </a:t>
            </a:r>
            <a:r>
              <a:rPr lang="en-GB" sz="4400" b="1" dirty="0" err="1"/>
              <a:t>dewisiadau</a:t>
            </a:r>
            <a:r>
              <a:rPr lang="en-GB" sz="4400" b="1" dirty="0"/>
              <a:t> </a:t>
            </a:r>
            <a:r>
              <a:rPr lang="en-GB" sz="4400" b="1" dirty="0" err="1"/>
              <a:t>gwybodus</a:t>
            </a:r>
            <a:r>
              <a:rPr lang="en-GB" sz="4400" b="1" dirty="0"/>
              <a:t>, ac </a:t>
            </a:r>
            <a:r>
              <a:rPr lang="en-GB" sz="4400" b="1" dirty="0" err="1"/>
              <a:t>os</a:t>
            </a:r>
            <a:r>
              <a:rPr lang="en-GB" sz="4400" b="1" dirty="0"/>
              <a:t> </a:t>
            </a:r>
            <a:r>
              <a:rPr lang="en-GB" sz="4400" b="1" dirty="0" err="1"/>
              <a:t>oes</a:t>
            </a:r>
            <a:r>
              <a:rPr lang="en-GB" sz="4400" b="1" dirty="0"/>
              <a:t> </a:t>
            </a:r>
            <a:r>
              <a:rPr lang="en-GB" sz="4400" b="1" dirty="0" err="1"/>
              <a:t>ganddyn</a:t>
            </a:r>
            <a:r>
              <a:rPr lang="en-GB" sz="4400" b="1" dirty="0"/>
              <a:t> </a:t>
            </a:r>
            <a:r>
              <a:rPr lang="en-GB" sz="4400" b="1" dirty="0" err="1"/>
              <a:t>nhw</a:t>
            </a:r>
            <a:r>
              <a:rPr lang="en-GB" sz="4400" b="1" dirty="0"/>
              <a:t>, </a:t>
            </a:r>
            <a:r>
              <a:rPr lang="en-GB" sz="4400" b="1" dirty="0" err="1"/>
              <a:t>eu</a:t>
            </a:r>
            <a:r>
              <a:rPr lang="en-GB" sz="4400" b="1" dirty="0"/>
              <a:t> </a:t>
            </a:r>
            <a:r>
              <a:rPr lang="en-GB" sz="4400" b="1" dirty="0" err="1"/>
              <a:t>rhieni</a:t>
            </a:r>
            <a:r>
              <a:rPr lang="en-GB" sz="4400" b="1" dirty="0"/>
              <a:t>/</a:t>
            </a:r>
            <a:r>
              <a:rPr lang="en-GB" sz="4400" b="1" dirty="0" err="1"/>
              <a:t>gofalwyr</a:t>
            </a:r>
            <a:r>
              <a:rPr lang="en-GB" sz="4400" b="1" dirty="0"/>
              <a:t> </a:t>
            </a:r>
            <a:r>
              <a:rPr lang="en-GB" sz="4400" b="1" dirty="0" err="1"/>
              <a:t>a’u</a:t>
            </a:r>
            <a:r>
              <a:rPr lang="en-GB" sz="4400" b="1" dirty="0"/>
              <a:t> </a:t>
            </a:r>
            <a:r>
              <a:rPr lang="en-GB" sz="4400" b="1" dirty="0" err="1"/>
              <a:t>hathrawon</a:t>
            </a:r>
            <a:r>
              <a:rPr lang="en-GB" sz="4400" b="1" dirty="0"/>
              <a:t> </a:t>
            </a:r>
            <a:r>
              <a:rPr lang="en-GB" sz="4400" b="1" dirty="0" err="1"/>
              <a:t>ddisgwyliadau</a:t>
            </a:r>
            <a:r>
              <a:rPr lang="en-GB" sz="4400" b="1" dirty="0"/>
              <a:t> </a:t>
            </a:r>
            <a:r>
              <a:rPr lang="en-GB" sz="4400" b="1" dirty="0" err="1"/>
              <a:t>uchel</a:t>
            </a:r>
            <a:r>
              <a:rPr lang="en-GB" sz="4400" b="1" dirty="0"/>
              <a:t>, </a:t>
            </a:r>
            <a:r>
              <a:rPr lang="en-GB" sz="4400" b="1" dirty="0" err="1"/>
              <a:t>maent</a:t>
            </a:r>
            <a:r>
              <a:rPr lang="en-GB" sz="4400" b="1" dirty="0"/>
              <a:t> </a:t>
            </a:r>
            <a:r>
              <a:rPr lang="en-GB" sz="4400" b="1" dirty="0" err="1"/>
              <a:t>yn</a:t>
            </a:r>
            <a:r>
              <a:rPr lang="en-GB" sz="4400" b="1" dirty="0"/>
              <a:t> </a:t>
            </a:r>
            <a:r>
              <a:rPr lang="en-GB" sz="4400" b="1" dirty="0" err="1"/>
              <a:t>fwy</a:t>
            </a:r>
            <a:r>
              <a:rPr lang="en-GB" sz="4400" b="1" dirty="0"/>
              <a:t> </a:t>
            </a:r>
            <a:r>
              <a:rPr lang="en-GB" sz="4400" b="1" dirty="0" err="1"/>
              <a:t>tebygol</a:t>
            </a:r>
            <a:r>
              <a:rPr lang="en-GB" sz="4400" b="1" dirty="0"/>
              <a:t> o </a:t>
            </a:r>
            <a:r>
              <a:rPr lang="en-GB" sz="4400" b="1" dirty="0" err="1"/>
              <a:t>lwyddo</a:t>
            </a:r>
            <a:r>
              <a:rPr lang="en-GB" sz="3600" b="1" dirty="0"/>
              <a:t>.</a:t>
            </a:r>
            <a:r>
              <a:rPr lang="en-GB" b="1" dirty="0"/>
              <a:t>”</a:t>
            </a:r>
          </a:p>
        </p:txBody>
      </p:sp>
      <p:sp>
        <p:nvSpPr>
          <p:cNvPr id="4" name="Content Placeholder 3"/>
          <p:cNvSpPr>
            <a:spLocks noGrp="1"/>
          </p:cNvSpPr>
          <p:nvPr>
            <p:ph sz="half" idx="2"/>
          </p:nvPr>
        </p:nvSpPr>
        <p:spPr>
          <a:xfrm>
            <a:off x="4648200" y="1600200"/>
            <a:ext cx="4244280" cy="5069160"/>
          </a:xfrm>
        </p:spPr>
        <p:style>
          <a:lnRef idx="2">
            <a:schemeClr val="accent3"/>
          </a:lnRef>
          <a:fillRef idx="1">
            <a:schemeClr val="lt1"/>
          </a:fillRef>
          <a:effectRef idx="0">
            <a:schemeClr val="accent3"/>
          </a:effectRef>
          <a:fontRef idx="minor">
            <a:schemeClr val="dk1"/>
          </a:fontRef>
        </p:style>
        <p:txBody>
          <a:bodyPr>
            <a:noAutofit/>
          </a:bodyPr>
          <a:lstStyle/>
          <a:p>
            <a:r>
              <a:rPr lang="en-GB" sz="2100" i="1" dirty="0"/>
              <a:t>Studies show a strong link between teachers’ expectations about learners and how they treat them in ways that create self-fulfilling prophesies. Learners treated as if they were high-achieving acted in high-achieving ways.</a:t>
            </a:r>
          </a:p>
          <a:p>
            <a:pPr marL="0" indent="0">
              <a:buNone/>
            </a:pPr>
            <a:endParaRPr lang="en-GB" sz="2100" i="1" dirty="0"/>
          </a:p>
          <a:p>
            <a:r>
              <a:rPr lang="en-GB" sz="2100" b="1" i="1" dirty="0"/>
              <a:t>“If learners are supported to consider wider options, make informed choices and if they, their parents/carers and teachers have high expectations they are more likely to achieve.”</a:t>
            </a:r>
          </a:p>
        </p:txBody>
      </p:sp>
    </p:spTree>
    <p:extLst>
      <p:ext uri="{BB962C8B-B14F-4D97-AF65-F5344CB8AC3E}">
        <p14:creationId xmlns:p14="http://schemas.microsoft.com/office/powerpoint/2010/main" val="29892077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0728"/>
            <a:ext cx="8229600" cy="1143000"/>
          </a:xfrm>
        </p:spPr>
        <p:txBody>
          <a:bodyPr>
            <a:normAutofit fontScale="90000"/>
          </a:bodyPr>
          <a:lstStyle/>
          <a:p>
            <a:r>
              <a:rPr lang="en-GB" dirty="0" err="1"/>
              <a:t>Cenhadaeth</a:t>
            </a:r>
            <a:r>
              <a:rPr lang="en-GB" dirty="0"/>
              <a:t> </a:t>
            </a:r>
            <a:r>
              <a:rPr lang="en-GB" dirty="0" err="1"/>
              <a:t>ein</a:t>
            </a:r>
            <a:r>
              <a:rPr lang="en-GB" dirty="0"/>
              <a:t> </a:t>
            </a:r>
            <a:r>
              <a:rPr lang="en-GB" dirty="0" err="1"/>
              <a:t>cenedl</a:t>
            </a:r>
            <a:r>
              <a:rPr lang="en-GB" dirty="0"/>
              <a:t>: </a:t>
            </a:r>
            <a:r>
              <a:rPr lang="en-GB" dirty="0" err="1"/>
              <a:t>safonau</a:t>
            </a:r>
            <a:r>
              <a:rPr lang="en-GB" dirty="0"/>
              <a:t> a </a:t>
            </a:r>
            <a:r>
              <a:rPr lang="en-GB" dirty="0" err="1"/>
              <a:t>dyheadau</a:t>
            </a:r>
            <a:r>
              <a:rPr lang="en-GB" dirty="0"/>
              <a:t> </a:t>
            </a:r>
            <a:r>
              <a:rPr lang="en-GB" dirty="0" err="1"/>
              <a:t>uchel</a:t>
            </a:r>
            <a:r>
              <a:rPr lang="en-GB" dirty="0"/>
              <a:t> </a:t>
            </a:r>
            <a:r>
              <a:rPr lang="en-GB" dirty="0" err="1"/>
              <a:t>i</a:t>
            </a:r>
            <a:r>
              <a:rPr lang="en-GB" dirty="0"/>
              <a:t> </a:t>
            </a:r>
            <a:r>
              <a:rPr lang="en-GB" dirty="0" err="1"/>
              <a:t>bawb</a:t>
            </a:r>
            <a:br>
              <a:rPr lang="en-GB" dirty="0"/>
            </a:br>
            <a:r>
              <a:rPr lang="en-GB" dirty="0"/>
              <a:t>Our National Mission: high aspirations and standards for all</a:t>
            </a:r>
          </a:p>
        </p:txBody>
      </p:sp>
      <p:sp>
        <p:nvSpPr>
          <p:cNvPr id="3" name="Content Placeholder 2"/>
          <p:cNvSpPr>
            <a:spLocks noGrp="1"/>
          </p:cNvSpPr>
          <p:nvPr>
            <p:ph sz="half" idx="1"/>
          </p:nvPr>
        </p:nvSpPr>
        <p:spPr>
          <a:xfrm>
            <a:off x="457200" y="3789041"/>
            <a:ext cx="4038600" cy="1800200"/>
          </a:xfrm>
        </p:spPr>
        <p:style>
          <a:lnRef idx="2">
            <a:schemeClr val="accent4"/>
          </a:lnRef>
          <a:fillRef idx="1">
            <a:schemeClr val="lt1"/>
          </a:fillRef>
          <a:effectRef idx="0">
            <a:schemeClr val="accent4"/>
          </a:effectRef>
          <a:fontRef idx="minor">
            <a:schemeClr val="dk1"/>
          </a:fontRef>
        </p:style>
        <p:txBody>
          <a:bodyPr>
            <a:normAutofit/>
          </a:bodyPr>
          <a:lstStyle/>
          <a:p>
            <a:r>
              <a:rPr lang="en-GB" dirty="0" err="1">
                <a:hlinkClick r:id="rId2"/>
              </a:rPr>
              <a:t>Cenhadaeth</a:t>
            </a:r>
            <a:r>
              <a:rPr lang="en-GB" dirty="0">
                <a:hlinkClick r:id="rId2"/>
              </a:rPr>
              <a:t> </a:t>
            </a:r>
            <a:r>
              <a:rPr lang="en-GB" dirty="0" err="1">
                <a:hlinkClick r:id="rId2"/>
              </a:rPr>
              <a:t>ein</a:t>
            </a:r>
            <a:r>
              <a:rPr lang="en-GB" dirty="0">
                <a:hlinkClick r:id="rId2"/>
              </a:rPr>
              <a:t> </a:t>
            </a:r>
            <a:r>
              <a:rPr lang="en-GB" dirty="0" err="1">
                <a:hlinkClick r:id="rId2"/>
              </a:rPr>
              <a:t>cenedl</a:t>
            </a:r>
            <a:r>
              <a:rPr lang="en-GB" dirty="0">
                <a:hlinkClick r:id="rId2"/>
              </a:rPr>
              <a:t>: </a:t>
            </a:r>
            <a:r>
              <a:rPr lang="en-GB" dirty="0" err="1">
                <a:hlinkClick r:id="rId2"/>
              </a:rPr>
              <a:t>safonau</a:t>
            </a:r>
            <a:r>
              <a:rPr lang="en-GB" dirty="0">
                <a:hlinkClick r:id="rId2"/>
              </a:rPr>
              <a:t> a </a:t>
            </a:r>
            <a:r>
              <a:rPr lang="en-GB" dirty="0" err="1">
                <a:hlinkClick r:id="rId2"/>
              </a:rPr>
              <a:t>dyheadau</a:t>
            </a:r>
            <a:r>
              <a:rPr lang="en-GB" dirty="0">
                <a:hlinkClick r:id="rId2"/>
              </a:rPr>
              <a:t> </a:t>
            </a:r>
            <a:r>
              <a:rPr lang="en-GB" dirty="0" err="1">
                <a:hlinkClick r:id="rId2"/>
              </a:rPr>
              <a:t>uchel</a:t>
            </a:r>
            <a:r>
              <a:rPr lang="en-GB" dirty="0">
                <a:hlinkClick r:id="rId2"/>
              </a:rPr>
              <a:t> </a:t>
            </a:r>
            <a:r>
              <a:rPr lang="en-GB" dirty="0" err="1">
                <a:hlinkClick r:id="rId2"/>
              </a:rPr>
              <a:t>i</a:t>
            </a:r>
            <a:r>
              <a:rPr lang="en-GB" dirty="0">
                <a:hlinkClick r:id="rId2"/>
              </a:rPr>
              <a:t> </a:t>
            </a:r>
            <a:r>
              <a:rPr lang="en-GB" dirty="0" err="1">
                <a:hlinkClick r:id="rId2"/>
              </a:rPr>
              <a:t>bawb</a:t>
            </a:r>
            <a:r>
              <a:rPr lang="en-GB" dirty="0">
                <a:hlinkClick r:id="rId2"/>
              </a:rPr>
              <a:t> [HTML] | LLYW.CYMRU</a:t>
            </a:r>
            <a:endParaRPr lang="en-GB" dirty="0"/>
          </a:p>
        </p:txBody>
      </p:sp>
      <p:sp>
        <p:nvSpPr>
          <p:cNvPr id="4" name="Content Placeholder 3"/>
          <p:cNvSpPr>
            <a:spLocks noGrp="1"/>
          </p:cNvSpPr>
          <p:nvPr>
            <p:ph sz="half" idx="2"/>
          </p:nvPr>
        </p:nvSpPr>
        <p:spPr>
          <a:xfrm>
            <a:off x="4648200" y="3789040"/>
            <a:ext cx="4038600" cy="1800199"/>
          </a:xfrm>
        </p:spPr>
        <p:style>
          <a:lnRef idx="2">
            <a:schemeClr val="accent3"/>
          </a:lnRef>
          <a:fillRef idx="1">
            <a:schemeClr val="lt1"/>
          </a:fillRef>
          <a:effectRef idx="0">
            <a:schemeClr val="accent3"/>
          </a:effectRef>
          <a:fontRef idx="minor">
            <a:schemeClr val="dk1"/>
          </a:fontRef>
        </p:style>
        <p:txBody>
          <a:bodyPr>
            <a:normAutofit/>
          </a:bodyPr>
          <a:lstStyle/>
          <a:p>
            <a:pPr marL="0" indent="0">
              <a:buNone/>
            </a:pPr>
            <a:r>
              <a:rPr lang="en-GB" dirty="0">
                <a:hlinkClick r:id="rId3"/>
              </a:rPr>
              <a:t>Our national mission: high standards and aspirations for all [HTML] | GOV.WALES</a:t>
            </a:r>
            <a:endParaRPr lang="en-GB" dirty="0"/>
          </a:p>
        </p:txBody>
      </p:sp>
    </p:spTree>
    <p:extLst>
      <p:ext uri="{BB962C8B-B14F-4D97-AF65-F5344CB8AC3E}">
        <p14:creationId xmlns:p14="http://schemas.microsoft.com/office/powerpoint/2010/main" val="26022775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CE023-7239-CD2D-2228-16BF96F3A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2DF7B0-8CD8-7122-27F0-D7E97B7078CF}"/>
              </a:ext>
            </a:extLst>
          </p:cNvPr>
          <p:cNvSpPr>
            <a:spLocks noGrp="1"/>
          </p:cNvSpPr>
          <p:nvPr>
            <p:ph type="title"/>
          </p:nvPr>
        </p:nvSpPr>
        <p:spPr/>
        <p:txBody>
          <a:bodyPr>
            <a:normAutofit fontScale="90000"/>
          </a:bodyPr>
          <a:lstStyle/>
          <a:p>
            <a:r>
              <a:rPr lang="en-GB" dirty="0" err="1"/>
              <a:t>Astudiaeth</a:t>
            </a:r>
            <a:r>
              <a:rPr lang="en-GB" dirty="0"/>
              <a:t> </a:t>
            </a:r>
            <a:r>
              <a:rPr lang="en-GB" dirty="0" err="1"/>
              <a:t>Achos</a:t>
            </a:r>
            <a:br>
              <a:rPr lang="en-GB" dirty="0"/>
            </a:br>
            <a:r>
              <a:rPr lang="en-GB" dirty="0"/>
              <a:t>Case Study </a:t>
            </a:r>
          </a:p>
        </p:txBody>
      </p:sp>
      <p:sp>
        <p:nvSpPr>
          <p:cNvPr id="3" name="Content Placeholder 2">
            <a:extLst>
              <a:ext uri="{FF2B5EF4-FFF2-40B4-BE49-F238E27FC236}">
                <a16:creationId xmlns:a16="http://schemas.microsoft.com/office/drawing/2014/main" id="{EDFDE6DB-86FC-4B2F-2930-39BC69F8C1FD}"/>
              </a:ext>
            </a:extLst>
          </p:cNvPr>
          <p:cNvSpPr>
            <a:spLocks noGrp="1"/>
          </p:cNvSpPr>
          <p:nvPr>
            <p:ph sz="half" idx="1"/>
          </p:nvPr>
        </p:nvSpPr>
        <p:spPr>
          <a:xfrm>
            <a:off x="457200" y="3789040"/>
            <a:ext cx="4038600" cy="2337123"/>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a:hlinkClick r:id="rId2"/>
              </a:rPr>
              <a:t>Codi </a:t>
            </a:r>
            <a:r>
              <a:rPr lang="en-GB" dirty="0" err="1">
                <a:hlinkClick r:id="rId2"/>
              </a:rPr>
              <a:t>Dyheadau</a:t>
            </a:r>
            <a:r>
              <a:rPr lang="en-GB" dirty="0">
                <a:hlinkClick r:id="rId2"/>
              </a:rPr>
              <a:t> Codi </a:t>
            </a:r>
            <a:r>
              <a:rPr lang="en-GB" dirty="0" err="1">
                <a:hlinkClick r:id="rId2"/>
              </a:rPr>
              <a:t>Safonau</a:t>
            </a:r>
            <a:endParaRPr lang="en-GB" dirty="0"/>
          </a:p>
          <a:p>
            <a:r>
              <a:rPr lang="en-GB" dirty="0" err="1"/>
              <a:t>Ystyriwch</a:t>
            </a:r>
            <a:r>
              <a:rPr lang="en-GB" dirty="0"/>
              <a:t> yr </a:t>
            </a:r>
            <a:r>
              <a:rPr lang="en-GB" dirty="0" err="1"/>
              <a:t>hyn</a:t>
            </a:r>
            <a:r>
              <a:rPr lang="en-GB" dirty="0"/>
              <a:t> sy’n </a:t>
            </a:r>
            <a:r>
              <a:rPr lang="en-GB" dirty="0" err="1"/>
              <a:t>digwydd</a:t>
            </a:r>
            <a:r>
              <a:rPr lang="en-GB" dirty="0"/>
              <a:t> </a:t>
            </a:r>
            <a:r>
              <a:rPr lang="en-GB" dirty="0" err="1"/>
              <a:t>ym</a:t>
            </a:r>
            <a:r>
              <a:rPr lang="en-GB" dirty="0"/>
              <a:t> Merthyr </a:t>
            </a:r>
            <a:r>
              <a:rPr lang="en-GB" dirty="0" err="1"/>
              <a:t>Tudful</a:t>
            </a:r>
            <a:r>
              <a:rPr lang="en-GB" dirty="0"/>
              <a:t> </a:t>
            </a:r>
            <a:r>
              <a:rPr lang="en-GB" dirty="0" err="1"/>
              <a:t>i</a:t>
            </a:r>
            <a:r>
              <a:rPr lang="en-GB" dirty="0"/>
              <a:t> </a:t>
            </a:r>
            <a:r>
              <a:rPr lang="en-GB" dirty="0" err="1"/>
              <a:t>hybu</a:t>
            </a:r>
            <a:r>
              <a:rPr lang="en-GB" dirty="0"/>
              <a:t> </a:t>
            </a:r>
            <a:r>
              <a:rPr lang="en-GB" dirty="0" err="1"/>
              <a:t>disgwyliadau</a:t>
            </a:r>
            <a:r>
              <a:rPr lang="en-GB" dirty="0"/>
              <a:t> a </a:t>
            </a:r>
            <a:r>
              <a:rPr lang="en-GB" dirty="0" err="1"/>
              <a:t>dyheadau</a:t>
            </a:r>
            <a:r>
              <a:rPr lang="en-GB" dirty="0"/>
              <a:t> </a:t>
            </a:r>
            <a:r>
              <a:rPr lang="en-GB" dirty="0" err="1"/>
              <a:t>uchel</a:t>
            </a:r>
            <a:r>
              <a:rPr lang="en-GB" dirty="0"/>
              <a:t>. </a:t>
            </a:r>
          </a:p>
        </p:txBody>
      </p:sp>
      <p:sp>
        <p:nvSpPr>
          <p:cNvPr id="4" name="Content Placeholder 3">
            <a:extLst>
              <a:ext uri="{FF2B5EF4-FFF2-40B4-BE49-F238E27FC236}">
                <a16:creationId xmlns:a16="http://schemas.microsoft.com/office/drawing/2014/main" id="{26948248-C318-5B77-2A85-17FD51928F52}"/>
              </a:ext>
            </a:extLst>
          </p:cNvPr>
          <p:cNvSpPr>
            <a:spLocks noGrp="1"/>
          </p:cNvSpPr>
          <p:nvPr>
            <p:ph sz="half" idx="2"/>
          </p:nvPr>
        </p:nvSpPr>
        <p:spPr>
          <a:xfrm>
            <a:off x="4648200" y="3789040"/>
            <a:ext cx="4038600" cy="2337123"/>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pPr marL="0" indent="0">
              <a:buNone/>
            </a:pPr>
            <a:r>
              <a:rPr lang="en-GB" dirty="0">
                <a:hlinkClick r:id="rId3"/>
              </a:rPr>
              <a:t>Raising Aspirations Raising Standards 2021 2026</a:t>
            </a:r>
            <a:endParaRPr lang="en-GB" dirty="0"/>
          </a:p>
          <a:p>
            <a:r>
              <a:rPr lang="en-GB" dirty="0"/>
              <a:t>Consider how Merthyr Tydfil is promoting high expectations and aspirations. </a:t>
            </a:r>
          </a:p>
        </p:txBody>
      </p:sp>
      <p:pic>
        <p:nvPicPr>
          <p:cNvPr id="9" name="Picture 8" descr="A logo with a person's face&#10;&#10;Description automatically generated">
            <a:extLst>
              <a:ext uri="{FF2B5EF4-FFF2-40B4-BE49-F238E27FC236}">
                <a16:creationId xmlns:a16="http://schemas.microsoft.com/office/drawing/2014/main" id="{A95A105B-7021-EBC0-C862-3203971CD3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19872" y="1460404"/>
            <a:ext cx="1905000" cy="2171700"/>
          </a:xfrm>
          <a:prstGeom prst="rect">
            <a:avLst/>
          </a:prstGeom>
        </p:spPr>
      </p:pic>
    </p:spTree>
    <p:extLst>
      <p:ext uri="{BB962C8B-B14F-4D97-AF65-F5344CB8AC3E}">
        <p14:creationId xmlns:p14="http://schemas.microsoft.com/office/powerpoint/2010/main" val="41247580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00477-46A1-08AA-2A55-BAA7E305F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9FEC55-FAF6-EDCC-C549-8BC9CC36C0B2}"/>
              </a:ext>
            </a:extLst>
          </p:cNvPr>
          <p:cNvSpPr>
            <a:spLocks noGrp="1"/>
          </p:cNvSpPr>
          <p:nvPr>
            <p:ph type="title"/>
          </p:nvPr>
        </p:nvSpPr>
        <p:spPr/>
        <p:txBody>
          <a:bodyPr>
            <a:normAutofit fontScale="90000"/>
          </a:bodyPr>
          <a:lstStyle/>
          <a:p>
            <a:r>
              <a:rPr lang="en-GB" dirty="0" err="1"/>
              <a:t>Heriau</a:t>
            </a:r>
            <a:r>
              <a:rPr lang="en-GB" dirty="0"/>
              <a:t> </a:t>
            </a:r>
            <a:r>
              <a:rPr lang="en-GB" dirty="0" err="1"/>
              <a:t>i</a:t>
            </a:r>
            <a:r>
              <a:rPr lang="en-GB" dirty="0"/>
              <a:t> </a:t>
            </a:r>
            <a:r>
              <a:rPr lang="en-GB" dirty="0" err="1"/>
              <a:t>ymgysylltu</a:t>
            </a:r>
            <a:r>
              <a:rPr lang="en-GB" dirty="0"/>
              <a:t> â </a:t>
            </a:r>
            <a:r>
              <a:rPr lang="en-GB" dirty="0" err="1"/>
              <a:t>rhieni</a:t>
            </a:r>
            <a:br>
              <a:rPr lang="en-GB" dirty="0"/>
            </a:br>
            <a:r>
              <a:rPr lang="en-GB" dirty="0"/>
              <a:t>(Goodall a </a:t>
            </a:r>
            <a:r>
              <a:rPr lang="en-GB" dirty="0" err="1"/>
              <a:t>Vorhause</a:t>
            </a:r>
            <a:r>
              <a:rPr lang="en-GB" dirty="0"/>
              <a:t>, 2011)</a:t>
            </a:r>
          </a:p>
        </p:txBody>
      </p:sp>
      <p:sp>
        <p:nvSpPr>
          <p:cNvPr id="8" name="TextBox 7">
            <a:extLst>
              <a:ext uri="{FF2B5EF4-FFF2-40B4-BE49-F238E27FC236}">
                <a16:creationId xmlns:a16="http://schemas.microsoft.com/office/drawing/2014/main" id="{3835A9E4-BDAE-5EB0-F756-FBB61F060475}"/>
              </a:ext>
            </a:extLst>
          </p:cNvPr>
          <p:cNvSpPr txBox="1"/>
          <p:nvPr/>
        </p:nvSpPr>
        <p:spPr>
          <a:xfrm>
            <a:off x="744701" y="1844824"/>
            <a:ext cx="7654598" cy="3970318"/>
          </a:xfrm>
          <a:prstGeom prst="rect">
            <a:avLst/>
          </a:prstGeom>
          <a:noFill/>
        </p:spPr>
        <p:txBody>
          <a:bodyPr wrap="square">
            <a:spAutoFit/>
          </a:bodyPr>
          <a:lstStyle/>
          <a:p>
            <a:r>
              <a:rPr lang="en-GB" dirty="0" err="1">
                <a:latin typeface="Segoe UI" panose="020B0502040204020203" pitchFamily="34" charset="0"/>
              </a:rPr>
              <a:t>Efallai</a:t>
            </a:r>
            <a:r>
              <a:rPr lang="en-GB" dirty="0">
                <a:latin typeface="Segoe UI" panose="020B0502040204020203" pitchFamily="34" charset="0"/>
              </a:rPr>
              <a:t> y </a:t>
            </a:r>
            <a:r>
              <a:rPr lang="en-GB" dirty="0" err="1">
                <a:latin typeface="Segoe UI" panose="020B0502040204020203" pitchFamily="34" charset="0"/>
              </a:rPr>
              <a:t>bydd</a:t>
            </a:r>
            <a:r>
              <a:rPr lang="en-GB" dirty="0">
                <a:latin typeface="Segoe UI" panose="020B0502040204020203" pitchFamily="34" charset="0"/>
              </a:rPr>
              <a:t> </a:t>
            </a:r>
            <a:r>
              <a:rPr lang="en-GB" dirty="0" err="1">
                <a:latin typeface="Segoe UI" panose="020B0502040204020203" pitchFamily="34" charset="0"/>
              </a:rPr>
              <a:t>rhieni</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teimlo</a:t>
            </a:r>
            <a:r>
              <a:rPr lang="en-GB" dirty="0">
                <a:latin typeface="Segoe UI" panose="020B0502040204020203" pitchFamily="34" charset="0"/>
              </a:rPr>
              <a:t> </a:t>
            </a:r>
            <a:r>
              <a:rPr lang="en-GB" dirty="0" err="1">
                <a:latin typeface="Segoe UI" panose="020B0502040204020203" pitchFamily="34" charset="0"/>
              </a:rPr>
              <a:t>nad</a:t>
            </a:r>
            <a:r>
              <a:rPr lang="en-GB" dirty="0">
                <a:latin typeface="Segoe UI" panose="020B0502040204020203" pitchFamily="34" charset="0"/>
              </a:rPr>
              <a:t> </a:t>
            </a:r>
            <a:r>
              <a:rPr lang="en-GB" dirty="0" err="1">
                <a:latin typeface="Segoe UI" panose="020B0502040204020203" pitchFamily="34" charset="0"/>
              </a:rPr>
              <a:t>yw</a:t>
            </a:r>
            <a:r>
              <a:rPr lang="en-GB" dirty="0">
                <a:latin typeface="Segoe UI" panose="020B0502040204020203" pitchFamily="34" charset="0"/>
              </a:rPr>
              <a:t> </a:t>
            </a:r>
            <a:r>
              <a:rPr lang="en-GB" dirty="0" err="1">
                <a:latin typeface="Segoe UI" panose="020B0502040204020203" pitchFamily="34" charset="0"/>
              </a:rPr>
              <a:t>ysgolion</a:t>
            </a:r>
            <a:r>
              <a:rPr lang="en-GB" dirty="0">
                <a:latin typeface="Segoe UI" panose="020B0502040204020203" pitchFamily="34" charset="0"/>
              </a:rPr>
              <a:t> </a:t>
            </a:r>
            <a:r>
              <a:rPr lang="en-GB" dirty="0" err="1">
                <a:latin typeface="Segoe UI" panose="020B0502040204020203" pitchFamily="34" charset="0"/>
              </a:rPr>
              <a:t>yn</a:t>
            </a:r>
            <a:r>
              <a:rPr lang="en-GB" dirty="0">
                <a:latin typeface="Segoe UI" panose="020B0502040204020203" pitchFamily="34" charset="0"/>
              </a:rPr>
              <a:t> </a:t>
            </a:r>
            <a:r>
              <a:rPr lang="en-GB" dirty="0" err="1">
                <a:latin typeface="Segoe UI" panose="020B0502040204020203" pitchFamily="34" charset="0"/>
              </a:rPr>
              <a:t>groesawgar</a:t>
            </a:r>
            <a:r>
              <a:rPr lang="en-GB" dirty="0">
                <a:latin typeface="Segoe UI" panose="020B0502040204020203" pitchFamily="34" charset="0"/>
              </a:rPr>
              <a:t> </a:t>
            </a:r>
            <a:r>
              <a:rPr lang="en-GB" dirty="0" err="1">
                <a:latin typeface="Segoe UI" panose="020B0502040204020203" pitchFamily="34" charset="0"/>
              </a:rPr>
              <a:t>neu'n</a:t>
            </a:r>
            <a:r>
              <a:rPr lang="en-GB" dirty="0">
                <a:latin typeface="Segoe UI" panose="020B0502040204020203" pitchFamily="34" charset="0"/>
              </a:rPr>
              <a:t> </a:t>
            </a:r>
            <a:r>
              <a:rPr lang="en-GB" dirty="0" err="1">
                <a:latin typeface="Segoe UI" panose="020B0502040204020203" pitchFamily="34" charset="0"/>
              </a:rPr>
              <a:t>aneglur</a:t>
            </a:r>
            <a:r>
              <a:rPr lang="en-GB" dirty="0">
                <a:latin typeface="Segoe UI" panose="020B0502040204020203" pitchFamily="34" charset="0"/>
              </a:rPr>
              <a:t> </a:t>
            </a:r>
            <a:r>
              <a:rPr lang="en-GB" dirty="0" err="1">
                <a:latin typeface="Segoe UI" panose="020B0502040204020203" pitchFamily="34" charset="0"/>
              </a:rPr>
              <a:t>ynghylch</a:t>
            </a:r>
            <a:r>
              <a:rPr lang="en-GB" dirty="0">
                <a:latin typeface="Segoe UI" panose="020B0502040204020203" pitchFamily="34" charset="0"/>
              </a:rPr>
              <a:t> </a:t>
            </a:r>
            <a:r>
              <a:rPr lang="en-GB" dirty="0" err="1">
                <a:latin typeface="Segoe UI" panose="020B0502040204020203" pitchFamily="34" charset="0"/>
              </a:rPr>
              <a:t>sut</a:t>
            </a:r>
            <a:r>
              <a:rPr lang="en-GB" dirty="0">
                <a:latin typeface="Segoe UI" panose="020B0502040204020203" pitchFamily="34" charset="0"/>
              </a:rPr>
              <a:t> y gallant </a:t>
            </a:r>
            <a:r>
              <a:rPr lang="en-GB" dirty="0" err="1">
                <a:latin typeface="Segoe UI" panose="020B0502040204020203" pitchFamily="34" charset="0"/>
              </a:rPr>
              <a:t>helpu</a:t>
            </a:r>
            <a:r>
              <a:rPr lang="en-GB" dirty="0">
                <a:latin typeface="Segoe UI" panose="020B0502040204020203" pitchFamily="34" charset="0"/>
              </a:rPr>
              <a:t>. </a:t>
            </a:r>
          </a:p>
          <a:p>
            <a:endParaRPr lang="en-GB" dirty="0">
              <a:latin typeface="Segoe UI" panose="020B0502040204020203" pitchFamily="34" charset="0"/>
            </a:endParaRPr>
          </a:p>
          <a:p>
            <a:r>
              <a:rPr lang="en-GB" dirty="0">
                <a:latin typeface="Segoe UI" panose="020B0502040204020203" pitchFamily="34" charset="0"/>
              </a:rPr>
              <a:t>
</a:t>
            </a:r>
            <a:r>
              <a:rPr lang="en-GB" dirty="0" err="1">
                <a:latin typeface="Segoe UI" panose="020B0502040204020203" pitchFamily="34" charset="0"/>
              </a:rPr>
              <a:t>Rhwystrau</a:t>
            </a:r>
            <a:r>
              <a:rPr lang="en-GB" dirty="0">
                <a:latin typeface="Segoe UI" panose="020B0502040204020203" pitchFamily="34" charset="0"/>
              </a:rPr>
              <a:t> </a:t>
            </a:r>
            <a:r>
              <a:rPr lang="en-GB" dirty="0" err="1">
                <a:latin typeface="Segoe UI" panose="020B0502040204020203" pitchFamily="34" charset="0"/>
              </a:rPr>
              <a:t>ymarferol</a:t>
            </a:r>
            <a:r>
              <a:rPr lang="en-GB" dirty="0">
                <a:latin typeface="Segoe UI" panose="020B0502040204020203" pitchFamily="34" charset="0"/>
              </a:rPr>
              <a:t>: cost, </a:t>
            </a:r>
            <a:r>
              <a:rPr lang="en-GB" dirty="0" err="1">
                <a:latin typeface="Segoe UI" panose="020B0502040204020203" pitchFamily="34" charset="0"/>
              </a:rPr>
              <a:t>amser</a:t>
            </a:r>
            <a:r>
              <a:rPr lang="en-GB" dirty="0">
                <a:latin typeface="Segoe UI" panose="020B0502040204020203" pitchFamily="34" charset="0"/>
              </a:rPr>
              <a:t>, </a:t>
            </a:r>
            <a:r>
              <a:rPr lang="en-GB" dirty="0" err="1">
                <a:latin typeface="Segoe UI" panose="020B0502040204020203" pitchFamily="34" charset="0"/>
              </a:rPr>
              <a:t>trafnidiaeth</a:t>
            </a:r>
            <a:r>
              <a:rPr lang="en-GB" dirty="0">
                <a:latin typeface="Segoe UI" panose="020B0502040204020203" pitchFamily="34" charset="0"/>
              </a:rPr>
              <a:t>, </a:t>
            </a:r>
            <a:r>
              <a:rPr lang="en-GB" dirty="0" err="1">
                <a:latin typeface="Segoe UI" panose="020B0502040204020203" pitchFamily="34" charset="0"/>
              </a:rPr>
              <a:t>iaith</a:t>
            </a:r>
            <a:r>
              <a:rPr lang="en-GB" dirty="0">
                <a:latin typeface="Segoe UI" panose="020B0502040204020203" pitchFamily="34" charset="0"/>
              </a:rPr>
              <a:t>, </a:t>
            </a:r>
            <a:r>
              <a:rPr lang="en-GB" dirty="0" err="1">
                <a:latin typeface="Segoe UI" panose="020B0502040204020203" pitchFamily="34" charset="0"/>
              </a:rPr>
              <a:t>llythrennedd</a:t>
            </a:r>
            <a:r>
              <a:rPr lang="en-GB" dirty="0">
                <a:latin typeface="Segoe UI" panose="020B0502040204020203" pitchFamily="34" charset="0"/>
              </a:rPr>
              <a:t>, a </a:t>
            </a:r>
            <a:r>
              <a:rPr lang="en-GB" dirty="0" err="1">
                <a:latin typeface="Segoe UI" panose="020B0502040204020203" pitchFamily="34" charset="0"/>
              </a:rPr>
              <a:t>hyder</a:t>
            </a:r>
            <a:r>
              <a:rPr lang="en-GB" dirty="0">
                <a:latin typeface="Segoe UI" panose="020B0502040204020203" pitchFamily="34" charset="0"/>
              </a:rPr>
              <a:t> </a:t>
            </a:r>
            <a:r>
              <a:rPr lang="en-GB" dirty="0" err="1">
                <a:latin typeface="Segoe UI" panose="020B0502040204020203" pitchFamily="34" charset="0"/>
              </a:rPr>
              <a:t>isel</a:t>
            </a:r>
            <a:r>
              <a:rPr lang="en-GB" dirty="0">
                <a:latin typeface="Segoe UI" panose="020B0502040204020203" pitchFamily="34" charset="0"/>
              </a:rPr>
              <a:t>. </a:t>
            </a:r>
          </a:p>
          <a:p>
            <a:endParaRPr lang="en-GB" dirty="0">
              <a:latin typeface="Segoe UI" panose="020B0502040204020203" pitchFamily="34" charset="0"/>
            </a:endParaRPr>
          </a:p>
          <a:p>
            <a:r>
              <a:rPr lang="en-GB" dirty="0">
                <a:latin typeface="Segoe UI" panose="020B0502040204020203" pitchFamily="34" charset="0"/>
              </a:rPr>
              <a:t>
</a:t>
            </a:r>
            <a:r>
              <a:rPr lang="en-GB" dirty="0" err="1">
                <a:latin typeface="Segoe UI" panose="020B0502040204020203" pitchFamily="34" charset="0"/>
              </a:rPr>
              <a:t>Materion</a:t>
            </a:r>
            <a:r>
              <a:rPr lang="en-GB" dirty="0">
                <a:latin typeface="Segoe UI" panose="020B0502040204020203" pitchFamily="34" charset="0"/>
              </a:rPr>
              <a:t> </a:t>
            </a:r>
            <a:r>
              <a:rPr lang="en-GB" dirty="0" err="1">
                <a:latin typeface="Segoe UI" panose="020B0502040204020203" pitchFamily="34" charset="0"/>
              </a:rPr>
              <a:t>cynaliadwyedd</a:t>
            </a:r>
            <a:r>
              <a:rPr lang="en-GB" dirty="0">
                <a:latin typeface="Segoe UI" panose="020B0502040204020203" pitchFamily="34" charset="0"/>
              </a:rPr>
              <a:t>: </a:t>
            </a:r>
            <a:r>
              <a:rPr lang="en-GB" dirty="0" err="1">
                <a:latin typeface="Segoe UI" panose="020B0502040204020203" pitchFamily="34" charset="0"/>
              </a:rPr>
              <a:t>cadw</a:t>
            </a:r>
            <a:r>
              <a:rPr lang="en-GB" dirty="0">
                <a:latin typeface="Segoe UI" panose="020B0502040204020203" pitchFamily="34" charset="0"/>
              </a:rPr>
              <a:t> </a:t>
            </a:r>
            <a:r>
              <a:rPr lang="en-GB" dirty="0" err="1">
                <a:latin typeface="Segoe UI" panose="020B0502040204020203" pitchFamily="34" charset="0"/>
              </a:rPr>
              <a:t>arweinyddiaeth</a:t>
            </a:r>
            <a:r>
              <a:rPr lang="en-GB" dirty="0">
                <a:latin typeface="Segoe UI" panose="020B0502040204020203" pitchFamily="34" charset="0"/>
              </a:rPr>
              <a:t> </a:t>
            </a:r>
            <a:r>
              <a:rPr lang="en-GB" dirty="0" err="1">
                <a:latin typeface="Segoe UI" panose="020B0502040204020203" pitchFamily="34" charset="0"/>
              </a:rPr>
              <a:t>gref</a:t>
            </a:r>
            <a:r>
              <a:rPr lang="en-GB" dirty="0">
                <a:latin typeface="Segoe UI" panose="020B0502040204020203" pitchFamily="34" charset="0"/>
              </a:rPr>
              <a:t>, </a:t>
            </a:r>
            <a:r>
              <a:rPr lang="en-GB" dirty="0" err="1">
                <a:latin typeface="Segoe UI" panose="020B0502040204020203" pitchFamily="34" charset="0"/>
              </a:rPr>
              <a:t>ymrwymiad</a:t>
            </a:r>
            <a:r>
              <a:rPr lang="en-GB" dirty="0">
                <a:latin typeface="Segoe UI" panose="020B0502040204020203" pitchFamily="34" charset="0"/>
              </a:rPr>
              <a:t> staff, a </a:t>
            </a:r>
            <a:r>
              <a:rPr lang="en-GB" dirty="0" err="1">
                <a:latin typeface="Segoe UI" panose="020B0502040204020203" pitchFamily="34" charset="0"/>
              </a:rPr>
              <a:t>chyllid</a:t>
            </a:r>
            <a:r>
              <a:rPr lang="en-GB" dirty="0">
                <a:latin typeface="Segoe UI" panose="020B0502040204020203" pitchFamily="34" charset="0"/>
              </a:rPr>
              <a:t>. </a:t>
            </a:r>
          </a:p>
          <a:p>
            <a:endParaRPr lang="en-GB" dirty="0">
              <a:latin typeface="Segoe UI" panose="020B0502040204020203" pitchFamily="34" charset="0"/>
            </a:endParaRPr>
          </a:p>
          <a:p>
            <a:r>
              <a:rPr lang="en-GB" dirty="0">
                <a:latin typeface="Segoe UI" panose="020B0502040204020203" pitchFamily="34" charset="0"/>
              </a:rPr>
              <a:t>
</a:t>
            </a:r>
            <a:r>
              <a:rPr lang="en-GB" dirty="0" err="1">
                <a:latin typeface="Segoe UI" panose="020B0502040204020203" pitchFamily="34" charset="0"/>
              </a:rPr>
              <a:t>Rhieni</a:t>
            </a:r>
            <a:r>
              <a:rPr lang="en-GB" dirty="0">
                <a:latin typeface="Segoe UI" panose="020B0502040204020203" pitchFamily="34" charset="0"/>
              </a:rPr>
              <a:t> </a:t>
            </a:r>
            <a:r>
              <a:rPr lang="en-GB" dirty="0" err="1">
                <a:latin typeface="Segoe UI" panose="020B0502040204020203" pitchFamily="34" charset="0"/>
              </a:rPr>
              <a:t>anodd</a:t>
            </a:r>
            <a:r>
              <a:rPr lang="en-GB" dirty="0">
                <a:latin typeface="Segoe UI" panose="020B0502040204020203" pitchFamily="34" charset="0"/>
              </a:rPr>
              <a:t> </a:t>
            </a:r>
            <a:r>
              <a:rPr lang="en-GB" dirty="0" err="1">
                <a:latin typeface="Segoe UI" panose="020B0502040204020203" pitchFamily="34" charset="0"/>
              </a:rPr>
              <a:t>eu</a:t>
            </a:r>
            <a:r>
              <a:rPr lang="en-GB" dirty="0">
                <a:latin typeface="Segoe UI" panose="020B0502040204020203" pitchFamily="34" charset="0"/>
              </a:rPr>
              <a:t> </a:t>
            </a:r>
            <a:r>
              <a:rPr lang="en-GB" dirty="0" err="1">
                <a:latin typeface="Segoe UI" panose="020B0502040204020203" pitchFamily="34" charset="0"/>
              </a:rPr>
              <a:t>cyrraedd</a:t>
            </a:r>
            <a:r>
              <a:rPr lang="en-GB" dirty="0">
                <a:latin typeface="Segoe UI" panose="020B0502040204020203" pitchFamily="34" charset="0"/>
              </a:rPr>
              <a:t> </a:t>
            </a:r>
            <a:r>
              <a:rPr lang="en-GB" dirty="0" err="1">
                <a:latin typeface="Segoe UI" panose="020B0502040204020203" pitchFamily="34" charset="0"/>
              </a:rPr>
              <a:t>sy'n</a:t>
            </a:r>
            <a:r>
              <a:rPr lang="en-GB" dirty="0">
                <a:latin typeface="Segoe UI" panose="020B0502040204020203" pitchFamily="34" charset="0"/>
              </a:rPr>
              <a:t> </a:t>
            </a:r>
            <a:r>
              <a:rPr lang="en-GB" dirty="0" err="1">
                <a:latin typeface="Segoe UI" panose="020B0502040204020203" pitchFamily="34" charset="0"/>
              </a:rPr>
              <a:t>dewis</a:t>
            </a:r>
            <a:r>
              <a:rPr lang="en-GB" dirty="0">
                <a:latin typeface="Segoe UI" panose="020B0502040204020203" pitchFamily="34" charset="0"/>
              </a:rPr>
              <a:t> </a:t>
            </a:r>
            <a:r>
              <a:rPr lang="en-GB" dirty="0" err="1">
                <a:latin typeface="Segoe UI" panose="020B0502040204020203" pitchFamily="34" charset="0"/>
              </a:rPr>
              <a:t>peidio</a:t>
            </a:r>
            <a:r>
              <a:rPr lang="en-GB" dirty="0">
                <a:latin typeface="Segoe UI" panose="020B0502040204020203" pitchFamily="34" charset="0"/>
              </a:rPr>
              <a:t> ag </a:t>
            </a:r>
            <a:r>
              <a:rPr lang="en-GB" dirty="0" err="1">
                <a:latin typeface="Segoe UI" panose="020B0502040204020203" pitchFamily="34" charset="0"/>
              </a:rPr>
              <a:t>ymgysylltu</a:t>
            </a:r>
            <a:r>
              <a:rPr lang="en-GB" dirty="0">
                <a:latin typeface="Segoe UI" panose="020B0502040204020203" pitchFamily="34" charset="0"/>
              </a:rPr>
              <a:t>. 
</a:t>
            </a:r>
            <a:r>
              <a:rPr lang="en-GB" dirty="0" err="1">
                <a:latin typeface="Segoe UI" panose="020B0502040204020203" pitchFamily="34" charset="0"/>
              </a:rPr>
              <a:t>Efallai</a:t>
            </a:r>
            <a:r>
              <a:rPr lang="en-GB" dirty="0">
                <a:latin typeface="Segoe UI" panose="020B0502040204020203" pitchFamily="34" charset="0"/>
              </a:rPr>
              <a:t> </a:t>
            </a:r>
            <a:r>
              <a:rPr lang="en-GB" dirty="0" err="1">
                <a:latin typeface="Segoe UI" panose="020B0502040204020203" pitchFamily="34" charset="0"/>
              </a:rPr>
              <a:t>nad</a:t>
            </a:r>
            <a:r>
              <a:rPr lang="en-GB" dirty="0">
                <a:latin typeface="Segoe UI" panose="020B0502040204020203" pitchFamily="34" charset="0"/>
              </a:rPr>
              <a:t> </a:t>
            </a:r>
            <a:r>
              <a:rPr lang="en-GB" dirty="0" err="1">
                <a:latin typeface="Segoe UI" panose="020B0502040204020203" pitchFamily="34" charset="0"/>
              </a:rPr>
              <a:t>oes</a:t>
            </a:r>
            <a:r>
              <a:rPr lang="en-GB" dirty="0">
                <a:latin typeface="Segoe UI" panose="020B0502040204020203" pitchFamily="34" charset="0"/>
              </a:rPr>
              <a:t> </a:t>
            </a:r>
            <a:r>
              <a:rPr lang="en-GB" dirty="0" err="1">
                <a:latin typeface="Segoe UI" panose="020B0502040204020203" pitchFamily="34" charset="0"/>
              </a:rPr>
              <a:t>profiad</a:t>
            </a:r>
            <a:r>
              <a:rPr lang="en-GB" dirty="0">
                <a:latin typeface="Segoe UI" panose="020B0502040204020203" pitchFamily="34" charset="0"/>
              </a:rPr>
              <a:t> o staff o </a:t>
            </a:r>
            <a:r>
              <a:rPr lang="en-GB" dirty="0" err="1">
                <a:latin typeface="Segoe UI" panose="020B0502040204020203" pitchFamily="34" charset="0"/>
              </a:rPr>
              <a:t>gefnogi</a:t>
            </a:r>
            <a:r>
              <a:rPr lang="en-GB" dirty="0">
                <a:latin typeface="Segoe UI" panose="020B0502040204020203" pitchFamily="34" charset="0"/>
              </a:rPr>
              <a:t> </a:t>
            </a:r>
            <a:r>
              <a:rPr lang="en-GB" dirty="0" err="1">
                <a:latin typeface="Segoe UI" panose="020B0502040204020203" pitchFamily="34" charset="0"/>
              </a:rPr>
              <a:t>ymgysylltu</a:t>
            </a:r>
            <a:r>
              <a:rPr lang="en-GB" dirty="0">
                <a:latin typeface="Segoe UI" panose="020B0502040204020203" pitchFamily="34" charset="0"/>
              </a:rPr>
              <a:t> â </a:t>
            </a:r>
            <a:r>
              <a:rPr lang="en-GB" dirty="0" err="1">
                <a:latin typeface="Segoe UI" panose="020B0502040204020203" pitchFamily="34" charset="0"/>
              </a:rPr>
              <a:t>rhieni</a:t>
            </a:r>
            <a:endParaRPr lang="en-GB" dirty="0"/>
          </a:p>
        </p:txBody>
      </p:sp>
    </p:spTree>
    <p:extLst>
      <p:ext uri="{BB962C8B-B14F-4D97-AF65-F5344CB8AC3E}">
        <p14:creationId xmlns:p14="http://schemas.microsoft.com/office/powerpoint/2010/main" val="26357815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F4C6-2DA0-A7B8-ECE0-FA8C82887A26}"/>
              </a:ext>
            </a:extLst>
          </p:cNvPr>
          <p:cNvSpPr>
            <a:spLocks noGrp="1"/>
          </p:cNvSpPr>
          <p:nvPr>
            <p:ph type="title"/>
          </p:nvPr>
        </p:nvSpPr>
        <p:spPr/>
        <p:txBody>
          <a:bodyPr>
            <a:normAutofit fontScale="90000"/>
          </a:bodyPr>
          <a:lstStyle/>
          <a:p>
            <a:r>
              <a:rPr lang="en-GB" dirty="0">
                <a:solidFill>
                  <a:schemeClr val="tx2">
                    <a:lumMod val="60000"/>
                    <a:lumOff val="40000"/>
                  </a:schemeClr>
                </a:solidFill>
              </a:rPr>
              <a:t>Challenges to parental engagement (Goodall and </a:t>
            </a:r>
            <a:r>
              <a:rPr lang="en-GB" dirty="0" err="1">
                <a:solidFill>
                  <a:schemeClr val="tx2">
                    <a:lumMod val="60000"/>
                    <a:lumOff val="40000"/>
                  </a:schemeClr>
                </a:solidFill>
              </a:rPr>
              <a:t>Vorhause</a:t>
            </a:r>
            <a:r>
              <a:rPr lang="en-GB" dirty="0">
                <a:solidFill>
                  <a:schemeClr val="tx2">
                    <a:lumMod val="60000"/>
                    <a:lumOff val="40000"/>
                  </a:schemeClr>
                </a:solidFill>
              </a:rPr>
              <a:t>, 2011)</a:t>
            </a:r>
          </a:p>
        </p:txBody>
      </p:sp>
      <p:sp>
        <p:nvSpPr>
          <p:cNvPr id="8" name="TextBox 7">
            <a:extLst>
              <a:ext uri="{FF2B5EF4-FFF2-40B4-BE49-F238E27FC236}">
                <a16:creationId xmlns:a16="http://schemas.microsoft.com/office/drawing/2014/main" id="{3DA466B5-3711-804E-A233-668BA2563485}"/>
              </a:ext>
            </a:extLst>
          </p:cNvPr>
          <p:cNvSpPr txBox="1"/>
          <p:nvPr/>
        </p:nvSpPr>
        <p:spPr>
          <a:xfrm>
            <a:off x="661818" y="1720840"/>
            <a:ext cx="6606480" cy="3416320"/>
          </a:xfrm>
          <a:prstGeom prst="rect">
            <a:avLst/>
          </a:prstGeom>
          <a:noFill/>
        </p:spPr>
        <p:txBody>
          <a:bodyPr wrap="square">
            <a:spAutoFit/>
          </a:bodyPr>
          <a:lstStyle/>
          <a:p>
            <a:r>
              <a:rPr lang="en-GB" b="1" i="0" dirty="0">
                <a:solidFill>
                  <a:schemeClr val="tx2">
                    <a:lumMod val="60000"/>
                    <a:lumOff val="40000"/>
                  </a:schemeClr>
                </a:solidFill>
                <a:effectLst/>
                <a:latin typeface="Segoe UI" panose="020B0502040204020203" pitchFamily="34" charset="0"/>
              </a:rPr>
              <a:t>Parents may feel schools are unwelcoming</a:t>
            </a:r>
            <a:r>
              <a:rPr lang="en-GB" b="0" i="0" dirty="0">
                <a:solidFill>
                  <a:schemeClr val="tx2">
                    <a:lumMod val="60000"/>
                    <a:lumOff val="40000"/>
                  </a:schemeClr>
                </a:solidFill>
                <a:effectLst/>
                <a:latin typeface="Segoe UI" panose="020B0502040204020203" pitchFamily="34" charset="0"/>
              </a:rPr>
              <a:t> or unclear about how they can help. </a:t>
            </a:r>
          </a:p>
          <a:p>
            <a:endParaRPr lang="en-GB" dirty="0">
              <a:solidFill>
                <a:schemeClr val="tx2">
                  <a:lumMod val="60000"/>
                  <a:lumOff val="40000"/>
                </a:schemeClr>
              </a:solidFill>
              <a:latin typeface="Segoe UI" panose="020B0502040204020203" pitchFamily="34" charset="0"/>
            </a:endParaRPr>
          </a:p>
          <a:p>
            <a:r>
              <a:rPr lang="en-GB" b="1" i="0" dirty="0">
                <a:solidFill>
                  <a:schemeClr val="tx2">
                    <a:lumMod val="60000"/>
                    <a:lumOff val="40000"/>
                  </a:schemeClr>
                </a:solidFill>
                <a:effectLst/>
                <a:latin typeface="Segoe UI" panose="020B0502040204020203" pitchFamily="34" charset="0"/>
              </a:rPr>
              <a:t>Practical barriers</a:t>
            </a:r>
            <a:r>
              <a:rPr lang="en-GB" b="0" i="0" dirty="0">
                <a:solidFill>
                  <a:schemeClr val="tx2">
                    <a:lumMod val="60000"/>
                    <a:lumOff val="40000"/>
                  </a:schemeClr>
                </a:solidFill>
                <a:effectLst/>
                <a:latin typeface="Segoe UI" panose="020B0502040204020203" pitchFamily="34" charset="0"/>
              </a:rPr>
              <a:t>: cost, time, transport, language, literacy, and low confidence. </a:t>
            </a:r>
          </a:p>
          <a:p>
            <a:endParaRPr lang="en-GB" dirty="0">
              <a:solidFill>
                <a:schemeClr val="tx2">
                  <a:lumMod val="60000"/>
                  <a:lumOff val="40000"/>
                </a:schemeClr>
              </a:solidFill>
              <a:latin typeface="Segoe UI" panose="020B0502040204020203" pitchFamily="34" charset="0"/>
            </a:endParaRPr>
          </a:p>
          <a:p>
            <a:r>
              <a:rPr lang="en-GB" b="1" i="0" dirty="0">
                <a:solidFill>
                  <a:schemeClr val="tx2">
                    <a:lumMod val="60000"/>
                    <a:lumOff val="40000"/>
                  </a:schemeClr>
                </a:solidFill>
                <a:effectLst/>
                <a:latin typeface="Segoe UI" panose="020B0502040204020203" pitchFamily="34" charset="0"/>
              </a:rPr>
              <a:t>Sustainability issues</a:t>
            </a:r>
            <a:r>
              <a:rPr lang="en-GB" b="0" i="0" dirty="0">
                <a:solidFill>
                  <a:schemeClr val="tx2">
                    <a:lumMod val="60000"/>
                    <a:lumOff val="40000"/>
                  </a:schemeClr>
                </a:solidFill>
                <a:effectLst/>
                <a:latin typeface="Segoe UI" panose="020B0502040204020203" pitchFamily="34" charset="0"/>
              </a:rPr>
              <a:t>: keeping strong leadership, staff commitment, and funding. </a:t>
            </a:r>
          </a:p>
          <a:p>
            <a:endParaRPr lang="en-GB" dirty="0">
              <a:solidFill>
                <a:schemeClr val="tx2">
                  <a:lumMod val="60000"/>
                  <a:lumOff val="40000"/>
                </a:schemeClr>
              </a:solidFill>
              <a:latin typeface="Segoe UI" panose="020B0502040204020203" pitchFamily="34" charset="0"/>
            </a:endParaRPr>
          </a:p>
          <a:p>
            <a:r>
              <a:rPr lang="en-GB" b="1" i="0" dirty="0">
                <a:solidFill>
                  <a:schemeClr val="tx2">
                    <a:lumMod val="60000"/>
                    <a:lumOff val="40000"/>
                  </a:schemeClr>
                </a:solidFill>
                <a:effectLst/>
                <a:latin typeface="Segoe UI" panose="020B0502040204020203" pitchFamily="34" charset="0"/>
              </a:rPr>
              <a:t>Hard‑to‑reach parents</a:t>
            </a:r>
            <a:r>
              <a:rPr lang="en-GB" b="0" i="0" dirty="0">
                <a:solidFill>
                  <a:schemeClr val="tx2">
                    <a:lumMod val="60000"/>
                    <a:lumOff val="40000"/>
                  </a:schemeClr>
                </a:solidFill>
                <a:effectLst/>
                <a:latin typeface="Segoe UI" panose="020B0502040204020203" pitchFamily="34" charset="0"/>
              </a:rPr>
              <a:t> who choose not to engage. </a:t>
            </a:r>
          </a:p>
          <a:p>
            <a:endParaRPr lang="en-GB" dirty="0">
              <a:solidFill>
                <a:schemeClr val="tx2">
                  <a:lumMod val="60000"/>
                  <a:lumOff val="40000"/>
                </a:schemeClr>
              </a:solidFill>
              <a:latin typeface="Segoe UI" panose="020B0502040204020203" pitchFamily="34" charset="0"/>
            </a:endParaRPr>
          </a:p>
          <a:p>
            <a:r>
              <a:rPr lang="en-GB" b="1" i="0" dirty="0">
                <a:solidFill>
                  <a:schemeClr val="tx2">
                    <a:lumMod val="60000"/>
                    <a:lumOff val="40000"/>
                  </a:schemeClr>
                </a:solidFill>
                <a:effectLst/>
                <a:latin typeface="Segoe UI" panose="020B0502040204020203" pitchFamily="34" charset="0"/>
              </a:rPr>
              <a:t>Staff may lack experience</a:t>
            </a:r>
            <a:r>
              <a:rPr lang="en-GB" b="0" i="0" dirty="0">
                <a:solidFill>
                  <a:schemeClr val="tx2">
                    <a:lumMod val="60000"/>
                    <a:lumOff val="40000"/>
                  </a:schemeClr>
                </a:solidFill>
                <a:effectLst/>
                <a:latin typeface="Segoe UI" panose="020B0502040204020203" pitchFamily="34" charset="0"/>
              </a:rPr>
              <a:t> in supporting parental engagement</a:t>
            </a:r>
            <a:endParaRPr lang="en-GB" dirty="0">
              <a:solidFill>
                <a:schemeClr val="tx2">
                  <a:lumMod val="60000"/>
                  <a:lumOff val="40000"/>
                </a:schemeClr>
              </a:solidFill>
            </a:endParaRPr>
          </a:p>
        </p:txBody>
      </p:sp>
    </p:spTree>
    <p:extLst>
      <p:ext uri="{BB962C8B-B14F-4D97-AF65-F5344CB8AC3E}">
        <p14:creationId xmlns:p14="http://schemas.microsoft.com/office/powerpoint/2010/main" val="6816202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dirty="0"/>
              <a:t>Task  </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a:t>Bydd</a:t>
            </a:r>
            <a:r>
              <a:rPr lang="en-GB" dirty="0"/>
              <a:t> </a:t>
            </a:r>
            <a:r>
              <a:rPr lang="en-GB" dirty="0" err="1"/>
              <a:t>angen</a:t>
            </a:r>
            <a:r>
              <a:rPr lang="en-GB" dirty="0"/>
              <a:t> </a:t>
            </a:r>
            <a:r>
              <a:rPr lang="en-GB" dirty="0" err="1"/>
              <a:t>dewis</a:t>
            </a:r>
            <a:r>
              <a:rPr lang="en-GB" dirty="0"/>
              <a:t> un </a:t>
            </a:r>
            <a:r>
              <a:rPr lang="en-GB" dirty="0" err="1"/>
              <a:t>o’r</a:t>
            </a:r>
            <a:r>
              <a:rPr lang="en-GB" dirty="0"/>
              <a:t> </a:t>
            </a:r>
            <a:r>
              <a:rPr lang="en-GB" dirty="0" err="1"/>
              <a:t>canlynol</a:t>
            </a:r>
            <a:r>
              <a:rPr lang="en-GB" dirty="0"/>
              <a:t>:</a:t>
            </a:r>
          </a:p>
          <a:p>
            <a:pPr lvl="1"/>
            <a:r>
              <a:rPr lang="en-GB" dirty="0"/>
              <a:t>Grant </a:t>
            </a:r>
            <a:r>
              <a:rPr lang="en-GB" dirty="0" err="1"/>
              <a:t>amddifadedd</a:t>
            </a:r>
            <a:r>
              <a:rPr lang="en-GB" dirty="0"/>
              <a:t> </a:t>
            </a:r>
            <a:r>
              <a:rPr lang="en-GB" dirty="0" err="1"/>
              <a:t>disgybl</a:t>
            </a:r>
            <a:r>
              <a:rPr lang="en-GB" dirty="0"/>
              <a:t> </a:t>
            </a:r>
          </a:p>
          <a:p>
            <a:pPr lvl="1"/>
            <a:r>
              <a:rPr lang="en-GB" dirty="0"/>
              <a:t>Her </a:t>
            </a:r>
            <a:r>
              <a:rPr lang="en-GB" dirty="0" err="1"/>
              <a:t>Ysgolion</a:t>
            </a:r>
            <a:r>
              <a:rPr lang="en-GB" dirty="0"/>
              <a:t> </a:t>
            </a:r>
            <a:r>
              <a:rPr lang="en-GB" dirty="0" err="1"/>
              <a:t>Cymru</a:t>
            </a:r>
            <a:endParaRPr lang="en-GB" dirty="0"/>
          </a:p>
          <a:p>
            <a:pPr lvl="1"/>
            <a:r>
              <a:rPr lang="en-GB" dirty="0" err="1"/>
              <a:t>Dechrau’n</a:t>
            </a:r>
            <a:r>
              <a:rPr lang="en-GB" dirty="0"/>
              <a:t> </a:t>
            </a:r>
            <a:r>
              <a:rPr lang="en-GB" dirty="0" err="1"/>
              <a:t>Deg</a:t>
            </a:r>
            <a:endParaRPr lang="en-GB" dirty="0"/>
          </a:p>
          <a:p>
            <a:pPr lvl="1"/>
            <a:r>
              <a:rPr lang="en-GB" dirty="0" err="1"/>
              <a:t>Teuluoedd</a:t>
            </a:r>
            <a:r>
              <a:rPr lang="en-GB" dirty="0"/>
              <a:t> </a:t>
            </a:r>
            <a:r>
              <a:rPr lang="en-GB" dirty="0" err="1"/>
              <a:t>yn</a:t>
            </a:r>
            <a:r>
              <a:rPr lang="en-GB" dirty="0"/>
              <a:t> </a:t>
            </a:r>
            <a:r>
              <a:rPr lang="en-GB" dirty="0" err="1"/>
              <a:t>Gyntaf</a:t>
            </a:r>
            <a:r>
              <a:rPr lang="en-GB" dirty="0"/>
              <a:t> (Tim o </a:t>
            </a:r>
            <a:r>
              <a:rPr lang="en-GB" dirty="0" err="1"/>
              <a:t>Amgylch</a:t>
            </a:r>
            <a:r>
              <a:rPr lang="en-GB" dirty="0"/>
              <a:t> y </a:t>
            </a:r>
            <a:r>
              <a:rPr lang="en-GB" dirty="0" err="1"/>
              <a:t>Teulu</a:t>
            </a:r>
            <a:r>
              <a:rPr lang="en-GB" dirty="0"/>
              <a:t>)</a:t>
            </a:r>
          </a:p>
          <a:p>
            <a:pPr lvl="1"/>
            <a:r>
              <a:rPr lang="en-GB" dirty="0" err="1"/>
              <a:t>Rhaglenni</a:t>
            </a:r>
            <a:r>
              <a:rPr lang="en-GB" dirty="0"/>
              <a:t> </a:t>
            </a:r>
            <a:r>
              <a:rPr lang="en-GB" dirty="0" err="1"/>
              <a:t>Dysgu</a:t>
            </a:r>
            <a:r>
              <a:rPr lang="en-GB" dirty="0"/>
              <a:t> </a:t>
            </a:r>
            <a:r>
              <a:rPr lang="en-GB" dirty="0" err="1"/>
              <a:t>Teuluol</a:t>
            </a:r>
            <a:r>
              <a:rPr lang="en-GB" dirty="0"/>
              <a:t> </a:t>
            </a:r>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a:t>You will be allocated one of the following initiatives: </a:t>
            </a:r>
          </a:p>
          <a:p>
            <a:pPr lvl="1"/>
            <a:r>
              <a:rPr lang="en-GB" i="1" dirty="0"/>
              <a:t>Pupil Deprivation Grant</a:t>
            </a:r>
          </a:p>
          <a:p>
            <a:pPr lvl="1"/>
            <a:r>
              <a:rPr lang="en-GB" i="1" dirty="0"/>
              <a:t>Schools Challenge </a:t>
            </a:r>
            <a:r>
              <a:rPr lang="en-GB" i="1" dirty="0" err="1"/>
              <a:t>Cymru</a:t>
            </a:r>
            <a:endParaRPr lang="en-GB" i="1" dirty="0"/>
          </a:p>
          <a:p>
            <a:pPr lvl="1"/>
            <a:r>
              <a:rPr lang="en-GB" i="1" dirty="0"/>
              <a:t>Flying Start</a:t>
            </a:r>
          </a:p>
          <a:p>
            <a:pPr lvl="1"/>
            <a:r>
              <a:rPr lang="en-GB" i="1" dirty="0"/>
              <a:t>Families First (Team Around the Family) </a:t>
            </a:r>
          </a:p>
          <a:p>
            <a:pPr lvl="1"/>
            <a:r>
              <a:rPr lang="en-GB" i="1" dirty="0"/>
              <a:t>Family Learning Programme </a:t>
            </a:r>
          </a:p>
        </p:txBody>
      </p:sp>
    </p:spTree>
    <p:extLst>
      <p:ext uri="{BB962C8B-B14F-4D97-AF65-F5344CB8AC3E}">
        <p14:creationId xmlns:p14="http://schemas.microsoft.com/office/powerpoint/2010/main" val="18658499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404664"/>
            <a:ext cx="4038600" cy="6336704"/>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cy-GB" dirty="0"/>
              <a:t>Ymchwiliwch eich blaengaredd. Mae angen esbonio:</a:t>
            </a:r>
          </a:p>
          <a:p>
            <a:pPr lvl="1"/>
            <a:r>
              <a:rPr lang="cy-GB" dirty="0"/>
              <a:t>Pa rwystrau i addysg mae’r blaengaredd yma yn ceisio gwella a sut mae’n bwriadu gwneud hynny;</a:t>
            </a:r>
          </a:p>
          <a:p>
            <a:pPr lvl="1"/>
            <a:r>
              <a:rPr lang="cy-GB" dirty="0"/>
              <a:t>Unrhyw ddata ynglŷn ag effeithiolrwydd y strategaeth;</a:t>
            </a:r>
          </a:p>
          <a:p>
            <a:pPr lvl="1"/>
            <a:r>
              <a:rPr lang="cy-GB" dirty="0"/>
              <a:t>Esiamplau o ymarfer gorau ac/neu astudiaethau achos perthnasol. </a:t>
            </a:r>
          </a:p>
          <a:p>
            <a:endParaRPr lang="cy-GB" dirty="0"/>
          </a:p>
          <a:p>
            <a:r>
              <a:rPr lang="cy-GB" dirty="0"/>
              <a:t>Creu poster sy’n crynhoi eich syniadau allweddol a byddwch yn barod i’w gyflwyno i’r dosbarth. </a:t>
            </a:r>
          </a:p>
          <a:p>
            <a:endParaRPr lang="en-GB" dirty="0"/>
          </a:p>
        </p:txBody>
      </p:sp>
      <p:sp>
        <p:nvSpPr>
          <p:cNvPr id="4" name="Content Placeholder 3"/>
          <p:cNvSpPr>
            <a:spLocks noGrp="1"/>
          </p:cNvSpPr>
          <p:nvPr>
            <p:ph sz="half" idx="2"/>
          </p:nvPr>
        </p:nvSpPr>
        <p:spPr>
          <a:xfrm>
            <a:off x="4648200" y="404664"/>
            <a:ext cx="4038600" cy="6336704"/>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a:t>Research your initiative. You will need to be ready to explain:</a:t>
            </a:r>
          </a:p>
          <a:p>
            <a:pPr lvl="1"/>
            <a:r>
              <a:rPr lang="en-GB" i="1" dirty="0"/>
              <a:t>What barriers to education your initiative seeks to address and how it aims to do this;</a:t>
            </a:r>
          </a:p>
          <a:p>
            <a:pPr lvl="1"/>
            <a:r>
              <a:rPr lang="en-GB" i="1" dirty="0"/>
              <a:t>Any data relating to the effectiveness of the initiative</a:t>
            </a:r>
          </a:p>
          <a:p>
            <a:pPr lvl="1"/>
            <a:r>
              <a:rPr lang="en-GB" i="1" dirty="0"/>
              <a:t>Examples of best practice and/or relevant case studies. </a:t>
            </a:r>
          </a:p>
          <a:p>
            <a:pPr marL="457200" lvl="1" indent="0">
              <a:buNone/>
            </a:pPr>
            <a:endParaRPr lang="en-GB" i="1" dirty="0"/>
          </a:p>
          <a:p>
            <a:r>
              <a:rPr lang="en-GB" i="1" dirty="0"/>
              <a:t>Design a poster to summarise your key ideas and to present to the class. </a:t>
            </a:r>
          </a:p>
        </p:txBody>
      </p:sp>
    </p:spTree>
    <p:extLst>
      <p:ext uri="{BB962C8B-B14F-4D97-AF65-F5344CB8AC3E}">
        <p14:creationId xmlns:p14="http://schemas.microsoft.com/office/powerpoint/2010/main" val="37888796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Llyfryddiaeth</a:t>
            </a:r>
            <a:br>
              <a:rPr lang="en-GB" dirty="0"/>
            </a:br>
            <a:r>
              <a:rPr lang="en-GB" dirty="0"/>
              <a:t>Bibliography </a:t>
            </a:r>
          </a:p>
        </p:txBody>
      </p:sp>
      <p:sp>
        <p:nvSpPr>
          <p:cNvPr id="6" name="Content Placeholder 5"/>
          <p:cNvSpPr>
            <a:spLocks noGrp="1"/>
          </p:cNvSpPr>
          <p:nvPr>
            <p:ph idx="1"/>
          </p:nvPr>
        </p:nvSpPr>
        <p:spPr>
          <a:xfrm>
            <a:off x="457200" y="1600200"/>
            <a:ext cx="8229600" cy="5141168"/>
          </a:xfrm>
        </p:spPr>
        <p:txBody>
          <a:bodyPr>
            <a:normAutofit fontScale="40000" lnSpcReduction="20000"/>
          </a:bodyPr>
          <a:lstStyle/>
          <a:p>
            <a:r>
              <a:rPr lang="en-GB" dirty="0"/>
              <a:t>Children in Wales (2012) </a:t>
            </a:r>
            <a:r>
              <a:rPr lang="en-GB" i="1" dirty="0"/>
              <a:t>Tackling Child Poverty: A Good Practice Guide for Schools in Wales </a:t>
            </a:r>
            <a:r>
              <a:rPr lang="en-GB" dirty="0"/>
              <a:t>, Cardiff. Available at: </a:t>
            </a:r>
            <a:r>
              <a:rPr lang="en-GB" dirty="0">
                <a:hlinkClick r:id="rId2"/>
              </a:rPr>
              <a:t>http://www.childreninwales.org.uk/resource/tackling-child-poverty-wales-good-practice-guide-schools/</a:t>
            </a:r>
            <a:r>
              <a:rPr lang="en-GB" dirty="0"/>
              <a:t> </a:t>
            </a:r>
          </a:p>
          <a:p>
            <a:r>
              <a:rPr lang="en-GB" dirty="0"/>
              <a:t>Davies, M. and Campbell, A. (2025).  </a:t>
            </a:r>
          </a:p>
          <a:p>
            <a:r>
              <a:rPr lang="en-GB" dirty="0"/>
              <a:t>Families first qualitative focused research. Cardiff: Welsh Government, GSR report number 20/2026. Available at: http://www.gov.wales/families-first-qualitative-research  </a:t>
            </a:r>
            <a:r>
              <a:rPr lang="en-GB" dirty="0">
                <a:hlinkClick r:id="rId3"/>
              </a:rPr>
              <a:t>Families First qualitative focused research</a:t>
            </a:r>
            <a:r>
              <a:rPr lang="en-GB" dirty="0"/>
              <a:t>  </a:t>
            </a:r>
            <a:r>
              <a:rPr lang="en-GB" dirty="0" err="1">
                <a:hlinkClick r:id="rId4"/>
              </a:rPr>
              <a:t>Ymchwil</a:t>
            </a:r>
            <a:r>
              <a:rPr lang="en-GB" dirty="0">
                <a:hlinkClick r:id="rId4"/>
              </a:rPr>
              <a:t> </a:t>
            </a:r>
            <a:r>
              <a:rPr lang="en-GB" dirty="0" err="1">
                <a:hlinkClick r:id="rId4"/>
              </a:rPr>
              <a:t>ansoddol</a:t>
            </a:r>
            <a:r>
              <a:rPr lang="en-GB" dirty="0">
                <a:hlinkClick r:id="rId4"/>
              </a:rPr>
              <a:t> </a:t>
            </a:r>
            <a:r>
              <a:rPr lang="en-GB" dirty="0" err="1">
                <a:hlinkClick r:id="rId4"/>
              </a:rPr>
              <a:t>Teuluoedd</a:t>
            </a:r>
            <a:r>
              <a:rPr lang="en-GB" dirty="0">
                <a:hlinkClick r:id="rId4"/>
              </a:rPr>
              <a:t> </a:t>
            </a:r>
            <a:r>
              <a:rPr lang="en-GB" dirty="0" err="1">
                <a:hlinkClick r:id="rId4"/>
              </a:rPr>
              <a:t>yn</a:t>
            </a:r>
            <a:r>
              <a:rPr lang="en-GB" dirty="0">
                <a:hlinkClick r:id="rId4"/>
              </a:rPr>
              <a:t> </a:t>
            </a:r>
            <a:r>
              <a:rPr lang="en-GB" dirty="0" err="1">
                <a:hlinkClick r:id="rId4"/>
              </a:rPr>
              <a:t>Gyntaf</a:t>
            </a:r>
            <a:endParaRPr lang="en-GB" dirty="0"/>
          </a:p>
          <a:p>
            <a:r>
              <a:rPr lang="en-GB" dirty="0"/>
              <a:t>Estyn (2012</a:t>
            </a:r>
            <a:r>
              <a:rPr lang="en-GB" i="1" dirty="0"/>
              <a:t>) Effective practice in tackling poverty and disadvantage in schools, </a:t>
            </a:r>
            <a:r>
              <a:rPr lang="en-GB" dirty="0"/>
              <a:t>Cardiff: Estyn</a:t>
            </a:r>
            <a:r>
              <a:rPr lang="en-GB" i="1" dirty="0"/>
              <a:t>. </a:t>
            </a:r>
            <a:r>
              <a:rPr lang="en-GB" dirty="0"/>
              <a:t> Available at:  </a:t>
            </a:r>
            <a:r>
              <a:rPr lang="en-GB" dirty="0">
                <a:hlinkClick r:id="rId5"/>
              </a:rPr>
              <a:t>https://www.estyn.gov.wales/sites/default/files/documents/Effective%20practice%20in%20tackling%20poverty%20and%20disadvantage%20in%20schools%20-%20November%202012.pdf</a:t>
            </a:r>
            <a:r>
              <a:rPr lang="en-GB" dirty="0"/>
              <a:t>  </a:t>
            </a:r>
          </a:p>
          <a:p>
            <a:r>
              <a:rPr lang="en-GB" dirty="0"/>
              <a:t>Estyn (2018) </a:t>
            </a:r>
            <a:r>
              <a:rPr lang="en-GB" dirty="0" err="1"/>
              <a:t>Cyfathrebu</a:t>
            </a:r>
            <a:r>
              <a:rPr lang="en-GB" dirty="0"/>
              <a:t> </a:t>
            </a:r>
            <a:r>
              <a:rPr lang="en-GB" dirty="0" err="1"/>
              <a:t>rhwng</a:t>
            </a:r>
            <a:r>
              <a:rPr lang="en-GB" dirty="0"/>
              <a:t> </a:t>
            </a:r>
            <a:r>
              <a:rPr lang="en-GB" dirty="0" err="1"/>
              <a:t>ysgolion</a:t>
            </a:r>
            <a:r>
              <a:rPr lang="en-GB" dirty="0"/>
              <a:t> a </a:t>
            </a:r>
            <a:r>
              <a:rPr lang="en-GB" dirty="0" err="1"/>
              <a:t>rhieni</a:t>
            </a:r>
            <a:r>
              <a:rPr lang="en-GB" dirty="0"/>
              <a:t> plant </a:t>
            </a:r>
            <a:r>
              <a:rPr lang="en-GB" dirty="0" err="1"/>
              <a:t>oedran</a:t>
            </a:r>
            <a:r>
              <a:rPr lang="en-GB" dirty="0"/>
              <a:t> </a:t>
            </a:r>
            <a:r>
              <a:rPr lang="en-GB" dirty="0" err="1"/>
              <a:t>ysgol</a:t>
            </a:r>
            <a:r>
              <a:rPr lang="en-GB" dirty="0"/>
              <a:t>. </a:t>
            </a:r>
            <a:r>
              <a:rPr lang="en-GB" dirty="0" err="1"/>
              <a:t>Ar</a:t>
            </a:r>
            <a:r>
              <a:rPr lang="en-GB" dirty="0"/>
              <a:t> </a:t>
            </a:r>
            <a:r>
              <a:rPr lang="en-GB" dirty="0" err="1"/>
              <a:t>gael</a:t>
            </a:r>
            <a:r>
              <a:rPr lang="en-GB" dirty="0"/>
              <a:t>: </a:t>
            </a:r>
            <a:r>
              <a:rPr lang="en-GB" dirty="0">
                <a:hlinkClick r:id="rId6"/>
              </a:rPr>
              <a:t>Thematic survey report - communication with parents</a:t>
            </a:r>
            <a:r>
              <a:rPr lang="en-GB" dirty="0"/>
              <a:t> (</a:t>
            </a:r>
            <a:r>
              <a:rPr lang="en-GB" dirty="0" err="1"/>
              <a:t>cynhyrchiwyd</a:t>
            </a:r>
            <a:r>
              <a:rPr lang="en-GB" dirty="0"/>
              <a:t>: 16/3/26)</a:t>
            </a:r>
          </a:p>
          <a:p>
            <a:r>
              <a:rPr lang="en-GB" dirty="0"/>
              <a:t>Goodall, J a Vorhaus, J. (2011</a:t>
            </a:r>
            <a:r>
              <a:rPr lang="en-GB" i="1" dirty="0"/>
              <a:t>) Review of Best Practice in Parental Engagement. Department for Education Available at: </a:t>
            </a:r>
            <a:r>
              <a:rPr lang="en-GB" dirty="0">
                <a:hlinkClick r:id="rId7"/>
              </a:rPr>
              <a:t>DFE_RR156.pdf</a:t>
            </a:r>
            <a:endParaRPr lang="en-GB" dirty="0"/>
          </a:p>
          <a:p>
            <a:endParaRPr lang="en-GB" dirty="0"/>
          </a:p>
          <a:p>
            <a:r>
              <a:rPr lang="en-GB" dirty="0"/>
              <a:t>Stewart, A. and MacIntyre, G. (2017) </a:t>
            </a:r>
            <a:r>
              <a:rPr lang="en-GB" i="1" dirty="0">
                <a:solidFill>
                  <a:srgbClr val="262C34"/>
                </a:solidFill>
                <a:latin typeface="Raleway" pitchFamily="2" charset="0"/>
              </a:rPr>
              <a:t>Parents with learning disabilities. Insight 37</a:t>
            </a:r>
            <a:r>
              <a:rPr lang="en-GB" dirty="0">
                <a:solidFill>
                  <a:srgbClr val="262C34"/>
                </a:solidFill>
                <a:latin typeface="Raleway" pitchFamily="2" charset="0"/>
              </a:rPr>
              <a:t>.  Available at: </a:t>
            </a:r>
            <a:r>
              <a:rPr lang="en-GB" dirty="0">
                <a:hlinkClick r:id="rId8"/>
              </a:rPr>
              <a:t>https://www.iriss.org.uk/resources/insights/parents-learning-disabilities</a:t>
            </a:r>
            <a:r>
              <a:rPr lang="en-GB" dirty="0"/>
              <a:t> (Accessed: 09/11/2021)</a:t>
            </a:r>
          </a:p>
          <a:p>
            <a:pPr marL="0" indent="0">
              <a:buNone/>
            </a:pPr>
            <a:endParaRPr lang="en-GB" dirty="0"/>
          </a:p>
          <a:p>
            <a:r>
              <a:rPr lang="en-GB" dirty="0"/>
              <a:t>Wales Centre for Equity in Education (2014) Reducing the impact of poverty on educational attainment, Cardiff: Wales Centre for Equity in Education.</a:t>
            </a:r>
          </a:p>
          <a:p>
            <a:r>
              <a:rPr lang="en-GB" dirty="0"/>
              <a:t>Wales Centre for Equity in Education (2014) The Good News – what schools are doing in Wales to reduce the impact of poverty on attainment, Cardiff: Wales Centre for Equity in Education. Available at: </a:t>
            </a:r>
            <a:r>
              <a:rPr lang="en-GB" dirty="0">
                <a:hlinkClick r:id="rId9"/>
              </a:rPr>
              <a:t>http://www.uwtsd.ac.uk/media/uwtsd-website/content-assets/documents/wcee/Good-News---Whats-schools-in-wales-are-doing-to-reduce-the-impact-of-poverty-on-pupils-achievement---Wales-Centre-for-Equity-in-Education-December-2014.pdf</a:t>
            </a:r>
            <a:r>
              <a:rPr lang="en-GB" dirty="0"/>
              <a:t> </a:t>
            </a:r>
          </a:p>
          <a:p>
            <a:r>
              <a:rPr lang="en-GB" dirty="0"/>
              <a:t>Welsh Government (2017) </a:t>
            </a:r>
            <a:r>
              <a:rPr lang="en-GB" i="1" dirty="0"/>
              <a:t>Families First: Programme Guidance</a:t>
            </a:r>
            <a:r>
              <a:rPr lang="en-GB" dirty="0"/>
              <a:t>. Available at: </a:t>
            </a:r>
            <a:r>
              <a:rPr lang="en-GB" dirty="0">
                <a:hlinkClick r:id="rId10"/>
              </a:rPr>
              <a:t>https://gov.wales/sites/default/files/publications/2019-07/families-first-guidance-for-local-authorities_0.pdf</a:t>
            </a:r>
            <a:r>
              <a:rPr lang="en-GB" dirty="0"/>
              <a:t> (Accessed: 20/3/2020)</a:t>
            </a:r>
          </a:p>
          <a:p>
            <a:endParaRPr lang="en-GB" dirty="0"/>
          </a:p>
        </p:txBody>
      </p:sp>
    </p:spTree>
    <p:extLst>
      <p:ext uri="{BB962C8B-B14F-4D97-AF65-F5344CB8AC3E}">
        <p14:creationId xmlns:p14="http://schemas.microsoft.com/office/powerpoint/2010/main" val="29094090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Llyfryddiaeth</a:t>
            </a:r>
            <a:br>
              <a:rPr lang="en-GB" dirty="0"/>
            </a:br>
            <a:r>
              <a:rPr lang="en-GB" dirty="0"/>
              <a:t>Bibliography </a:t>
            </a:r>
          </a:p>
        </p:txBody>
      </p:sp>
      <p:sp>
        <p:nvSpPr>
          <p:cNvPr id="3" name="Content Placeholder 2"/>
          <p:cNvSpPr>
            <a:spLocks noGrp="1"/>
          </p:cNvSpPr>
          <p:nvPr>
            <p:ph idx="1"/>
          </p:nvPr>
        </p:nvSpPr>
        <p:spPr/>
        <p:txBody>
          <a:bodyPr>
            <a:normAutofit fontScale="92500" lnSpcReduction="10000"/>
          </a:bodyPr>
          <a:lstStyle/>
          <a:p>
            <a:r>
              <a:rPr lang="en-GB" dirty="0"/>
              <a:t>Welsh Government (2010) Child Poverty Strategy. Cardiff: Welsh Government. Available at: </a:t>
            </a:r>
            <a:r>
              <a:rPr lang="en-GB" dirty="0">
                <a:hlinkClick r:id="rId2"/>
              </a:rPr>
              <a:t>http://gov.wales/topics/people-and-communities/people/children-and-young-people/child-poverty/?lang=en</a:t>
            </a:r>
            <a:r>
              <a:rPr lang="en-GB" dirty="0"/>
              <a:t> </a:t>
            </a:r>
          </a:p>
          <a:p>
            <a:r>
              <a:rPr lang="en-GB" dirty="0"/>
              <a:t>Welsh Government (2013) Building Resilient Communities, Cardiff: Welsh Government. Available at: </a:t>
            </a:r>
            <a:r>
              <a:rPr lang="en-GB" dirty="0">
                <a:hlinkClick r:id="rId3"/>
              </a:rPr>
              <a:t>http://gov.wales/topics/people-and-communities/tackling-poverty/taking-forward-tackling-poverty-action-plan/?lang=en</a:t>
            </a:r>
            <a:r>
              <a:rPr lang="en-GB" dirty="0"/>
              <a:t> </a:t>
            </a:r>
          </a:p>
          <a:p>
            <a:endParaRPr lang="en-GB" dirty="0"/>
          </a:p>
        </p:txBody>
      </p:sp>
    </p:spTree>
    <p:extLst>
      <p:ext uri="{BB962C8B-B14F-4D97-AF65-F5344CB8AC3E}">
        <p14:creationId xmlns:p14="http://schemas.microsoft.com/office/powerpoint/2010/main" val="979523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4685</Words>
  <Application>Microsoft Office PowerPoint</Application>
  <PresentationFormat>On-screen Show (4:3)</PresentationFormat>
  <Paragraphs>407</Paragraphs>
  <Slides>50</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ＭＳ Ｐゴシック</vt:lpstr>
      <vt:lpstr>Arial</vt:lpstr>
      <vt:lpstr>Calibri</vt:lpstr>
      <vt:lpstr>Calibri Light</vt:lpstr>
      <vt:lpstr>Raleway</vt:lpstr>
      <vt:lpstr>Segoe UI</vt:lpstr>
      <vt:lpstr>Wingdings 3</vt:lpstr>
      <vt:lpstr>Office Theme</vt:lpstr>
      <vt:lpstr>ECES4013C </vt:lpstr>
      <vt:lpstr>Amcan  Aim</vt:lpstr>
      <vt:lpstr>Deilliannau Dysgu  Learning Outcomes </vt:lpstr>
      <vt:lpstr>Deilliannau Dysgu  Learning Outcomes </vt:lpstr>
      <vt:lpstr>Deilliannau Dysgu  Learning Outcomes </vt:lpstr>
      <vt:lpstr>Asesiad  Assessment </vt:lpstr>
      <vt:lpstr>Rhwystrau i Addysg  Barriers to Education </vt:lpstr>
      <vt:lpstr>Ysgolion Bro  POB ysgol yng Nghymru i ddod yn Ysgolion Bro (LlC, 2022)</vt:lpstr>
      <vt:lpstr>ALL schools in Wales are to become Community Focussed Schools (WG, 2022)</vt:lpstr>
      <vt:lpstr>Ysgolion Bro – Sgiliau wahanol?</vt:lpstr>
      <vt:lpstr>Different Skills? Community Focussed Schools</vt:lpstr>
      <vt:lpstr>Teuluoedd yn Gyntaf / Families First</vt:lpstr>
      <vt:lpstr>PowerPoint Presentation</vt:lpstr>
      <vt:lpstr>PowerPoint Presentation</vt:lpstr>
      <vt:lpstr>PowerPoint Presentation</vt:lpstr>
      <vt:lpstr>PowerPoint Presentation</vt:lpstr>
      <vt:lpstr>Heddiw Today</vt:lpstr>
      <vt:lpstr>Amddifadedd / Deprivation</vt:lpstr>
      <vt:lpstr>Ymgysylltiad â’r Teulu a’r Gymuned Family and Community Engagement </vt:lpstr>
      <vt:lpstr>Estyn (2018) </vt:lpstr>
      <vt:lpstr>Estyn (2018) </vt:lpstr>
      <vt:lpstr>Davies a Campmbell 2025 Families First qualitative focused research</vt:lpstr>
      <vt:lpstr>PowerPoint Presentation</vt:lpstr>
      <vt:lpstr>PowerPoint Presentation</vt:lpstr>
      <vt:lpstr>PowerPoint Presentation</vt:lpstr>
      <vt:lpstr>Mae angen i ysgolion… Schools need to…</vt:lpstr>
      <vt:lpstr>PowerPoint Presentation</vt:lpstr>
      <vt:lpstr>PowerPoint Presentation</vt:lpstr>
      <vt:lpstr>PowerPoint Presentation</vt:lpstr>
      <vt:lpstr>Video</vt:lpstr>
      <vt:lpstr>  Pobl sy’n rhychwantu, yn croesi ffiniau ac eiriolwyr</vt:lpstr>
      <vt:lpstr> Boundary spanners, border crossers and advocates</vt:lpstr>
      <vt:lpstr>PowerPoint Presentation</vt:lpstr>
      <vt:lpstr>Gall ysgolion… Schools can…</vt:lpstr>
      <vt:lpstr>PowerPoint Presentation</vt:lpstr>
      <vt:lpstr>Astudiaeth Achos Case Study </vt:lpstr>
      <vt:lpstr>Blynyddoedd Cynnar Early Years </vt:lpstr>
      <vt:lpstr>Pam?  Why?</vt:lpstr>
      <vt:lpstr>Dysgu ac Addysgu Safon Uchel  High Quality Teaching and Learning </vt:lpstr>
      <vt:lpstr>  Estyn (2012) Arfer Effeithiol  wrth fynd i’r afael a Thlodi ac Anfantais mewn Ysgolion Estyn (2012) Effective Practice in Tackling Poverty and Disadvantage in Schools  </vt:lpstr>
      <vt:lpstr>Education Endowment Foundation (Sutton Trust) Toolkit </vt:lpstr>
      <vt:lpstr>Disgwyliadau a Dyheadau Uchel High Expectations and Aspirations </vt:lpstr>
      <vt:lpstr>Cenhadaeth ein cenedl: safonau a dyheadau uchel i bawb Our National Mission: high aspirations and standards for all</vt:lpstr>
      <vt:lpstr>Astudiaeth Achos Case Study </vt:lpstr>
      <vt:lpstr>Heriau i ymgysylltu â rhieni (Goodall a Vorhause, 2011)</vt:lpstr>
      <vt:lpstr>Challenges to parental engagement (Goodall and Vorhause, 2011)</vt:lpstr>
      <vt:lpstr>Tasg Task  </vt:lpstr>
      <vt:lpstr>PowerPoint Presentation</vt:lpstr>
      <vt:lpstr>Llyfryddiaeth Bibliography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Jessica Pitman</cp:lastModifiedBy>
  <cp:revision>52</cp:revision>
  <dcterms:created xsi:type="dcterms:W3CDTF">2017-02-13T14:00:52Z</dcterms:created>
  <dcterms:modified xsi:type="dcterms:W3CDTF">2026-03-17T09:09:09Z</dcterms:modified>
</cp:coreProperties>
</file>