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49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463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579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881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933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749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393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78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817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087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9771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5272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1463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1127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5740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45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517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93/shm/hkr13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F939-457A-D0B5-B369-18CE7A4129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1765" y="871719"/>
            <a:ext cx="8915399" cy="3634212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Introduction to health and social care </a:t>
            </a:r>
            <a:br>
              <a:rPr lang="en-GB" b="1" u="sng" dirty="0"/>
            </a:br>
            <a:br>
              <a:rPr lang="en-GB" dirty="0"/>
            </a:br>
            <a:r>
              <a:rPr lang="en-GB" b="1" i="0" u="none" strike="noStrike" dirty="0">
                <a:solidFill>
                  <a:srgbClr val="1D2125"/>
                </a:solidFill>
                <a:effectLst/>
                <a:latin typeface="-apple-system"/>
              </a:rPr>
              <a:t>LCHS4003</a:t>
            </a:r>
            <a:br>
              <a:rPr lang="en-GB" b="1" i="0" u="none" strike="noStrike" dirty="0">
                <a:solidFill>
                  <a:srgbClr val="1D2125"/>
                </a:solidFill>
                <a:effectLst/>
                <a:latin typeface="-apple-system"/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497C11-5CD9-D81D-C378-BE555BFA8A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Salma Farah 2322675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975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F178-C5B6-BC04-559F-B82718D45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b="1" u="sng" dirty="0"/>
              <a:t>Community midwifery services</a:t>
            </a:r>
            <a:endParaRPr lang="en-US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C89B1-5964-7A61-6601-C0200A9D44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GB" sz="2000" dirty="0"/>
              <a:t>Community midwifery services refer to healthcare services provided by midwives.</a:t>
            </a:r>
          </a:p>
          <a:p>
            <a:r>
              <a:rPr lang="en-GB" sz="2000" dirty="0"/>
              <a:t>It focuses on the continuum of care from pregnancy, childbirth and the postpartum period to neonatal care.</a:t>
            </a:r>
          </a:p>
          <a:p>
            <a:endParaRPr lang="en-GB" sz="2000" dirty="0"/>
          </a:p>
          <a:p>
            <a:r>
              <a:rPr lang="en-GB" sz="2000" dirty="0"/>
              <a:t>Midwifery became legally recognised in </a:t>
            </a:r>
            <a:r>
              <a:rPr lang="en-GB" sz="2000"/>
              <a:t>Britian</a:t>
            </a:r>
            <a:r>
              <a:rPr lang="en-GB" sz="2000" dirty="0"/>
              <a:t> in 1902</a:t>
            </a:r>
          </a:p>
          <a:p>
            <a:endParaRPr lang="en-US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6E54D2-1ED1-1D3B-E4B9-F525AECAEA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666" r="31165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16538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17BC9-8F36-0966-05ED-B6A53167E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506" y="287647"/>
            <a:ext cx="4368602" cy="195684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000" b="1" u="sng" dirty="0"/>
              <a:t>Midwifery in the 20</a:t>
            </a:r>
            <a:r>
              <a:rPr lang="en-US" sz="5000" b="1" u="sng" baseline="30000" dirty="0"/>
              <a:t>th</a:t>
            </a:r>
            <a:r>
              <a:rPr lang="en-US" sz="5000" b="1" u="sng" dirty="0"/>
              <a:t> century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A907A-422B-E746-4541-B255462078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2873375"/>
            <a:ext cx="4243388" cy="3319463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US" sz="1500" b="0" i="0" u="none" strike="noStrike">
                <a:effectLst/>
                <a:highlight>
                  <a:srgbClr val="FAFBF8"/>
                </a:highlight>
              </a:rPr>
              <a:t>until the mid-1930’s, the majority of working-class women in Britain were attended in childbirth not by a professional but by a local woman” (Leap and Hunter 1993:1).</a:t>
            </a:r>
          </a:p>
          <a:p>
            <a:endParaRPr lang="en-US" sz="1500">
              <a:highlight>
                <a:srgbClr val="FAFBF8"/>
              </a:highlight>
            </a:endParaRPr>
          </a:p>
          <a:p>
            <a:r>
              <a:rPr lang="en-US" sz="1500" b="0" i="0" u="none" strike="noStrike">
                <a:effectLst/>
                <a:highlight>
                  <a:srgbClr val="FAFBF8"/>
                </a:highlight>
              </a:rPr>
              <a:t>Developer in midwifery in the 20</a:t>
            </a:r>
            <a:r>
              <a:rPr lang="en-US" sz="1500" b="0" i="0" u="none" strike="noStrike" baseline="30000">
                <a:effectLst/>
                <a:highlight>
                  <a:srgbClr val="FAFBF8"/>
                </a:highlight>
              </a:rPr>
              <a:t>th</a:t>
            </a:r>
            <a:r>
              <a:rPr lang="en-US" sz="1500" b="0" i="0" u="none" strike="noStrike">
                <a:effectLst/>
                <a:highlight>
                  <a:srgbClr val="FAFBF8"/>
                </a:highlight>
              </a:rPr>
              <a:t> century reflects the ongoing struggle for recognition and status.</a:t>
            </a:r>
          </a:p>
          <a:p>
            <a:endParaRPr lang="en-US" sz="1500">
              <a:highlight>
                <a:srgbClr val="FAFBF8"/>
              </a:highlight>
            </a:endParaRPr>
          </a:p>
          <a:p>
            <a:r>
              <a:rPr lang="en-US" sz="1500" b="0" i="0" u="none" strike="noStrike">
                <a:effectLst/>
                <a:highlight>
                  <a:srgbClr val="FAFBF8"/>
                </a:highlight>
              </a:rPr>
              <a:t>Women didn’t always get the rightful choice of who helps deliver their baby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976174-4BB4-8C82-17A9-903C879EA5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785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04442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D1472-2F96-2507-22EB-1674CEDF2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Midwifery in the 20</a:t>
            </a:r>
            <a:r>
              <a:rPr lang="en-GB" b="1" u="sng" baseline="30000" dirty="0"/>
              <a:t>th</a:t>
            </a:r>
            <a:r>
              <a:rPr lang="en-GB" b="1" u="sng" dirty="0"/>
              <a:t> century </a:t>
            </a:r>
            <a:br>
              <a:rPr lang="en-GB" b="1" u="sng" dirty="0"/>
            </a:br>
            <a:endParaRPr lang="en-US" b="1" u="sng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27A979F-1961-2EC7-F264-CF03DC1DE9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338" y="1924333"/>
            <a:ext cx="6090216" cy="4351338"/>
          </a:xfrm>
        </p:spPr>
        <p:txBody>
          <a:bodyPr>
            <a:normAutofit/>
          </a:bodyPr>
          <a:lstStyle/>
          <a:p>
            <a:r>
              <a:rPr lang="en-GB" sz="2000" b="0" i="0" u="none" strike="noStrike" dirty="0">
                <a:solidFill>
                  <a:srgbClr val="20201E"/>
                </a:solidFill>
                <a:effectLst/>
                <a:highlight>
                  <a:srgbClr val="FAFBF8"/>
                </a:highlight>
                <a:latin typeface="adobe-garamond-pro"/>
              </a:rPr>
              <a:t>The National Health Service (NHS) Act in 1946 provided free access for all women to doctors as well as midwives; </a:t>
            </a:r>
          </a:p>
          <a:p>
            <a:r>
              <a:rPr lang="en-GB" sz="2000" b="0" i="0" u="none" strike="noStrike" dirty="0">
                <a:solidFill>
                  <a:srgbClr val="20201E"/>
                </a:solidFill>
                <a:effectLst/>
                <a:highlight>
                  <a:srgbClr val="FAFBF8"/>
                </a:highlight>
                <a:latin typeface="adobe-garamond-pro"/>
              </a:rPr>
              <a:t>There is considerable evidence of the positive impact of midwifery care on outcomes for women having babies.</a:t>
            </a:r>
          </a:p>
          <a:p>
            <a:r>
              <a:rPr lang="en-GB" sz="2000" b="0" i="0" u="none" strike="noStrike" dirty="0">
                <a:solidFill>
                  <a:srgbClr val="20201E"/>
                </a:solidFill>
                <a:effectLst/>
                <a:highlight>
                  <a:srgbClr val="FAFBF8"/>
                </a:highlight>
                <a:latin typeface="adobe-garamond-pro"/>
              </a:rPr>
              <a:t>However the future of midwifery practice will need to continue to change as resources, expectations and opportunities do.</a:t>
            </a: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EE2654-42FD-1AC4-F25B-822CDD037848}"/>
              </a:ext>
            </a:extLst>
          </p:cNvPr>
          <p:cNvSpPr txBox="1"/>
          <p:nvPr/>
        </p:nvSpPr>
        <p:spPr>
          <a:xfrm>
            <a:off x="5184115" y="251837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6E239D-0F50-02C2-40DC-CA077F931EA3}"/>
              </a:ext>
            </a:extLst>
          </p:cNvPr>
          <p:cNvSpPr txBox="1"/>
          <p:nvPr/>
        </p:nvSpPr>
        <p:spPr>
          <a:xfrm>
            <a:off x="3036683" y="4869759"/>
            <a:ext cx="182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u="none" strike="noStrike" dirty="0">
                <a:solidFill>
                  <a:srgbClr val="20201E"/>
                </a:solidFill>
                <a:effectLst/>
                <a:highlight>
                  <a:srgbClr val="FAFBF8"/>
                </a:highlight>
                <a:latin typeface="adobe-garamond-pro"/>
              </a:rPr>
              <a:t> (Cochrane Review, </a:t>
            </a:r>
            <a:r>
              <a:rPr lang="en-GB" b="0" i="0" u="none" strike="noStrike" dirty="0" err="1">
                <a:solidFill>
                  <a:srgbClr val="20201E"/>
                </a:solidFill>
                <a:effectLst/>
                <a:highlight>
                  <a:srgbClr val="FAFBF8"/>
                </a:highlight>
                <a:latin typeface="adobe-garamond-pro"/>
              </a:rPr>
              <a:t>Sandall</a:t>
            </a:r>
            <a:r>
              <a:rPr lang="en-GB" b="0" i="0" u="none" strike="noStrike" dirty="0">
                <a:solidFill>
                  <a:srgbClr val="20201E"/>
                </a:solidFill>
                <a:effectLst/>
                <a:highlight>
                  <a:srgbClr val="FAFBF8"/>
                </a:highlight>
                <a:latin typeface="adobe-garamond-pro"/>
              </a:rPr>
              <a:t> 2015). </a:t>
            </a:r>
          </a:p>
          <a:p>
            <a:pPr algn="l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C6845A9-6872-90E2-2262-820EA5046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185" y="1798621"/>
            <a:ext cx="4539428" cy="314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806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258D2B-6AC3-4B3A-A87C-FD7E65178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CD3C20-D6BC-F29E-7794-D8B78B8044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39" r="13137" b="-1"/>
          <a:stretch/>
        </p:blipFill>
        <p:spPr>
          <a:xfrm>
            <a:off x="1" y="10"/>
            <a:ext cx="7574440" cy="6857990"/>
          </a:xfrm>
          <a:prstGeom prst="rect">
            <a:avLst/>
          </a:prstGeom>
        </p:spPr>
      </p:pic>
      <p:sp>
        <p:nvSpPr>
          <p:cNvPr id="13" name="Freeform 5">
            <a:extLst>
              <a:ext uri="{FF2B5EF4-FFF2-40B4-BE49-F238E27FC236}">
                <a16:creationId xmlns:a16="http://schemas.microsoft.com/office/drawing/2014/main" id="{8D55DD8B-9BF9-4B91-A22D-2D3F2AEFF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1" y="659027"/>
            <a:ext cx="9042690" cy="1035152"/>
          </a:xfrm>
          <a:custGeom>
            <a:avLst/>
            <a:gdLst>
              <a:gd name="T0" fmla="*/ 1900 w 1902"/>
              <a:gd name="T1" fmla="*/ 77 h 163"/>
              <a:gd name="T2" fmla="*/ 1826 w 1902"/>
              <a:gd name="T3" fmla="*/ 3 h 163"/>
              <a:gd name="T4" fmla="*/ 1825 w 1902"/>
              <a:gd name="T5" fmla="*/ 2 h 163"/>
              <a:gd name="T6" fmla="*/ 1819 w 1902"/>
              <a:gd name="T7" fmla="*/ 0 h 163"/>
              <a:gd name="T8" fmla="*/ 1363 w 1902"/>
              <a:gd name="T9" fmla="*/ 0 h 163"/>
              <a:gd name="T10" fmla="*/ 1348 w 1902"/>
              <a:gd name="T11" fmla="*/ 0 h 163"/>
              <a:gd name="T12" fmla="*/ 1225 w 1902"/>
              <a:gd name="T13" fmla="*/ 0 h 163"/>
              <a:gd name="T14" fmla="*/ 1033 w 1902"/>
              <a:gd name="T15" fmla="*/ 0 h 163"/>
              <a:gd name="T16" fmla="*/ 892 w 1902"/>
              <a:gd name="T17" fmla="*/ 0 h 163"/>
              <a:gd name="T18" fmla="*/ 786 w 1902"/>
              <a:gd name="T19" fmla="*/ 0 h 163"/>
              <a:gd name="T20" fmla="*/ 577 w 1902"/>
              <a:gd name="T21" fmla="*/ 0 h 163"/>
              <a:gd name="T22" fmla="*/ 562 w 1902"/>
              <a:gd name="T23" fmla="*/ 0 h 163"/>
              <a:gd name="T24" fmla="*/ 439 w 1902"/>
              <a:gd name="T25" fmla="*/ 0 h 163"/>
              <a:gd name="T26" fmla="*/ 106 w 1902"/>
              <a:gd name="T27" fmla="*/ 0 h 163"/>
              <a:gd name="T28" fmla="*/ 0 w 1902"/>
              <a:gd name="T29" fmla="*/ 0 h 163"/>
              <a:gd name="T30" fmla="*/ 0 w 1902"/>
              <a:gd name="T31" fmla="*/ 163 h 163"/>
              <a:gd name="T32" fmla="*/ 106 w 1902"/>
              <a:gd name="T33" fmla="*/ 163 h 163"/>
              <a:gd name="T34" fmla="*/ 439 w 1902"/>
              <a:gd name="T35" fmla="*/ 163 h 163"/>
              <a:gd name="T36" fmla="*/ 562 w 1902"/>
              <a:gd name="T37" fmla="*/ 163 h 163"/>
              <a:gd name="T38" fmla="*/ 577 w 1902"/>
              <a:gd name="T39" fmla="*/ 163 h 163"/>
              <a:gd name="T40" fmla="*/ 786 w 1902"/>
              <a:gd name="T41" fmla="*/ 163 h 163"/>
              <a:gd name="T42" fmla="*/ 892 w 1902"/>
              <a:gd name="T43" fmla="*/ 163 h 163"/>
              <a:gd name="T44" fmla="*/ 1033 w 1902"/>
              <a:gd name="T45" fmla="*/ 163 h 163"/>
              <a:gd name="T46" fmla="*/ 1225 w 1902"/>
              <a:gd name="T47" fmla="*/ 163 h 163"/>
              <a:gd name="T48" fmla="*/ 1348 w 1902"/>
              <a:gd name="T49" fmla="*/ 163 h 163"/>
              <a:gd name="T50" fmla="*/ 1363 w 1902"/>
              <a:gd name="T51" fmla="*/ 163 h 163"/>
              <a:gd name="T52" fmla="*/ 1819 w 1902"/>
              <a:gd name="T53" fmla="*/ 163 h 163"/>
              <a:gd name="T54" fmla="*/ 1825 w 1902"/>
              <a:gd name="T55" fmla="*/ 161 h 163"/>
              <a:gd name="T56" fmla="*/ 1826 w 1902"/>
              <a:gd name="T57" fmla="*/ 160 h 163"/>
              <a:gd name="T58" fmla="*/ 1900 w 1902"/>
              <a:gd name="T59" fmla="*/ 86 h 163"/>
              <a:gd name="T60" fmla="*/ 1900 w 1902"/>
              <a:gd name="T61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2" h="163">
                <a:moveTo>
                  <a:pt x="1900" y="77"/>
                </a:moveTo>
                <a:cubicBezTo>
                  <a:pt x="1826" y="3"/>
                  <a:pt x="1826" y="3"/>
                  <a:pt x="1826" y="3"/>
                </a:cubicBezTo>
                <a:cubicBezTo>
                  <a:pt x="1825" y="2"/>
                  <a:pt x="1825" y="2"/>
                  <a:pt x="1825" y="2"/>
                </a:cubicBezTo>
                <a:cubicBezTo>
                  <a:pt x="1823" y="1"/>
                  <a:pt x="1821" y="0"/>
                  <a:pt x="1819" y="0"/>
                </a:cubicBezTo>
                <a:cubicBezTo>
                  <a:pt x="1363" y="0"/>
                  <a:pt x="1363" y="0"/>
                  <a:pt x="1363" y="0"/>
                </a:cubicBezTo>
                <a:cubicBezTo>
                  <a:pt x="1348" y="0"/>
                  <a:pt x="1348" y="0"/>
                  <a:pt x="1348" y="0"/>
                </a:cubicBezTo>
                <a:cubicBezTo>
                  <a:pt x="1225" y="0"/>
                  <a:pt x="1225" y="0"/>
                  <a:pt x="1225" y="0"/>
                </a:cubicBezTo>
                <a:cubicBezTo>
                  <a:pt x="1033" y="0"/>
                  <a:pt x="1033" y="0"/>
                  <a:pt x="1033" y="0"/>
                </a:cubicBezTo>
                <a:cubicBezTo>
                  <a:pt x="892" y="0"/>
                  <a:pt x="892" y="0"/>
                  <a:pt x="892" y="0"/>
                </a:cubicBezTo>
                <a:cubicBezTo>
                  <a:pt x="786" y="0"/>
                  <a:pt x="786" y="0"/>
                  <a:pt x="786" y="0"/>
                </a:cubicBezTo>
                <a:cubicBezTo>
                  <a:pt x="577" y="0"/>
                  <a:pt x="577" y="0"/>
                  <a:pt x="577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39" y="0"/>
                  <a:pt x="439" y="0"/>
                  <a:pt x="439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39" y="163"/>
                  <a:pt x="439" y="163"/>
                  <a:pt x="439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7" y="163"/>
                  <a:pt x="577" y="163"/>
                  <a:pt x="577" y="163"/>
                </a:cubicBezTo>
                <a:cubicBezTo>
                  <a:pt x="786" y="163"/>
                  <a:pt x="786" y="163"/>
                  <a:pt x="786" y="163"/>
                </a:cubicBezTo>
                <a:cubicBezTo>
                  <a:pt x="892" y="163"/>
                  <a:pt x="892" y="163"/>
                  <a:pt x="892" y="163"/>
                </a:cubicBezTo>
                <a:cubicBezTo>
                  <a:pt x="1033" y="163"/>
                  <a:pt x="1033" y="163"/>
                  <a:pt x="1033" y="163"/>
                </a:cubicBezTo>
                <a:cubicBezTo>
                  <a:pt x="1225" y="163"/>
                  <a:pt x="1225" y="163"/>
                  <a:pt x="1225" y="163"/>
                </a:cubicBezTo>
                <a:cubicBezTo>
                  <a:pt x="1348" y="163"/>
                  <a:pt x="1348" y="163"/>
                  <a:pt x="1348" y="163"/>
                </a:cubicBezTo>
                <a:cubicBezTo>
                  <a:pt x="1363" y="163"/>
                  <a:pt x="1363" y="163"/>
                  <a:pt x="1363" y="163"/>
                </a:cubicBezTo>
                <a:cubicBezTo>
                  <a:pt x="1819" y="163"/>
                  <a:pt x="1819" y="163"/>
                  <a:pt x="1819" y="163"/>
                </a:cubicBezTo>
                <a:cubicBezTo>
                  <a:pt x="1821" y="163"/>
                  <a:pt x="1823" y="162"/>
                  <a:pt x="1825" y="161"/>
                </a:cubicBezTo>
                <a:cubicBezTo>
                  <a:pt x="1825" y="160"/>
                  <a:pt x="1825" y="160"/>
                  <a:pt x="1826" y="160"/>
                </a:cubicBezTo>
                <a:cubicBezTo>
                  <a:pt x="1900" y="86"/>
                  <a:pt x="1900" y="86"/>
                  <a:pt x="1900" y="86"/>
                </a:cubicBezTo>
                <a:cubicBezTo>
                  <a:pt x="1902" y="83"/>
                  <a:pt x="1902" y="79"/>
                  <a:pt x="1900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D05273-ED28-E7E1-F001-EF206318D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867" y="787400"/>
            <a:ext cx="7145866" cy="778933"/>
          </a:xfrm>
        </p:spPr>
        <p:txBody>
          <a:bodyPr anchor="ctr">
            <a:normAutofit/>
          </a:bodyPr>
          <a:lstStyle/>
          <a:p>
            <a:r>
              <a:rPr lang="en-GB" sz="3200">
                <a:solidFill>
                  <a:srgbClr val="FEFFFF"/>
                </a:solidFill>
              </a:rPr>
              <a:t>Midwifery in the 21</a:t>
            </a:r>
            <a:r>
              <a:rPr lang="en-GB" sz="3200" baseline="30000">
                <a:solidFill>
                  <a:srgbClr val="FEFFFF"/>
                </a:solidFill>
              </a:rPr>
              <a:t>st</a:t>
            </a:r>
            <a:r>
              <a:rPr lang="en-GB" sz="3200">
                <a:solidFill>
                  <a:srgbClr val="FEFFFF"/>
                </a:solidFill>
              </a:rPr>
              <a:t> century </a:t>
            </a:r>
            <a:endParaRPr lang="en-US" sz="3200">
              <a:solidFill>
                <a:srgbClr val="FE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E3C3-DEB2-4D8C-5B31-EECCD1FDB9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0770" y="2017668"/>
            <a:ext cx="3750205" cy="38578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chemeClr val="tx1">
                    <a:lumMod val="95000"/>
                    <a:lumOff val="5000"/>
                  </a:schemeClr>
                </a:solidFill>
              </a:rPr>
              <a:t>Women are now given choices regarding their care and birth settings.</a:t>
            </a:r>
          </a:p>
          <a:p>
            <a:pPr>
              <a:lnSpc>
                <a:spcPct val="90000"/>
              </a:lnSpc>
            </a:pPr>
            <a:endParaRPr lang="en-GB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GB">
                <a:solidFill>
                  <a:schemeClr val="tx1">
                    <a:lumMod val="95000"/>
                    <a:lumOff val="5000"/>
                  </a:schemeClr>
                </a:solidFill>
              </a:rPr>
              <a:t>Midwifery practices is regulated by the nursing council to ensure midwives are properly trained and registered.</a:t>
            </a:r>
          </a:p>
          <a:p>
            <a:pPr>
              <a:lnSpc>
                <a:spcPct val="90000"/>
              </a:lnSpc>
            </a:pPr>
            <a:endParaRPr lang="en-GB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GB">
                <a:solidFill>
                  <a:schemeClr val="tx1">
                    <a:lumMod val="95000"/>
                    <a:lumOff val="5000"/>
                  </a:schemeClr>
                </a:solidFill>
              </a:rPr>
              <a:t>Midwives provide care in various settings such as, birth centres, patient homes etc.</a:t>
            </a:r>
          </a:p>
          <a:p>
            <a:pPr>
              <a:lnSpc>
                <a:spcPct val="90000"/>
              </a:lnSpc>
            </a:pPr>
            <a:endParaRPr lang="en-GB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90000"/>
              </a:lnSpc>
            </a:pPr>
            <a:endParaRPr lang="en-GB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90000"/>
              </a:lnSpc>
            </a:pPr>
            <a:endParaRPr 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471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7D05B0C-B7FA-364B-D9DA-067EEA6AEA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44" r="12165" b="-3"/>
          <a:stretch/>
        </p:blipFill>
        <p:spPr>
          <a:xfrm>
            <a:off x="4485557" y="10"/>
            <a:ext cx="7706443" cy="6857990"/>
          </a:xfrm>
          <a:prstGeom prst="rect">
            <a:avLst/>
          </a:pr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23C7736A-5A08-4021-9AB6-390DFF50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8170246" cy="6858000"/>
          </a:xfrm>
          <a:custGeom>
            <a:avLst/>
            <a:gdLst>
              <a:gd name="connsiteX0" fmla="*/ 4738960 w 8170246"/>
              <a:gd name="connsiteY0" fmla="*/ 0 h 6858000"/>
              <a:gd name="connsiteX1" fmla="*/ 4862151 w 8170246"/>
              <a:gd name="connsiteY1" fmla="*/ 0 h 6858000"/>
              <a:gd name="connsiteX2" fmla="*/ 8088169 w 8170246"/>
              <a:gd name="connsiteY2" fmla="*/ 3226735 h 6858000"/>
              <a:gd name="connsiteX3" fmla="*/ 8088169 w 8170246"/>
              <a:gd name="connsiteY3" fmla="*/ 3626507 h 6858000"/>
              <a:gd name="connsiteX4" fmla="*/ 4857393 w 8170246"/>
              <a:gd name="connsiteY4" fmla="*/ 6858000 h 6858000"/>
              <a:gd name="connsiteX5" fmla="*/ 4783581 w 8170246"/>
              <a:gd name="connsiteY5" fmla="*/ 6858000 h 6858000"/>
              <a:gd name="connsiteX6" fmla="*/ 4734202 w 8170246"/>
              <a:gd name="connsiteY6" fmla="*/ 6858000 h 6858000"/>
              <a:gd name="connsiteX7" fmla="*/ 7964978 w 8170246"/>
              <a:gd name="connsiteY7" fmla="*/ 3626507 h 6858000"/>
              <a:gd name="connsiteX8" fmla="*/ 7964978 w 8170246"/>
              <a:gd name="connsiteY8" fmla="*/ 3226735 h 6858000"/>
              <a:gd name="connsiteX9" fmla="*/ 4738960 w 8170246"/>
              <a:gd name="connsiteY9" fmla="*/ 0 h 6858000"/>
              <a:gd name="connsiteX10" fmla="*/ 0 w 8170246"/>
              <a:gd name="connsiteY10" fmla="*/ 0 h 6858000"/>
              <a:gd name="connsiteX11" fmla="*/ 98791 w 8170246"/>
              <a:gd name="connsiteY11" fmla="*/ 0 h 6858000"/>
              <a:gd name="connsiteX12" fmla="*/ 4456718 w 8170246"/>
              <a:gd name="connsiteY12" fmla="*/ 0 h 6858000"/>
              <a:gd name="connsiteX13" fmla="*/ 4603489 w 8170246"/>
              <a:gd name="connsiteY13" fmla="*/ 0 h 6858000"/>
              <a:gd name="connsiteX14" fmla="*/ 7829507 w 8170246"/>
              <a:gd name="connsiteY14" fmla="*/ 3226735 h 6858000"/>
              <a:gd name="connsiteX15" fmla="*/ 7829507 w 8170246"/>
              <a:gd name="connsiteY15" fmla="*/ 3626507 h 6858000"/>
              <a:gd name="connsiteX16" fmla="*/ 4598731 w 8170246"/>
              <a:gd name="connsiteY16" fmla="*/ 6858000 h 6858000"/>
              <a:gd name="connsiteX17" fmla="*/ 4540663 w 8170246"/>
              <a:gd name="connsiteY17" fmla="*/ 6858000 h 6858000"/>
              <a:gd name="connsiteX18" fmla="*/ 133398 w 8170246"/>
              <a:gd name="connsiteY18" fmla="*/ 6858000 h 6858000"/>
              <a:gd name="connsiteX19" fmla="*/ 0 w 8170246"/>
              <a:gd name="connsiteY1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8170246" h="6858000">
                <a:moveTo>
                  <a:pt x="4738960" y="0"/>
                </a:moveTo>
                <a:lnTo>
                  <a:pt x="4862151" y="0"/>
                </a:lnTo>
                <a:cubicBezTo>
                  <a:pt x="4862151" y="0"/>
                  <a:pt x="4862151" y="0"/>
                  <a:pt x="8088169" y="3226735"/>
                </a:cubicBezTo>
                <a:cubicBezTo>
                  <a:pt x="8197606" y="3336196"/>
                  <a:pt x="8197606" y="3517045"/>
                  <a:pt x="8088169" y="3626507"/>
                </a:cubicBezTo>
                <a:cubicBezTo>
                  <a:pt x="8088169" y="3626507"/>
                  <a:pt x="8088169" y="3626507"/>
                  <a:pt x="4857393" y="6858000"/>
                </a:cubicBezTo>
                <a:cubicBezTo>
                  <a:pt x="4857393" y="6858000"/>
                  <a:pt x="4857393" y="6858000"/>
                  <a:pt x="4783581" y="6858000"/>
                </a:cubicBezTo>
                <a:lnTo>
                  <a:pt x="4734202" y="6858000"/>
                </a:lnTo>
                <a:cubicBezTo>
                  <a:pt x="7964978" y="3626507"/>
                  <a:pt x="7964978" y="3626507"/>
                  <a:pt x="7964978" y="3626507"/>
                </a:cubicBezTo>
                <a:cubicBezTo>
                  <a:pt x="8074415" y="3517045"/>
                  <a:pt x="8074415" y="3336196"/>
                  <a:pt x="7964978" y="3226735"/>
                </a:cubicBezTo>
                <a:cubicBezTo>
                  <a:pt x="4738960" y="0"/>
                  <a:pt x="4738960" y="0"/>
                  <a:pt x="4738960" y="0"/>
                </a:cubicBezTo>
                <a:close/>
                <a:moveTo>
                  <a:pt x="0" y="0"/>
                </a:moveTo>
                <a:lnTo>
                  <a:pt x="98791" y="0"/>
                </a:lnTo>
                <a:cubicBezTo>
                  <a:pt x="1075904" y="0"/>
                  <a:pt x="2469401" y="0"/>
                  <a:pt x="4456718" y="0"/>
                </a:cubicBezTo>
                <a:lnTo>
                  <a:pt x="4603489" y="0"/>
                </a:lnTo>
                <a:cubicBezTo>
                  <a:pt x="4603489" y="0"/>
                  <a:pt x="4603489" y="0"/>
                  <a:pt x="7829507" y="3226735"/>
                </a:cubicBezTo>
                <a:cubicBezTo>
                  <a:pt x="7938944" y="3336196"/>
                  <a:pt x="7938944" y="3517045"/>
                  <a:pt x="7829507" y="3626507"/>
                </a:cubicBezTo>
                <a:cubicBezTo>
                  <a:pt x="7829507" y="3626507"/>
                  <a:pt x="7829507" y="3626507"/>
                  <a:pt x="4598731" y="6858000"/>
                </a:cubicBezTo>
                <a:lnTo>
                  <a:pt x="4540663" y="6858000"/>
                </a:lnTo>
                <a:cubicBezTo>
                  <a:pt x="4077749" y="6858000"/>
                  <a:pt x="2938270" y="6858000"/>
                  <a:pt x="133398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B28118-5575-DDA1-BA61-3D56B1115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525" y="624110"/>
            <a:ext cx="4623955" cy="1280890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2000" b="1" u="sng" dirty="0"/>
              <a:t>M</a:t>
            </a:r>
            <a:r>
              <a:rPr lang="en-GB" sz="2400" b="1" u="sng" dirty="0"/>
              <a:t>idwifery in the 21</a:t>
            </a:r>
            <a:r>
              <a:rPr lang="en-GB" sz="2400" b="1" u="sng" baseline="30000" dirty="0"/>
              <a:t>st</a:t>
            </a:r>
            <a:r>
              <a:rPr lang="en-GB" sz="2400" b="1" u="sng" dirty="0"/>
              <a:t> century </a:t>
            </a:r>
            <a:br>
              <a:rPr lang="en-GB" sz="2400" b="1" u="sng" dirty="0"/>
            </a:br>
            <a:br>
              <a:rPr lang="en-GB" sz="2400" b="1" u="sng" dirty="0"/>
            </a:br>
            <a:r>
              <a:rPr lang="en-GB" sz="2400" b="1" u="sng" dirty="0"/>
              <a:t>positive changes </a:t>
            </a:r>
            <a:br>
              <a:rPr lang="en-GB" sz="2400" b="1" u="sng" dirty="0"/>
            </a:br>
            <a:endParaRPr lang="en-US" sz="2400" b="1" u="sng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3DF4D3-8A35-461A-ABE0-F56B78A1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60C7A-CBC6-A6B9-4F35-0C2C71CD3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2133600"/>
            <a:ext cx="4625882" cy="3777622"/>
          </a:xfrm>
        </p:spPr>
        <p:txBody>
          <a:bodyPr>
            <a:normAutofit/>
          </a:bodyPr>
          <a:lstStyle/>
          <a:p>
            <a:r>
              <a:rPr lang="en-GB" dirty="0"/>
              <a:t>Improving maternal health</a:t>
            </a:r>
          </a:p>
          <a:p>
            <a:endParaRPr lang="en-GB" dirty="0"/>
          </a:p>
          <a:p>
            <a:r>
              <a:rPr lang="en-GB" dirty="0"/>
              <a:t>Increasing accessibility </a:t>
            </a:r>
          </a:p>
          <a:p>
            <a:endParaRPr lang="en-GB" dirty="0"/>
          </a:p>
          <a:p>
            <a:r>
              <a:rPr lang="en-GB" dirty="0"/>
              <a:t>Educating and empowering women</a:t>
            </a:r>
          </a:p>
          <a:p>
            <a:endParaRPr lang="en-GB" dirty="0"/>
          </a:p>
          <a:p>
            <a:r>
              <a:rPr lang="en-GB" dirty="0"/>
              <a:t>Promoting continuity of care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856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FAA5557-7ECC-1F83-9023-887FEB833C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61" b="3218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5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EC5C3-B512-04EA-0017-57C798A84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6CF997-D55C-409F-C513-F41B4DB53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GB" sz="2000" b="0" i="1" u="none" strike="noStrike" dirty="0">
                <a:solidFill>
                  <a:srgbClr val="2A2A2A"/>
                </a:solidFill>
                <a:effectLst/>
                <a:latin typeface="inherit"/>
              </a:rPr>
              <a:t>Social History of Medicine</a:t>
            </a:r>
            <a:r>
              <a:rPr lang="en-GB" sz="2000" b="0" i="0" u="none" strike="noStrike" dirty="0">
                <a:solidFill>
                  <a:srgbClr val="2A2A2A"/>
                </a:solidFill>
                <a:effectLst/>
                <a:latin typeface="inherit"/>
              </a:rPr>
              <a:t>, Volume 25, Issue 2, May 2012, Pages 380–399, </a:t>
            </a:r>
            <a:r>
              <a:rPr lang="en-GB" sz="2000" b="0" i="0" u="none" strike="noStrike" dirty="0">
                <a:solidFill>
                  <a:srgbClr val="006FB7"/>
                </a:solidFill>
                <a:effectLst/>
                <a:latin typeface="inherit"/>
                <a:hlinkClick r:id="rId2"/>
              </a:rPr>
              <a:t>https://</a:t>
            </a:r>
            <a:r>
              <a:rPr lang="en-GB" sz="2000" b="0" i="0" u="none" strike="noStrike" dirty="0" err="1">
                <a:solidFill>
                  <a:srgbClr val="006FB7"/>
                </a:solidFill>
                <a:effectLst/>
                <a:latin typeface="inherit"/>
                <a:hlinkClick r:id="rId2"/>
              </a:rPr>
              <a:t>doi.org</a:t>
            </a:r>
            <a:r>
              <a:rPr lang="en-GB" sz="2000" b="0" i="0" u="none" strike="noStrike" dirty="0">
                <a:solidFill>
                  <a:srgbClr val="006FB7"/>
                </a:solidFill>
                <a:effectLst/>
                <a:latin typeface="inherit"/>
                <a:hlinkClick r:id="rId2"/>
              </a:rPr>
              <a:t>/10.1093/</a:t>
            </a:r>
            <a:r>
              <a:rPr lang="en-GB" sz="2000" b="0" i="0" u="none" strike="noStrike" dirty="0" err="1">
                <a:solidFill>
                  <a:srgbClr val="006FB7"/>
                </a:solidFill>
                <a:effectLst/>
                <a:latin typeface="inherit"/>
                <a:hlinkClick r:id="rId2"/>
              </a:rPr>
              <a:t>shm</a:t>
            </a:r>
            <a:r>
              <a:rPr lang="en-GB" sz="2000" b="0" i="0" u="none" strike="noStrike" dirty="0">
                <a:solidFill>
                  <a:srgbClr val="006FB7"/>
                </a:solidFill>
                <a:effectLst/>
                <a:latin typeface="inherit"/>
                <a:hlinkClick r:id="rId2"/>
              </a:rPr>
              <a:t>/</a:t>
            </a:r>
            <a:r>
              <a:rPr lang="en-GB" sz="2000" b="0" i="0" u="none" strike="noStrike" dirty="0" err="1">
                <a:solidFill>
                  <a:srgbClr val="006FB7"/>
                </a:solidFill>
                <a:effectLst/>
                <a:latin typeface="inherit"/>
                <a:hlinkClick r:id="rId2"/>
              </a:rPr>
              <a:t>hkr138</a:t>
            </a:r>
            <a:endParaRPr lang="en-GB" sz="2000" b="0" i="0" u="none" strike="noStrike" dirty="0">
              <a:solidFill>
                <a:srgbClr val="2A2A2A"/>
              </a:solidFill>
              <a:effectLst/>
              <a:latin typeface="inherit"/>
            </a:endParaRPr>
          </a:p>
          <a:p>
            <a:pPr fontAlgn="base"/>
            <a:r>
              <a:rPr lang="en-GB" sz="2000" b="1" i="0" u="none" strike="noStrike" dirty="0">
                <a:solidFill>
                  <a:srgbClr val="2A2A2A"/>
                </a:solidFill>
                <a:effectLst/>
                <a:latin typeface="inherit"/>
              </a:rPr>
              <a:t>Published:</a:t>
            </a:r>
          </a:p>
          <a:p>
            <a:pPr fontAlgn="base"/>
            <a:r>
              <a:rPr lang="en-GB" sz="2000" b="0" i="0" u="none" strike="noStrike" dirty="0">
                <a:solidFill>
                  <a:srgbClr val="2A2A2A"/>
                </a:solidFill>
                <a:effectLst/>
                <a:latin typeface="inherit"/>
              </a:rPr>
              <a:t> 23 October 2011</a:t>
            </a:r>
          </a:p>
          <a:p>
            <a:pPr fontAlgn="base"/>
            <a:endParaRPr lang="en-GB" sz="2000" dirty="0">
              <a:solidFill>
                <a:srgbClr val="2A2A2A"/>
              </a:solidFill>
              <a:latin typeface="inherit"/>
            </a:endParaRPr>
          </a:p>
          <a:p>
            <a:pPr fontAlgn="base"/>
            <a:r>
              <a:rPr lang="en-GB" sz="2000" b="0" i="0" u="none" strike="noStrike" dirty="0">
                <a:solidFill>
                  <a:srgbClr val="2A2A2A"/>
                </a:solidFill>
                <a:effectLst/>
                <a:latin typeface="inherit"/>
              </a:rPr>
              <a:t>Clair border 23 January 2024 performances of maternity services in England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0984946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Wisp</vt:lpstr>
      <vt:lpstr>Introduction to health and social care   LCHS4003 </vt:lpstr>
      <vt:lpstr>Community midwifery services</vt:lpstr>
      <vt:lpstr>Midwifery in the 20th century </vt:lpstr>
      <vt:lpstr>Midwifery in the 20th century  </vt:lpstr>
      <vt:lpstr>Midwifery in the 21st century </vt:lpstr>
      <vt:lpstr>Midwifery in the 21st century   positive changes  </vt:lpstr>
      <vt:lpstr>PowerPoint Presentation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health and social care   LCHS4003 </dc:title>
  <dc:creator>Salma Ahmed Farah (2322675)</dc:creator>
  <cp:lastModifiedBy>Salma Ahmed Farah (2322675)</cp:lastModifiedBy>
  <cp:revision>1</cp:revision>
  <dcterms:created xsi:type="dcterms:W3CDTF">2024-07-08T12:24:27Z</dcterms:created>
  <dcterms:modified xsi:type="dcterms:W3CDTF">2024-07-08T13:46:56Z</dcterms:modified>
</cp:coreProperties>
</file>